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8" r:id="rId2"/>
    <p:sldId id="257" r:id="rId3"/>
    <p:sldId id="312"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3AD0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sbely\Desktop\CAPITULOS%20DE%20LA%20TESIS(ultimo)\Libro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Isbely\AppData\Local\Temp\Rar$DIa0.124\DIAGRAMA%20ARA&#209;A.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VE" sz="2400" dirty="0">
                <a:latin typeface="Times New Roman" panose="02020603050405020304" pitchFamily="18" charset="0"/>
                <a:cs typeface="Times New Roman" panose="02020603050405020304" pitchFamily="18" charset="0"/>
              </a:rPr>
              <a:t>Selección de Pozos del Área</a:t>
            </a:r>
            <a:r>
              <a:rPr lang="es-VE" sz="2400" baseline="0" dirty="0">
                <a:latin typeface="Times New Roman" panose="02020603050405020304" pitchFamily="18" charset="0"/>
                <a:cs typeface="Times New Roman" panose="02020603050405020304" pitchFamily="18" charset="0"/>
              </a:rPr>
              <a:t> de Reserva</a:t>
            </a:r>
            <a:endParaRPr lang="es-VE" sz="2400"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3.4639504340787532E-2"/>
          <c:y val="0.20811480747462588"/>
          <c:w val="0.50100683257415846"/>
          <c:h val="0.76517426477216288"/>
        </c:manualLayout>
      </c:layout>
      <c:pieChart>
        <c:varyColors val="1"/>
        <c:ser>
          <c:idx val="0"/>
          <c:order val="0"/>
          <c:dPt>
            <c:idx val="0"/>
            <c:bubble3D val="0"/>
          </c:dPt>
          <c:dPt>
            <c:idx val="1"/>
            <c:bubble3D val="0"/>
          </c:dPt>
          <c:dPt>
            <c:idx val="2"/>
            <c:bubble3D val="0"/>
          </c:dPt>
          <c:dPt>
            <c:idx val="3"/>
            <c:bubble3D val="0"/>
          </c:dPt>
          <c:dPt>
            <c:idx val="4"/>
            <c:bubble3D val="0"/>
          </c:dPt>
          <c:dLbls>
            <c:dLbl>
              <c:idx val="1"/>
              <c:layout/>
              <c:tx>
                <c:rich>
                  <a:bodyPr/>
                  <a:lstStyle/>
                  <a:p>
                    <a:r>
                      <a:rPr lang="en-US" smtClean="0"/>
                      <a:t>7%</a:t>
                    </a:r>
                    <a:endParaRPr lang="en-US"/>
                  </a:p>
                </c:rich>
              </c:tx>
              <c:showLegendKey val="0"/>
              <c:showVal val="0"/>
              <c:showCatName val="0"/>
              <c:showSerName val="0"/>
              <c:showPercent val="1"/>
              <c:showBubbleSize val="0"/>
            </c:dLbl>
            <c:dLbl>
              <c:idx val="3"/>
              <c:layout/>
              <c:tx>
                <c:rich>
                  <a:bodyPr/>
                  <a:lstStyle/>
                  <a:p>
                    <a:r>
                      <a:rPr lang="en-US" smtClean="0"/>
                      <a:t>40%</a:t>
                    </a:r>
                    <a:endParaRPr lang="en-US"/>
                  </a:p>
                </c:rich>
              </c:tx>
              <c:showLegendKey val="0"/>
              <c:showVal val="0"/>
              <c:showCatName val="0"/>
              <c:showSerName val="0"/>
              <c:showPercent val="1"/>
              <c:showBubbleSize val="0"/>
            </c:dLbl>
            <c:dLbl>
              <c:idx val="4"/>
              <c:layout/>
              <c:tx>
                <c:rich>
                  <a:bodyPr/>
                  <a:lstStyle/>
                  <a:p>
                    <a:r>
                      <a:rPr lang="en-US" smtClean="0"/>
                      <a:t>43%</a:t>
                    </a:r>
                    <a:endParaRPr lang="en-US"/>
                  </a:p>
                </c:rich>
              </c:tx>
              <c:showLegendKey val="0"/>
              <c:showVal val="0"/>
              <c:showCatName val="0"/>
              <c:showSerName val="0"/>
              <c:showPercent val="1"/>
              <c:showBubbleSize val="0"/>
            </c:dLbl>
            <c:txPr>
              <a:bodyPr/>
              <a:lstStyle/>
              <a:p>
                <a:pPr>
                  <a:defRPr sz="1400"/>
                </a:pPr>
                <a:endParaRPr lang="es-VE"/>
              </a:p>
            </c:txPr>
            <c:showLegendKey val="0"/>
            <c:showVal val="0"/>
            <c:showCatName val="0"/>
            <c:showSerName val="0"/>
            <c:showPercent val="1"/>
            <c:showBubbleSize val="0"/>
            <c:showLeaderLines val="1"/>
          </c:dLbls>
          <c:cat>
            <c:strRef>
              <c:f>Hoja4!$AM$21:$AM$25</c:f>
              <c:strCache>
                <c:ptCount val="5"/>
                <c:pt idx="0">
                  <c:v>Pozos Perforandose</c:v>
                </c:pt>
                <c:pt idx="1">
                  <c:v>Pozos Sin Prueba de Producción</c:v>
                </c:pt>
                <c:pt idx="2">
                  <c:v>Pozos con Terminación Doble</c:v>
                </c:pt>
                <c:pt idx="3">
                  <c:v>Pozos Seleccionados para CEF</c:v>
                </c:pt>
                <c:pt idx="4">
                  <c:v>Pozos no Seleccionados para CEF por Qo</c:v>
                </c:pt>
              </c:strCache>
            </c:strRef>
          </c:cat>
          <c:val>
            <c:numRef>
              <c:f>Hoja4!$AP$21:$AP$25</c:f>
              <c:numCache>
                <c:formatCode>General</c:formatCode>
                <c:ptCount val="5"/>
                <c:pt idx="0">
                  <c:v>3.2608695652173911</c:v>
                </c:pt>
                <c:pt idx="1">
                  <c:v>6.5217391304347823</c:v>
                </c:pt>
                <c:pt idx="2">
                  <c:v>6.5217391304347823</c:v>
                </c:pt>
                <c:pt idx="3">
                  <c:v>38.043478260869563</c:v>
                </c:pt>
                <c:pt idx="4">
                  <c:v>45.652173913043477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8078401341649866"/>
          <c:y val="0.25364460859010834"/>
          <c:w val="0.40661817999058308"/>
          <c:h val="0.70938852990792178"/>
        </c:manualLayout>
      </c:layout>
      <c:overlay val="0"/>
      <c:spPr>
        <a:solidFill>
          <a:sysClr val="window" lastClr="FFFFFF"/>
        </a:solidFill>
        <a:ln w="25400" cap="flat" cmpd="sng" algn="ctr">
          <a:solidFill>
            <a:srgbClr val="4BACC6"/>
          </a:solidFill>
          <a:prstDash val="solid"/>
        </a:ln>
        <a:effectLst/>
      </c:spPr>
      <c:txPr>
        <a:bodyPr/>
        <a:lstStyle/>
        <a:p>
          <a:pPr>
            <a:defRPr sz="1400">
              <a:solidFill>
                <a:sysClr val="windowText" lastClr="000000"/>
              </a:solidFill>
              <a:latin typeface="Times New Roman" panose="02020603050405020304" pitchFamily="18" charset="0"/>
              <a:ea typeface="+mn-ea"/>
              <a:cs typeface="Times New Roman" panose="02020603050405020304" pitchFamily="18" charset="0"/>
            </a:defRPr>
          </a:pPr>
          <a:endParaRPr lang="es-VE"/>
        </a:p>
      </c:txPr>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75" b="1" i="0" u="none" strike="noStrike" baseline="0">
                <a:solidFill>
                  <a:srgbClr val="000000"/>
                </a:solidFill>
                <a:latin typeface="Arial"/>
                <a:ea typeface="Arial"/>
                <a:cs typeface="Arial"/>
              </a:defRPr>
            </a:pPr>
            <a:r>
              <a:rPr lang="es-VE"/>
              <a:t>V.P.N. vs Desviaciones de las Variables</a:t>
            </a:r>
          </a:p>
        </c:rich>
      </c:tx>
      <c:layout>
        <c:manualLayout>
          <c:xMode val="edge"/>
          <c:yMode val="edge"/>
          <c:x val="0.11895921577240627"/>
          <c:y val="3.3591816032320011E-2"/>
        </c:manualLayout>
      </c:layout>
      <c:overlay val="0"/>
      <c:spPr>
        <a:noFill/>
        <a:ln w="25400">
          <a:noFill/>
        </a:ln>
      </c:spPr>
    </c:title>
    <c:autoTitleDeleted val="0"/>
    <c:plotArea>
      <c:layout>
        <c:manualLayout>
          <c:layoutTarget val="inner"/>
          <c:xMode val="edge"/>
          <c:yMode val="edge"/>
          <c:x val="0.14304677686228617"/>
          <c:y val="0.17407234987164921"/>
          <c:w val="0.81234433217105939"/>
          <c:h val="0.55461168623490298"/>
        </c:manualLayout>
      </c:layout>
      <c:scatterChart>
        <c:scatterStyle val="lineMarker"/>
        <c:varyColors val="0"/>
        <c:ser>
          <c:idx val="0"/>
          <c:order val="0"/>
          <c:tx>
            <c:strRef>
              <c:f>Sensibilidades!$C$10</c:f>
              <c:strCache>
                <c:ptCount val="1"/>
                <c:pt idx="0">
                  <c:v>Inversion</c:v>
                </c:pt>
              </c:strCache>
            </c:strRef>
          </c:tx>
          <c:spPr>
            <a:ln w="3175">
              <a:solidFill>
                <a:srgbClr val="000080"/>
              </a:solidFill>
              <a:prstDash val="solid"/>
            </a:ln>
          </c:spPr>
          <c:marker>
            <c:symbol val="diamond"/>
            <c:size val="3"/>
            <c:spPr>
              <a:solidFill>
                <a:srgbClr val="000080"/>
              </a:solidFill>
              <a:ln>
                <a:solidFill>
                  <a:srgbClr val="000080"/>
                </a:solidFill>
                <a:prstDash val="solid"/>
              </a:ln>
            </c:spPr>
          </c:marker>
          <c:dLbls>
            <c:delete val="1"/>
          </c:dLbls>
          <c:xVal>
            <c:numRef>
              <c:f>Sensibilidades!$B$11:$B$31</c:f>
              <c:numCache>
                <c:formatCode>#,##0</c:formatCode>
                <c:ptCount val="21"/>
                <c:pt idx="0">
                  <c:v>-40</c:v>
                </c:pt>
                <c:pt idx="1">
                  <c:v>-30</c:v>
                </c:pt>
                <c:pt idx="2">
                  <c:v>-20</c:v>
                </c:pt>
                <c:pt idx="3">
                  <c:v>-10</c:v>
                </c:pt>
                <c:pt idx="4">
                  <c:v>0</c:v>
                </c:pt>
                <c:pt idx="5" formatCode="#,##0;[Red]#,##0">
                  <c:v>10</c:v>
                </c:pt>
                <c:pt idx="6" formatCode="#,##0;[Red]#,##0">
                  <c:v>20</c:v>
                </c:pt>
                <c:pt idx="7" formatCode="#,##0;[Red]#,##0">
                  <c:v>30</c:v>
                </c:pt>
                <c:pt idx="8" formatCode="#,##0;[Red]#,##0">
                  <c:v>40</c:v>
                </c:pt>
                <c:pt idx="9" formatCode="#,##0;[Red]#,##0">
                  <c:v>50</c:v>
                </c:pt>
                <c:pt idx="10" formatCode="#,##0;[Red]#,##0">
                  <c:v>60</c:v>
                </c:pt>
                <c:pt idx="11" formatCode="#,##0;[Red]#,##0">
                  <c:v>70</c:v>
                </c:pt>
                <c:pt idx="12" formatCode="#,##0;[Red]#,##0">
                  <c:v>80</c:v>
                </c:pt>
              </c:numCache>
            </c:numRef>
          </c:xVal>
          <c:yVal>
            <c:numRef>
              <c:f>Sensibilidades!$C$11:$C$31</c:f>
              <c:numCache>
                <c:formatCode>General</c:formatCode>
                <c:ptCount val="21"/>
                <c:pt idx="0">
                  <c:v>8846.2458589133657</c:v>
                </c:pt>
                <c:pt idx="1">
                  <c:v>8846.243080367105</c:v>
                </c:pt>
                <c:pt idx="2">
                  <c:v>8846.2403018208424</c:v>
                </c:pt>
                <c:pt idx="3" formatCode="_(* #,##0.00_);_(* \(#,##0.00\);_(* &quot;-&quot;??_);_(@_)">
                  <c:v>8846.2375232745781</c:v>
                </c:pt>
                <c:pt idx="4" formatCode="_(* #,##0.00_);_(* \(#,##0.00\);_(* &quot;-&quot;??_);_(@_)">
                  <c:v>8846.2347447283191</c:v>
                </c:pt>
                <c:pt idx="5" formatCode="_(* #,##0.00_);_(* \(#,##0.00\);_(* &quot;-&quot;??_);_(@_)">
                  <c:v>8846.2319661820529</c:v>
                </c:pt>
                <c:pt idx="6" formatCode="_(* #,##0.00_);_(* \(#,##0.00\);_(* &quot;-&quot;??_);_(@_)">
                  <c:v>8846.2291876357885</c:v>
                </c:pt>
                <c:pt idx="7" formatCode="_(* #,##0.00_);_(* \(#,##0.00\);_(* &quot;-&quot;??_);_(@_)">
                  <c:v>8846.2264090895278</c:v>
                </c:pt>
                <c:pt idx="8" formatCode="_(* #,##0.00_);_(* \(#,##0.00\);_(* &quot;-&quot;??_);_(@_)">
                  <c:v>8846.2236305432671</c:v>
                </c:pt>
                <c:pt idx="9" formatCode="_(* #,##0.00_);_(* \(#,##0.00\);_(* &quot;-&quot;??_);_(@_)">
                  <c:v>8846.2208519970045</c:v>
                </c:pt>
                <c:pt idx="10" formatCode="_(* #,##0.00_);_(* \(#,##0.00\);_(* &quot;-&quot;??_);_(@_)">
                  <c:v>8846.2180734507401</c:v>
                </c:pt>
                <c:pt idx="11">
                  <c:v>8846.215294904483</c:v>
                </c:pt>
                <c:pt idx="12">
                  <c:v>8846.2125163582186</c:v>
                </c:pt>
              </c:numCache>
            </c:numRef>
          </c:yVal>
          <c:smooth val="0"/>
        </c:ser>
        <c:ser>
          <c:idx val="1"/>
          <c:order val="1"/>
          <c:tx>
            <c:strRef>
              <c:f>Sensibilidades!$D$10</c:f>
              <c:strCache>
                <c:ptCount val="1"/>
                <c:pt idx="0">
                  <c:v>Produccion</c:v>
                </c:pt>
              </c:strCache>
            </c:strRef>
          </c:tx>
          <c:spPr>
            <a:ln w="3175">
              <a:solidFill>
                <a:srgbClr val="FF00FF"/>
              </a:solidFill>
              <a:prstDash val="solid"/>
            </a:ln>
          </c:spPr>
          <c:marker>
            <c:symbol val="square"/>
            <c:size val="3"/>
            <c:spPr>
              <a:solidFill>
                <a:srgbClr val="FF00FF"/>
              </a:solidFill>
              <a:ln>
                <a:solidFill>
                  <a:srgbClr val="FF00FF"/>
                </a:solidFill>
                <a:prstDash val="solid"/>
              </a:ln>
            </c:spPr>
          </c:marker>
          <c:dLbls>
            <c:delete val="1"/>
          </c:dLbls>
          <c:xVal>
            <c:numRef>
              <c:f>Sensibilidades!$B$11:$B$31</c:f>
              <c:numCache>
                <c:formatCode>#,##0</c:formatCode>
                <c:ptCount val="21"/>
                <c:pt idx="0">
                  <c:v>-40</c:v>
                </c:pt>
                <c:pt idx="1">
                  <c:v>-30</c:v>
                </c:pt>
                <c:pt idx="2">
                  <c:v>-20</c:v>
                </c:pt>
                <c:pt idx="3">
                  <c:v>-10</c:v>
                </c:pt>
                <c:pt idx="4">
                  <c:v>0</c:v>
                </c:pt>
                <c:pt idx="5" formatCode="#,##0;[Red]#,##0">
                  <c:v>10</c:v>
                </c:pt>
                <c:pt idx="6" formatCode="#,##0;[Red]#,##0">
                  <c:v>20</c:v>
                </c:pt>
                <c:pt idx="7" formatCode="#,##0;[Red]#,##0">
                  <c:v>30</c:v>
                </c:pt>
                <c:pt idx="8" formatCode="#,##0;[Red]#,##0">
                  <c:v>40</c:v>
                </c:pt>
                <c:pt idx="9" formatCode="#,##0;[Red]#,##0">
                  <c:v>50</c:v>
                </c:pt>
                <c:pt idx="10" formatCode="#,##0;[Red]#,##0">
                  <c:v>60</c:v>
                </c:pt>
                <c:pt idx="11" formatCode="#,##0;[Red]#,##0">
                  <c:v>70</c:v>
                </c:pt>
                <c:pt idx="12" formatCode="#,##0;[Red]#,##0">
                  <c:v>80</c:v>
                </c:pt>
              </c:numCache>
            </c:numRef>
          </c:xVal>
          <c:yVal>
            <c:numRef>
              <c:f>Sensibilidades!$D$11:$D$31</c:f>
              <c:numCache>
                <c:formatCode>_(* #,##0.00_);_(* \(#,##0.00\);_(* "-"??_);_(@_)</c:formatCode>
                <c:ptCount val="21"/>
                <c:pt idx="0">
                  <c:v>3498.2170373131812</c:v>
                </c:pt>
                <c:pt idx="1">
                  <c:v>4835.2214641669643</c:v>
                </c:pt>
                <c:pt idx="2">
                  <c:v>6172.2258910207483</c:v>
                </c:pt>
                <c:pt idx="3">
                  <c:v>7509.2303178745333</c:v>
                </c:pt>
                <c:pt idx="4">
                  <c:v>8846.2347447283191</c:v>
                </c:pt>
                <c:pt idx="5">
                  <c:v>10183.239171582101</c:v>
                </c:pt>
                <c:pt idx="6">
                  <c:v>11520.243598435882</c:v>
                </c:pt>
                <c:pt idx="7" formatCode="General">
                  <c:v>12857.248025289669</c:v>
                </c:pt>
                <c:pt idx="8" formatCode="General">
                  <c:v>14194.252452143446</c:v>
                </c:pt>
                <c:pt idx="9" formatCode="General">
                  <c:v>15531.256878997228</c:v>
                </c:pt>
                <c:pt idx="10" formatCode="General">
                  <c:v>16868.261305851018</c:v>
                </c:pt>
                <c:pt idx="11" formatCode="General">
                  <c:v>18205.2657327048</c:v>
                </c:pt>
                <c:pt idx="12" formatCode="General">
                  <c:v>19542.270159558586</c:v>
                </c:pt>
              </c:numCache>
            </c:numRef>
          </c:yVal>
          <c:smooth val="0"/>
        </c:ser>
        <c:ser>
          <c:idx val="2"/>
          <c:order val="2"/>
          <c:tx>
            <c:strRef>
              <c:f>Sensibilidades!$E$10</c:f>
              <c:strCache>
                <c:ptCount val="1"/>
                <c:pt idx="0">
                  <c:v>Precios</c:v>
                </c:pt>
              </c:strCache>
            </c:strRef>
          </c:tx>
          <c:spPr>
            <a:ln w="12700">
              <a:solidFill>
                <a:srgbClr val="339966"/>
              </a:solidFill>
              <a:prstDash val="solid"/>
            </a:ln>
          </c:spPr>
          <c:marker>
            <c:symbol val="triangle"/>
            <c:size val="3"/>
            <c:spPr>
              <a:solidFill>
                <a:srgbClr val="008000"/>
              </a:solidFill>
              <a:ln>
                <a:solidFill>
                  <a:srgbClr val="008000"/>
                </a:solidFill>
                <a:prstDash val="solid"/>
              </a:ln>
            </c:spPr>
          </c:marker>
          <c:dLbls>
            <c:delete val="1"/>
          </c:dLbls>
          <c:xVal>
            <c:numRef>
              <c:f>Sensibilidades!$B$11:$B$31</c:f>
              <c:numCache>
                <c:formatCode>#,##0</c:formatCode>
                <c:ptCount val="21"/>
                <c:pt idx="0">
                  <c:v>-40</c:v>
                </c:pt>
                <c:pt idx="1">
                  <c:v>-30</c:v>
                </c:pt>
                <c:pt idx="2">
                  <c:v>-20</c:v>
                </c:pt>
                <c:pt idx="3">
                  <c:v>-10</c:v>
                </c:pt>
                <c:pt idx="4">
                  <c:v>0</c:v>
                </c:pt>
                <c:pt idx="5" formatCode="#,##0;[Red]#,##0">
                  <c:v>10</c:v>
                </c:pt>
                <c:pt idx="6" formatCode="#,##0;[Red]#,##0">
                  <c:v>20</c:v>
                </c:pt>
                <c:pt idx="7" formatCode="#,##0;[Red]#,##0">
                  <c:v>30</c:v>
                </c:pt>
                <c:pt idx="8" formatCode="#,##0;[Red]#,##0">
                  <c:v>40</c:v>
                </c:pt>
                <c:pt idx="9" formatCode="#,##0;[Red]#,##0">
                  <c:v>50</c:v>
                </c:pt>
                <c:pt idx="10" formatCode="#,##0;[Red]#,##0">
                  <c:v>60</c:v>
                </c:pt>
                <c:pt idx="11" formatCode="#,##0;[Red]#,##0">
                  <c:v>70</c:v>
                </c:pt>
                <c:pt idx="12" formatCode="#,##0;[Red]#,##0">
                  <c:v>80</c:v>
                </c:pt>
              </c:numCache>
            </c:numRef>
          </c:xVal>
          <c:yVal>
            <c:numRef>
              <c:f>Sensibilidades!$E$11:$E$31</c:f>
              <c:numCache>
                <c:formatCode>_(* #,##0.00_);_(* \(#,##0.00\);_(* "-"??_);_(@_)</c:formatCode>
                <c:ptCount val="21"/>
                <c:pt idx="0" formatCode="General">
                  <c:v>3066.9821831432641</c:v>
                </c:pt>
                <c:pt idx="1">
                  <c:v>4511.7953235395271</c:v>
                </c:pt>
                <c:pt idx="2">
                  <c:v>5956.6084639357905</c:v>
                </c:pt>
                <c:pt idx="3">
                  <c:v>7401.4216043320521</c:v>
                </c:pt>
                <c:pt idx="4">
                  <c:v>8846.2347447283191</c:v>
                </c:pt>
                <c:pt idx="5">
                  <c:v>10291.047885124579</c:v>
                </c:pt>
                <c:pt idx="6">
                  <c:v>11735.86102552084</c:v>
                </c:pt>
                <c:pt idx="7" formatCode="General">
                  <c:v>13180.674165917104</c:v>
                </c:pt>
                <c:pt idx="8" formatCode="General">
                  <c:v>14625.487306313364</c:v>
                </c:pt>
                <c:pt idx="9" formatCode="General">
                  <c:v>16070.300446709629</c:v>
                </c:pt>
                <c:pt idx="10" formatCode="General">
                  <c:v>17515.113587105898</c:v>
                </c:pt>
                <c:pt idx="11" formatCode="General">
                  <c:v>18959.926727502159</c:v>
                </c:pt>
                <c:pt idx="12" formatCode="General">
                  <c:v>20404.739867898425</c:v>
                </c:pt>
              </c:numCache>
            </c:numRef>
          </c:yVal>
          <c:smooth val="0"/>
        </c:ser>
        <c:ser>
          <c:idx val="3"/>
          <c:order val="3"/>
          <c:tx>
            <c:strRef>
              <c:f>Sensibilidades!$F$10</c:f>
              <c:strCache>
                <c:ptCount val="1"/>
                <c:pt idx="0">
                  <c:v>Gastos</c:v>
                </c:pt>
              </c:strCache>
            </c:strRef>
          </c:tx>
          <c:spPr>
            <a:ln w="12700">
              <a:solidFill>
                <a:srgbClr val="FF0000"/>
              </a:solidFill>
              <a:prstDash val="solid"/>
            </a:ln>
          </c:spPr>
          <c:marker>
            <c:symbol val="triangle"/>
            <c:size val="3"/>
            <c:spPr>
              <a:solidFill>
                <a:srgbClr val="FF0000"/>
              </a:solidFill>
              <a:ln>
                <a:solidFill>
                  <a:srgbClr val="FF0000"/>
                </a:solidFill>
                <a:prstDash val="solid"/>
              </a:ln>
            </c:spPr>
          </c:marker>
          <c:dLbls>
            <c:delete val="1"/>
          </c:dLbls>
          <c:xVal>
            <c:numRef>
              <c:f>Sensibilidades!$B$11:$B$31</c:f>
              <c:numCache>
                <c:formatCode>#,##0</c:formatCode>
                <c:ptCount val="21"/>
                <c:pt idx="0">
                  <c:v>-40</c:v>
                </c:pt>
                <c:pt idx="1">
                  <c:v>-30</c:v>
                </c:pt>
                <c:pt idx="2">
                  <c:v>-20</c:v>
                </c:pt>
                <c:pt idx="3">
                  <c:v>-10</c:v>
                </c:pt>
                <c:pt idx="4">
                  <c:v>0</c:v>
                </c:pt>
                <c:pt idx="5" formatCode="#,##0;[Red]#,##0">
                  <c:v>10</c:v>
                </c:pt>
                <c:pt idx="6" formatCode="#,##0;[Red]#,##0">
                  <c:v>20</c:v>
                </c:pt>
                <c:pt idx="7" formatCode="#,##0;[Red]#,##0">
                  <c:v>30</c:v>
                </c:pt>
                <c:pt idx="8" formatCode="#,##0;[Red]#,##0">
                  <c:v>40</c:v>
                </c:pt>
                <c:pt idx="9" formatCode="#,##0;[Red]#,##0">
                  <c:v>50</c:v>
                </c:pt>
                <c:pt idx="10" formatCode="#,##0;[Red]#,##0">
                  <c:v>60</c:v>
                </c:pt>
                <c:pt idx="11" formatCode="#,##0;[Red]#,##0">
                  <c:v>70</c:v>
                </c:pt>
                <c:pt idx="12" formatCode="#,##0;[Red]#,##0">
                  <c:v>80</c:v>
                </c:pt>
              </c:numCache>
            </c:numRef>
          </c:xVal>
          <c:yVal>
            <c:numRef>
              <c:f>Sensibilidades!$F$11:$F$31</c:f>
              <c:numCache>
                <c:formatCode>General</c:formatCode>
                <c:ptCount val="21"/>
                <c:pt idx="0">
                  <c:v>11086.982294236997</c:v>
                </c:pt>
                <c:pt idx="1">
                  <c:v>10526.795406859821</c:v>
                </c:pt>
                <c:pt idx="2">
                  <c:v>9966.6085194826537</c:v>
                </c:pt>
                <c:pt idx="3" formatCode="_(* #,##0.00_);_(* \(#,##0.00\);_(* &quot;-&quot;??_);_(@_)">
                  <c:v>9406.4216321054828</c:v>
                </c:pt>
                <c:pt idx="4" formatCode="_(* #,##0.00_);_(* \(#,##0.00\);_(* &quot;-&quot;??_);_(@_)">
                  <c:v>8846.2347447283191</c:v>
                </c:pt>
                <c:pt idx="5" formatCode="_(* #,##0.00_);_(* \(#,##0.00\);_(* &quot;-&quot;??_);_(@_)">
                  <c:v>8286.0478573511427</c:v>
                </c:pt>
                <c:pt idx="6" formatCode="_(* #,##0.00_);_(* \(#,##0.00\);_(* &quot;-&quot;??_);_(@_)">
                  <c:v>7725.8609699739782</c:v>
                </c:pt>
                <c:pt idx="7" formatCode="_(* #,##0.00_);_(* \(#,##0.00\);_(* &quot;-&quot;??_);_(@_)">
                  <c:v>7165.6740825968072</c:v>
                </c:pt>
                <c:pt idx="8" formatCode="_(* #,##0.00_);_(* \(#,##0.00\);_(* &quot;-&quot;??_);_(@_)">
                  <c:v>6605.4871952196399</c:v>
                </c:pt>
                <c:pt idx="9" formatCode="_(* #,##0.00_);_(* \(#,##0.00\);_(* &quot;-&quot;??_);_(@_)">
                  <c:v>6045.3003078424681</c:v>
                </c:pt>
                <c:pt idx="10" formatCode="_(* #,##0.00_);_(* \(#,##0.00\);_(* &quot;-&quot;??_);_(@_)">
                  <c:v>5485.1134204652981</c:v>
                </c:pt>
                <c:pt idx="11" formatCode="_(* #,##0.00_);_(* \(#,##0.00\);_(* &quot;-&quot;??_);_(@_)">
                  <c:v>4924.9265330881308</c:v>
                </c:pt>
                <c:pt idx="12" formatCode="_(* #,##0.00_);_(* \(#,##0.00\);_(* &quot;-&quot;??_);_(@_)">
                  <c:v>4364.7396457109589</c:v>
                </c:pt>
              </c:numCache>
            </c:numRef>
          </c:yVal>
          <c:smooth val="1"/>
        </c:ser>
        <c:dLbls>
          <c:showLegendKey val="0"/>
          <c:showVal val="1"/>
          <c:showCatName val="0"/>
          <c:showSerName val="0"/>
          <c:showPercent val="0"/>
          <c:showBubbleSize val="0"/>
        </c:dLbls>
        <c:axId val="80130432"/>
        <c:axId val="80132736"/>
      </c:scatterChart>
      <c:valAx>
        <c:axId val="80130432"/>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s-VE"/>
                  <a:t>Desviaciones de las Variables de Impacto (%)</a:t>
                </a:r>
              </a:p>
            </c:rich>
          </c:tx>
          <c:layout>
            <c:manualLayout>
              <c:xMode val="edge"/>
              <c:yMode val="edge"/>
              <c:x val="0.32156163013478573"/>
              <c:y val="0.8062035847756802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875" b="1" i="0" u="none" strike="noStrike" baseline="0">
                <a:solidFill>
                  <a:srgbClr val="000000"/>
                </a:solidFill>
                <a:latin typeface="Arial"/>
                <a:ea typeface="Arial"/>
                <a:cs typeface="Arial"/>
              </a:defRPr>
            </a:pPr>
            <a:endParaRPr lang="es-VE"/>
          </a:p>
        </c:txPr>
        <c:crossAx val="80132736"/>
        <c:crosses val="autoZero"/>
        <c:crossBetween val="midCat"/>
      </c:valAx>
      <c:valAx>
        <c:axId val="80132736"/>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es-VE"/>
                  <a:t>Valor Presene Neto (VPN)</a:t>
                </a:r>
              </a:p>
            </c:rich>
          </c:tx>
          <c:layout>
            <c:manualLayout>
              <c:xMode val="edge"/>
              <c:yMode val="edge"/>
              <c:x val="9.4795625068636258E-2"/>
              <c:y val="0.27907047165312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75" b="1" i="0" u="none" strike="noStrike" baseline="0">
                <a:solidFill>
                  <a:srgbClr val="000000"/>
                </a:solidFill>
                <a:latin typeface="Arial"/>
                <a:ea typeface="Arial"/>
                <a:cs typeface="Arial"/>
              </a:defRPr>
            </a:pPr>
            <a:endParaRPr lang="es-VE"/>
          </a:p>
        </c:txPr>
        <c:crossAx val="80130432"/>
        <c:crosses val="autoZero"/>
        <c:crossBetween val="midCat"/>
      </c:valAx>
      <c:spPr>
        <a:gradFill rotWithShape="0">
          <a:gsLst>
            <a:gs pos="0">
              <a:srgbClr xmlns:mc="http://schemas.openxmlformats.org/markup-compatibility/2006" xmlns:a14="http://schemas.microsoft.com/office/drawing/2010/main" val="969696" mc:Ignorable="a14" a14:legacySpreadsheetColorIndex="55"/>
            </a:gs>
            <a:gs pos="100000">
              <a:srgbClr xmlns:mc="http://schemas.openxmlformats.org/markup-compatibility/2006" xmlns:a14="http://schemas.microsoft.com/office/drawing/2010/main" val="CCFFCC" mc:Ignorable="a14" a14:legacySpreadsheetColorIndex="42"/>
            </a:gs>
          </a:gsLst>
          <a:lin ang="5400000" scaled="1"/>
        </a:gradFill>
        <a:ln w="3175">
          <a:solidFill>
            <a:srgbClr val="000000"/>
          </a:solidFill>
          <a:prstDash val="solid"/>
        </a:ln>
      </c:spPr>
    </c:plotArea>
    <c:legend>
      <c:legendPos val="b"/>
      <c:layout>
        <c:manualLayout>
          <c:xMode val="edge"/>
          <c:yMode val="edge"/>
          <c:x val="0.15799270844772709"/>
          <c:y val="0.91989896211584032"/>
          <c:w val="0.66171063773400995"/>
          <c:h val="6.2015660367360018E-2"/>
        </c:manualLayout>
      </c:layout>
      <c:overlay val="0"/>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s-VE"/>
        </a:p>
      </c:txPr>
    </c:legend>
    <c:plotVisOnly val="1"/>
    <c:dispBlanksAs val="gap"/>
    <c:showDLblsOverMax val="0"/>
  </c:chart>
  <c:spPr>
    <a:solidFill>
      <a:srgbClr val="FFFFFF"/>
    </a:solidFill>
    <a:ln w="3175">
      <a:solidFill>
        <a:srgbClr val="000000"/>
      </a:solidFill>
      <a:prstDash val="solid"/>
    </a:ln>
  </c:spPr>
  <c:txPr>
    <a:bodyPr/>
    <a:lstStyle/>
    <a:p>
      <a:pPr>
        <a:defRPr sz="1450" b="0" i="0" u="none" strike="noStrike" baseline="0">
          <a:solidFill>
            <a:srgbClr val="000000"/>
          </a:solidFill>
          <a:latin typeface="Arial"/>
          <a:ea typeface="Arial"/>
          <a:cs typeface="Arial"/>
        </a:defRPr>
      </a:pPr>
      <a:endParaRPr lang="es-V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C54E2-2544-48F5-B79E-9D01DA21ACE2}" type="datetimeFigureOut">
              <a:rPr lang="es-VE" smtClean="0"/>
              <a:t>02/06/2014</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F104B-15ED-4355-8684-6DBD24B526CB}" type="slidenum">
              <a:rPr lang="es-VE" smtClean="0"/>
              <a:t>‹Nº›</a:t>
            </a:fld>
            <a:endParaRPr lang="es-VE"/>
          </a:p>
        </p:txBody>
      </p:sp>
    </p:spTree>
    <p:extLst>
      <p:ext uri="{BB962C8B-B14F-4D97-AF65-F5344CB8AC3E}">
        <p14:creationId xmlns:p14="http://schemas.microsoft.com/office/powerpoint/2010/main" val="210172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9E7282-8FF0-4124-8B34-0DC58381CAF1}"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00336C0F-F582-4FE1-AD65-5898DB8E4956}" type="datetime1">
              <a:rPr lang="es-VE" smtClean="0"/>
              <a:t>02/06/2014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190441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5B347530-01D9-4B7D-AFDD-D6794A594FB5}" type="datetime1">
              <a:rPr lang="es-VE" smtClean="0"/>
              <a:t>02/06/2014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232489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27C5FC60-5E86-4EF0-9640-2DC58BE1DCA6}" type="datetime1">
              <a:rPr lang="es-VE" smtClean="0"/>
              <a:t>02/06/2014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55523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2F9AB7B-9A83-4DA5-9EB2-29F2F94343AB}" type="datetime1">
              <a:rPr lang="es-VE" smtClean="0"/>
              <a:t>02/06/2014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182141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F07A38A-3768-4B1D-8FEE-E528EA2B5A93}" type="datetime1">
              <a:rPr lang="es-VE" smtClean="0"/>
              <a:t>02/06/2014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145575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7B57699D-1799-4ADB-B09E-4878F84DB4A2}" type="datetime1">
              <a:rPr lang="es-VE" smtClean="0"/>
              <a:t>02/06/2014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399488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04CAA1DB-73BB-40E2-BF39-0D7204E169CF}" type="datetime1">
              <a:rPr lang="es-VE" smtClean="0"/>
              <a:t>02/06/2014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416342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320E52C4-0620-4406-933D-04E0EBA91263}" type="datetime1">
              <a:rPr lang="es-VE" smtClean="0"/>
              <a:t>02/06/2014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38364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CC3F98-87EE-4D39-B94C-5A7E557BA59F}" type="datetime1">
              <a:rPr lang="es-VE" smtClean="0"/>
              <a:t>02/06/2014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83986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E8E2F0-5611-48DD-B131-72B97CA746CC}" type="datetime1">
              <a:rPr lang="es-VE" smtClean="0"/>
              <a:t>02/06/2014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224598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40B7B8-FE0B-40FC-8F09-C2785FE31703}" type="datetime1">
              <a:rPr lang="es-VE" smtClean="0"/>
              <a:t>02/06/2014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F1B4D4B2-61C0-4EA7-B269-04A370947B1B}" type="slidenum">
              <a:rPr lang="es-VE" smtClean="0"/>
              <a:t>‹Nº›</a:t>
            </a:fld>
            <a:endParaRPr lang="es-VE"/>
          </a:p>
        </p:txBody>
      </p:sp>
    </p:spTree>
    <p:extLst>
      <p:ext uri="{BB962C8B-B14F-4D97-AF65-F5344CB8AC3E}">
        <p14:creationId xmlns:p14="http://schemas.microsoft.com/office/powerpoint/2010/main" val="235845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53B2B-2ACC-4DE3-B339-96826CCCD19D}" type="datetime1">
              <a:rPr lang="es-VE" smtClean="0"/>
              <a:t>02/06/2014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D4B2-61C0-4EA7-B269-04A370947B1B}" type="slidenum">
              <a:rPr lang="es-VE" smtClean="0"/>
              <a:t>‹Nº›</a:t>
            </a:fld>
            <a:endParaRPr lang="es-VE"/>
          </a:p>
        </p:txBody>
      </p:sp>
    </p:spTree>
    <p:extLst>
      <p:ext uri="{BB962C8B-B14F-4D97-AF65-F5344CB8AC3E}">
        <p14:creationId xmlns:p14="http://schemas.microsoft.com/office/powerpoint/2010/main" val="111781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http://www.ing.ucv.ve/imagenes/ingenieria.gi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27384"/>
            <a:ext cx="9144000" cy="17728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CuadroTexto"/>
          <p:cNvSpPr txBox="1"/>
          <p:nvPr/>
        </p:nvSpPr>
        <p:spPr>
          <a:xfrm>
            <a:off x="1043607" y="90498"/>
            <a:ext cx="6840761" cy="1477328"/>
          </a:xfrm>
          <a:prstGeom prst="rect">
            <a:avLst/>
          </a:prstGeom>
          <a:noFill/>
        </p:spPr>
        <p:txBody>
          <a:bodyPr wrap="square">
            <a:spAutoFit/>
          </a:bodyPr>
          <a:lstStyle/>
          <a:p>
            <a:pPr algn="ctr" fontAlgn="auto">
              <a:spcBef>
                <a:spcPts val="0"/>
              </a:spcBef>
              <a:spcAft>
                <a:spcPts val="0"/>
              </a:spcAft>
              <a:defRPr/>
            </a:pPr>
            <a:endParaRPr lang="en-US" kern="0" dirty="0">
              <a:latin typeface="+mn-lt"/>
              <a:cs typeface="+mn-cs"/>
            </a:endParaRPr>
          </a:p>
          <a:p>
            <a:pPr algn="ctr" fontAlgn="auto">
              <a:spcBef>
                <a:spcPts val="0"/>
              </a:spcBef>
              <a:spcAft>
                <a:spcPts val="0"/>
              </a:spcAft>
              <a:defRPr/>
            </a:pPr>
            <a:r>
              <a:rPr lang="es-ES" b="1" kern="0" dirty="0" smtClean="0">
                <a:ln w="6350">
                  <a:solidFill>
                    <a:schemeClr val="tx1"/>
                  </a:solidFill>
                </a:ln>
                <a:latin typeface="Times New Roman" pitchFamily="18" charset="0"/>
                <a:cs typeface="Times New Roman" pitchFamily="18" charset="0"/>
              </a:rPr>
              <a:t>NORMATIVA PARA LA DEFENSA DE LOS TRABAJOS ESPECIALES DE GRADO DE LA ESCUELA DE INGENIERIA DE PETRÓLEO. FACULTAD DE INGENIERÍA </a:t>
            </a:r>
          </a:p>
          <a:p>
            <a:pPr algn="ctr" fontAlgn="auto">
              <a:spcBef>
                <a:spcPts val="0"/>
              </a:spcBef>
              <a:spcAft>
                <a:spcPts val="0"/>
              </a:spcAft>
              <a:defRPr/>
            </a:pPr>
            <a:r>
              <a:rPr lang="es-ES" b="1" i="1" kern="0" dirty="0" smtClean="0">
                <a:ln w="6350">
                  <a:solidFill>
                    <a:schemeClr val="tx1"/>
                  </a:solidFill>
                </a:ln>
                <a:latin typeface="Times New Roman" pitchFamily="18" charset="0"/>
                <a:cs typeface="Times New Roman" pitchFamily="18" charset="0"/>
              </a:rPr>
              <a:t>Aprobado en Consejo de Escuela el 27 de Octubre de 2009</a:t>
            </a:r>
            <a:endParaRPr lang="es-ES" b="1" kern="0" dirty="0" smtClean="0">
              <a:ln w="6350">
                <a:solidFill>
                  <a:schemeClr val="tx1"/>
                </a:solidFill>
              </a:ln>
              <a:latin typeface="Times New Roman" pitchFamily="18" charset="0"/>
              <a:cs typeface="Times New Roman" pitchFamily="18" charset="0"/>
            </a:endParaRPr>
          </a:p>
        </p:txBody>
      </p:sp>
      <p:sp>
        <p:nvSpPr>
          <p:cNvPr id="3" name="2 CuadroTexto"/>
          <p:cNvSpPr txBox="1"/>
          <p:nvPr/>
        </p:nvSpPr>
        <p:spPr>
          <a:xfrm>
            <a:off x="179512" y="1826815"/>
            <a:ext cx="8672513" cy="5047536"/>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342900" indent="-342900" algn="just" fontAlgn="auto">
              <a:spcBef>
                <a:spcPts val="0"/>
              </a:spcBef>
              <a:spcAft>
                <a:spcPts val="0"/>
              </a:spcAft>
              <a:buAutoNum type="arabicPeriod"/>
              <a:defRPr/>
            </a:pPr>
            <a:r>
              <a:rPr lang="es-ES" kern="0" dirty="0" smtClean="0">
                <a:solidFill>
                  <a:schemeClr val="tx1"/>
                </a:solidFill>
                <a:latin typeface="Times New Roman" pitchFamily="18" charset="0"/>
                <a:cs typeface="Times New Roman" pitchFamily="18" charset="0"/>
              </a:rPr>
              <a:t>Una vez iniciada la defensa del trabajo no se podrá ingresar al recinto donde ésta se celebre, ni salir del mismo hasta su culminación. Sólo se permitirá en casos de emergencia abandonar el recinto.</a:t>
            </a:r>
          </a:p>
          <a:p>
            <a:pPr marL="342900" indent="-342900" algn="just">
              <a:buFontTx/>
              <a:buAutoNum type="arabicPeriod"/>
              <a:defRPr/>
            </a:pPr>
            <a:r>
              <a:rPr lang="es-ES" kern="0" dirty="0" smtClean="0">
                <a:solidFill>
                  <a:schemeClr val="tx1"/>
                </a:solidFill>
                <a:latin typeface="Times New Roman" pitchFamily="18" charset="0"/>
                <a:cs typeface="Times New Roman" pitchFamily="18" charset="0"/>
              </a:rPr>
              <a:t>No se permitirá el uso de dispositivos electrónicos durante el desarrollo de la defensa, tales como: celular, cámaras digitales, cámaras de video, ipod u otros. Si algunos de estos implementos genera alguna interrupción será motivo de salida de quien active el dispositivo e incluso de suspensión de la defensa según lo considere el jurado.</a:t>
            </a:r>
          </a:p>
          <a:p>
            <a:pPr marL="342900" indent="-342900" algn="just">
              <a:buFontTx/>
              <a:buAutoNum type="arabicPeriod"/>
              <a:defRPr/>
            </a:pPr>
            <a:r>
              <a:rPr lang="es-ES" kern="0" dirty="0" smtClean="0">
                <a:solidFill>
                  <a:schemeClr val="tx1"/>
                </a:solidFill>
                <a:latin typeface="Times New Roman" pitchFamily="18" charset="0"/>
                <a:cs typeface="Times New Roman" pitchFamily="18" charset="0"/>
              </a:rPr>
              <a:t>Ningún asistente a la defensa pública de un Trabajo Especial de Grado,  podrá hacer algún tipo de sugerencia relativo a la calificación de la misma. </a:t>
            </a:r>
          </a:p>
          <a:p>
            <a:pPr marL="342900" indent="-342900" algn="just">
              <a:buFontTx/>
              <a:buAutoNum type="arabicPeriod"/>
              <a:defRPr/>
            </a:pPr>
            <a:r>
              <a:rPr lang="es-ES" dirty="0" smtClean="0">
                <a:solidFill>
                  <a:schemeClr val="tx1"/>
                </a:solidFill>
                <a:latin typeface="Times New Roman" pitchFamily="18" charset="0"/>
                <a:cs typeface="Times New Roman" pitchFamily="18" charset="0"/>
              </a:rPr>
              <a:t>El jurado tendrá la potestad de decidir si el ciclo de preguntas se realizará de manera pública o privada, en el segundo caso todos los asistentes a la defensa, exceptuando el jurado y profesores de la Universidad Central de Venezuela deberán abandonar el recinto en donde ésta se realiza.</a:t>
            </a:r>
          </a:p>
          <a:p>
            <a:pPr marL="342900" indent="-342900" algn="just">
              <a:buFontTx/>
              <a:buAutoNum type="arabicPeriod"/>
              <a:defRPr/>
            </a:pPr>
            <a:r>
              <a:rPr lang="es-ES" dirty="0" smtClean="0">
                <a:solidFill>
                  <a:schemeClr val="tx1"/>
                </a:solidFill>
                <a:latin typeface="Times New Roman" pitchFamily="18" charset="0"/>
                <a:cs typeface="Times New Roman" pitchFamily="18" charset="0"/>
              </a:rPr>
              <a:t>El tutor dirigirá la fase de preguntas posterior a la exposición, las discusiones relativas al trabajo que el jurado considere no pertinentes podrán dirimirse posteriormente.</a:t>
            </a:r>
          </a:p>
          <a:p>
            <a:pPr marL="342900" indent="-342900" algn="just">
              <a:defRPr/>
            </a:pPr>
            <a:endParaRPr lang="es-ES" dirty="0" smtClean="0">
              <a:solidFill>
                <a:schemeClr val="tx1"/>
              </a:solidFill>
              <a:latin typeface="Times New Roman" pitchFamily="18" charset="0"/>
              <a:cs typeface="Times New Roman" pitchFamily="18" charset="0"/>
            </a:endParaRPr>
          </a:p>
          <a:p>
            <a:pPr marL="342900" indent="-342900" algn="ctr">
              <a:defRPr/>
            </a:pPr>
            <a:r>
              <a:rPr lang="es-ES" dirty="0" smtClean="0">
                <a:solidFill>
                  <a:schemeClr val="tx1"/>
                </a:solidFill>
                <a:latin typeface="Times New Roman" pitchFamily="18" charset="0"/>
                <a:cs typeface="Times New Roman" pitchFamily="18" charset="0"/>
              </a:rPr>
              <a:t> </a:t>
            </a:r>
            <a:r>
              <a:rPr lang="es-ES" b="1" dirty="0" smtClean="0">
                <a:solidFill>
                  <a:schemeClr val="tx1"/>
                </a:solidFill>
                <a:latin typeface="Times New Roman" pitchFamily="18" charset="0"/>
                <a:cs typeface="Times New Roman" pitchFamily="18" charset="0"/>
              </a:rPr>
              <a:t>El Trabajo Especial de Grado es un examen y como tal debe mantenerse su ejecución.</a:t>
            </a:r>
            <a:endParaRPr lang="es-ES" dirty="0" smtClean="0">
              <a:solidFill>
                <a:schemeClr val="tx1"/>
              </a:solidFill>
              <a:latin typeface="Times New Roman" pitchFamily="18" charset="0"/>
              <a:cs typeface="Times New Roman" pitchFamily="18" charset="0"/>
            </a:endParaRPr>
          </a:p>
          <a:p>
            <a:pPr marL="342900" indent="-342900" algn="just" fontAlgn="auto">
              <a:spcBef>
                <a:spcPts val="0"/>
              </a:spcBef>
              <a:spcAft>
                <a:spcPts val="0"/>
              </a:spcAft>
              <a:buAutoNum type="arabicPeriod"/>
              <a:defRPr/>
            </a:pPr>
            <a:endParaRPr lang="en-US" sz="1600" kern="0" dirty="0">
              <a:solidFill>
                <a:schemeClr val="tx1"/>
              </a:solidFill>
              <a:latin typeface="Times New Roman" pitchFamily="18" charset="0"/>
              <a:cs typeface="Times New Roman" pitchFamily="18" charset="0"/>
            </a:endParaRPr>
          </a:p>
        </p:txBody>
      </p:sp>
      <p:sp>
        <p:nvSpPr>
          <p:cNvPr id="5" name="4 Marcador de número de diapositiva"/>
          <p:cNvSpPr>
            <a:spLocks noGrp="1"/>
          </p:cNvSpPr>
          <p:nvPr>
            <p:ph type="sldNum" sz="quarter" idx="12"/>
          </p:nvPr>
        </p:nvSpPr>
        <p:spPr/>
        <p:txBody>
          <a:bodyPr/>
          <a:lstStyle/>
          <a:p>
            <a:fld id="{F0E93F34-EEFD-4688-B45D-6A99F30C9C30}" type="slidenum">
              <a:rPr lang="es-ES" sz="1400">
                <a:solidFill>
                  <a:schemeClr val="bg1">
                    <a:lumMod val="75000"/>
                  </a:schemeClr>
                </a:solidFill>
              </a:rPr>
              <a:pPr/>
              <a:t>1</a:t>
            </a:fld>
            <a:endParaRPr lang="es-ES" sz="1400" dirty="0">
              <a:solidFill>
                <a:schemeClr val="bg1">
                  <a:lumMod val="75000"/>
                </a:schemeClr>
              </a:solidFill>
            </a:endParaRPr>
          </a:p>
        </p:txBody>
      </p:sp>
      <p:pic>
        <p:nvPicPr>
          <p:cNvPr id="6" name="Imagen 2" descr="http://www.ing.ucv.ve/imagenes/ingenieria.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496" y="404664"/>
            <a:ext cx="1104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Objeto"/>
          <p:cNvGraphicFramePr>
            <a:graphicFrameLocks noChangeAspect="1"/>
          </p:cNvGraphicFramePr>
          <p:nvPr>
            <p:extLst>
              <p:ext uri="{D42A27DB-BD31-4B8C-83A1-F6EECF244321}">
                <p14:modId xmlns:p14="http://schemas.microsoft.com/office/powerpoint/2010/main" val="2885116128"/>
              </p:ext>
            </p:extLst>
          </p:nvPr>
        </p:nvGraphicFramePr>
        <p:xfrm>
          <a:off x="7893496" y="476672"/>
          <a:ext cx="1143000" cy="685800"/>
        </p:xfrm>
        <a:graphic>
          <a:graphicData uri="http://schemas.openxmlformats.org/presentationml/2006/ole">
            <mc:AlternateContent xmlns:mc="http://schemas.openxmlformats.org/markup-compatibility/2006">
              <mc:Choice xmlns:v="urn:schemas-microsoft-com:vml" Requires="v">
                <p:oleObj spid="_x0000_s1055" r:id="rId6" imgW="5353797" imgH="961905" progId="">
                  <p:embed/>
                </p:oleObj>
              </mc:Choice>
              <mc:Fallback>
                <p:oleObj r:id="rId6" imgW="5353797" imgH="96190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1585" r="74910"/>
                      <a:stretch>
                        <a:fillRect/>
                      </a:stretch>
                    </p:blipFill>
                    <p:spPr bwMode="auto">
                      <a:xfrm>
                        <a:off x="7893496" y="476672"/>
                        <a:ext cx="1143000" cy="685800"/>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359350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54395" y="158442"/>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sp>
        <p:nvSpPr>
          <p:cNvPr id="5" name="3 Rectángulo"/>
          <p:cNvSpPr>
            <a:spLocks noChangeArrowheads="1"/>
          </p:cNvSpPr>
          <p:nvPr/>
        </p:nvSpPr>
        <p:spPr bwMode="auto">
          <a:xfrm>
            <a:off x="87579" y="3207968"/>
            <a:ext cx="2989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200" i="0" dirty="0">
                <a:solidFill>
                  <a:schemeClr val="tx1"/>
                </a:solidFill>
                <a:latin typeface="Times New Roman" panose="02020603050405020304" pitchFamily="18" charset="0"/>
                <a:cs typeface="Times New Roman" panose="02020603050405020304" pitchFamily="18" charset="0"/>
              </a:rPr>
              <a:t>2.   </a:t>
            </a:r>
            <a:r>
              <a:rPr lang="es-VE" altLang="es-VE" sz="2200" i="0" dirty="0" smtClean="0">
                <a:solidFill>
                  <a:schemeClr val="tx1"/>
                </a:solidFill>
                <a:latin typeface="Times New Roman" panose="02020603050405020304" pitchFamily="18" charset="0"/>
                <a:cs typeface="Times New Roman" panose="02020603050405020304" pitchFamily="18" charset="0"/>
              </a:rPr>
              <a:t>Petropiar </a:t>
            </a:r>
            <a:endParaRPr lang="es-VE" altLang="es-VE" sz="2200" i="0" dirty="0">
              <a:solidFill>
                <a:schemeClr val="tx1"/>
              </a:solidFill>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753" y="3645024"/>
            <a:ext cx="8203703" cy="31801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6 Rectángulo"/>
          <p:cNvSpPr/>
          <p:nvPr/>
        </p:nvSpPr>
        <p:spPr>
          <a:xfrm>
            <a:off x="86786" y="1657398"/>
            <a:ext cx="5980112" cy="984885"/>
          </a:xfrm>
          <a:prstGeom prst="rect">
            <a:avLst/>
          </a:prstGeom>
        </p:spPr>
        <p:txBody>
          <a:bodyPr>
            <a:spAutoFit/>
          </a:bodyPr>
          <a:lstStyle/>
          <a:p>
            <a:pPr marL="342900" indent="-342900">
              <a:buFont typeface="+mj-lt"/>
              <a:buAutoNum type="arabicPeriod"/>
              <a:defRPr/>
            </a:pPr>
            <a:r>
              <a:rPr lang="es-VE" sz="2200" b="1" dirty="0">
                <a:latin typeface="Times New Roman" panose="02020603050405020304" pitchFamily="18" charset="0"/>
                <a:cs typeface="Times New Roman" panose="02020603050405020304" pitchFamily="18" charset="0"/>
              </a:rPr>
              <a:t>Osuna, C. (2008) </a:t>
            </a:r>
          </a:p>
          <a:p>
            <a:pPr>
              <a:defRPr/>
            </a:pPr>
            <a:endParaRPr lang="es-VE" altLang="es-VE" dirty="0">
              <a:solidFill>
                <a:schemeClr val="tx1"/>
              </a:solidFill>
              <a:effectLst>
                <a:outerShdw blurRad="38100" dist="38100" dir="2700000" algn="tl">
                  <a:srgbClr val="000000">
                    <a:alpha val="43137"/>
                  </a:srgbClr>
                </a:outerShdw>
              </a:effectLst>
              <a:latin typeface="Arial" pitchFamily="34" charset="0"/>
            </a:endParaRPr>
          </a:p>
          <a:p>
            <a:pPr>
              <a:defRPr/>
            </a:pPr>
            <a:endParaRPr lang="es-VE" dirty="0">
              <a:solidFill>
                <a:schemeClr val="tx1"/>
              </a:solidFill>
              <a:latin typeface="Arial" pitchFamily="34" charset="0"/>
            </a:endParaRPr>
          </a:p>
        </p:txBody>
      </p:sp>
      <p:pic>
        <p:nvPicPr>
          <p:cNvPr id="8"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2038513"/>
            <a:ext cx="2172249" cy="146409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4 Flecha curvada hacia arriba"/>
          <p:cNvSpPr>
            <a:spLocks noChangeArrowheads="1"/>
          </p:cNvSpPr>
          <p:nvPr/>
        </p:nvSpPr>
        <p:spPr bwMode="auto">
          <a:xfrm rot="1796587">
            <a:off x="1494591" y="2324344"/>
            <a:ext cx="1316492" cy="666386"/>
          </a:xfrm>
          <a:prstGeom prst="curvedUpArrow">
            <a:avLst>
              <a:gd name="adj1" fmla="val 24966"/>
              <a:gd name="adj2" fmla="val 49956"/>
              <a:gd name="adj3" fmla="val 25000"/>
            </a:avLst>
          </a:prstGeom>
          <a:solidFill>
            <a:srgbClr val="FFC000"/>
          </a:solidFill>
          <a:ln>
            <a:noFill/>
          </a:ln>
          <a:effec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grpSp>
        <p:nvGrpSpPr>
          <p:cNvPr id="10" name="9 Grupo"/>
          <p:cNvGrpSpPr/>
          <p:nvPr/>
        </p:nvGrpSpPr>
        <p:grpSpPr>
          <a:xfrm>
            <a:off x="5004048" y="2255899"/>
            <a:ext cx="3036364" cy="606425"/>
            <a:chOff x="4083050" y="2600325"/>
            <a:chExt cx="3697288" cy="606425"/>
          </a:xfrm>
        </p:grpSpPr>
        <p:sp>
          <p:nvSpPr>
            <p:cNvPr id="11" name="Freeform 225"/>
            <p:cNvSpPr>
              <a:spLocks/>
            </p:cNvSpPr>
            <p:nvPr/>
          </p:nvSpPr>
          <p:spPr bwMode="auto">
            <a:xfrm>
              <a:off x="6711950" y="2600325"/>
              <a:ext cx="995363" cy="365125"/>
            </a:xfrm>
            <a:custGeom>
              <a:avLst/>
              <a:gdLst>
                <a:gd name="T0" fmla="*/ 0 w 1512"/>
                <a:gd name="T1" fmla="*/ 796 h 796"/>
                <a:gd name="T2" fmla="*/ 0 w 1512"/>
                <a:gd name="T3" fmla="*/ 257 h 796"/>
                <a:gd name="T4" fmla="*/ 83 w 1512"/>
                <a:gd name="T5" fmla="*/ 247 h 796"/>
                <a:gd name="T6" fmla="*/ 153 w 1512"/>
                <a:gd name="T7" fmla="*/ 247 h 796"/>
                <a:gd name="T8" fmla="*/ 201 w 1512"/>
                <a:gd name="T9" fmla="*/ 281 h 796"/>
                <a:gd name="T10" fmla="*/ 249 w 1512"/>
                <a:gd name="T11" fmla="*/ 293 h 796"/>
                <a:gd name="T12" fmla="*/ 319 w 1512"/>
                <a:gd name="T13" fmla="*/ 304 h 796"/>
                <a:gd name="T14" fmla="*/ 390 w 1512"/>
                <a:gd name="T15" fmla="*/ 328 h 796"/>
                <a:gd name="T16" fmla="*/ 438 w 1512"/>
                <a:gd name="T17" fmla="*/ 328 h 796"/>
                <a:gd name="T18" fmla="*/ 507 w 1512"/>
                <a:gd name="T19" fmla="*/ 316 h 796"/>
                <a:gd name="T20" fmla="*/ 591 w 1512"/>
                <a:gd name="T21" fmla="*/ 281 h 796"/>
                <a:gd name="T22" fmla="*/ 662 w 1512"/>
                <a:gd name="T23" fmla="*/ 247 h 796"/>
                <a:gd name="T24" fmla="*/ 696 w 1512"/>
                <a:gd name="T25" fmla="*/ 235 h 796"/>
                <a:gd name="T26" fmla="*/ 803 w 1512"/>
                <a:gd name="T27" fmla="*/ 235 h 796"/>
                <a:gd name="T28" fmla="*/ 885 w 1512"/>
                <a:gd name="T29" fmla="*/ 235 h 796"/>
                <a:gd name="T30" fmla="*/ 992 w 1512"/>
                <a:gd name="T31" fmla="*/ 199 h 796"/>
                <a:gd name="T32" fmla="*/ 1098 w 1512"/>
                <a:gd name="T33" fmla="*/ 141 h 796"/>
                <a:gd name="T34" fmla="*/ 1229 w 1512"/>
                <a:gd name="T35" fmla="*/ 70 h 796"/>
                <a:gd name="T36" fmla="*/ 1394 w 1512"/>
                <a:gd name="T37" fmla="*/ 70 h 796"/>
                <a:gd name="T38" fmla="*/ 1464 w 1512"/>
                <a:gd name="T39" fmla="*/ 12 h 796"/>
                <a:gd name="T40" fmla="*/ 1488 w 1512"/>
                <a:gd name="T41" fmla="*/ 0 h 796"/>
                <a:gd name="T42" fmla="*/ 1512 w 1512"/>
                <a:gd name="T43" fmla="*/ 12 h 796"/>
                <a:gd name="T44" fmla="*/ 1476 w 1512"/>
                <a:gd name="T45" fmla="*/ 82 h 796"/>
                <a:gd name="T46" fmla="*/ 1418 w 1512"/>
                <a:gd name="T47" fmla="*/ 223 h 796"/>
                <a:gd name="T48" fmla="*/ 1382 w 1512"/>
                <a:gd name="T49" fmla="*/ 293 h 796"/>
                <a:gd name="T50" fmla="*/ 1299 w 1512"/>
                <a:gd name="T51" fmla="*/ 350 h 796"/>
                <a:gd name="T52" fmla="*/ 1205 w 1512"/>
                <a:gd name="T53" fmla="*/ 422 h 796"/>
                <a:gd name="T54" fmla="*/ 1086 w 1512"/>
                <a:gd name="T55" fmla="*/ 456 h 796"/>
                <a:gd name="T56" fmla="*/ 957 w 1512"/>
                <a:gd name="T57" fmla="*/ 527 h 796"/>
                <a:gd name="T58" fmla="*/ 803 w 1512"/>
                <a:gd name="T59" fmla="*/ 597 h 796"/>
                <a:gd name="T60" fmla="*/ 708 w 1512"/>
                <a:gd name="T61" fmla="*/ 655 h 796"/>
                <a:gd name="T62" fmla="*/ 603 w 1512"/>
                <a:gd name="T63" fmla="*/ 702 h 796"/>
                <a:gd name="T64" fmla="*/ 519 w 1512"/>
                <a:gd name="T65" fmla="*/ 714 h 796"/>
                <a:gd name="T66" fmla="*/ 449 w 1512"/>
                <a:gd name="T67" fmla="*/ 726 h 796"/>
                <a:gd name="T68" fmla="*/ 319 w 1512"/>
                <a:gd name="T69" fmla="*/ 726 h 796"/>
                <a:gd name="T70" fmla="*/ 295 w 1512"/>
                <a:gd name="T71" fmla="*/ 714 h 796"/>
                <a:gd name="T72" fmla="*/ 177 w 1512"/>
                <a:gd name="T73" fmla="*/ 714 h 796"/>
                <a:gd name="T74" fmla="*/ 106 w 1512"/>
                <a:gd name="T75" fmla="*/ 726 h 796"/>
                <a:gd name="T76" fmla="*/ 36 w 1512"/>
                <a:gd name="T77" fmla="*/ 772 h 796"/>
                <a:gd name="T78" fmla="*/ 0 w 1512"/>
                <a:gd name="T79" fmla="*/ 7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2" h="796">
                  <a:moveTo>
                    <a:pt x="0" y="796"/>
                  </a:moveTo>
                  <a:lnTo>
                    <a:pt x="0" y="257"/>
                  </a:lnTo>
                  <a:lnTo>
                    <a:pt x="83" y="247"/>
                  </a:lnTo>
                  <a:lnTo>
                    <a:pt x="153" y="247"/>
                  </a:lnTo>
                  <a:lnTo>
                    <a:pt x="201" y="281"/>
                  </a:lnTo>
                  <a:lnTo>
                    <a:pt x="249" y="293"/>
                  </a:lnTo>
                  <a:lnTo>
                    <a:pt x="319" y="304"/>
                  </a:lnTo>
                  <a:lnTo>
                    <a:pt x="390" y="328"/>
                  </a:lnTo>
                  <a:lnTo>
                    <a:pt x="438" y="328"/>
                  </a:lnTo>
                  <a:lnTo>
                    <a:pt x="507" y="316"/>
                  </a:lnTo>
                  <a:lnTo>
                    <a:pt x="591" y="281"/>
                  </a:lnTo>
                  <a:lnTo>
                    <a:pt x="662" y="247"/>
                  </a:lnTo>
                  <a:lnTo>
                    <a:pt x="696" y="235"/>
                  </a:lnTo>
                  <a:lnTo>
                    <a:pt x="803" y="235"/>
                  </a:lnTo>
                  <a:lnTo>
                    <a:pt x="885" y="235"/>
                  </a:lnTo>
                  <a:lnTo>
                    <a:pt x="992" y="199"/>
                  </a:lnTo>
                  <a:lnTo>
                    <a:pt x="1098" y="141"/>
                  </a:lnTo>
                  <a:lnTo>
                    <a:pt x="1229" y="70"/>
                  </a:lnTo>
                  <a:lnTo>
                    <a:pt x="1394" y="70"/>
                  </a:lnTo>
                  <a:lnTo>
                    <a:pt x="1464" y="12"/>
                  </a:lnTo>
                  <a:lnTo>
                    <a:pt x="1488" y="0"/>
                  </a:lnTo>
                  <a:lnTo>
                    <a:pt x="1512" y="12"/>
                  </a:lnTo>
                  <a:lnTo>
                    <a:pt x="1476" y="82"/>
                  </a:lnTo>
                  <a:lnTo>
                    <a:pt x="1418" y="223"/>
                  </a:lnTo>
                  <a:lnTo>
                    <a:pt x="1382" y="293"/>
                  </a:lnTo>
                  <a:lnTo>
                    <a:pt x="1299" y="350"/>
                  </a:lnTo>
                  <a:lnTo>
                    <a:pt x="1205" y="422"/>
                  </a:lnTo>
                  <a:lnTo>
                    <a:pt x="1086" y="456"/>
                  </a:lnTo>
                  <a:lnTo>
                    <a:pt x="957" y="527"/>
                  </a:lnTo>
                  <a:lnTo>
                    <a:pt x="803" y="597"/>
                  </a:lnTo>
                  <a:lnTo>
                    <a:pt x="708" y="655"/>
                  </a:lnTo>
                  <a:lnTo>
                    <a:pt x="603" y="702"/>
                  </a:lnTo>
                  <a:lnTo>
                    <a:pt x="519" y="714"/>
                  </a:lnTo>
                  <a:lnTo>
                    <a:pt x="449" y="726"/>
                  </a:lnTo>
                  <a:lnTo>
                    <a:pt x="319" y="726"/>
                  </a:lnTo>
                  <a:lnTo>
                    <a:pt x="295" y="714"/>
                  </a:lnTo>
                  <a:lnTo>
                    <a:pt x="177" y="714"/>
                  </a:lnTo>
                  <a:lnTo>
                    <a:pt x="106" y="726"/>
                  </a:lnTo>
                  <a:lnTo>
                    <a:pt x="36" y="772"/>
                  </a:lnTo>
                  <a:lnTo>
                    <a:pt x="0" y="796"/>
                  </a:lnTo>
                  <a:close/>
                </a:path>
              </a:pathLst>
            </a:custGeom>
            <a:gradFill rotWithShape="0">
              <a:gsLst>
                <a:gs pos="0">
                  <a:srgbClr val="FF99CC"/>
                </a:gs>
                <a:gs pos="100000">
                  <a:srgbClr val="FF99CC">
                    <a:gamma/>
                    <a:shade val="80000"/>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 name="Freeform 226"/>
            <p:cNvSpPr>
              <a:spLocks/>
            </p:cNvSpPr>
            <p:nvPr/>
          </p:nvSpPr>
          <p:spPr bwMode="auto">
            <a:xfrm>
              <a:off x="5980113" y="2720975"/>
              <a:ext cx="731837" cy="355600"/>
            </a:xfrm>
            <a:custGeom>
              <a:avLst/>
              <a:gdLst>
                <a:gd name="T0" fmla="*/ 0 w 1107"/>
                <a:gd name="T1" fmla="*/ 760 h 784"/>
                <a:gd name="T2" fmla="*/ 0 w 1107"/>
                <a:gd name="T3" fmla="*/ 106 h 784"/>
                <a:gd name="T4" fmla="*/ 212 w 1107"/>
                <a:gd name="T5" fmla="*/ 106 h 784"/>
                <a:gd name="T6" fmla="*/ 295 w 1107"/>
                <a:gd name="T7" fmla="*/ 118 h 784"/>
                <a:gd name="T8" fmla="*/ 389 w 1107"/>
                <a:gd name="T9" fmla="*/ 118 h 784"/>
                <a:gd name="T10" fmla="*/ 472 w 1107"/>
                <a:gd name="T11" fmla="*/ 130 h 784"/>
                <a:gd name="T12" fmla="*/ 530 w 1107"/>
                <a:gd name="T13" fmla="*/ 141 h 784"/>
                <a:gd name="T14" fmla="*/ 578 w 1107"/>
                <a:gd name="T15" fmla="*/ 152 h 784"/>
                <a:gd name="T16" fmla="*/ 613 w 1107"/>
                <a:gd name="T17" fmla="*/ 187 h 784"/>
                <a:gd name="T18" fmla="*/ 648 w 1107"/>
                <a:gd name="T19" fmla="*/ 223 h 784"/>
                <a:gd name="T20" fmla="*/ 683 w 1107"/>
                <a:gd name="T21" fmla="*/ 211 h 784"/>
                <a:gd name="T22" fmla="*/ 731 w 1107"/>
                <a:gd name="T23" fmla="*/ 199 h 784"/>
                <a:gd name="T24" fmla="*/ 765 w 1107"/>
                <a:gd name="T25" fmla="*/ 164 h 784"/>
                <a:gd name="T26" fmla="*/ 789 w 1107"/>
                <a:gd name="T27" fmla="*/ 118 h 784"/>
                <a:gd name="T28" fmla="*/ 789 w 1107"/>
                <a:gd name="T29" fmla="*/ 82 h 784"/>
                <a:gd name="T30" fmla="*/ 848 w 1107"/>
                <a:gd name="T31" fmla="*/ 24 h 784"/>
                <a:gd name="T32" fmla="*/ 918 w 1107"/>
                <a:gd name="T33" fmla="*/ 0 h 784"/>
                <a:gd name="T34" fmla="*/ 978 w 1107"/>
                <a:gd name="T35" fmla="*/ 0 h 784"/>
                <a:gd name="T36" fmla="*/ 1107 w 1107"/>
                <a:gd name="T37" fmla="*/ 0 h 784"/>
                <a:gd name="T38" fmla="*/ 1107 w 1107"/>
                <a:gd name="T39" fmla="*/ 539 h 784"/>
                <a:gd name="T40" fmla="*/ 1002 w 1107"/>
                <a:gd name="T41" fmla="*/ 585 h 784"/>
                <a:gd name="T42" fmla="*/ 930 w 1107"/>
                <a:gd name="T43" fmla="*/ 609 h 784"/>
                <a:gd name="T44" fmla="*/ 836 w 1107"/>
                <a:gd name="T45" fmla="*/ 609 h 784"/>
                <a:gd name="T46" fmla="*/ 765 w 1107"/>
                <a:gd name="T47" fmla="*/ 621 h 784"/>
                <a:gd name="T48" fmla="*/ 683 w 1107"/>
                <a:gd name="T49" fmla="*/ 667 h 784"/>
                <a:gd name="T50" fmla="*/ 636 w 1107"/>
                <a:gd name="T51" fmla="*/ 691 h 784"/>
                <a:gd name="T52" fmla="*/ 590 w 1107"/>
                <a:gd name="T53" fmla="*/ 737 h 784"/>
                <a:gd name="T54" fmla="*/ 530 w 1107"/>
                <a:gd name="T55" fmla="*/ 760 h 784"/>
                <a:gd name="T56" fmla="*/ 484 w 1107"/>
                <a:gd name="T57" fmla="*/ 784 h 784"/>
                <a:gd name="T58" fmla="*/ 401 w 1107"/>
                <a:gd name="T59" fmla="*/ 772 h 784"/>
                <a:gd name="T60" fmla="*/ 343 w 1107"/>
                <a:gd name="T61" fmla="*/ 726 h 784"/>
                <a:gd name="T62" fmla="*/ 295 w 1107"/>
                <a:gd name="T63" fmla="*/ 691 h 784"/>
                <a:gd name="T64" fmla="*/ 247 w 1107"/>
                <a:gd name="T65" fmla="*/ 667 h 784"/>
                <a:gd name="T66" fmla="*/ 177 w 1107"/>
                <a:gd name="T67" fmla="*/ 679 h 784"/>
                <a:gd name="T68" fmla="*/ 106 w 1107"/>
                <a:gd name="T69" fmla="*/ 714 h 784"/>
                <a:gd name="T70" fmla="*/ 48 w 1107"/>
                <a:gd name="T71" fmla="*/ 737 h 784"/>
                <a:gd name="T72" fmla="*/ 0 w 1107"/>
                <a:gd name="T73" fmla="*/ 772 h 784"/>
                <a:gd name="T74" fmla="*/ 0 w 1107"/>
                <a:gd name="T75" fmla="*/ 76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7" h="784">
                  <a:moveTo>
                    <a:pt x="0" y="760"/>
                  </a:moveTo>
                  <a:lnTo>
                    <a:pt x="0" y="106"/>
                  </a:lnTo>
                  <a:lnTo>
                    <a:pt x="212" y="106"/>
                  </a:lnTo>
                  <a:lnTo>
                    <a:pt x="295" y="118"/>
                  </a:lnTo>
                  <a:lnTo>
                    <a:pt x="389" y="118"/>
                  </a:lnTo>
                  <a:lnTo>
                    <a:pt x="472" y="130"/>
                  </a:lnTo>
                  <a:lnTo>
                    <a:pt x="530" y="141"/>
                  </a:lnTo>
                  <a:lnTo>
                    <a:pt x="578" y="152"/>
                  </a:lnTo>
                  <a:lnTo>
                    <a:pt x="613" y="187"/>
                  </a:lnTo>
                  <a:lnTo>
                    <a:pt x="648" y="223"/>
                  </a:lnTo>
                  <a:lnTo>
                    <a:pt x="683" y="211"/>
                  </a:lnTo>
                  <a:lnTo>
                    <a:pt x="731" y="199"/>
                  </a:lnTo>
                  <a:lnTo>
                    <a:pt x="765" y="164"/>
                  </a:lnTo>
                  <a:lnTo>
                    <a:pt x="789" y="118"/>
                  </a:lnTo>
                  <a:lnTo>
                    <a:pt x="789" y="82"/>
                  </a:lnTo>
                  <a:lnTo>
                    <a:pt x="848" y="24"/>
                  </a:lnTo>
                  <a:lnTo>
                    <a:pt x="918" y="0"/>
                  </a:lnTo>
                  <a:lnTo>
                    <a:pt x="978" y="0"/>
                  </a:lnTo>
                  <a:lnTo>
                    <a:pt x="1107" y="0"/>
                  </a:lnTo>
                  <a:lnTo>
                    <a:pt x="1107" y="539"/>
                  </a:lnTo>
                  <a:lnTo>
                    <a:pt x="1002" y="585"/>
                  </a:lnTo>
                  <a:lnTo>
                    <a:pt x="930" y="609"/>
                  </a:lnTo>
                  <a:lnTo>
                    <a:pt x="836" y="609"/>
                  </a:lnTo>
                  <a:lnTo>
                    <a:pt x="765" y="621"/>
                  </a:lnTo>
                  <a:lnTo>
                    <a:pt x="683" y="667"/>
                  </a:lnTo>
                  <a:lnTo>
                    <a:pt x="636" y="691"/>
                  </a:lnTo>
                  <a:lnTo>
                    <a:pt x="590" y="737"/>
                  </a:lnTo>
                  <a:lnTo>
                    <a:pt x="530" y="760"/>
                  </a:lnTo>
                  <a:lnTo>
                    <a:pt x="484" y="784"/>
                  </a:lnTo>
                  <a:lnTo>
                    <a:pt x="401" y="772"/>
                  </a:lnTo>
                  <a:lnTo>
                    <a:pt x="343" y="726"/>
                  </a:lnTo>
                  <a:lnTo>
                    <a:pt x="295" y="691"/>
                  </a:lnTo>
                  <a:lnTo>
                    <a:pt x="247" y="667"/>
                  </a:lnTo>
                  <a:lnTo>
                    <a:pt x="177" y="679"/>
                  </a:lnTo>
                  <a:lnTo>
                    <a:pt x="106" y="714"/>
                  </a:lnTo>
                  <a:lnTo>
                    <a:pt x="48" y="737"/>
                  </a:lnTo>
                  <a:lnTo>
                    <a:pt x="0" y="772"/>
                  </a:lnTo>
                  <a:lnTo>
                    <a:pt x="0" y="760"/>
                  </a:lnTo>
                  <a:close/>
                </a:path>
              </a:pathLst>
            </a:custGeom>
            <a:gradFill rotWithShape="0">
              <a:gsLst>
                <a:gs pos="0">
                  <a:srgbClr val="00FFFF"/>
                </a:gs>
                <a:gs pos="100000">
                  <a:srgbClr val="00FFFF">
                    <a:gamma/>
                    <a:shade val="75686"/>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 name="Freeform 227"/>
            <p:cNvSpPr>
              <a:spLocks/>
            </p:cNvSpPr>
            <p:nvPr/>
          </p:nvSpPr>
          <p:spPr bwMode="auto">
            <a:xfrm>
              <a:off x="4083050" y="2619375"/>
              <a:ext cx="1169988" cy="549275"/>
            </a:xfrm>
            <a:custGeom>
              <a:avLst/>
              <a:gdLst>
                <a:gd name="T0" fmla="*/ 1501 w 1774"/>
                <a:gd name="T1" fmla="*/ 1211 h 1211"/>
                <a:gd name="T2" fmla="*/ 1431 w 1774"/>
                <a:gd name="T3" fmla="*/ 1187 h 1211"/>
                <a:gd name="T4" fmla="*/ 1336 w 1774"/>
                <a:gd name="T5" fmla="*/ 1163 h 1211"/>
                <a:gd name="T6" fmla="*/ 1277 w 1774"/>
                <a:gd name="T7" fmla="*/ 1163 h 1211"/>
                <a:gd name="T8" fmla="*/ 1207 w 1774"/>
                <a:gd name="T9" fmla="*/ 1152 h 1211"/>
                <a:gd name="T10" fmla="*/ 1147 w 1774"/>
                <a:gd name="T11" fmla="*/ 1152 h 1211"/>
                <a:gd name="T12" fmla="*/ 1100 w 1774"/>
                <a:gd name="T13" fmla="*/ 1152 h 1211"/>
                <a:gd name="T14" fmla="*/ 1028 w 1774"/>
                <a:gd name="T15" fmla="*/ 1129 h 1211"/>
                <a:gd name="T16" fmla="*/ 958 w 1774"/>
                <a:gd name="T17" fmla="*/ 1129 h 1211"/>
                <a:gd name="T18" fmla="*/ 828 w 1774"/>
                <a:gd name="T19" fmla="*/ 1094 h 1211"/>
                <a:gd name="T20" fmla="*/ 758 w 1774"/>
                <a:gd name="T21" fmla="*/ 1058 h 1211"/>
                <a:gd name="T22" fmla="*/ 698 w 1774"/>
                <a:gd name="T23" fmla="*/ 1034 h 1211"/>
                <a:gd name="T24" fmla="*/ 627 w 1774"/>
                <a:gd name="T25" fmla="*/ 999 h 1211"/>
                <a:gd name="T26" fmla="*/ 533 w 1774"/>
                <a:gd name="T27" fmla="*/ 965 h 1211"/>
                <a:gd name="T28" fmla="*/ 473 w 1774"/>
                <a:gd name="T29" fmla="*/ 941 h 1211"/>
                <a:gd name="T30" fmla="*/ 414 w 1774"/>
                <a:gd name="T31" fmla="*/ 905 h 1211"/>
                <a:gd name="T32" fmla="*/ 354 w 1774"/>
                <a:gd name="T33" fmla="*/ 858 h 1211"/>
                <a:gd name="T34" fmla="*/ 308 w 1774"/>
                <a:gd name="T35" fmla="*/ 800 h 1211"/>
                <a:gd name="T36" fmla="*/ 285 w 1774"/>
                <a:gd name="T37" fmla="*/ 681 h 1211"/>
                <a:gd name="T38" fmla="*/ 261 w 1774"/>
                <a:gd name="T39" fmla="*/ 623 h 1211"/>
                <a:gd name="T40" fmla="*/ 249 w 1774"/>
                <a:gd name="T41" fmla="*/ 552 h 1211"/>
                <a:gd name="T42" fmla="*/ 177 w 1774"/>
                <a:gd name="T43" fmla="*/ 482 h 1211"/>
                <a:gd name="T44" fmla="*/ 130 w 1774"/>
                <a:gd name="T45" fmla="*/ 435 h 1211"/>
                <a:gd name="T46" fmla="*/ 60 w 1774"/>
                <a:gd name="T47" fmla="*/ 341 h 1211"/>
                <a:gd name="T48" fmla="*/ 24 w 1774"/>
                <a:gd name="T49" fmla="*/ 246 h 1211"/>
                <a:gd name="T50" fmla="*/ 0 w 1774"/>
                <a:gd name="T51" fmla="*/ 176 h 1211"/>
                <a:gd name="T52" fmla="*/ 12 w 1774"/>
                <a:gd name="T53" fmla="*/ 129 h 1211"/>
                <a:gd name="T54" fmla="*/ 72 w 1774"/>
                <a:gd name="T55" fmla="*/ 81 h 1211"/>
                <a:gd name="T56" fmla="*/ 118 w 1774"/>
                <a:gd name="T57" fmla="*/ 59 h 1211"/>
                <a:gd name="T58" fmla="*/ 166 w 1774"/>
                <a:gd name="T59" fmla="*/ 47 h 1211"/>
                <a:gd name="T60" fmla="*/ 296 w 1774"/>
                <a:gd name="T61" fmla="*/ 47 h 1211"/>
                <a:gd name="T62" fmla="*/ 366 w 1774"/>
                <a:gd name="T63" fmla="*/ 59 h 1211"/>
                <a:gd name="T64" fmla="*/ 533 w 1774"/>
                <a:gd name="T65" fmla="*/ 47 h 1211"/>
                <a:gd name="T66" fmla="*/ 662 w 1774"/>
                <a:gd name="T67" fmla="*/ 35 h 1211"/>
                <a:gd name="T68" fmla="*/ 780 w 1774"/>
                <a:gd name="T69" fmla="*/ 12 h 1211"/>
                <a:gd name="T70" fmla="*/ 863 w 1774"/>
                <a:gd name="T71" fmla="*/ 0 h 1211"/>
                <a:gd name="T72" fmla="*/ 1016 w 1774"/>
                <a:gd name="T73" fmla="*/ 0 h 1211"/>
                <a:gd name="T74" fmla="*/ 1124 w 1774"/>
                <a:gd name="T75" fmla="*/ 0 h 1211"/>
                <a:gd name="T76" fmla="*/ 1195 w 1774"/>
                <a:gd name="T77" fmla="*/ 24 h 1211"/>
                <a:gd name="T78" fmla="*/ 1219 w 1774"/>
                <a:gd name="T79" fmla="*/ 35 h 1211"/>
                <a:gd name="T80" fmla="*/ 1301 w 1774"/>
                <a:gd name="T81" fmla="*/ 35 h 1211"/>
                <a:gd name="T82" fmla="*/ 1384 w 1774"/>
                <a:gd name="T83" fmla="*/ 12 h 1211"/>
                <a:gd name="T84" fmla="*/ 1442 w 1774"/>
                <a:gd name="T85" fmla="*/ 12 h 1211"/>
                <a:gd name="T86" fmla="*/ 1525 w 1774"/>
                <a:gd name="T87" fmla="*/ 24 h 1211"/>
                <a:gd name="T88" fmla="*/ 1597 w 1774"/>
                <a:gd name="T89" fmla="*/ 47 h 1211"/>
                <a:gd name="T90" fmla="*/ 1690 w 1774"/>
                <a:gd name="T91" fmla="*/ 81 h 1211"/>
                <a:gd name="T92" fmla="*/ 1774 w 1774"/>
                <a:gd name="T93" fmla="*/ 117 h 1211"/>
                <a:gd name="T94" fmla="*/ 1774 w 1774"/>
                <a:gd name="T95" fmla="*/ 1011 h 1211"/>
                <a:gd name="T96" fmla="*/ 1702 w 1774"/>
                <a:gd name="T97" fmla="*/ 1034 h 1211"/>
                <a:gd name="T98" fmla="*/ 1644 w 1774"/>
                <a:gd name="T99" fmla="*/ 1082 h 1211"/>
                <a:gd name="T100" fmla="*/ 1585 w 1774"/>
                <a:gd name="T101" fmla="*/ 1129 h 1211"/>
                <a:gd name="T102" fmla="*/ 1525 w 1774"/>
                <a:gd name="T103" fmla="*/ 1187 h 1211"/>
                <a:gd name="T104" fmla="*/ 1501 w 1774"/>
                <a:gd name="T105"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4" h="1211">
                  <a:moveTo>
                    <a:pt x="1501" y="1211"/>
                  </a:moveTo>
                  <a:lnTo>
                    <a:pt x="1431" y="1187"/>
                  </a:lnTo>
                  <a:lnTo>
                    <a:pt x="1336" y="1163"/>
                  </a:lnTo>
                  <a:lnTo>
                    <a:pt x="1277" y="1163"/>
                  </a:lnTo>
                  <a:lnTo>
                    <a:pt x="1207" y="1152"/>
                  </a:lnTo>
                  <a:lnTo>
                    <a:pt x="1147" y="1152"/>
                  </a:lnTo>
                  <a:lnTo>
                    <a:pt x="1100" y="1152"/>
                  </a:lnTo>
                  <a:lnTo>
                    <a:pt x="1028" y="1129"/>
                  </a:lnTo>
                  <a:lnTo>
                    <a:pt x="958" y="1129"/>
                  </a:lnTo>
                  <a:lnTo>
                    <a:pt x="828" y="1094"/>
                  </a:lnTo>
                  <a:lnTo>
                    <a:pt x="758" y="1058"/>
                  </a:lnTo>
                  <a:lnTo>
                    <a:pt x="698" y="1034"/>
                  </a:lnTo>
                  <a:lnTo>
                    <a:pt x="627" y="999"/>
                  </a:lnTo>
                  <a:lnTo>
                    <a:pt x="533" y="965"/>
                  </a:lnTo>
                  <a:lnTo>
                    <a:pt x="473" y="941"/>
                  </a:lnTo>
                  <a:lnTo>
                    <a:pt x="414" y="905"/>
                  </a:lnTo>
                  <a:lnTo>
                    <a:pt x="354" y="858"/>
                  </a:lnTo>
                  <a:lnTo>
                    <a:pt x="308" y="800"/>
                  </a:lnTo>
                  <a:lnTo>
                    <a:pt x="285" y="681"/>
                  </a:lnTo>
                  <a:lnTo>
                    <a:pt x="261" y="623"/>
                  </a:lnTo>
                  <a:lnTo>
                    <a:pt x="249" y="552"/>
                  </a:lnTo>
                  <a:lnTo>
                    <a:pt x="177" y="482"/>
                  </a:lnTo>
                  <a:lnTo>
                    <a:pt x="130" y="435"/>
                  </a:lnTo>
                  <a:lnTo>
                    <a:pt x="60" y="341"/>
                  </a:lnTo>
                  <a:lnTo>
                    <a:pt x="24" y="246"/>
                  </a:lnTo>
                  <a:lnTo>
                    <a:pt x="0" y="176"/>
                  </a:lnTo>
                  <a:lnTo>
                    <a:pt x="12" y="129"/>
                  </a:lnTo>
                  <a:lnTo>
                    <a:pt x="72" y="81"/>
                  </a:lnTo>
                  <a:lnTo>
                    <a:pt x="118" y="59"/>
                  </a:lnTo>
                  <a:lnTo>
                    <a:pt x="166" y="47"/>
                  </a:lnTo>
                  <a:lnTo>
                    <a:pt x="296" y="47"/>
                  </a:lnTo>
                  <a:lnTo>
                    <a:pt x="366" y="59"/>
                  </a:lnTo>
                  <a:lnTo>
                    <a:pt x="533" y="47"/>
                  </a:lnTo>
                  <a:lnTo>
                    <a:pt x="662" y="35"/>
                  </a:lnTo>
                  <a:lnTo>
                    <a:pt x="780" y="12"/>
                  </a:lnTo>
                  <a:lnTo>
                    <a:pt x="863" y="0"/>
                  </a:lnTo>
                  <a:lnTo>
                    <a:pt x="1016" y="0"/>
                  </a:lnTo>
                  <a:lnTo>
                    <a:pt x="1124" y="0"/>
                  </a:lnTo>
                  <a:lnTo>
                    <a:pt x="1195" y="24"/>
                  </a:lnTo>
                  <a:lnTo>
                    <a:pt x="1219" y="35"/>
                  </a:lnTo>
                  <a:lnTo>
                    <a:pt x="1301" y="35"/>
                  </a:lnTo>
                  <a:lnTo>
                    <a:pt x="1384" y="12"/>
                  </a:lnTo>
                  <a:lnTo>
                    <a:pt x="1442" y="12"/>
                  </a:lnTo>
                  <a:lnTo>
                    <a:pt x="1525" y="24"/>
                  </a:lnTo>
                  <a:lnTo>
                    <a:pt x="1597" y="47"/>
                  </a:lnTo>
                  <a:lnTo>
                    <a:pt x="1690" y="81"/>
                  </a:lnTo>
                  <a:lnTo>
                    <a:pt x="1774" y="117"/>
                  </a:lnTo>
                  <a:lnTo>
                    <a:pt x="1774" y="1011"/>
                  </a:lnTo>
                  <a:lnTo>
                    <a:pt x="1702" y="1034"/>
                  </a:lnTo>
                  <a:lnTo>
                    <a:pt x="1644" y="1082"/>
                  </a:lnTo>
                  <a:lnTo>
                    <a:pt x="1585" y="1129"/>
                  </a:lnTo>
                  <a:lnTo>
                    <a:pt x="1525" y="1187"/>
                  </a:lnTo>
                  <a:lnTo>
                    <a:pt x="1501" y="1211"/>
                  </a:lnTo>
                  <a:close/>
                </a:path>
              </a:pathLst>
            </a:custGeom>
            <a:gradFill rotWithShape="0">
              <a:gsLst>
                <a:gs pos="0">
                  <a:srgbClr val="3399FF"/>
                </a:gs>
                <a:gs pos="100000">
                  <a:srgbClr val="3399FF">
                    <a:gamma/>
                    <a:shade val="77647"/>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 name="Freeform 228"/>
            <p:cNvSpPr>
              <a:spLocks/>
            </p:cNvSpPr>
            <p:nvPr/>
          </p:nvSpPr>
          <p:spPr bwMode="auto">
            <a:xfrm>
              <a:off x="5253038" y="2679700"/>
              <a:ext cx="720725" cy="496888"/>
            </a:xfrm>
            <a:custGeom>
              <a:avLst/>
              <a:gdLst>
                <a:gd name="T0" fmla="*/ 0 w 1095"/>
                <a:gd name="T1" fmla="*/ 882 h 1093"/>
                <a:gd name="T2" fmla="*/ 0 w 1095"/>
                <a:gd name="T3" fmla="*/ 0 h 1093"/>
                <a:gd name="T4" fmla="*/ 70 w 1095"/>
                <a:gd name="T5" fmla="*/ 24 h 1093"/>
                <a:gd name="T6" fmla="*/ 141 w 1095"/>
                <a:gd name="T7" fmla="*/ 12 h 1093"/>
                <a:gd name="T8" fmla="*/ 200 w 1095"/>
                <a:gd name="T9" fmla="*/ 0 h 1093"/>
                <a:gd name="T10" fmla="*/ 258 w 1095"/>
                <a:gd name="T11" fmla="*/ 0 h 1093"/>
                <a:gd name="T12" fmla="*/ 306 w 1095"/>
                <a:gd name="T13" fmla="*/ 24 h 1093"/>
                <a:gd name="T14" fmla="*/ 342 w 1095"/>
                <a:gd name="T15" fmla="*/ 48 h 1093"/>
                <a:gd name="T16" fmla="*/ 376 w 1095"/>
                <a:gd name="T17" fmla="*/ 60 h 1093"/>
                <a:gd name="T18" fmla="*/ 400 w 1095"/>
                <a:gd name="T19" fmla="*/ 60 h 1093"/>
                <a:gd name="T20" fmla="*/ 436 w 1095"/>
                <a:gd name="T21" fmla="*/ 36 h 1093"/>
                <a:gd name="T22" fmla="*/ 471 w 1095"/>
                <a:gd name="T23" fmla="*/ 12 h 1093"/>
                <a:gd name="T24" fmla="*/ 505 w 1095"/>
                <a:gd name="T25" fmla="*/ 12 h 1093"/>
                <a:gd name="T26" fmla="*/ 553 w 1095"/>
                <a:gd name="T27" fmla="*/ 24 h 1093"/>
                <a:gd name="T28" fmla="*/ 589 w 1095"/>
                <a:gd name="T29" fmla="*/ 24 h 1093"/>
                <a:gd name="T30" fmla="*/ 682 w 1095"/>
                <a:gd name="T31" fmla="*/ 60 h 1093"/>
                <a:gd name="T32" fmla="*/ 730 w 1095"/>
                <a:gd name="T33" fmla="*/ 70 h 1093"/>
                <a:gd name="T34" fmla="*/ 788 w 1095"/>
                <a:gd name="T35" fmla="*/ 130 h 1093"/>
                <a:gd name="T36" fmla="*/ 824 w 1095"/>
                <a:gd name="T37" fmla="*/ 141 h 1093"/>
                <a:gd name="T38" fmla="*/ 848 w 1095"/>
                <a:gd name="T39" fmla="*/ 189 h 1093"/>
                <a:gd name="T40" fmla="*/ 894 w 1095"/>
                <a:gd name="T41" fmla="*/ 201 h 1093"/>
                <a:gd name="T42" fmla="*/ 1013 w 1095"/>
                <a:gd name="T43" fmla="*/ 211 h 1093"/>
                <a:gd name="T44" fmla="*/ 1059 w 1095"/>
                <a:gd name="T45" fmla="*/ 201 h 1093"/>
                <a:gd name="T46" fmla="*/ 1095 w 1095"/>
                <a:gd name="T47" fmla="*/ 201 h 1093"/>
                <a:gd name="T48" fmla="*/ 1095 w 1095"/>
                <a:gd name="T49" fmla="*/ 858 h 1093"/>
                <a:gd name="T50" fmla="*/ 1059 w 1095"/>
                <a:gd name="T51" fmla="*/ 904 h 1093"/>
                <a:gd name="T52" fmla="*/ 1047 w 1095"/>
                <a:gd name="T53" fmla="*/ 952 h 1093"/>
                <a:gd name="T54" fmla="*/ 1035 w 1095"/>
                <a:gd name="T55" fmla="*/ 1011 h 1093"/>
                <a:gd name="T56" fmla="*/ 1013 w 1095"/>
                <a:gd name="T57" fmla="*/ 1045 h 1093"/>
                <a:gd name="T58" fmla="*/ 977 w 1095"/>
                <a:gd name="T59" fmla="*/ 1069 h 1093"/>
                <a:gd name="T60" fmla="*/ 929 w 1095"/>
                <a:gd name="T61" fmla="*/ 1069 h 1093"/>
                <a:gd name="T62" fmla="*/ 883 w 1095"/>
                <a:gd name="T63" fmla="*/ 1081 h 1093"/>
                <a:gd name="T64" fmla="*/ 848 w 1095"/>
                <a:gd name="T65" fmla="*/ 1093 h 1093"/>
                <a:gd name="T66" fmla="*/ 730 w 1095"/>
                <a:gd name="T67" fmla="*/ 1093 h 1093"/>
                <a:gd name="T68" fmla="*/ 682 w 1095"/>
                <a:gd name="T69" fmla="*/ 1069 h 1093"/>
                <a:gd name="T70" fmla="*/ 647 w 1095"/>
                <a:gd name="T71" fmla="*/ 1045 h 1093"/>
                <a:gd name="T72" fmla="*/ 613 w 1095"/>
                <a:gd name="T73" fmla="*/ 1023 h 1093"/>
                <a:gd name="T74" fmla="*/ 541 w 1095"/>
                <a:gd name="T75" fmla="*/ 999 h 1093"/>
                <a:gd name="T76" fmla="*/ 505 w 1095"/>
                <a:gd name="T77" fmla="*/ 976 h 1093"/>
                <a:gd name="T78" fmla="*/ 447 w 1095"/>
                <a:gd name="T79" fmla="*/ 952 h 1093"/>
                <a:gd name="T80" fmla="*/ 388 w 1095"/>
                <a:gd name="T81" fmla="*/ 940 h 1093"/>
                <a:gd name="T82" fmla="*/ 342 w 1095"/>
                <a:gd name="T83" fmla="*/ 928 h 1093"/>
                <a:gd name="T84" fmla="*/ 258 w 1095"/>
                <a:gd name="T85" fmla="*/ 892 h 1093"/>
                <a:gd name="T86" fmla="*/ 189 w 1095"/>
                <a:gd name="T87" fmla="*/ 892 h 1093"/>
                <a:gd name="T88" fmla="*/ 153 w 1095"/>
                <a:gd name="T89" fmla="*/ 882 h 1093"/>
                <a:gd name="T90" fmla="*/ 35 w 1095"/>
                <a:gd name="T91" fmla="*/ 882 h 1093"/>
                <a:gd name="T92" fmla="*/ 0 w 1095"/>
                <a:gd name="T93" fmla="*/ 88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5" h="1093">
                  <a:moveTo>
                    <a:pt x="0" y="882"/>
                  </a:moveTo>
                  <a:lnTo>
                    <a:pt x="0" y="0"/>
                  </a:lnTo>
                  <a:lnTo>
                    <a:pt x="70" y="24"/>
                  </a:lnTo>
                  <a:lnTo>
                    <a:pt x="141" y="12"/>
                  </a:lnTo>
                  <a:lnTo>
                    <a:pt x="200" y="0"/>
                  </a:lnTo>
                  <a:lnTo>
                    <a:pt x="258" y="0"/>
                  </a:lnTo>
                  <a:lnTo>
                    <a:pt x="306" y="24"/>
                  </a:lnTo>
                  <a:lnTo>
                    <a:pt x="342" y="48"/>
                  </a:lnTo>
                  <a:lnTo>
                    <a:pt x="376" y="60"/>
                  </a:lnTo>
                  <a:lnTo>
                    <a:pt x="400" y="60"/>
                  </a:lnTo>
                  <a:lnTo>
                    <a:pt x="436" y="36"/>
                  </a:lnTo>
                  <a:lnTo>
                    <a:pt x="471" y="12"/>
                  </a:lnTo>
                  <a:lnTo>
                    <a:pt x="505" y="12"/>
                  </a:lnTo>
                  <a:lnTo>
                    <a:pt x="553" y="24"/>
                  </a:lnTo>
                  <a:lnTo>
                    <a:pt x="589" y="24"/>
                  </a:lnTo>
                  <a:lnTo>
                    <a:pt x="682" y="60"/>
                  </a:lnTo>
                  <a:lnTo>
                    <a:pt x="730" y="70"/>
                  </a:lnTo>
                  <a:lnTo>
                    <a:pt x="788" y="130"/>
                  </a:lnTo>
                  <a:lnTo>
                    <a:pt x="824" y="141"/>
                  </a:lnTo>
                  <a:lnTo>
                    <a:pt x="848" y="189"/>
                  </a:lnTo>
                  <a:lnTo>
                    <a:pt x="894" y="201"/>
                  </a:lnTo>
                  <a:lnTo>
                    <a:pt x="1013" y="211"/>
                  </a:lnTo>
                  <a:lnTo>
                    <a:pt x="1059" y="201"/>
                  </a:lnTo>
                  <a:lnTo>
                    <a:pt x="1095" y="201"/>
                  </a:lnTo>
                  <a:lnTo>
                    <a:pt x="1095" y="858"/>
                  </a:lnTo>
                  <a:lnTo>
                    <a:pt x="1059" y="904"/>
                  </a:lnTo>
                  <a:lnTo>
                    <a:pt x="1047" y="952"/>
                  </a:lnTo>
                  <a:lnTo>
                    <a:pt x="1035" y="1011"/>
                  </a:lnTo>
                  <a:lnTo>
                    <a:pt x="1013" y="1045"/>
                  </a:lnTo>
                  <a:lnTo>
                    <a:pt x="977" y="1069"/>
                  </a:lnTo>
                  <a:lnTo>
                    <a:pt x="929" y="1069"/>
                  </a:lnTo>
                  <a:lnTo>
                    <a:pt x="883" y="1081"/>
                  </a:lnTo>
                  <a:lnTo>
                    <a:pt x="848" y="1093"/>
                  </a:lnTo>
                  <a:lnTo>
                    <a:pt x="730" y="1093"/>
                  </a:lnTo>
                  <a:lnTo>
                    <a:pt x="682" y="1069"/>
                  </a:lnTo>
                  <a:lnTo>
                    <a:pt x="647" y="1045"/>
                  </a:lnTo>
                  <a:lnTo>
                    <a:pt x="613" y="1023"/>
                  </a:lnTo>
                  <a:lnTo>
                    <a:pt x="541" y="999"/>
                  </a:lnTo>
                  <a:lnTo>
                    <a:pt x="505" y="976"/>
                  </a:lnTo>
                  <a:lnTo>
                    <a:pt x="447" y="952"/>
                  </a:lnTo>
                  <a:lnTo>
                    <a:pt x="388" y="940"/>
                  </a:lnTo>
                  <a:lnTo>
                    <a:pt x="342" y="928"/>
                  </a:lnTo>
                  <a:lnTo>
                    <a:pt x="258" y="892"/>
                  </a:lnTo>
                  <a:lnTo>
                    <a:pt x="189" y="892"/>
                  </a:lnTo>
                  <a:lnTo>
                    <a:pt x="153" y="882"/>
                  </a:lnTo>
                  <a:lnTo>
                    <a:pt x="35" y="882"/>
                  </a:lnTo>
                  <a:lnTo>
                    <a:pt x="0" y="882"/>
                  </a:lnTo>
                  <a:close/>
                </a:path>
              </a:pathLst>
            </a:custGeom>
            <a:gradFill rotWithShape="0">
              <a:gsLst>
                <a:gs pos="0">
                  <a:srgbClr val="33CC33"/>
                </a:gs>
                <a:gs pos="100000">
                  <a:srgbClr val="33CC33">
                    <a:gamma/>
                    <a:shade val="77647"/>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 name="Freeform 229"/>
            <p:cNvSpPr>
              <a:spLocks/>
            </p:cNvSpPr>
            <p:nvPr/>
          </p:nvSpPr>
          <p:spPr bwMode="auto">
            <a:xfrm>
              <a:off x="4083050" y="2600325"/>
              <a:ext cx="3624263" cy="576263"/>
            </a:xfrm>
            <a:custGeom>
              <a:avLst/>
              <a:gdLst>
                <a:gd name="T0" fmla="*/ 1167 w 5499"/>
                <a:gd name="T1" fmla="*/ 1188 h 1259"/>
                <a:gd name="T2" fmla="*/ 762 w 5499"/>
                <a:gd name="T3" fmla="*/ 1093 h 1259"/>
                <a:gd name="T4" fmla="*/ 512 w 5499"/>
                <a:gd name="T5" fmla="*/ 986 h 1259"/>
                <a:gd name="T6" fmla="*/ 357 w 5499"/>
                <a:gd name="T7" fmla="*/ 891 h 1259"/>
                <a:gd name="T8" fmla="*/ 274 w 5499"/>
                <a:gd name="T9" fmla="*/ 689 h 1259"/>
                <a:gd name="T10" fmla="*/ 155 w 5499"/>
                <a:gd name="T11" fmla="*/ 499 h 1259"/>
                <a:gd name="T12" fmla="*/ 24 w 5499"/>
                <a:gd name="T13" fmla="*/ 285 h 1259"/>
                <a:gd name="T14" fmla="*/ 12 w 5499"/>
                <a:gd name="T15" fmla="*/ 166 h 1259"/>
                <a:gd name="T16" fmla="*/ 215 w 5499"/>
                <a:gd name="T17" fmla="*/ 83 h 1259"/>
                <a:gd name="T18" fmla="*/ 679 w 5499"/>
                <a:gd name="T19" fmla="*/ 71 h 1259"/>
                <a:gd name="T20" fmla="*/ 941 w 5499"/>
                <a:gd name="T21" fmla="*/ 36 h 1259"/>
                <a:gd name="T22" fmla="*/ 1179 w 5499"/>
                <a:gd name="T23" fmla="*/ 60 h 1259"/>
                <a:gd name="T24" fmla="*/ 1357 w 5499"/>
                <a:gd name="T25" fmla="*/ 60 h 1259"/>
                <a:gd name="T26" fmla="*/ 1643 w 5499"/>
                <a:gd name="T27" fmla="*/ 95 h 1259"/>
                <a:gd name="T28" fmla="*/ 1869 w 5499"/>
                <a:gd name="T29" fmla="*/ 190 h 1259"/>
                <a:gd name="T30" fmla="*/ 2083 w 5499"/>
                <a:gd name="T31" fmla="*/ 190 h 1259"/>
                <a:gd name="T32" fmla="*/ 2214 w 5499"/>
                <a:gd name="T33" fmla="*/ 202 h 1259"/>
                <a:gd name="T34" fmla="*/ 2428 w 5499"/>
                <a:gd name="T35" fmla="*/ 214 h 1259"/>
                <a:gd name="T36" fmla="*/ 2595 w 5499"/>
                <a:gd name="T37" fmla="*/ 297 h 1259"/>
                <a:gd name="T38" fmla="*/ 2785 w 5499"/>
                <a:gd name="T39" fmla="*/ 380 h 1259"/>
                <a:gd name="T40" fmla="*/ 3023 w 5499"/>
                <a:gd name="T41" fmla="*/ 368 h 1259"/>
                <a:gd name="T42" fmla="*/ 3345 w 5499"/>
                <a:gd name="T43" fmla="*/ 392 h 1259"/>
                <a:gd name="T44" fmla="*/ 3499 w 5499"/>
                <a:gd name="T45" fmla="*/ 451 h 1259"/>
                <a:gd name="T46" fmla="*/ 3606 w 5499"/>
                <a:gd name="T47" fmla="*/ 475 h 1259"/>
                <a:gd name="T48" fmla="*/ 3702 w 5499"/>
                <a:gd name="T49" fmla="*/ 321 h 1259"/>
                <a:gd name="T50" fmla="*/ 3880 w 5499"/>
                <a:gd name="T51" fmla="*/ 261 h 1259"/>
                <a:gd name="T52" fmla="*/ 4035 w 5499"/>
                <a:gd name="T53" fmla="*/ 250 h 1259"/>
                <a:gd name="T54" fmla="*/ 4190 w 5499"/>
                <a:gd name="T55" fmla="*/ 285 h 1259"/>
                <a:gd name="T56" fmla="*/ 4332 w 5499"/>
                <a:gd name="T57" fmla="*/ 321 h 1259"/>
                <a:gd name="T58" fmla="*/ 4606 w 5499"/>
                <a:gd name="T59" fmla="*/ 273 h 1259"/>
                <a:gd name="T60" fmla="*/ 4868 w 5499"/>
                <a:gd name="T61" fmla="*/ 238 h 1259"/>
                <a:gd name="T62" fmla="*/ 5142 w 5499"/>
                <a:gd name="T63" fmla="*/ 107 h 1259"/>
                <a:gd name="T64" fmla="*/ 5320 w 5499"/>
                <a:gd name="T65" fmla="*/ 71 h 1259"/>
                <a:gd name="T66" fmla="*/ 5475 w 5499"/>
                <a:gd name="T67" fmla="*/ 0 h 1259"/>
                <a:gd name="T68" fmla="*/ 5463 w 5499"/>
                <a:gd name="T69" fmla="*/ 107 h 1259"/>
                <a:gd name="T70" fmla="*/ 5380 w 5499"/>
                <a:gd name="T71" fmla="*/ 285 h 1259"/>
                <a:gd name="T72" fmla="*/ 5189 w 5499"/>
                <a:gd name="T73" fmla="*/ 416 h 1259"/>
                <a:gd name="T74" fmla="*/ 4677 w 5499"/>
                <a:gd name="T75" fmla="*/ 665 h 1259"/>
                <a:gd name="T76" fmla="*/ 4332 w 5499"/>
                <a:gd name="T77" fmla="*/ 725 h 1259"/>
                <a:gd name="T78" fmla="*/ 4142 w 5499"/>
                <a:gd name="T79" fmla="*/ 725 h 1259"/>
                <a:gd name="T80" fmla="*/ 3940 w 5499"/>
                <a:gd name="T81" fmla="*/ 831 h 1259"/>
                <a:gd name="T82" fmla="*/ 3606 w 5499"/>
                <a:gd name="T83" fmla="*/ 903 h 1259"/>
                <a:gd name="T84" fmla="*/ 3368 w 5499"/>
                <a:gd name="T85" fmla="*/ 1045 h 1259"/>
                <a:gd name="T86" fmla="*/ 3214 w 5499"/>
                <a:gd name="T87" fmla="*/ 974 h 1259"/>
                <a:gd name="T88" fmla="*/ 3107 w 5499"/>
                <a:gd name="T89" fmla="*/ 926 h 1259"/>
                <a:gd name="T90" fmla="*/ 2916 w 5499"/>
                <a:gd name="T91" fmla="*/ 1009 h 1259"/>
                <a:gd name="T92" fmla="*/ 2833 w 5499"/>
                <a:gd name="T93" fmla="*/ 1104 h 1259"/>
                <a:gd name="T94" fmla="*/ 2761 w 5499"/>
                <a:gd name="T95" fmla="*/ 1235 h 1259"/>
                <a:gd name="T96" fmla="*/ 2559 w 5499"/>
                <a:gd name="T97" fmla="*/ 1259 h 1259"/>
                <a:gd name="T98" fmla="*/ 2428 w 5499"/>
                <a:gd name="T99" fmla="*/ 1211 h 1259"/>
                <a:gd name="T100" fmla="*/ 2166 w 5499"/>
                <a:gd name="T101" fmla="*/ 1104 h 1259"/>
                <a:gd name="T102" fmla="*/ 1916 w 5499"/>
                <a:gd name="T103" fmla="*/ 1045 h 1259"/>
                <a:gd name="T104" fmla="*/ 1726 w 5499"/>
                <a:gd name="T105" fmla="*/ 1069 h 1259"/>
                <a:gd name="T106" fmla="*/ 1524 w 5499"/>
                <a:gd name="T107" fmla="*/ 1235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99" h="1259">
                  <a:moveTo>
                    <a:pt x="1512" y="1247"/>
                  </a:moveTo>
                  <a:lnTo>
                    <a:pt x="1464" y="1235"/>
                  </a:lnTo>
                  <a:lnTo>
                    <a:pt x="1357" y="1211"/>
                  </a:lnTo>
                  <a:lnTo>
                    <a:pt x="1274" y="1199"/>
                  </a:lnTo>
                  <a:lnTo>
                    <a:pt x="1202" y="1188"/>
                  </a:lnTo>
                  <a:lnTo>
                    <a:pt x="1167" y="1188"/>
                  </a:lnTo>
                  <a:lnTo>
                    <a:pt x="1107" y="1188"/>
                  </a:lnTo>
                  <a:lnTo>
                    <a:pt x="988" y="1164"/>
                  </a:lnTo>
                  <a:lnTo>
                    <a:pt x="929" y="1152"/>
                  </a:lnTo>
                  <a:lnTo>
                    <a:pt x="881" y="1140"/>
                  </a:lnTo>
                  <a:lnTo>
                    <a:pt x="798" y="1104"/>
                  </a:lnTo>
                  <a:lnTo>
                    <a:pt x="762" y="1093"/>
                  </a:lnTo>
                  <a:lnTo>
                    <a:pt x="750" y="1093"/>
                  </a:lnTo>
                  <a:lnTo>
                    <a:pt x="703" y="1069"/>
                  </a:lnTo>
                  <a:lnTo>
                    <a:pt x="643" y="1045"/>
                  </a:lnTo>
                  <a:lnTo>
                    <a:pt x="584" y="1021"/>
                  </a:lnTo>
                  <a:lnTo>
                    <a:pt x="536" y="998"/>
                  </a:lnTo>
                  <a:lnTo>
                    <a:pt x="512" y="986"/>
                  </a:lnTo>
                  <a:lnTo>
                    <a:pt x="476" y="974"/>
                  </a:lnTo>
                  <a:lnTo>
                    <a:pt x="453" y="962"/>
                  </a:lnTo>
                  <a:lnTo>
                    <a:pt x="417" y="938"/>
                  </a:lnTo>
                  <a:lnTo>
                    <a:pt x="405" y="926"/>
                  </a:lnTo>
                  <a:lnTo>
                    <a:pt x="369" y="903"/>
                  </a:lnTo>
                  <a:lnTo>
                    <a:pt x="357" y="891"/>
                  </a:lnTo>
                  <a:lnTo>
                    <a:pt x="346" y="867"/>
                  </a:lnTo>
                  <a:lnTo>
                    <a:pt x="334" y="855"/>
                  </a:lnTo>
                  <a:lnTo>
                    <a:pt x="322" y="831"/>
                  </a:lnTo>
                  <a:lnTo>
                    <a:pt x="298" y="784"/>
                  </a:lnTo>
                  <a:lnTo>
                    <a:pt x="286" y="736"/>
                  </a:lnTo>
                  <a:lnTo>
                    <a:pt x="274" y="689"/>
                  </a:lnTo>
                  <a:lnTo>
                    <a:pt x="274" y="677"/>
                  </a:lnTo>
                  <a:lnTo>
                    <a:pt x="274" y="665"/>
                  </a:lnTo>
                  <a:lnTo>
                    <a:pt x="250" y="606"/>
                  </a:lnTo>
                  <a:lnTo>
                    <a:pt x="227" y="570"/>
                  </a:lnTo>
                  <a:lnTo>
                    <a:pt x="179" y="523"/>
                  </a:lnTo>
                  <a:lnTo>
                    <a:pt x="155" y="499"/>
                  </a:lnTo>
                  <a:lnTo>
                    <a:pt x="131" y="475"/>
                  </a:lnTo>
                  <a:lnTo>
                    <a:pt x="96" y="428"/>
                  </a:lnTo>
                  <a:lnTo>
                    <a:pt x="60" y="380"/>
                  </a:lnTo>
                  <a:lnTo>
                    <a:pt x="36" y="321"/>
                  </a:lnTo>
                  <a:lnTo>
                    <a:pt x="24" y="297"/>
                  </a:lnTo>
                  <a:lnTo>
                    <a:pt x="24" y="285"/>
                  </a:lnTo>
                  <a:lnTo>
                    <a:pt x="12" y="273"/>
                  </a:lnTo>
                  <a:lnTo>
                    <a:pt x="0" y="238"/>
                  </a:lnTo>
                  <a:lnTo>
                    <a:pt x="0" y="214"/>
                  </a:lnTo>
                  <a:lnTo>
                    <a:pt x="0" y="202"/>
                  </a:lnTo>
                  <a:lnTo>
                    <a:pt x="12" y="178"/>
                  </a:lnTo>
                  <a:lnTo>
                    <a:pt x="12" y="166"/>
                  </a:lnTo>
                  <a:lnTo>
                    <a:pt x="24" y="155"/>
                  </a:lnTo>
                  <a:lnTo>
                    <a:pt x="36" y="143"/>
                  </a:lnTo>
                  <a:lnTo>
                    <a:pt x="48" y="131"/>
                  </a:lnTo>
                  <a:lnTo>
                    <a:pt x="108" y="95"/>
                  </a:lnTo>
                  <a:lnTo>
                    <a:pt x="167" y="83"/>
                  </a:lnTo>
                  <a:lnTo>
                    <a:pt x="215" y="83"/>
                  </a:lnTo>
                  <a:lnTo>
                    <a:pt x="262" y="83"/>
                  </a:lnTo>
                  <a:lnTo>
                    <a:pt x="346" y="95"/>
                  </a:lnTo>
                  <a:lnTo>
                    <a:pt x="488" y="95"/>
                  </a:lnTo>
                  <a:lnTo>
                    <a:pt x="572" y="83"/>
                  </a:lnTo>
                  <a:lnTo>
                    <a:pt x="607" y="83"/>
                  </a:lnTo>
                  <a:lnTo>
                    <a:pt x="679" y="71"/>
                  </a:lnTo>
                  <a:lnTo>
                    <a:pt x="738" y="60"/>
                  </a:lnTo>
                  <a:lnTo>
                    <a:pt x="774" y="60"/>
                  </a:lnTo>
                  <a:lnTo>
                    <a:pt x="798" y="48"/>
                  </a:lnTo>
                  <a:lnTo>
                    <a:pt x="833" y="48"/>
                  </a:lnTo>
                  <a:lnTo>
                    <a:pt x="917" y="36"/>
                  </a:lnTo>
                  <a:lnTo>
                    <a:pt x="941" y="36"/>
                  </a:lnTo>
                  <a:lnTo>
                    <a:pt x="976" y="36"/>
                  </a:lnTo>
                  <a:lnTo>
                    <a:pt x="1036" y="36"/>
                  </a:lnTo>
                  <a:lnTo>
                    <a:pt x="1060" y="36"/>
                  </a:lnTo>
                  <a:lnTo>
                    <a:pt x="1095" y="36"/>
                  </a:lnTo>
                  <a:lnTo>
                    <a:pt x="1155" y="48"/>
                  </a:lnTo>
                  <a:lnTo>
                    <a:pt x="1179" y="60"/>
                  </a:lnTo>
                  <a:lnTo>
                    <a:pt x="1202" y="71"/>
                  </a:lnTo>
                  <a:lnTo>
                    <a:pt x="1226" y="71"/>
                  </a:lnTo>
                  <a:lnTo>
                    <a:pt x="1262" y="71"/>
                  </a:lnTo>
                  <a:lnTo>
                    <a:pt x="1310" y="71"/>
                  </a:lnTo>
                  <a:lnTo>
                    <a:pt x="1333" y="60"/>
                  </a:lnTo>
                  <a:lnTo>
                    <a:pt x="1357" y="60"/>
                  </a:lnTo>
                  <a:lnTo>
                    <a:pt x="1417" y="48"/>
                  </a:lnTo>
                  <a:lnTo>
                    <a:pt x="1464" y="48"/>
                  </a:lnTo>
                  <a:lnTo>
                    <a:pt x="1524" y="60"/>
                  </a:lnTo>
                  <a:lnTo>
                    <a:pt x="1559" y="71"/>
                  </a:lnTo>
                  <a:lnTo>
                    <a:pt x="1595" y="83"/>
                  </a:lnTo>
                  <a:lnTo>
                    <a:pt x="1643" y="95"/>
                  </a:lnTo>
                  <a:lnTo>
                    <a:pt x="1690" y="119"/>
                  </a:lnTo>
                  <a:lnTo>
                    <a:pt x="1738" y="143"/>
                  </a:lnTo>
                  <a:lnTo>
                    <a:pt x="1762" y="155"/>
                  </a:lnTo>
                  <a:lnTo>
                    <a:pt x="1786" y="166"/>
                  </a:lnTo>
                  <a:lnTo>
                    <a:pt x="1821" y="178"/>
                  </a:lnTo>
                  <a:lnTo>
                    <a:pt x="1869" y="190"/>
                  </a:lnTo>
                  <a:lnTo>
                    <a:pt x="1905" y="190"/>
                  </a:lnTo>
                  <a:lnTo>
                    <a:pt x="1928" y="178"/>
                  </a:lnTo>
                  <a:lnTo>
                    <a:pt x="1952" y="178"/>
                  </a:lnTo>
                  <a:lnTo>
                    <a:pt x="2000" y="166"/>
                  </a:lnTo>
                  <a:lnTo>
                    <a:pt x="2047" y="178"/>
                  </a:lnTo>
                  <a:lnTo>
                    <a:pt x="2083" y="190"/>
                  </a:lnTo>
                  <a:lnTo>
                    <a:pt x="2095" y="202"/>
                  </a:lnTo>
                  <a:lnTo>
                    <a:pt x="2119" y="214"/>
                  </a:lnTo>
                  <a:lnTo>
                    <a:pt x="2154" y="226"/>
                  </a:lnTo>
                  <a:lnTo>
                    <a:pt x="2166" y="226"/>
                  </a:lnTo>
                  <a:lnTo>
                    <a:pt x="2202" y="214"/>
                  </a:lnTo>
                  <a:lnTo>
                    <a:pt x="2214" y="202"/>
                  </a:lnTo>
                  <a:lnTo>
                    <a:pt x="2226" y="190"/>
                  </a:lnTo>
                  <a:lnTo>
                    <a:pt x="2262" y="178"/>
                  </a:lnTo>
                  <a:lnTo>
                    <a:pt x="2309" y="178"/>
                  </a:lnTo>
                  <a:lnTo>
                    <a:pt x="2369" y="190"/>
                  </a:lnTo>
                  <a:lnTo>
                    <a:pt x="2404" y="202"/>
                  </a:lnTo>
                  <a:lnTo>
                    <a:pt x="2428" y="214"/>
                  </a:lnTo>
                  <a:lnTo>
                    <a:pt x="2464" y="226"/>
                  </a:lnTo>
                  <a:lnTo>
                    <a:pt x="2500" y="238"/>
                  </a:lnTo>
                  <a:lnTo>
                    <a:pt x="2523" y="250"/>
                  </a:lnTo>
                  <a:lnTo>
                    <a:pt x="2535" y="261"/>
                  </a:lnTo>
                  <a:lnTo>
                    <a:pt x="2559" y="273"/>
                  </a:lnTo>
                  <a:lnTo>
                    <a:pt x="2595" y="297"/>
                  </a:lnTo>
                  <a:lnTo>
                    <a:pt x="2607" y="321"/>
                  </a:lnTo>
                  <a:lnTo>
                    <a:pt x="2619" y="333"/>
                  </a:lnTo>
                  <a:lnTo>
                    <a:pt x="2666" y="368"/>
                  </a:lnTo>
                  <a:lnTo>
                    <a:pt x="2714" y="380"/>
                  </a:lnTo>
                  <a:lnTo>
                    <a:pt x="2750" y="380"/>
                  </a:lnTo>
                  <a:lnTo>
                    <a:pt x="2785" y="380"/>
                  </a:lnTo>
                  <a:lnTo>
                    <a:pt x="2797" y="380"/>
                  </a:lnTo>
                  <a:lnTo>
                    <a:pt x="2845" y="368"/>
                  </a:lnTo>
                  <a:lnTo>
                    <a:pt x="2880" y="368"/>
                  </a:lnTo>
                  <a:lnTo>
                    <a:pt x="2916" y="368"/>
                  </a:lnTo>
                  <a:lnTo>
                    <a:pt x="2976" y="368"/>
                  </a:lnTo>
                  <a:lnTo>
                    <a:pt x="3023" y="368"/>
                  </a:lnTo>
                  <a:lnTo>
                    <a:pt x="3083" y="368"/>
                  </a:lnTo>
                  <a:lnTo>
                    <a:pt x="3154" y="380"/>
                  </a:lnTo>
                  <a:lnTo>
                    <a:pt x="3190" y="380"/>
                  </a:lnTo>
                  <a:lnTo>
                    <a:pt x="3226" y="380"/>
                  </a:lnTo>
                  <a:lnTo>
                    <a:pt x="3297" y="392"/>
                  </a:lnTo>
                  <a:lnTo>
                    <a:pt x="3345" y="392"/>
                  </a:lnTo>
                  <a:lnTo>
                    <a:pt x="3392" y="404"/>
                  </a:lnTo>
                  <a:lnTo>
                    <a:pt x="3428" y="404"/>
                  </a:lnTo>
                  <a:lnTo>
                    <a:pt x="3452" y="416"/>
                  </a:lnTo>
                  <a:lnTo>
                    <a:pt x="3475" y="428"/>
                  </a:lnTo>
                  <a:lnTo>
                    <a:pt x="3487" y="440"/>
                  </a:lnTo>
                  <a:lnTo>
                    <a:pt x="3499" y="451"/>
                  </a:lnTo>
                  <a:lnTo>
                    <a:pt x="3511" y="463"/>
                  </a:lnTo>
                  <a:lnTo>
                    <a:pt x="3523" y="475"/>
                  </a:lnTo>
                  <a:lnTo>
                    <a:pt x="3559" y="487"/>
                  </a:lnTo>
                  <a:lnTo>
                    <a:pt x="3571" y="487"/>
                  </a:lnTo>
                  <a:lnTo>
                    <a:pt x="3594" y="475"/>
                  </a:lnTo>
                  <a:lnTo>
                    <a:pt x="3606" y="475"/>
                  </a:lnTo>
                  <a:lnTo>
                    <a:pt x="3642" y="451"/>
                  </a:lnTo>
                  <a:lnTo>
                    <a:pt x="3654" y="440"/>
                  </a:lnTo>
                  <a:lnTo>
                    <a:pt x="3678" y="392"/>
                  </a:lnTo>
                  <a:lnTo>
                    <a:pt x="3678" y="368"/>
                  </a:lnTo>
                  <a:lnTo>
                    <a:pt x="3690" y="345"/>
                  </a:lnTo>
                  <a:lnTo>
                    <a:pt x="3702" y="321"/>
                  </a:lnTo>
                  <a:lnTo>
                    <a:pt x="3725" y="297"/>
                  </a:lnTo>
                  <a:lnTo>
                    <a:pt x="3773" y="273"/>
                  </a:lnTo>
                  <a:lnTo>
                    <a:pt x="3785" y="273"/>
                  </a:lnTo>
                  <a:lnTo>
                    <a:pt x="3797" y="273"/>
                  </a:lnTo>
                  <a:lnTo>
                    <a:pt x="3844" y="261"/>
                  </a:lnTo>
                  <a:lnTo>
                    <a:pt x="3880" y="261"/>
                  </a:lnTo>
                  <a:lnTo>
                    <a:pt x="3904" y="261"/>
                  </a:lnTo>
                  <a:lnTo>
                    <a:pt x="3916" y="261"/>
                  </a:lnTo>
                  <a:lnTo>
                    <a:pt x="3928" y="261"/>
                  </a:lnTo>
                  <a:lnTo>
                    <a:pt x="3951" y="261"/>
                  </a:lnTo>
                  <a:lnTo>
                    <a:pt x="3987" y="261"/>
                  </a:lnTo>
                  <a:lnTo>
                    <a:pt x="4035" y="250"/>
                  </a:lnTo>
                  <a:lnTo>
                    <a:pt x="4059" y="250"/>
                  </a:lnTo>
                  <a:lnTo>
                    <a:pt x="4082" y="250"/>
                  </a:lnTo>
                  <a:lnTo>
                    <a:pt x="4118" y="250"/>
                  </a:lnTo>
                  <a:lnTo>
                    <a:pt x="4166" y="261"/>
                  </a:lnTo>
                  <a:lnTo>
                    <a:pt x="4178" y="273"/>
                  </a:lnTo>
                  <a:lnTo>
                    <a:pt x="4190" y="285"/>
                  </a:lnTo>
                  <a:lnTo>
                    <a:pt x="4213" y="297"/>
                  </a:lnTo>
                  <a:lnTo>
                    <a:pt x="4225" y="297"/>
                  </a:lnTo>
                  <a:lnTo>
                    <a:pt x="4261" y="309"/>
                  </a:lnTo>
                  <a:lnTo>
                    <a:pt x="4273" y="309"/>
                  </a:lnTo>
                  <a:lnTo>
                    <a:pt x="4320" y="321"/>
                  </a:lnTo>
                  <a:lnTo>
                    <a:pt x="4332" y="321"/>
                  </a:lnTo>
                  <a:lnTo>
                    <a:pt x="4368" y="333"/>
                  </a:lnTo>
                  <a:lnTo>
                    <a:pt x="4439" y="333"/>
                  </a:lnTo>
                  <a:lnTo>
                    <a:pt x="4487" y="321"/>
                  </a:lnTo>
                  <a:lnTo>
                    <a:pt x="4558" y="297"/>
                  </a:lnTo>
                  <a:lnTo>
                    <a:pt x="4582" y="285"/>
                  </a:lnTo>
                  <a:lnTo>
                    <a:pt x="4606" y="273"/>
                  </a:lnTo>
                  <a:lnTo>
                    <a:pt x="4654" y="250"/>
                  </a:lnTo>
                  <a:lnTo>
                    <a:pt x="4701" y="238"/>
                  </a:lnTo>
                  <a:lnTo>
                    <a:pt x="4761" y="238"/>
                  </a:lnTo>
                  <a:lnTo>
                    <a:pt x="4785" y="238"/>
                  </a:lnTo>
                  <a:lnTo>
                    <a:pt x="4808" y="238"/>
                  </a:lnTo>
                  <a:lnTo>
                    <a:pt x="4868" y="238"/>
                  </a:lnTo>
                  <a:lnTo>
                    <a:pt x="4915" y="226"/>
                  </a:lnTo>
                  <a:lnTo>
                    <a:pt x="4951" y="214"/>
                  </a:lnTo>
                  <a:lnTo>
                    <a:pt x="4975" y="202"/>
                  </a:lnTo>
                  <a:lnTo>
                    <a:pt x="5023" y="178"/>
                  </a:lnTo>
                  <a:lnTo>
                    <a:pt x="5106" y="131"/>
                  </a:lnTo>
                  <a:lnTo>
                    <a:pt x="5142" y="107"/>
                  </a:lnTo>
                  <a:lnTo>
                    <a:pt x="5165" y="95"/>
                  </a:lnTo>
                  <a:lnTo>
                    <a:pt x="5201" y="83"/>
                  </a:lnTo>
                  <a:lnTo>
                    <a:pt x="5237" y="71"/>
                  </a:lnTo>
                  <a:lnTo>
                    <a:pt x="5272" y="71"/>
                  </a:lnTo>
                  <a:lnTo>
                    <a:pt x="5296" y="71"/>
                  </a:lnTo>
                  <a:lnTo>
                    <a:pt x="5320" y="71"/>
                  </a:lnTo>
                  <a:lnTo>
                    <a:pt x="5356" y="71"/>
                  </a:lnTo>
                  <a:lnTo>
                    <a:pt x="5391" y="60"/>
                  </a:lnTo>
                  <a:lnTo>
                    <a:pt x="5427" y="36"/>
                  </a:lnTo>
                  <a:lnTo>
                    <a:pt x="5439" y="24"/>
                  </a:lnTo>
                  <a:lnTo>
                    <a:pt x="5463" y="12"/>
                  </a:lnTo>
                  <a:lnTo>
                    <a:pt x="5475" y="0"/>
                  </a:lnTo>
                  <a:lnTo>
                    <a:pt x="5487" y="0"/>
                  </a:lnTo>
                  <a:lnTo>
                    <a:pt x="5499" y="12"/>
                  </a:lnTo>
                  <a:lnTo>
                    <a:pt x="5499" y="24"/>
                  </a:lnTo>
                  <a:lnTo>
                    <a:pt x="5487" y="48"/>
                  </a:lnTo>
                  <a:lnTo>
                    <a:pt x="5487" y="60"/>
                  </a:lnTo>
                  <a:lnTo>
                    <a:pt x="5463" y="107"/>
                  </a:lnTo>
                  <a:lnTo>
                    <a:pt x="5451" y="143"/>
                  </a:lnTo>
                  <a:lnTo>
                    <a:pt x="5427" y="202"/>
                  </a:lnTo>
                  <a:lnTo>
                    <a:pt x="5415" y="226"/>
                  </a:lnTo>
                  <a:lnTo>
                    <a:pt x="5415" y="238"/>
                  </a:lnTo>
                  <a:lnTo>
                    <a:pt x="5391" y="273"/>
                  </a:lnTo>
                  <a:lnTo>
                    <a:pt x="5380" y="285"/>
                  </a:lnTo>
                  <a:lnTo>
                    <a:pt x="5356" y="309"/>
                  </a:lnTo>
                  <a:lnTo>
                    <a:pt x="5320" y="345"/>
                  </a:lnTo>
                  <a:lnTo>
                    <a:pt x="5296" y="356"/>
                  </a:lnTo>
                  <a:lnTo>
                    <a:pt x="5261" y="380"/>
                  </a:lnTo>
                  <a:lnTo>
                    <a:pt x="5213" y="404"/>
                  </a:lnTo>
                  <a:lnTo>
                    <a:pt x="5189" y="416"/>
                  </a:lnTo>
                  <a:lnTo>
                    <a:pt x="5106" y="451"/>
                  </a:lnTo>
                  <a:lnTo>
                    <a:pt x="4927" y="535"/>
                  </a:lnTo>
                  <a:lnTo>
                    <a:pt x="4856" y="570"/>
                  </a:lnTo>
                  <a:lnTo>
                    <a:pt x="4820" y="594"/>
                  </a:lnTo>
                  <a:lnTo>
                    <a:pt x="4749" y="630"/>
                  </a:lnTo>
                  <a:lnTo>
                    <a:pt x="4677" y="665"/>
                  </a:lnTo>
                  <a:lnTo>
                    <a:pt x="4606" y="689"/>
                  </a:lnTo>
                  <a:lnTo>
                    <a:pt x="4570" y="701"/>
                  </a:lnTo>
                  <a:lnTo>
                    <a:pt x="4535" y="713"/>
                  </a:lnTo>
                  <a:lnTo>
                    <a:pt x="4463" y="725"/>
                  </a:lnTo>
                  <a:lnTo>
                    <a:pt x="4392" y="725"/>
                  </a:lnTo>
                  <a:lnTo>
                    <a:pt x="4332" y="725"/>
                  </a:lnTo>
                  <a:lnTo>
                    <a:pt x="4297" y="713"/>
                  </a:lnTo>
                  <a:lnTo>
                    <a:pt x="4285" y="713"/>
                  </a:lnTo>
                  <a:lnTo>
                    <a:pt x="4249" y="713"/>
                  </a:lnTo>
                  <a:lnTo>
                    <a:pt x="4213" y="713"/>
                  </a:lnTo>
                  <a:lnTo>
                    <a:pt x="4178" y="713"/>
                  </a:lnTo>
                  <a:lnTo>
                    <a:pt x="4142" y="725"/>
                  </a:lnTo>
                  <a:lnTo>
                    <a:pt x="4118" y="725"/>
                  </a:lnTo>
                  <a:lnTo>
                    <a:pt x="4082" y="748"/>
                  </a:lnTo>
                  <a:lnTo>
                    <a:pt x="4059" y="760"/>
                  </a:lnTo>
                  <a:lnTo>
                    <a:pt x="4035" y="772"/>
                  </a:lnTo>
                  <a:lnTo>
                    <a:pt x="3999" y="796"/>
                  </a:lnTo>
                  <a:lnTo>
                    <a:pt x="3940" y="831"/>
                  </a:lnTo>
                  <a:lnTo>
                    <a:pt x="3868" y="855"/>
                  </a:lnTo>
                  <a:lnTo>
                    <a:pt x="3797" y="867"/>
                  </a:lnTo>
                  <a:lnTo>
                    <a:pt x="3761" y="867"/>
                  </a:lnTo>
                  <a:lnTo>
                    <a:pt x="3725" y="867"/>
                  </a:lnTo>
                  <a:lnTo>
                    <a:pt x="3666" y="879"/>
                  </a:lnTo>
                  <a:lnTo>
                    <a:pt x="3606" y="903"/>
                  </a:lnTo>
                  <a:lnTo>
                    <a:pt x="3547" y="938"/>
                  </a:lnTo>
                  <a:lnTo>
                    <a:pt x="3523" y="962"/>
                  </a:lnTo>
                  <a:lnTo>
                    <a:pt x="3499" y="986"/>
                  </a:lnTo>
                  <a:lnTo>
                    <a:pt x="3464" y="1009"/>
                  </a:lnTo>
                  <a:lnTo>
                    <a:pt x="3416" y="1033"/>
                  </a:lnTo>
                  <a:lnTo>
                    <a:pt x="3368" y="1045"/>
                  </a:lnTo>
                  <a:lnTo>
                    <a:pt x="3345" y="1045"/>
                  </a:lnTo>
                  <a:lnTo>
                    <a:pt x="3333" y="1045"/>
                  </a:lnTo>
                  <a:lnTo>
                    <a:pt x="3297" y="1033"/>
                  </a:lnTo>
                  <a:lnTo>
                    <a:pt x="3249" y="1009"/>
                  </a:lnTo>
                  <a:lnTo>
                    <a:pt x="3226" y="986"/>
                  </a:lnTo>
                  <a:lnTo>
                    <a:pt x="3214" y="974"/>
                  </a:lnTo>
                  <a:lnTo>
                    <a:pt x="3202" y="962"/>
                  </a:lnTo>
                  <a:lnTo>
                    <a:pt x="3178" y="950"/>
                  </a:lnTo>
                  <a:lnTo>
                    <a:pt x="3166" y="938"/>
                  </a:lnTo>
                  <a:lnTo>
                    <a:pt x="3154" y="938"/>
                  </a:lnTo>
                  <a:lnTo>
                    <a:pt x="3118" y="926"/>
                  </a:lnTo>
                  <a:lnTo>
                    <a:pt x="3107" y="926"/>
                  </a:lnTo>
                  <a:lnTo>
                    <a:pt x="3071" y="938"/>
                  </a:lnTo>
                  <a:lnTo>
                    <a:pt x="3047" y="950"/>
                  </a:lnTo>
                  <a:lnTo>
                    <a:pt x="3035" y="950"/>
                  </a:lnTo>
                  <a:lnTo>
                    <a:pt x="3011" y="962"/>
                  </a:lnTo>
                  <a:lnTo>
                    <a:pt x="2952" y="986"/>
                  </a:lnTo>
                  <a:lnTo>
                    <a:pt x="2916" y="1009"/>
                  </a:lnTo>
                  <a:lnTo>
                    <a:pt x="2892" y="1021"/>
                  </a:lnTo>
                  <a:lnTo>
                    <a:pt x="2880" y="1033"/>
                  </a:lnTo>
                  <a:lnTo>
                    <a:pt x="2869" y="1045"/>
                  </a:lnTo>
                  <a:lnTo>
                    <a:pt x="2857" y="1057"/>
                  </a:lnTo>
                  <a:lnTo>
                    <a:pt x="2845" y="1081"/>
                  </a:lnTo>
                  <a:lnTo>
                    <a:pt x="2833" y="1104"/>
                  </a:lnTo>
                  <a:lnTo>
                    <a:pt x="2833" y="1116"/>
                  </a:lnTo>
                  <a:lnTo>
                    <a:pt x="2833" y="1140"/>
                  </a:lnTo>
                  <a:lnTo>
                    <a:pt x="2821" y="1188"/>
                  </a:lnTo>
                  <a:lnTo>
                    <a:pt x="2809" y="1199"/>
                  </a:lnTo>
                  <a:lnTo>
                    <a:pt x="2785" y="1223"/>
                  </a:lnTo>
                  <a:lnTo>
                    <a:pt x="2761" y="1235"/>
                  </a:lnTo>
                  <a:lnTo>
                    <a:pt x="2714" y="1247"/>
                  </a:lnTo>
                  <a:lnTo>
                    <a:pt x="2690" y="1247"/>
                  </a:lnTo>
                  <a:lnTo>
                    <a:pt x="2666" y="1247"/>
                  </a:lnTo>
                  <a:lnTo>
                    <a:pt x="2619" y="1259"/>
                  </a:lnTo>
                  <a:lnTo>
                    <a:pt x="2583" y="1259"/>
                  </a:lnTo>
                  <a:lnTo>
                    <a:pt x="2559" y="1259"/>
                  </a:lnTo>
                  <a:lnTo>
                    <a:pt x="2547" y="1259"/>
                  </a:lnTo>
                  <a:lnTo>
                    <a:pt x="2535" y="1259"/>
                  </a:lnTo>
                  <a:lnTo>
                    <a:pt x="2511" y="1259"/>
                  </a:lnTo>
                  <a:lnTo>
                    <a:pt x="2488" y="1247"/>
                  </a:lnTo>
                  <a:lnTo>
                    <a:pt x="2452" y="1223"/>
                  </a:lnTo>
                  <a:lnTo>
                    <a:pt x="2428" y="1211"/>
                  </a:lnTo>
                  <a:lnTo>
                    <a:pt x="2416" y="1199"/>
                  </a:lnTo>
                  <a:lnTo>
                    <a:pt x="2369" y="1176"/>
                  </a:lnTo>
                  <a:lnTo>
                    <a:pt x="2309" y="1152"/>
                  </a:lnTo>
                  <a:lnTo>
                    <a:pt x="2238" y="1128"/>
                  </a:lnTo>
                  <a:lnTo>
                    <a:pt x="2202" y="1116"/>
                  </a:lnTo>
                  <a:lnTo>
                    <a:pt x="2166" y="1104"/>
                  </a:lnTo>
                  <a:lnTo>
                    <a:pt x="2095" y="1081"/>
                  </a:lnTo>
                  <a:lnTo>
                    <a:pt x="2035" y="1069"/>
                  </a:lnTo>
                  <a:lnTo>
                    <a:pt x="1988" y="1057"/>
                  </a:lnTo>
                  <a:lnTo>
                    <a:pt x="1976" y="1057"/>
                  </a:lnTo>
                  <a:lnTo>
                    <a:pt x="1964" y="1057"/>
                  </a:lnTo>
                  <a:lnTo>
                    <a:pt x="1916" y="1045"/>
                  </a:lnTo>
                  <a:lnTo>
                    <a:pt x="1881" y="1045"/>
                  </a:lnTo>
                  <a:lnTo>
                    <a:pt x="1833" y="1045"/>
                  </a:lnTo>
                  <a:lnTo>
                    <a:pt x="1821" y="1045"/>
                  </a:lnTo>
                  <a:lnTo>
                    <a:pt x="1809" y="1045"/>
                  </a:lnTo>
                  <a:lnTo>
                    <a:pt x="1762" y="1057"/>
                  </a:lnTo>
                  <a:lnTo>
                    <a:pt x="1726" y="1069"/>
                  </a:lnTo>
                  <a:lnTo>
                    <a:pt x="1702" y="1081"/>
                  </a:lnTo>
                  <a:lnTo>
                    <a:pt x="1678" y="1093"/>
                  </a:lnTo>
                  <a:lnTo>
                    <a:pt x="1667" y="1104"/>
                  </a:lnTo>
                  <a:lnTo>
                    <a:pt x="1619" y="1140"/>
                  </a:lnTo>
                  <a:lnTo>
                    <a:pt x="1583" y="1176"/>
                  </a:lnTo>
                  <a:lnTo>
                    <a:pt x="1524" y="1235"/>
                  </a:lnTo>
                  <a:lnTo>
                    <a:pt x="1500" y="1259"/>
                  </a:lnTo>
                </a:path>
              </a:pathLst>
            </a:custGeom>
            <a:noFill/>
            <a:ln w="7620">
              <a:solidFill>
                <a:srgbClr val="D7882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6" name="Line 230"/>
            <p:cNvSpPr>
              <a:spLocks noChangeShapeType="1"/>
            </p:cNvSpPr>
            <p:nvPr/>
          </p:nvSpPr>
          <p:spPr bwMode="auto">
            <a:xfrm>
              <a:off x="6721475" y="2762250"/>
              <a:ext cx="0" cy="234950"/>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7" name="Line 231"/>
            <p:cNvSpPr>
              <a:spLocks noChangeShapeType="1"/>
            </p:cNvSpPr>
            <p:nvPr/>
          </p:nvSpPr>
          <p:spPr bwMode="auto">
            <a:xfrm>
              <a:off x="5254625" y="2682875"/>
              <a:ext cx="0" cy="393700"/>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8" name="Line 232"/>
            <p:cNvSpPr>
              <a:spLocks noChangeShapeType="1"/>
            </p:cNvSpPr>
            <p:nvPr/>
          </p:nvSpPr>
          <p:spPr bwMode="auto">
            <a:xfrm>
              <a:off x="5983288" y="2762250"/>
              <a:ext cx="3175" cy="290513"/>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9" name="Rectangle 233"/>
            <p:cNvSpPr>
              <a:spLocks noChangeArrowheads="1"/>
            </p:cNvSpPr>
            <p:nvPr/>
          </p:nvSpPr>
          <p:spPr bwMode="auto">
            <a:xfrm>
              <a:off x="4468813" y="2921000"/>
              <a:ext cx="5810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20" name="Rectangle 234"/>
            <p:cNvSpPr>
              <a:spLocks noChangeArrowheads="1"/>
            </p:cNvSpPr>
            <p:nvPr/>
          </p:nvSpPr>
          <p:spPr bwMode="auto">
            <a:xfrm>
              <a:off x="4521200" y="2849563"/>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BOYACA</a:t>
              </a:r>
              <a:endParaRPr lang="es-ES" altLang="es-VE" sz="1000">
                <a:solidFill>
                  <a:schemeClr val="tx2"/>
                </a:solidFill>
              </a:endParaRPr>
            </a:p>
          </p:txBody>
        </p:sp>
        <p:sp>
          <p:nvSpPr>
            <p:cNvPr id="21" name="Rectangle 235"/>
            <p:cNvSpPr>
              <a:spLocks noChangeArrowheads="1"/>
            </p:cNvSpPr>
            <p:nvPr/>
          </p:nvSpPr>
          <p:spPr bwMode="auto">
            <a:xfrm>
              <a:off x="6700838" y="2852738"/>
              <a:ext cx="823912"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22" name="Rectangle 236"/>
            <p:cNvSpPr>
              <a:spLocks noChangeArrowheads="1"/>
            </p:cNvSpPr>
            <p:nvPr/>
          </p:nvSpPr>
          <p:spPr bwMode="auto">
            <a:xfrm>
              <a:off x="6078538" y="2921000"/>
              <a:ext cx="5302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23" name="Rectangle 237"/>
            <p:cNvSpPr>
              <a:spLocks noChangeArrowheads="1"/>
            </p:cNvSpPr>
            <p:nvPr/>
          </p:nvSpPr>
          <p:spPr bwMode="auto">
            <a:xfrm>
              <a:off x="6002338" y="2849563"/>
              <a:ext cx="735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AYACUCHO</a:t>
              </a:r>
              <a:endParaRPr lang="es-ES" altLang="es-VE" sz="1000">
                <a:solidFill>
                  <a:schemeClr val="tx2"/>
                </a:solidFill>
              </a:endParaRPr>
            </a:p>
          </p:txBody>
        </p:sp>
        <p:sp>
          <p:nvSpPr>
            <p:cNvPr id="24" name="Freeform 238"/>
            <p:cNvSpPr>
              <a:spLocks/>
            </p:cNvSpPr>
            <p:nvPr/>
          </p:nvSpPr>
          <p:spPr bwMode="auto">
            <a:xfrm>
              <a:off x="5054600" y="3082925"/>
              <a:ext cx="887413" cy="93663"/>
            </a:xfrm>
            <a:custGeom>
              <a:avLst/>
              <a:gdLst>
                <a:gd name="T0" fmla="*/ 24 w 1345"/>
                <a:gd name="T1" fmla="*/ 190 h 202"/>
                <a:gd name="T2" fmla="*/ 48 w 1345"/>
                <a:gd name="T3" fmla="*/ 178 h 202"/>
                <a:gd name="T4" fmla="*/ 72 w 1345"/>
                <a:gd name="T5" fmla="*/ 166 h 202"/>
                <a:gd name="T6" fmla="*/ 83 w 1345"/>
                <a:gd name="T7" fmla="*/ 143 h 202"/>
                <a:gd name="T8" fmla="*/ 119 w 1345"/>
                <a:gd name="T9" fmla="*/ 131 h 202"/>
                <a:gd name="T10" fmla="*/ 131 w 1345"/>
                <a:gd name="T11" fmla="*/ 107 h 202"/>
                <a:gd name="T12" fmla="*/ 155 w 1345"/>
                <a:gd name="T13" fmla="*/ 95 h 202"/>
                <a:gd name="T14" fmla="*/ 179 w 1345"/>
                <a:gd name="T15" fmla="*/ 83 h 202"/>
                <a:gd name="T16" fmla="*/ 202 w 1345"/>
                <a:gd name="T17" fmla="*/ 59 h 202"/>
                <a:gd name="T18" fmla="*/ 238 w 1345"/>
                <a:gd name="T19" fmla="*/ 48 h 202"/>
                <a:gd name="T20" fmla="*/ 262 w 1345"/>
                <a:gd name="T21" fmla="*/ 36 h 202"/>
                <a:gd name="T22" fmla="*/ 286 w 1345"/>
                <a:gd name="T23" fmla="*/ 24 h 202"/>
                <a:gd name="T24" fmla="*/ 310 w 1345"/>
                <a:gd name="T25" fmla="*/ 12 h 202"/>
                <a:gd name="T26" fmla="*/ 333 w 1345"/>
                <a:gd name="T27" fmla="*/ 0 h 202"/>
                <a:gd name="T28" fmla="*/ 369 w 1345"/>
                <a:gd name="T29" fmla="*/ 0 h 202"/>
                <a:gd name="T30" fmla="*/ 405 w 1345"/>
                <a:gd name="T31" fmla="*/ 0 h 202"/>
                <a:gd name="T32" fmla="*/ 440 w 1345"/>
                <a:gd name="T33" fmla="*/ 0 h 202"/>
                <a:gd name="T34" fmla="*/ 464 w 1345"/>
                <a:gd name="T35" fmla="*/ 12 h 202"/>
                <a:gd name="T36" fmla="*/ 500 w 1345"/>
                <a:gd name="T37" fmla="*/ 12 h 202"/>
                <a:gd name="T38" fmla="*/ 536 w 1345"/>
                <a:gd name="T39" fmla="*/ 12 h 202"/>
                <a:gd name="T40" fmla="*/ 559 w 1345"/>
                <a:gd name="T41" fmla="*/ 24 h 202"/>
                <a:gd name="T42" fmla="*/ 583 w 1345"/>
                <a:gd name="T43" fmla="*/ 36 h 202"/>
                <a:gd name="T44" fmla="*/ 619 w 1345"/>
                <a:gd name="T45" fmla="*/ 36 h 202"/>
                <a:gd name="T46" fmla="*/ 655 w 1345"/>
                <a:gd name="T47" fmla="*/ 48 h 202"/>
                <a:gd name="T48" fmla="*/ 702 w 1345"/>
                <a:gd name="T49" fmla="*/ 48 h 202"/>
                <a:gd name="T50" fmla="*/ 726 w 1345"/>
                <a:gd name="T51" fmla="*/ 71 h 202"/>
                <a:gd name="T52" fmla="*/ 750 w 1345"/>
                <a:gd name="T53" fmla="*/ 83 h 202"/>
                <a:gd name="T54" fmla="*/ 774 w 1345"/>
                <a:gd name="T55" fmla="*/ 95 h 202"/>
                <a:gd name="T56" fmla="*/ 809 w 1345"/>
                <a:gd name="T57" fmla="*/ 107 h 202"/>
                <a:gd name="T58" fmla="*/ 845 w 1345"/>
                <a:gd name="T59" fmla="*/ 119 h 202"/>
                <a:gd name="T60" fmla="*/ 869 w 1345"/>
                <a:gd name="T61" fmla="*/ 131 h 202"/>
                <a:gd name="T62" fmla="*/ 893 w 1345"/>
                <a:gd name="T63" fmla="*/ 143 h 202"/>
                <a:gd name="T64" fmla="*/ 916 w 1345"/>
                <a:gd name="T65" fmla="*/ 154 h 202"/>
                <a:gd name="T66" fmla="*/ 952 w 1345"/>
                <a:gd name="T67" fmla="*/ 166 h 202"/>
                <a:gd name="T68" fmla="*/ 976 w 1345"/>
                <a:gd name="T69" fmla="*/ 178 h 202"/>
                <a:gd name="T70" fmla="*/ 1000 w 1345"/>
                <a:gd name="T71" fmla="*/ 190 h 202"/>
                <a:gd name="T72" fmla="*/ 1035 w 1345"/>
                <a:gd name="T73" fmla="*/ 190 h 202"/>
                <a:gd name="T74" fmla="*/ 1071 w 1345"/>
                <a:gd name="T75" fmla="*/ 190 h 202"/>
                <a:gd name="T76" fmla="*/ 1095 w 1345"/>
                <a:gd name="T77" fmla="*/ 202 h 202"/>
                <a:gd name="T78" fmla="*/ 1131 w 1345"/>
                <a:gd name="T79" fmla="*/ 202 h 202"/>
                <a:gd name="T80" fmla="*/ 1166 w 1345"/>
                <a:gd name="T81" fmla="*/ 202 h 202"/>
                <a:gd name="T82" fmla="*/ 1190 w 1345"/>
                <a:gd name="T83" fmla="*/ 190 h 202"/>
                <a:gd name="T84" fmla="*/ 1226 w 1345"/>
                <a:gd name="T85" fmla="*/ 190 h 202"/>
                <a:gd name="T86" fmla="*/ 1262 w 1345"/>
                <a:gd name="T87" fmla="*/ 190 h 202"/>
                <a:gd name="T88" fmla="*/ 1297 w 1345"/>
                <a:gd name="T89" fmla="*/ 190 h 202"/>
                <a:gd name="T90" fmla="*/ 1321 w 1345"/>
                <a:gd name="T91" fmla="*/ 178 h 202"/>
                <a:gd name="T92" fmla="*/ 1333 w 1345"/>
                <a:gd name="T93" fmla="*/ 15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5" h="202">
                  <a:moveTo>
                    <a:pt x="0" y="202"/>
                  </a:moveTo>
                  <a:lnTo>
                    <a:pt x="12" y="190"/>
                  </a:lnTo>
                  <a:lnTo>
                    <a:pt x="24" y="190"/>
                  </a:lnTo>
                  <a:lnTo>
                    <a:pt x="36" y="190"/>
                  </a:lnTo>
                  <a:lnTo>
                    <a:pt x="36" y="178"/>
                  </a:lnTo>
                  <a:lnTo>
                    <a:pt x="48" y="178"/>
                  </a:lnTo>
                  <a:lnTo>
                    <a:pt x="48" y="166"/>
                  </a:lnTo>
                  <a:lnTo>
                    <a:pt x="60" y="166"/>
                  </a:lnTo>
                  <a:lnTo>
                    <a:pt x="72" y="166"/>
                  </a:lnTo>
                  <a:lnTo>
                    <a:pt x="72" y="154"/>
                  </a:lnTo>
                  <a:lnTo>
                    <a:pt x="83" y="154"/>
                  </a:lnTo>
                  <a:lnTo>
                    <a:pt x="83" y="143"/>
                  </a:lnTo>
                  <a:lnTo>
                    <a:pt x="95" y="143"/>
                  </a:lnTo>
                  <a:lnTo>
                    <a:pt x="107" y="131"/>
                  </a:lnTo>
                  <a:lnTo>
                    <a:pt x="119" y="131"/>
                  </a:lnTo>
                  <a:lnTo>
                    <a:pt x="119" y="119"/>
                  </a:lnTo>
                  <a:lnTo>
                    <a:pt x="131" y="119"/>
                  </a:lnTo>
                  <a:lnTo>
                    <a:pt x="131" y="107"/>
                  </a:lnTo>
                  <a:lnTo>
                    <a:pt x="143" y="107"/>
                  </a:lnTo>
                  <a:lnTo>
                    <a:pt x="155" y="107"/>
                  </a:lnTo>
                  <a:lnTo>
                    <a:pt x="155" y="95"/>
                  </a:lnTo>
                  <a:lnTo>
                    <a:pt x="167" y="95"/>
                  </a:lnTo>
                  <a:lnTo>
                    <a:pt x="167" y="83"/>
                  </a:lnTo>
                  <a:lnTo>
                    <a:pt x="179" y="83"/>
                  </a:lnTo>
                  <a:lnTo>
                    <a:pt x="191" y="71"/>
                  </a:lnTo>
                  <a:lnTo>
                    <a:pt x="202" y="71"/>
                  </a:lnTo>
                  <a:lnTo>
                    <a:pt x="202" y="59"/>
                  </a:lnTo>
                  <a:lnTo>
                    <a:pt x="214" y="59"/>
                  </a:lnTo>
                  <a:lnTo>
                    <a:pt x="226" y="48"/>
                  </a:lnTo>
                  <a:lnTo>
                    <a:pt x="238" y="48"/>
                  </a:lnTo>
                  <a:lnTo>
                    <a:pt x="238" y="36"/>
                  </a:lnTo>
                  <a:lnTo>
                    <a:pt x="250" y="36"/>
                  </a:lnTo>
                  <a:lnTo>
                    <a:pt x="262" y="36"/>
                  </a:lnTo>
                  <a:lnTo>
                    <a:pt x="262" y="24"/>
                  </a:lnTo>
                  <a:lnTo>
                    <a:pt x="274" y="24"/>
                  </a:lnTo>
                  <a:lnTo>
                    <a:pt x="286" y="24"/>
                  </a:lnTo>
                  <a:lnTo>
                    <a:pt x="298" y="24"/>
                  </a:lnTo>
                  <a:lnTo>
                    <a:pt x="298" y="12"/>
                  </a:lnTo>
                  <a:lnTo>
                    <a:pt x="310" y="12"/>
                  </a:lnTo>
                  <a:lnTo>
                    <a:pt x="321" y="12"/>
                  </a:lnTo>
                  <a:lnTo>
                    <a:pt x="333" y="12"/>
                  </a:lnTo>
                  <a:lnTo>
                    <a:pt x="333" y="0"/>
                  </a:lnTo>
                  <a:lnTo>
                    <a:pt x="345" y="0"/>
                  </a:lnTo>
                  <a:lnTo>
                    <a:pt x="357" y="0"/>
                  </a:lnTo>
                  <a:lnTo>
                    <a:pt x="369" y="0"/>
                  </a:lnTo>
                  <a:lnTo>
                    <a:pt x="381" y="0"/>
                  </a:lnTo>
                  <a:lnTo>
                    <a:pt x="393" y="0"/>
                  </a:lnTo>
                  <a:lnTo>
                    <a:pt x="405" y="0"/>
                  </a:lnTo>
                  <a:lnTo>
                    <a:pt x="417" y="0"/>
                  </a:lnTo>
                  <a:lnTo>
                    <a:pt x="429" y="0"/>
                  </a:lnTo>
                  <a:lnTo>
                    <a:pt x="440" y="0"/>
                  </a:lnTo>
                  <a:lnTo>
                    <a:pt x="452" y="0"/>
                  </a:lnTo>
                  <a:lnTo>
                    <a:pt x="452" y="12"/>
                  </a:lnTo>
                  <a:lnTo>
                    <a:pt x="464" y="12"/>
                  </a:lnTo>
                  <a:lnTo>
                    <a:pt x="476" y="12"/>
                  </a:lnTo>
                  <a:lnTo>
                    <a:pt x="488" y="12"/>
                  </a:lnTo>
                  <a:lnTo>
                    <a:pt x="500" y="12"/>
                  </a:lnTo>
                  <a:lnTo>
                    <a:pt x="512" y="12"/>
                  </a:lnTo>
                  <a:lnTo>
                    <a:pt x="524" y="12"/>
                  </a:lnTo>
                  <a:lnTo>
                    <a:pt x="536" y="12"/>
                  </a:lnTo>
                  <a:lnTo>
                    <a:pt x="536" y="24"/>
                  </a:lnTo>
                  <a:lnTo>
                    <a:pt x="548" y="24"/>
                  </a:lnTo>
                  <a:lnTo>
                    <a:pt x="559" y="24"/>
                  </a:lnTo>
                  <a:lnTo>
                    <a:pt x="571" y="24"/>
                  </a:lnTo>
                  <a:lnTo>
                    <a:pt x="583" y="24"/>
                  </a:lnTo>
                  <a:lnTo>
                    <a:pt x="583" y="36"/>
                  </a:lnTo>
                  <a:lnTo>
                    <a:pt x="595" y="36"/>
                  </a:lnTo>
                  <a:lnTo>
                    <a:pt x="607" y="36"/>
                  </a:lnTo>
                  <a:lnTo>
                    <a:pt x="619" y="36"/>
                  </a:lnTo>
                  <a:lnTo>
                    <a:pt x="631" y="36"/>
                  </a:lnTo>
                  <a:lnTo>
                    <a:pt x="643" y="48"/>
                  </a:lnTo>
                  <a:lnTo>
                    <a:pt x="655" y="48"/>
                  </a:lnTo>
                  <a:lnTo>
                    <a:pt x="667" y="48"/>
                  </a:lnTo>
                  <a:lnTo>
                    <a:pt x="678" y="48"/>
                  </a:lnTo>
                  <a:lnTo>
                    <a:pt x="702" y="48"/>
                  </a:lnTo>
                  <a:lnTo>
                    <a:pt x="702" y="71"/>
                  </a:lnTo>
                  <a:lnTo>
                    <a:pt x="714" y="71"/>
                  </a:lnTo>
                  <a:lnTo>
                    <a:pt x="726" y="71"/>
                  </a:lnTo>
                  <a:lnTo>
                    <a:pt x="726" y="83"/>
                  </a:lnTo>
                  <a:lnTo>
                    <a:pt x="738" y="83"/>
                  </a:lnTo>
                  <a:lnTo>
                    <a:pt x="750" y="83"/>
                  </a:lnTo>
                  <a:lnTo>
                    <a:pt x="762" y="83"/>
                  </a:lnTo>
                  <a:lnTo>
                    <a:pt x="762" y="95"/>
                  </a:lnTo>
                  <a:lnTo>
                    <a:pt x="774" y="95"/>
                  </a:lnTo>
                  <a:lnTo>
                    <a:pt x="786" y="95"/>
                  </a:lnTo>
                  <a:lnTo>
                    <a:pt x="797" y="95"/>
                  </a:lnTo>
                  <a:lnTo>
                    <a:pt x="809" y="107"/>
                  </a:lnTo>
                  <a:lnTo>
                    <a:pt x="821" y="107"/>
                  </a:lnTo>
                  <a:lnTo>
                    <a:pt x="833" y="107"/>
                  </a:lnTo>
                  <a:lnTo>
                    <a:pt x="845" y="119"/>
                  </a:lnTo>
                  <a:lnTo>
                    <a:pt x="845" y="131"/>
                  </a:lnTo>
                  <a:lnTo>
                    <a:pt x="857" y="131"/>
                  </a:lnTo>
                  <a:lnTo>
                    <a:pt x="869" y="131"/>
                  </a:lnTo>
                  <a:lnTo>
                    <a:pt x="869" y="143"/>
                  </a:lnTo>
                  <a:lnTo>
                    <a:pt x="881" y="143"/>
                  </a:lnTo>
                  <a:lnTo>
                    <a:pt x="893" y="143"/>
                  </a:lnTo>
                  <a:lnTo>
                    <a:pt x="905" y="143"/>
                  </a:lnTo>
                  <a:lnTo>
                    <a:pt x="905" y="154"/>
                  </a:lnTo>
                  <a:lnTo>
                    <a:pt x="916" y="154"/>
                  </a:lnTo>
                  <a:lnTo>
                    <a:pt x="928" y="154"/>
                  </a:lnTo>
                  <a:lnTo>
                    <a:pt x="940" y="154"/>
                  </a:lnTo>
                  <a:lnTo>
                    <a:pt x="952" y="166"/>
                  </a:lnTo>
                  <a:lnTo>
                    <a:pt x="964" y="166"/>
                  </a:lnTo>
                  <a:lnTo>
                    <a:pt x="976" y="166"/>
                  </a:lnTo>
                  <a:lnTo>
                    <a:pt x="976" y="178"/>
                  </a:lnTo>
                  <a:lnTo>
                    <a:pt x="988" y="178"/>
                  </a:lnTo>
                  <a:lnTo>
                    <a:pt x="1000" y="178"/>
                  </a:lnTo>
                  <a:lnTo>
                    <a:pt x="1000" y="190"/>
                  </a:lnTo>
                  <a:lnTo>
                    <a:pt x="1012" y="190"/>
                  </a:lnTo>
                  <a:lnTo>
                    <a:pt x="1024" y="190"/>
                  </a:lnTo>
                  <a:lnTo>
                    <a:pt x="1035" y="190"/>
                  </a:lnTo>
                  <a:lnTo>
                    <a:pt x="1047" y="190"/>
                  </a:lnTo>
                  <a:lnTo>
                    <a:pt x="1059" y="190"/>
                  </a:lnTo>
                  <a:lnTo>
                    <a:pt x="1071" y="190"/>
                  </a:lnTo>
                  <a:lnTo>
                    <a:pt x="1071" y="202"/>
                  </a:lnTo>
                  <a:lnTo>
                    <a:pt x="1083" y="202"/>
                  </a:lnTo>
                  <a:lnTo>
                    <a:pt x="1095" y="202"/>
                  </a:lnTo>
                  <a:lnTo>
                    <a:pt x="1107" y="202"/>
                  </a:lnTo>
                  <a:lnTo>
                    <a:pt x="1119" y="202"/>
                  </a:lnTo>
                  <a:lnTo>
                    <a:pt x="1131" y="202"/>
                  </a:lnTo>
                  <a:lnTo>
                    <a:pt x="1143" y="202"/>
                  </a:lnTo>
                  <a:lnTo>
                    <a:pt x="1154" y="202"/>
                  </a:lnTo>
                  <a:lnTo>
                    <a:pt x="1166" y="202"/>
                  </a:lnTo>
                  <a:lnTo>
                    <a:pt x="1178" y="202"/>
                  </a:lnTo>
                  <a:lnTo>
                    <a:pt x="1178" y="190"/>
                  </a:lnTo>
                  <a:lnTo>
                    <a:pt x="1190" y="190"/>
                  </a:lnTo>
                  <a:lnTo>
                    <a:pt x="1202" y="190"/>
                  </a:lnTo>
                  <a:lnTo>
                    <a:pt x="1214" y="190"/>
                  </a:lnTo>
                  <a:lnTo>
                    <a:pt x="1226" y="190"/>
                  </a:lnTo>
                  <a:lnTo>
                    <a:pt x="1238" y="190"/>
                  </a:lnTo>
                  <a:lnTo>
                    <a:pt x="1250" y="190"/>
                  </a:lnTo>
                  <a:lnTo>
                    <a:pt x="1262" y="190"/>
                  </a:lnTo>
                  <a:lnTo>
                    <a:pt x="1274" y="190"/>
                  </a:lnTo>
                  <a:lnTo>
                    <a:pt x="1285" y="190"/>
                  </a:lnTo>
                  <a:lnTo>
                    <a:pt x="1297" y="190"/>
                  </a:lnTo>
                  <a:lnTo>
                    <a:pt x="1297" y="178"/>
                  </a:lnTo>
                  <a:lnTo>
                    <a:pt x="1309" y="178"/>
                  </a:lnTo>
                  <a:lnTo>
                    <a:pt x="1321" y="178"/>
                  </a:lnTo>
                  <a:lnTo>
                    <a:pt x="1321" y="166"/>
                  </a:lnTo>
                  <a:lnTo>
                    <a:pt x="1333" y="166"/>
                  </a:lnTo>
                  <a:lnTo>
                    <a:pt x="1333" y="154"/>
                  </a:lnTo>
                  <a:lnTo>
                    <a:pt x="1333" y="143"/>
                  </a:lnTo>
                  <a:lnTo>
                    <a:pt x="1345" y="143"/>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25" name="Freeform 239"/>
            <p:cNvSpPr>
              <a:spLocks/>
            </p:cNvSpPr>
            <p:nvPr/>
          </p:nvSpPr>
          <p:spPr bwMode="auto">
            <a:xfrm>
              <a:off x="5942013" y="3019425"/>
              <a:ext cx="369887" cy="112713"/>
            </a:xfrm>
            <a:custGeom>
              <a:avLst/>
              <a:gdLst>
                <a:gd name="T0" fmla="*/ 0 w 559"/>
                <a:gd name="T1" fmla="*/ 238 h 250"/>
                <a:gd name="T2" fmla="*/ 12 w 559"/>
                <a:gd name="T3" fmla="*/ 226 h 250"/>
                <a:gd name="T4" fmla="*/ 12 w 559"/>
                <a:gd name="T5" fmla="*/ 202 h 250"/>
                <a:gd name="T6" fmla="*/ 12 w 559"/>
                <a:gd name="T7" fmla="*/ 178 h 250"/>
                <a:gd name="T8" fmla="*/ 24 w 559"/>
                <a:gd name="T9" fmla="*/ 166 h 250"/>
                <a:gd name="T10" fmla="*/ 24 w 559"/>
                <a:gd name="T11" fmla="*/ 143 h 250"/>
                <a:gd name="T12" fmla="*/ 36 w 559"/>
                <a:gd name="T13" fmla="*/ 131 h 250"/>
                <a:gd name="T14" fmla="*/ 48 w 559"/>
                <a:gd name="T15" fmla="*/ 119 h 250"/>
                <a:gd name="T16" fmla="*/ 71 w 559"/>
                <a:gd name="T17" fmla="*/ 107 h 250"/>
                <a:gd name="T18" fmla="*/ 83 w 559"/>
                <a:gd name="T19" fmla="*/ 95 h 250"/>
                <a:gd name="T20" fmla="*/ 107 w 559"/>
                <a:gd name="T21" fmla="*/ 83 h 250"/>
                <a:gd name="T22" fmla="*/ 119 w 559"/>
                <a:gd name="T23" fmla="*/ 71 h 250"/>
                <a:gd name="T24" fmla="*/ 131 w 559"/>
                <a:gd name="T25" fmla="*/ 60 h 250"/>
                <a:gd name="T26" fmla="*/ 143 w 559"/>
                <a:gd name="T27" fmla="*/ 48 h 250"/>
                <a:gd name="T28" fmla="*/ 167 w 559"/>
                <a:gd name="T29" fmla="*/ 36 h 250"/>
                <a:gd name="T30" fmla="*/ 190 w 559"/>
                <a:gd name="T31" fmla="*/ 24 h 250"/>
                <a:gd name="T32" fmla="*/ 214 w 559"/>
                <a:gd name="T33" fmla="*/ 24 h 250"/>
                <a:gd name="T34" fmla="*/ 226 w 559"/>
                <a:gd name="T35" fmla="*/ 12 h 250"/>
                <a:gd name="T36" fmla="*/ 238 w 559"/>
                <a:gd name="T37" fmla="*/ 0 h 250"/>
                <a:gd name="T38" fmla="*/ 262 w 559"/>
                <a:gd name="T39" fmla="*/ 0 h 250"/>
                <a:gd name="T40" fmla="*/ 286 w 559"/>
                <a:gd name="T41" fmla="*/ 0 h 250"/>
                <a:gd name="T42" fmla="*/ 309 w 559"/>
                <a:gd name="T43" fmla="*/ 0 h 250"/>
                <a:gd name="T44" fmla="*/ 321 w 559"/>
                <a:gd name="T45" fmla="*/ 12 h 250"/>
                <a:gd name="T46" fmla="*/ 345 w 559"/>
                <a:gd name="T47" fmla="*/ 12 h 250"/>
                <a:gd name="T48" fmla="*/ 357 w 559"/>
                <a:gd name="T49" fmla="*/ 24 h 250"/>
                <a:gd name="T50" fmla="*/ 369 w 559"/>
                <a:gd name="T51" fmla="*/ 36 h 250"/>
                <a:gd name="T52" fmla="*/ 381 w 559"/>
                <a:gd name="T53" fmla="*/ 48 h 250"/>
                <a:gd name="T54" fmla="*/ 393 w 559"/>
                <a:gd name="T55" fmla="*/ 60 h 250"/>
                <a:gd name="T56" fmla="*/ 416 w 559"/>
                <a:gd name="T57" fmla="*/ 71 h 250"/>
                <a:gd name="T58" fmla="*/ 428 w 559"/>
                <a:gd name="T59" fmla="*/ 83 h 250"/>
                <a:gd name="T60" fmla="*/ 440 w 559"/>
                <a:gd name="T61" fmla="*/ 95 h 250"/>
                <a:gd name="T62" fmla="*/ 464 w 559"/>
                <a:gd name="T63" fmla="*/ 95 h 250"/>
                <a:gd name="T64" fmla="*/ 476 w 559"/>
                <a:gd name="T65" fmla="*/ 107 h 250"/>
                <a:gd name="T66" fmla="*/ 500 w 559"/>
                <a:gd name="T67" fmla="*/ 107 h 250"/>
                <a:gd name="T68" fmla="*/ 512 w 559"/>
                <a:gd name="T69" fmla="*/ 95 h 250"/>
                <a:gd name="T70" fmla="*/ 535 w 559"/>
                <a:gd name="T71" fmla="*/ 95 h 250"/>
                <a:gd name="T72" fmla="*/ 559 w 559"/>
                <a:gd name="T73" fmla="*/ 9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9" h="250">
                  <a:moveTo>
                    <a:pt x="0" y="250"/>
                  </a:moveTo>
                  <a:lnTo>
                    <a:pt x="0" y="238"/>
                  </a:lnTo>
                  <a:lnTo>
                    <a:pt x="0" y="226"/>
                  </a:lnTo>
                  <a:lnTo>
                    <a:pt x="12" y="226"/>
                  </a:lnTo>
                  <a:lnTo>
                    <a:pt x="12" y="214"/>
                  </a:lnTo>
                  <a:lnTo>
                    <a:pt x="12" y="202"/>
                  </a:lnTo>
                  <a:lnTo>
                    <a:pt x="12" y="190"/>
                  </a:lnTo>
                  <a:lnTo>
                    <a:pt x="12" y="178"/>
                  </a:lnTo>
                  <a:lnTo>
                    <a:pt x="12" y="166"/>
                  </a:lnTo>
                  <a:lnTo>
                    <a:pt x="24" y="166"/>
                  </a:lnTo>
                  <a:lnTo>
                    <a:pt x="24" y="155"/>
                  </a:lnTo>
                  <a:lnTo>
                    <a:pt x="24" y="143"/>
                  </a:lnTo>
                  <a:lnTo>
                    <a:pt x="36" y="143"/>
                  </a:lnTo>
                  <a:lnTo>
                    <a:pt x="36" y="131"/>
                  </a:lnTo>
                  <a:lnTo>
                    <a:pt x="48" y="131"/>
                  </a:lnTo>
                  <a:lnTo>
                    <a:pt x="48" y="119"/>
                  </a:lnTo>
                  <a:lnTo>
                    <a:pt x="59" y="107"/>
                  </a:lnTo>
                  <a:lnTo>
                    <a:pt x="71" y="107"/>
                  </a:lnTo>
                  <a:lnTo>
                    <a:pt x="71" y="95"/>
                  </a:lnTo>
                  <a:lnTo>
                    <a:pt x="83" y="95"/>
                  </a:lnTo>
                  <a:lnTo>
                    <a:pt x="95" y="83"/>
                  </a:lnTo>
                  <a:lnTo>
                    <a:pt x="107" y="83"/>
                  </a:lnTo>
                  <a:lnTo>
                    <a:pt x="107" y="71"/>
                  </a:lnTo>
                  <a:lnTo>
                    <a:pt x="119" y="71"/>
                  </a:lnTo>
                  <a:lnTo>
                    <a:pt x="119" y="60"/>
                  </a:lnTo>
                  <a:lnTo>
                    <a:pt x="131" y="60"/>
                  </a:lnTo>
                  <a:lnTo>
                    <a:pt x="143" y="60"/>
                  </a:lnTo>
                  <a:lnTo>
                    <a:pt x="143" y="48"/>
                  </a:lnTo>
                  <a:lnTo>
                    <a:pt x="155" y="48"/>
                  </a:lnTo>
                  <a:lnTo>
                    <a:pt x="167" y="36"/>
                  </a:lnTo>
                  <a:lnTo>
                    <a:pt x="178" y="36"/>
                  </a:lnTo>
                  <a:lnTo>
                    <a:pt x="190" y="24"/>
                  </a:lnTo>
                  <a:lnTo>
                    <a:pt x="202" y="24"/>
                  </a:lnTo>
                  <a:lnTo>
                    <a:pt x="214" y="24"/>
                  </a:lnTo>
                  <a:lnTo>
                    <a:pt x="214" y="12"/>
                  </a:lnTo>
                  <a:lnTo>
                    <a:pt x="226" y="12"/>
                  </a:lnTo>
                  <a:lnTo>
                    <a:pt x="238" y="12"/>
                  </a:lnTo>
                  <a:lnTo>
                    <a:pt x="238" y="0"/>
                  </a:lnTo>
                  <a:lnTo>
                    <a:pt x="250" y="0"/>
                  </a:lnTo>
                  <a:lnTo>
                    <a:pt x="262" y="0"/>
                  </a:lnTo>
                  <a:lnTo>
                    <a:pt x="274" y="0"/>
                  </a:lnTo>
                  <a:lnTo>
                    <a:pt x="286" y="0"/>
                  </a:lnTo>
                  <a:lnTo>
                    <a:pt x="297" y="0"/>
                  </a:lnTo>
                  <a:lnTo>
                    <a:pt x="309" y="0"/>
                  </a:lnTo>
                  <a:lnTo>
                    <a:pt x="321" y="0"/>
                  </a:lnTo>
                  <a:lnTo>
                    <a:pt x="321" y="12"/>
                  </a:lnTo>
                  <a:lnTo>
                    <a:pt x="333" y="12"/>
                  </a:lnTo>
                  <a:lnTo>
                    <a:pt x="345" y="12"/>
                  </a:lnTo>
                  <a:lnTo>
                    <a:pt x="345" y="24"/>
                  </a:lnTo>
                  <a:lnTo>
                    <a:pt x="357" y="24"/>
                  </a:lnTo>
                  <a:lnTo>
                    <a:pt x="357" y="36"/>
                  </a:lnTo>
                  <a:lnTo>
                    <a:pt x="369" y="36"/>
                  </a:lnTo>
                  <a:lnTo>
                    <a:pt x="369" y="48"/>
                  </a:lnTo>
                  <a:lnTo>
                    <a:pt x="381" y="48"/>
                  </a:lnTo>
                  <a:lnTo>
                    <a:pt x="381" y="60"/>
                  </a:lnTo>
                  <a:lnTo>
                    <a:pt x="393" y="60"/>
                  </a:lnTo>
                  <a:lnTo>
                    <a:pt x="405" y="71"/>
                  </a:lnTo>
                  <a:lnTo>
                    <a:pt x="416" y="71"/>
                  </a:lnTo>
                  <a:lnTo>
                    <a:pt x="416" y="83"/>
                  </a:lnTo>
                  <a:lnTo>
                    <a:pt x="428" y="83"/>
                  </a:lnTo>
                  <a:lnTo>
                    <a:pt x="428" y="95"/>
                  </a:lnTo>
                  <a:lnTo>
                    <a:pt x="440" y="95"/>
                  </a:lnTo>
                  <a:lnTo>
                    <a:pt x="452" y="95"/>
                  </a:lnTo>
                  <a:lnTo>
                    <a:pt x="464" y="95"/>
                  </a:lnTo>
                  <a:lnTo>
                    <a:pt x="464" y="107"/>
                  </a:lnTo>
                  <a:lnTo>
                    <a:pt x="476" y="107"/>
                  </a:lnTo>
                  <a:lnTo>
                    <a:pt x="488" y="107"/>
                  </a:lnTo>
                  <a:lnTo>
                    <a:pt x="500" y="107"/>
                  </a:lnTo>
                  <a:lnTo>
                    <a:pt x="512" y="107"/>
                  </a:lnTo>
                  <a:lnTo>
                    <a:pt x="512" y="95"/>
                  </a:lnTo>
                  <a:lnTo>
                    <a:pt x="524" y="95"/>
                  </a:lnTo>
                  <a:lnTo>
                    <a:pt x="535" y="95"/>
                  </a:lnTo>
                  <a:lnTo>
                    <a:pt x="547" y="95"/>
                  </a:lnTo>
                  <a:lnTo>
                    <a:pt x="559" y="95"/>
                  </a:lnTo>
                  <a:lnTo>
                    <a:pt x="547" y="95"/>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26" name="Freeform 240"/>
            <p:cNvSpPr>
              <a:spLocks/>
            </p:cNvSpPr>
            <p:nvPr/>
          </p:nvSpPr>
          <p:spPr bwMode="auto">
            <a:xfrm>
              <a:off x="6305550" y="2943225"/>
              <a:ext cx="623888" cy="139700"/>
            </a:xfrm>
            <a:custGeom>
              <a:avLst/>
              <a:gdLst>
                <a:gd name="T0" fmla="*/ 12 w 952"/>
                <a:gd name="T1" fmla="*/ 308 h 308"/>
                <a:gd name="T2" fmla="*/ 36 w 952"/>
                <a:gd name="T3" fmla="*/ 308 h 308"/>
                <a:gd name="T4" fmla="*/ 48 w 952"/>
                <a:gd name="T5" fmla="*/ 296 h 308"/>
                <a:gd name="T6" fmla="*/ 72 w 952"/>
                <a:gd name="T7" fmla="*/ 296 h 308"/>
                <a:gd name="T8" fmla="*/ 84 w 952"/>
                <a:gd name="T9" fmla="*/ 284 h 308"/>
                <a:gd name="T10" fmla="*/ 96 w 952"/>
                <a:gd name="T11" fmla="*/ 273 h 308"/>
                <a:gd name="T12" fmla="*/ 107 w 952"/>
                <a:gd name="T13" fmla="*/ 261 h 308"/>
                <a:gd name="T14" fmla="*/ 131 w 952"/>
                <a:gd name="T15" fmla="*/ 249 h 308"/>
                <a:gd name="T16" fmla="*/ 143 w 952"/>
                <a:gd name="T17" fmla="*/ 237 h 308"/>
                <a:gd name="T18" fmla="*/ 155 w 952"/>
                <a:gd name="T19" fmla="*/ 225 h 308"/>
                <a:gd name="T20" fmla="*/ 167 w 952"/>
                <a:gd name="T21" fmla="*/ 213 h 308"/>
                <a:gd name="T22" fmla="*/ 179 w 952"/>
                <a:gd name="T23" fmla="*/ 201 h 308"/>
                <a:gd name="T24" fmla="*/ 203 w 952"/>
                <a:gd name="T25" fmla="*/ 189 h 308"/>
                <a:gd name="T26" fmla="*/ 215 w 952"/>
                <a:gd name="T27" fmla="*/ 178 h 308"/>
                <a:gd name="T28" fmla="*/ 238 w 952"/>
                <a:gd name="T29" fmla="*/ 178 h 308"/>
                <a:gd name="T30" fmla="*/ 250 w 952"/>
                <a:gd name="T31" fmla="*/ 166 h 308"/>
                <a:gd name="T32" fmla="*/ 274 w 952"/>
                <a:gd name="T33" fmla="*/ 166 h 308"/>
                <a:gd name="T34" fmla="*/ 298 w 952"/>
                <a:gd name="T35" fmla="*/ 154 h 308"/>
                <a:gd name="T36" fmla="*/ 322 w 952"/>
                <a:gd name="T37" fmla="*/ 154 h 308"/>
                <a:gd name="T38" fmla="*/ 334 w 952"/>
                <a:gd name="T39" fmla="*/ 142 h 308"/>
                <a:gd name="T40" fmla="*/ 357 w 952"/>
                <a:gd name="T41" fmla="*/ 142 h 308"/>
                <a:gd name="T42" fmla="*/ 381 w 952"/>
                <a:gd name="T43" fmla="*/ 142 h 308"/>
                <a:gd name="T44" fmla="*/ 405 w 952"/>
                <a:gd name="T45" fmla="*/ 142 h 308"/>
                <a:gd name="T46" fmla="*/ 429 w 952"/>
                <a:gd name="T47" fmla="*/ 142 h 308"/>
                <a:gd name="T48" fmla="*/ 453 w 952"/>
                <a:gd name="T49" fmla="*/ 142 h 308"/>
                <a:gd name="T50" fmla="*/ 476 w 952"/>
                <a:gd name="T51" fmla="*/ 142 h 308"/>
                <a:gd name="T52" fmla="*/ 488 w 952"/>
                <a:gd name="T53" fmla="*/ 130 h 308"/>
                <a:gd name="T54" fmla="*/ 512 w 952"/>
                <a:gd name="T55" fmla="*/ 130 h 308"/>
                <a:gd name="T56" fmla="*/ 524 w 952"/>
                <a:gd name="T57" fmla="*/ 118 h 308"/>
                <a:gd name="T58" fmla="*/ 548 w 952"/>
                <a:gd name="T59" fmla="*/ 118 h 308"/>
                <a:gd name="T60" fmla="*/ 572 w 952"/>
                <a:gd name="T61" fmla="*/ 106 h 308"/>
                <a:gd name="T62" fmla="*/ 595 w 952"/>
                <a:gd name="T63" fmla="*/ 95 h 308"/>
                <a:gd name="T64" fmla="*/ 619 w 952"/>
                <a:gd name="T65" fmla="*/ 83 h 308"/>
                <a:gd name="T66" fmla="*/ 643 w 952"/>
                <a:gd name="T67" fmla="*/ 83 h 308"/>
                <a:gd name="T68" fmla="*/ 655 w 952"/>
                <a:gd name="T69" fmla="*/ 71 h 308"/>
                <a:gd name="T70" fmla="*/ 667 w 952"/>
                <a:gd name="T71" fmla="*/ 59 h 308"/>
                <a:gd name="T72" fmla="*/ 679 w 952"/>
                <a:gd name="T73" fmla="*/ 47 h 308"/>
                <a:gd name="T74" fmla="*/ 691 w 952"/>
                <a:gd name="T75" fmla="*/ 35 h 308"/>
                <a:gd name="T76" fmla="*/ 714 w 952"/>
                <a:gd name="T77" fmla="*/ 23 h 308"/>
                <a:gd name="T78" fmla="*/ 738 w 952"/>
                <a:gd name="T79" fmla="*/ 0 h 308"/>
                <a:gd name="T80" fmla="*/ 762 w 952"/>
                <a:gd name="T81" fmla="*/ 0 h 308"/>
                <a:gd name="T82" fmla="*/ 786 w 952"/>
                <a:gd name="T83" fmla="*/ 0 h 308"/>
                <a:gd name="T84" fmla="*/ 810 w 952"/>
                <a:gd name="T85" fmla="*/ 0 h 308"/>
                <a:gd name="T86" fmla="*/ 833 w 952"/>
                <a:gd name="T87" fmla="*/ 0 h 308"/>
                <a:gd name="T88" fmla="*/ 857 w 952"/>
                <a:gd name="T89" fmla="*/ 0 h 308"/>
                <a:gd name="T90" fmla="*/ 881 w 952"/>
                <a:gd name="T91" fmla="*/ 0 h 308"/>
                <a:gd name="T92" fmla="*/ 893 w 952"/>
                <a:gd name="T93" fmla="*/ 11 h 308"/>
                <a:gd name="T94" fmla="*/ 917 w 952"/>
                <a:gd name="T95" fmla="*/ 11 h 308"/>
                <a:gd name="T96" fmla="*/ 941 w 952"/>
                <a:gd name="T97" fmla="*/ 1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2" h="308">
                  <a:moveTo>
                    <a:pt x="0" y="308"/>
                  </a:moveTo>
                  <a:lnTo>
                    <a:pt x="12" y="308"/>
                  </a:lnTo>
                  <a:lnTo>
                    <a:pt x="24" y="308"/>
                  </a:lnTo>
                  <a:lnTo>
                    <a:pt x="36" y="308"/>
                  </a:lnTo>
                  <a:lnTo>
                    <a:pt x="36" y="296"/>
                  </a:lnTo>
                  <a:lnTo>
                    <a:pt x="48" y="296"/>
                  </a:lnTo>
                  <a:lnTo>
                    <a:pt x="60" y="296"/>
                  </a:lnTo>
                  <a:lnTo>
                    <a:pt x="72" y="296"/>
                  </a:lnTo>
                  <a:lnTo>
                    <a:pt x="72" y="284"/>
                  </a:lnTo>
                  <a:lnTo>
                    <a:pt x="84" y="284"/>
                  </a:lnTo>
                  <a:lnTo>
                    <a:pt x="96" y="284"/>
                  </a:lnTo>
                  <a:lnTo>
                    <a:pt x="96" y="273"/>
                  </a:lnTo>
                  <a:lnTo>
                    <a:pt x="107" y="273"/>
                  </a:lnTo>
                  <a:lnTo>
                    <a:pt x="107" y="261"/>
                  </a:lnTo>
                  <a:lnTo>
                    <a:pt x="119" y="261"/>
                  </a:lnTo>
                  <a:lnTo>
                    <a:pt x="131" y="249"/>
                  </a:lnTo>
                  <a:lnTo>
                    <a:pt x="143" y="249"/>
                  </a:lnTo>
                  <a:lnTo>
                    <a:pt x="143" y="237"/>
                  </a:lnTo>
                  <a:lnTo>
                    <a:pt x="155" y="237"/>
                  </a:lnTo>
                  <a:lnTo>
                    <a:pt x="155" y="225"/>
                  </a:lnTo>
                  <a:lnTo>
                    <a:pt x="167" y="225"/>
                  </a:lnTo>
                  <a:lnTo>
                    <a:pt x="167" y="213"/>
                  </a:lnTo>
                  <a:lnTo>
                    <a:pt x="179" y="213"/>
                  </a:lnTo>
                  <a:lnTo>
                    <a:pt x="179" y="201"/>
                  </a:lnTo>
                  <a:lnTo>
                    <a:pt x="191" y="201"/>
                  </a:lnTo>
                  <a:lnTo>
                    <a:pt x="203" y="189"/>
                  </a:lnTo>
                  <a:lnTo>
                    <a:pt x="215" y="189"/>
                  </a:lnTo>
                  <a:lnTo>
                    <a:pt x="215" y="178"/>
                  </a:lnTo>
                  <a:lnTo>
                    <a:pt x="226" y="178"/>
                  </a:lnTo>
                  <a:lnTo>
                    <a:pt x="238" y="178"/>
                  </a:lnTo>
                  <a:lnTo>
                    <a:pt x="250" y="178"/>
                  </a:lnTo>
                  <a:lnTo>
                    <a:pt x="250" y="166"/>
                  </a:lnTo>
                  <a:lnTo>
                    <a:pt x="262" y="166"/>
                  </a:lnTo>
                  <a:lnTo>
                    <a:pt x="274" y="166"/>
                  </a:lnTo>
                  <a:lnTo>
                    <a:pt x="286" y="154"/>
                  </a:lnTo>
                  <a:lnTo>
                    <a:pt x="298" y="154"/>
                  </a:lnTo>
                  <a:lnTo>
                    <a:pt x="310" y="154"/>
                  </a:lnTo>
                  <a:lnTo>
                    <a:pt x="322" y="154"/>
                  </a:lnTo>
                  <a:lnTo>
                    <a:pt x="322" y="142"/>
                  </a:lnTo>
                  <a:lnTo>
                    <a:pt x="334" y="142"/>
                  </a:lnTo>
                  <a:lnTo>
                    <a:pt x="345" y="142"/>
                  </a:lnTo>
                  <a:lnTo>
                    <a:pt x="357" y="142"/>
                  </a:lnTo>
                  <a:lnTo>
                    <a:pt x="369" y="142"/>
                  </a:lnTo>
                  <a:lnTo>
                    <a:pt x="381" y="142"/>
                  </a:lnTo>
                  <a:lnTo>
                    <a:pt x="393" y="142"/>
                  </a:lnTo>
                  <a:lnTo>
                    <a:pt x="405" y="142"/>
                  </a:lnTo>
                  <a:lnTo>
                    <a:pt x="417" y="142"/>
                  </a:lnTo>
                  <a:lnTo>
                    <a:pt x="429" y="142"/>
                  </a:lnTo>
                  <a:lnTo>
                    <a:pt x="441" y="142"/>
                  </a:lnTo>
                  <a:lnTo>
                    <a:pt x="453" y="142"/>
                  </a:lnTo>
                  <a:lnTo>
                    <a:pt x="464" y="142"/>
                  </a:lnTo>
                  <a:lnTo>
                    <a:pt x="476" y="142"/>
                  </a:lnTo>
                  <a:lnTo>
                    <a:pt x="476" y="130"/>
                  </a:lnTo>
                  <a:lnTo>
                    <a:pt x="488" y="130"/>
                  </a:lnTo>
                  <a:lnTo>
                    <a:pt x="500" y="130"/>
                  </a:lnTo>
                  <a:lnTo>
                    <a:pt x="512" y="130"/>
                  </a:lnTo>
                  <a:lnTo>
                    <a:pt x="524" y="130"/>
                  </a:lnTo>
                  <a:lnTo>
                    <a:pt x="524" y="118"/>
                  </a:lnTo>
                  <a:lnTo>
                    <a:pt x="536" y="118"/>
                  </a:lnTo>
                  <a:lnTo>
                    <a:pt x="548" y="118"/>
                  </a:lnTo>
                  <a:lnTo>
                    <a:pt x="560" y="118"/>
                  </a:lnTo>
                  <a:lnTo>
                    <a:pt x="572" y="106"/>
                  </a:lnTo>
                  <a:lnTo>
                    <a:pt x="583" y="106"/>
                  </a:lnTo>
                  <a:lnTo>
                    <a:pt x="595" y="95"/>
                  </a:lnTo>
                  <a:lnTo>
                    <a:pt x="607" y="95"/>
                  </a:lnTo>
                  <a:lnTo>
                    <a:pt x="619" y="83"/>
                  </a:lnTo>
                  <a:lnTo>
                    <a:pt x="631" y="83"/>
                  </a:lnTo>
                  <a:lnTo>
                    <a:pt x="643" y="83"/>
                  </a:lnTo>
                  <a:lnTo>
                    <a:pt x="643" y="71"/>
                  </a:lnTo>
                  <a:lnTo>
                    <a:pt x="655" y="71"/>
                  </a:lnTo>
                  <a:lnTo>
                    <a:pt x="655" y="59"/>
                  </a:lnTo>
                  <a:lnTo>
                    <a:pt x="667" y="59"/>
                  </a:lnTo>
                  <a:lnTo>
                    <a:pt x="667" y="47"/>
                  </a:lnTo>
                  <a:lnTo>
                    <a:pt x="679" y="47"/>
                  </a:lnTo>
                  <a:lnTo>
                    <a:pt x="679" y="35"/>
                  </a:lnTo>
                  <a:lnTo>
                    <a:pt x="691" y="35"/>
                  </a:lnTo>
                  <a:lnTo>
                    <a:pt x="702" y="23"/>
                  </a:lnTo>
                  <a:lnTo>
                    <a:pt x="714" y="23"/>
                  </a:lnTo>
                  <a:lnTo>
                    <a:pt x="738" y="11"/>
                  </a:lnTo>
                  <a:lnTo>
                    <a:pt x="738" y="0"/>
                  </a:lnTo>
                  <a:lnTo>
                    <a:pt x="750" y="0"/>
                  </a:lnTo>
                  <a:lnTo>
                    <a:pt x="762" y="0"/>
                  </a:lnTo>
                  <a:lnTo>
                    <a:pt x="774" y="0"/>
                  </a:lnTo>
                  <a:lnTo>
                    <a:pt x="786" y="0"/>
                  </a:lnTo>
                  <a:lnTo>
                    <a:pt x="798" y="0"/>
                  </a:lnTo>
                  <a:lnTo>
                    <a:pt x="810" y="0"/>
                  </a:lnTo>
                  <a:lnTo>
                    <a:pt x="822" y="0"/>
                  </a:lnTo>
                  <a:lnTo>
                    <a:pt x="833" y="0"/>
                  </a:lnTo>
                  <a:lnTo>
                    <a:pt x="845" y="0"/>
                  </a:lnTo>
                  <a:lnTo>
                    <a:pt x="857" y="0"/>
                  </a:lnTo>
                  <a:lnTo>
                    <a:pt x="869" y="0"/>
                  </a:lnTo>
                  <a:lnTo>
                    <a:pt x="881" y="0"/>
                  </a:lnTo>
                  <a:lnTo>
                    <a:pt x="893" y="0"/>
                  </a:lnTo>
                  <a:lnTo>
                    <a:pt x="893" y="11"/>
                  </a:lnTo>
                  <a:lnTo>
                    <a:pt x="905" y="11"/>
                  </a:lnTo>
                  <a:lnTo>
                    <a:pt x="917" y="11"/>
                  </a:lnTo>
                  <a:lnTo>
                    <a:pt x="929" y="11"/>
                  </a:lnTo>
                  <a:lnTo>
                    <a:pt x="941" y="11"/>
                  </a:lnTo>
                  <a:lnTo>
                    <a:pt x="952" y="11"/>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27" name="Freeform 241"/>
            <p:cNvSpPr>
              <a:spLocks/>
            </p:cNvSpPr>
            <p:nvPr/>
          </p:nvSpPr>
          <p:spPr bwMode="auto">
            <a:xfrm>
              <a:off x="6929438" y="2703513"/>
              <a:ext cx="738187" cy="236537"/>
            </a:xfrm>
            <a:custGeom>
              <a:avLst/>
              <a:gdLst>
                <a:gd name="T0" fmla="*/ 12 w 1119"/>
                <a:gd name="T1" fmla="*/ 511 h 522"/>
                <a:gd name="T2" fmla="*/ 48 w 1119"/>
                <a:gd name="T3" fmla="*/ 511 h 522"/>
                <a:gd name="T4" fmla="*/ 84 w 1119"/>
                <a:gd name="T5" fmla="*/ 499 h 522"/>
                <a:gd name="T6" fmla="*/ 119 w 1119"/>
                <a:gd name="T7" fmla="*/ 499 h 522"/>
                <a:gd name="T8" fmla="*/ 143 w 1119"/>
                <a:gd name="T9" fmla="*/ 487 h 522"/>
                <a:gd name="T10" fmla="*/ 191 w 1119"/>
                <a:gd name="T11" fmla="*/ 487 h 522"/>
                <a:gd name="T12" fmla="*/ 215 w 1119"/>
                <a:gd name="T13" fmla="*/ 475 h 522"/>
                <a:gd name="T14" fmla="*/ 250 w 1119"/>
                <a:gd name="T15" fmla="*/ 475 h 522"/>
                <a:gd name="T16" fmla="*/ 286 w 1119"/>
                <a:gd name="T17" fmla="*/ 463 h 522"/>
                <a:gd name="T18" fmla="*/ 310 w 1119"/>
                <a:gd name="T19" fmla="*/ 451 h 522"/>
                <a:gd name="T20" fmla="*/ 346 w 1119"/>
                <a:gd name="T21" fmla="*/ 451 h 522"/>
                <a:gd name="T22" fmla="*/ 369 w 1119"/>
                <a:gd name="T23" fmla="*/ 439 h 522"/>
                <a:gd name="T24" fmla="*/ 393 w 1119"/>
                <a:gd name="T25" fmla="*/ 427 h 522"/>
                <a:gd name="T26" fmla="*/ 417 w 1119"/>
                <a:gd name="T27" fmla="*/ 416 h 522"/>
                <a:gd name="T28" fmla="*/ 453 w 1119"/>
                <a:gd name="T29" fmla="*/ 404 h 522"/>
                <a:gd name="T30" fmla="*/ 476 w 1119"/>
                <a:gd name="T31" fmla="*/ 392 h 522"/>
                <a:gd name="T32" fmla="*/ 512 w 1119"/>
                <a:gd name="T33" fmla="*/ 380 h 522"/>
                <a:gd name="T34" fmla="*/ 536 w 1119"/>
                <a:gd name="T35" fmla="*/ 368 h 522"/>
                <a:gd name="T36" fmla="*/ 572 w 1119"/>
                <a:gd name="T37" fmla="*/ 356 h 522"/>
                <a:gd name="T38" fmla="*/ 595 w 1119"/>
                <a:gd name="T39" fmla="*/ 344 h 522"/>
                <a:gd name="T40" fmla="*/ 619 w 1119"/>
                <a:gd name="T41" fmla="*/ 332 h 522"/>
                <a:gd name="T42" fmla="*/ 643 w 1119"/>
                <a:gd name="T43" fmla="*/ 321 h 522"/>
                <a:gd name="T44" fmla="*/ 679 w 1119"/>
                <a:gd name="T45" fmla="*/ 321 h 522"/>
                <a:gd name="T46" fmla="*/ 703 w 1119"/>
                <a:gd name="T47" fmla="*/ 309 h 522"/>
                <a:gd name="T48" fmla="*/ 726 w 1119"/>
                <a:gd name="T49" fmla="*/ 297 h 522"/>
                <a:gd name="T50" fmla="*/ 750 w 1119"/>
                <a:gd name="T51" fmla="*/ 285 h 522"/>
                <a:gd name="T52" fmla="*/ 774 w 1119"/>
                <a:gd name="T53" fmla="*/ 273 h 522"/>
                <a:gd name="T54" fmla="*/ 798 w 1119"/>
                <a:gd name="T55" fmla="*/ 261 h 522"/>
                <a:gd name="T56" fmla="*/ 822 w 1119"/>
                <a:gd name="T57" fmla="*/ 237 h 522"/>
                <a:gd name="T58" fmla="*/ 857 w 1119"/>
                <a:gd name="T59" fmla="*/ 226 h 522"/>
                <a:gd name="T60" fmla="*/ 881 w 1119"/>
                <a:gd name="T61" fmla="*/ 214 h 522"/>
                <a:gd name="T62" fmla="*/ 905 w 1119"/>
                <a:gd name="T63" fmla="*/ 202 h 522"/>
                <a:gd name="T64" fmla="*/ 929 w 1119"/>
                <a:gd name="T65" fmla="*/ 178 h 522"/>
                <a:gd name="T66" fmla="*/ 964 w 1119"/>
                <a:gd name="T67" fmla="*/ 166 h 522"/>
                <a:gd name="T68" fmla="*/ 988 w 1119"/>
                <a:gd name="T69" fmla="*/ 142 h 522"/>
                <a:gd name="T70" fmla="*/ 1012 w 1119"/>
                <a:gd name="T71" fmla="*/ 131 h 522"/>
                <a:gd name="T72" fmla="*/ 1036 w 1119"/>
                <a:gd name="T73" fmla="*/ 119 h 522"/>
                <a:gd name="T74" fmla="*/ 1060 w 1119"/>
                <a:gd name="T75" fmla="*/ 107 h 522"/>
                <a:gd name="T76" fmla="*/ 1071 w 1119"/>
                <a:gd name="T77" fmla="*/ 83 h 522"/>
                <a:gd name="T78" fmla="*/ 1083 w 1119"/>
                <a:gd name="T79" fmla="*/ 59 h 522"/>
                <a:gd name="T80" fmla="*/ 1095 w 1119"/>
                <a:gd name="T81" fmla="*/ 36 h 522"/>
                <a:gd name="T82" fmla="*/ 1107 w 1119"/>
                <a:gd name="T83" fmla="*/ 12 h 522"/>
                <a:gd name="T84" fmla="*/ 1107 w 1119"/>
                <a:gd name="T8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9" h="522">
                  <a:moveTo>
                    <a:pt x="0" y="522"/>
                  </a:moveTo>
                  <a:lnTo>
                    <a:pt x="12" y="522"/>
                  </a:lnTo>
                  <a:lnTo>
                    <a:pt x="12" y="511"/>
                  </a:lnTo>
                  <a:lnTo>
                    <a:pt x="24" y="511"/>
                  </a:lnTo>
                  <a:lnTo>
                    <a:pt x="36" y="511"/>
                  </a:lnTo>
                  <a:lnTo>
                    <a:pt x="48" y="511"/>
                  </a:lnTo>
                  <a:lnTo>
                    <a:pt x="60" y="511"/>
                  </a:lnTo>
                  <a:lnTo>
                    <a:pt x="72" y="511"/>
                  </a:lnTo>
                  <a:lnTo>
                    <a:pt x="84" y="499"/>
                  </a:lnTo>
                  <a:lnTo>
                    <a:pt x="96" y="499"/>
                  </a:lnTo>
                  <a:lnTo>
                    <a:pt x="108" y="499"/>
                  </a:lnTo>
                  <a:lnTo>
                    <a:pt x="119" y="499"/>
                  </a:lnTo>
                  <a:lnTo>
                    <a:pt x="131" y="499"/>
                  </a:lnTo>
                  <a:lnTo>
                    <a:pt x="131" y="487"/>
                  </a:lnTo>
                  <a:lnTo>
                    <a:pt x="143" y="487"/>
                  </a:lnTo>
                  <a:lnTo>
                    <a:pt x="167" y="487"/>
                  </a:lnTo>
                  <a:lnTo>
                    <a:pt x="179" y="487"/>
                  </a:lnTo>
                  <a:lnTo>
                    <a:pt x="191" y="487"/>
                  </a:lnTo>
                  <a:lnTo>
                    <a:pt x="203" y="487"/>
                  </a:lnTo>
                  <a:lnTo>
                    <a:pt x="203" y="475"/>
                  </a:lnTo>
                  <a:lnTo>
                    <a:pt x="215" y="475"/>
                  </a:lnTo>
                  <a:lnTo>
                    <a:pt x="227" y="475"/>
                  </a:lnTo>
                  <a:lnTo>
                    <a:pt x="238" y="475"/>
                  </a:lnTo>
                  <a:lnTo>
                    <a:pt x="250" y="475"/>
                  </a:lnTo>
                  <a:lnTo>
                    <a:pt x="262" y="463"/>
                  </a:lnTo>
                  <a:lnTo>
                    <a:pt x="274" y="463"/>
                  </a:lnTo>
                  <a:lnTo>
                    <a:pt x="286" y="463"/>
                  </a:lnTo>
                  <a:lnTo>
                    <a:pt x="298" y="463"/>
                  </a:lnTo>
                  <a:lnTo>
                    <a:pt x="298" y="451"/>
                  </a:lnTo>
                  <a:lnTo>
                    <a:pt x="310" y="451"/>
                  </a:lnTo>
                  <a:lnTo>
                    <a:pt x="322" y="451"/>
                  </a:lnTo>
                  <a:lnTo>
                    <a:pt x="334" y="451"/>
                  </a:lnTo>
                  <a:lnTo>
                    <a:pt x="346" y="451"/>
                  </a:lnTo>
                  <a:lnTo>
                    <a:pt x="346" y="439"/>
                  </a:lnTo>
                  <a:lnTo>
                    <a:pt x="357" y="439"/>
                  </a:lnTo>
                  <a:lnTo>
                    <a:pt x="369" y="439"/>
                  </a:lnTo>
                  <a:lnTo>
                    <a:pt x="369" y="427"/>
                  </a:lnTo>
                  <a:lnTo>
                    <a:pt x="381" y="427"/>
                  </a:lnTo>
                  <a:lnTo>
                    <a:pt x="393" y="427"/>
                  </a:lnTo>
                  <a:lnTo>
                    <a:pt x="393" y="416"/>
                  </a:lnTo>
                  <a:lnTo>
                    <a:pt x="405" y="416"/>
                  </a:lnTo>
                  <a:lnTo>
                    <a:pt x="417" y="416"/>
                  </a:lnTo>
                  <a:lnTo>
                    <a:pt x="429" y="404"/>
                  </a:lnTo>
                  <a:lnTo>
                    <a:pt x="441" y="404"/>
                  </a:lnTo>
                  <a:lnTo>
                    <a:pt x="453" y="404"/>
                  </a:lnTo>
                  <a:lnTo>
                    <a:pt x="453" y="392"/>
                  </a:lnTo>
                  <a:lnTo>
                    <a:pt x="465" y="392"/>
                  </a:lnTo>
                  <a:lnTo>
                    <a:pt x="476" y="392"/>
                  </a:lnTo>
                  <a:lnTo>
                    <a:pt x="488" y="380"/>
                  </a:lnTo>
                  <a:lnTo>
                    <a:pt x="500" y="380"/>
                  </a:lnTo>
                  <a:lnTo>
                    <a:pt x="512" y="380"/>
                  </a:lnTo>
                  <a:lnTo>
                    <a:pt x="512" y="368"/>
                  </a:lnTo>
                  <a:lnTo>
                    <a:pt x="524" y="368"/>
                  </a:lnTo>
                  <a:lnTo>
                    <a:pt x="536" y="368"/>
                  </a:lnTo>
                  <a:lnTo>
                    <a:pt x="548" y="356"/>
                  </a:lnTo>
                  <a:lnTo>
                    <a:pt x="560" y="356"/>
                  </a:lnTo>
                  <a:lnTo>
                    <a:pt x="572" y="356"/>
                  </a:lnTo>
                  <a:lnTo>
                    <a:pt x="572" y="344"/>
                  </a:lnTo>
                  <a:lnTo>
                    <a:pt x="584" y="344"/>
                  </a:lnTo>
                  <a:lnTo>
                    <a:pt x="595" y="344"/>
                  </a:lnTo>
                  <a:lnTo>
                    <a:pt x="607" y="344"/>
                  </a:lnTo>
                  <a:lnTo>
                    <a:pt x="607" y="332"/>
                  </a:lnTo>
                  <a:lnTo>
                    <a:pt x="619" y="332"/>
                  </a:lnTo>
                  <a:lnTo>
                    <a:pt x="631" y="332"/>
                  </a:lnTo>
                  <a:lnTo>
                    <a:pt x="631" y="321"/>
                  </a:lnTo>
                  <a:lnTo>
                    <a:pt x="643" y="321"/>
                  </a:lnTo>
                  <a:lnTo>
                    <a:pt x="655" y="321"/>
                  </a:lnTo>
                  <a:lnTo>
                    <a:pt x="667" y="321"/>
                  </a:lnTo>
                  <a:lnTo>
                    <a:pt x="679" y="321"/>
                  </a:lnTo>
                  <a:lnTo>
                    <a:pt x="679" y="309"/>
                  </a:lnTo>
                  <a:lnTo>
                    <a:pt x="691" y="309"/>
                  </a:lnTo>
                  <a:lnTo>
                    <a:pt x="703" y="309"/>
                  </a:lnTo>
                  <a:lnTo>
                    <a:pt x="714" y="309"/>
                  </a:lnTo>
                  <a:lnTo>
                    <a:pt x="714" y="297"/>
                  </a:lnTo>
                  <a:lnTo>
                    <a:pt x="726" y="297"/>
                  </a:lnTo>
                  <a:lnTo>
                    <a:pt x="738" y="297"/>
                  </a:lnTo>
                  <a:lnTo>
                    <a:pt x="738" y="285"/>
                  </a:lnTo>
                  <a:lnTo>
                    <a:pt x="750" y="285"/>
                  </a:lnTo>
                  <a:lnTo>
                    <a:pt x="762" y="285"/>
                  </a:lnTo>
                  <a:lnTo>
                    <a:pt x="762" y="273"/>
                  </a:lnTo>
                  <a:lnTo>
                    <a:pt x="774" y="273"/>
                  </a:lnTo>
                  <a:lnTo>
                    <a:pt x="774" y="261"/>
                  </a:lnTo>
                  <a:lnTo>
                    <a:pt x="786" y="261"/>
                  </a:lnTo>
                  <a:lnTo>
                    <a:pt x="798" y="261"/>
                  </a:lnTo>
                  <a:lnTo>
                    <a:pt x="810" y="249"/>
                  </a:lnTo>
                  <a:lnTo>
                    <a:pt x="822" y="249"/>
                  </a:lnTo>
                  <a:lnTo>
                    <a:pt x="822" y="237"/>
                  </a:lnTo>
                  <a:lnTo>
                    <a:pt x="833" y="237"/>
                  </a:lnTo>
                  <a:lnTo>
                    <a:pt x="845" y="226"/>
                  </a:lnTo>
                  <a:lnTo>
                    <a:pt x="857" y="226"/>
                  </a:lnTo>
                  <a:lnTo>
                    <a:pt x="857" y="214"/>
                  </a:lnTo>
                  <a:lnTo>
                    <a:pt x="869" y="214"/>
                  </a:lnTo>
                  <a:lnTo>
                    <a:pt x="881" y="214"/>
                  </a:lnTo>
                  <a:lnTo>
                    <a:pt x="881" y="202"/>
                  </a:lnTo>
                  <a:lnTo>
                    <a:pt x="893" y="202"/>
                  </a:lnTo>
                  <a:lnTo>
                    <a:pt x="905" y="202"/>
                  </a:lnTo>
                  <a:lnTo>
                    <a:pt x="905" y="190"/>
                  </a:lnTo>
                  <a:lnTo>
                    <a:pt x="917" y="190"/>
                  </a:lnTo>
                  <a:lnTo>
                    <a:pt x="929" y="178"/>
                  </a:lnTo>
                  <a:lnTo>
                    <a:pt x="941" y="178"/>
                  </a:lnTo>
                  <a:lnTo>
                    <a:pt x="952" y="166"/>
                  </a:lnTo>
                  <a:lnTo>
                    <a:pt x="964" y="166"/>
                  </a:lnTo>
                  <a:lnTo>
                    <a:pt x="976" y="154"/>
                  </a:lnTo>
                  <a:lnTo>
                    <a:pt x="988" y="154"/>
                  </a:lnTo>
                  <a:lnTo>
                    <a:pt x="988" y="142"/>
                  </a:lnTo>
                  <a:lnTo>
                    <a:pt x="1000" y="142"/>
                  </a:lnTo>
                  <a:lnTo>
                    <a:pt x="1012" y="142"/>
                  </a:lnTo>
                  <a:lnTo>
                    <a:pt x="1012" y="131"/>
                  </a:lnTo>
                  <a:lnTo>
                    <a:pt x="1024" y="131"/>
                  </a:lnTo>
                  <a:lnTo>
                    <a:pt x="1036" y="131"/>
                  </a:lnTo>
                  <a:lnTo>
                    <a:pt x="1036" y="119"/>
                  </a:lnTo>
                  <a:lnTo>
                    <a:pt x="1048" y="119"/>
                  </a:lnTo>
                  <a:lnTo>
                    <a:pt x="1048" y="107"/>
                  </a:lnTo>
                  <a:lnTo>
                    <a:pt x="1060" y="107"/>
                  </a:lnTo>
                  <a:lnTo>
                    <a:pt x="1060" y="95"/>
                  </a:lnTo>
                  <a:lnTo>
                    <a:pt x="1060" y="83"/>
                  </a:lnTo>
                  <a:lnTo>
                    <a:pt x="1071" y="83"/>
                  </a:lnTo>
                  <a:lnTo>
                    <a:pt x="1071" y="71"/>
                  </a:lnTo>
                  <a:lnTo>
                    <a:pt x="1071" y="59"/>
                  </a:lnTo>
                  <a:lnTo>
                    <a:pt x="1083" y="59"/>
                  </a:lnTo>
                  <a:lnTo>
                    <a:pt x="1083" y="47"/>
                  </a:lnTo>
                  <a:lnTo>
                    <a:pt x="1083" y="36"/>
                  </a:lnTo>
                  <a:lnTo>
                    <a:pt x="1095" y="36"/>
                  </a:lnTo>
                  <a:lnTo>
                    <a:pt x="1095" y="24"/>
                  </a:lnTo>
                  <a:lnTo>
                    <a:pt x="1107" y="24"/>
                  </a:lnTo>
                  <a:lnTo>
                    <a:pt x="1107" y="12"/>
                  </a:lnTo>
                  <a:lnTo>
                    <a:pt x="1107" y="0"/>
                  </a:lnTo>
                  <a:lnTo>
                    <a:pt x="1119" y="0"/>
                  </a:lnTo>
                  <a:lnTo>
                    <a:pt x="1107" y="0"/>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28" name="Rectangle 242"/>
            <p:cNvSpPr>
              <a:spLocks noChangeArrowheads="1"/>
            </p:cNvSpPr>
            <p:nvPr/>
          </p:nvSpPr>
          <p:spPr bwMode="auto">
            <a:xfrm>
              <a:off x="5349875" y="2921000"/>
              <a:ext cx="430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29" name="Rectangle 243"/>
            <p:cNvSpPr>
              <a:spLocks noChangeArrowheads="1"/>
            </p:cNvSpPr>
            <p:nvPr/>
          </p:nvSpPr>
          <p:spPr bwMode="auto">
            <a:xfrm>
              <a:off x="5405438" y="2849563"/>
              <a:ext cx="38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JUNIN</a:t>
              </a:r>
              <a:endParaRPr lang="es-ES" altLang="es-VE" sz="1000">
                <a:solidFill>
                  <a:schemeClr val="tx2"/>
                </a:solidFill>
              </a:endParaRPr>
            </a:p>
          </p:txBody>
        </p:sp>
        <p:sp>
          <p:nvSpPr>
            <p:cNvPr id="30" name="Oval 244"/>
            <p:cNvSpPr>
              <a:spLocks noChangeArrowheads="1"/>
            </p:cNvSpPr>
            <p:nvPr/>
          </p:nvSpPr>
          <p:spPr bwMode="auto">
            <a:xfrm>
              <a:off x="6672263" y="3176588"/>
              <a:ext cx="61912" cy="301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31" name="Oval 245"/>
            <p:cNvSpPr>
              <a:spLocks noChangeArrowheads="1"/>
            </p:cNvSpPr>
            <p:nvPr/>
          </p:nvSpPr>
          <p:spPr bwMode="auto">
            <a:xfrm>
              <a:off x="6765925" y="2832100"/>
              <a:ext cx="6508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32" name="Rectangle 246"/>
            <p:cNvSpPr>
              <a:spLocks noChangeArrowheads="1"/>
            </p:cNvSpPr>
            <p:nvPr/>
          </p:nvSpPr>
          <p:spPr bwMode="auto">
            <a:xfrm>
              <a:off x="6681788" y="2619375"/>
              <a:ext cx="619125"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33" name="Rectangle 247"/>
            <p:cNvSpPr>
              <a:spLocks noChangeArrowheads="1"/>
            </p:cNvSpPr>
            <p:nvPr/>
          </p:nvSpPr>
          <p:spPr bwMode="auto">
            <a:xfrm>
              <a:off x="6716713" y="2706688"/>
              <a:ext cx="9620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s-VE" altLang="es-VE" sz="1000" dirty="0">
                  <a:effectLst>
                    <a:outerShdw blurRad="38100" dist="38100" dir="2700000" algn="tl">
                      <a:srgbClr val="C0C0C0"/>
                    </a:outerShdw>
                  </a:effectLst>
                  <a:latin typeface="Times New Roman" pitchFamily="18" charset="0"/>
                </a:rPr>
                <a:t> </a:t>
              </a:r>
              <a:r>
                <a:rPr lang="es-VE" altLang="es-VE" sz="1000" dirty="0">
                  <a:solidFill>
                    <a:schemeClr val="tx2"/>
                  </a:solidFill>
                </a:rPr>
                <a:t>CARABOBO</a:t>
              </a:r>
            </a:p>
          </p:txBody>
        </p:sp>
        <p:sp>
          <p:nvSpPr>
            <p:cNvPr id="34" name="Line 249"/>
            <p:cNvSpPr>
              <a:spLocks noChangeShapeType="1"/>
            </p:cNvSpPr>
            <p:nvPr/>
          </p:nvSpPr>
          <p:spPr bwMode="auto">
            <a:xfrm>
              <a:off x="6869113" y="2878138"/>
              <a:ext cx="342900" cy="163512"/>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35" name="Rectangle 324"/>
            <p:cNvSpPr>
              <a:spLocks noChangeArrowheads="1"/>
            </p:cNvSpPr>
            <p:nvPr/>
          </p:nvSpPr>
          <p:spPr bwMode="auto">
            <a:xfrm>
              <a:off x="6731000" y="3060700"/>
              <a:ext cx="10493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dirty="0">
                  <a:solidFill>
                    <a:srgbClr val="000066"/>
                  </a:solidFill>
                  <a:effectLst>
                    <a:outerShdw blurRad="38100" dist="38100" dir="2700000" algn="tl">
                      <a:srgbClr val="C0C0C0"/>
                    </a:outerShdw>
                  </a:effectLst>
                </a:rPr>
                <a:t>DISTRITO MORICHAL</a:t>
              </a:r>
              <a:endParaRPr lang="es-ES" altLang="es-VE" dirty="0">
                <a:solidFill>
                  <a:srgbClr val="000066"/>
                </a:solidFill>
                <a:effectLst>
                  <a:outerShdw blurRad="38100" dist="38100" dir="2700000" algn="tl">
                    <a:srgbClr val="C0C0C0"/>
                  </a:outerShdw>
                </a:effectLst>
              </a:endParaRPr>
            </a:p>
          </p:txBody>
        </p:sp>
      </p:grpSp>
      <p:sp>
        <p:nvSpPr>
          <p:cNvPr id="44" name="43 CuadroTexto"/>
          <p:cNvSpPr txBox="1"/>
          <p:nvPr/>
        </p:nvSpPr>
        <p:spPr>
          <a:xfrm>
            <a:off x="251520" y="980728"/>
            <a:ext cx="2232248"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Antecedentes</a:t>
            </a:r>
            <a:endParaRPr lang="es-VE" sz="2600" b="1" dirty="0">
              <a:latin typeface="Times New Roman" pitchFamily="18" charset="0"/>
              <a:cs typeface="Times New Roman" pitchFamily="18" charset="0"/>
            </a:endParaRPr>
          </a:p>
        </p:txBody>
      </p:sp>
      <p:sp>
        <p:nvSpPr>
          <p:cNvPr id="45" name="44 Marcador de número de diapositiva"/>
          <p:cNvSpPr>
            <a:spLocks noGrp="1"/>
          </p:cNvSpPr>
          <p:nvPr>
            <p:ph type="sldNum" sz="quarter" idx="12"/>
          </p:nvPr>
        </p:nvSpPr>
        <p:spPr/>
        <p:txBody>
          <a:bodyPr/>
          <a:lstStyle/>
          <a:p>
            <a:fld id="{F1B4D4B2-61C0-4EA7-B269-04A370947B1B}" type="slidenum">
              <a:rPr lang="es-VE" smtClean="0"/>
              <a:t>10</a:t>
            </a:fld>
            <a:endParaRPr lang="es-VE"/>
          </a:p>
        </p:txBody>
      </p:sp>
    </p:spTree>
    <p:extLst>
      <p:ext uri="{BB962C8B-B14F-4D97-AF65-F5344CB8AC3E}">
        <p14:creationId xmlns:p14="http://schemas.microsoft.com/office/powerpoint/2010/main" val="362938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4"/>
                                        </p:tgtEl>
                                        <p:attrNameLst>
                                          <p:attrName>ppt_x</p:attrName>
                                          <p:attrName>ppt_y</p:attrName>
                                        </p:attrNameLst>
                                      </p:cBhvr>
                                      <p:rCtr x="24896" y="0"/>
                                    </p:animMotion>
                                  </p:childTnLst>
                                </p:cTn>
                              </p:par>
                            </p:childTnLst>
                          </p:cTn>
                        </p:par>
                        <p:par>
                          <p:cTn id="7" fill="hold">
                            <p:stCondLst>
                              <p:cond delay="1500"/>
                            </p:stCondLst>
                            <p:childTnLst>
                              <p:par>
                                <p:cTn id="8" presetID="53" presetClass="entr" presetSubtype="16" fill="hold" grpId="0" nodeType="after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700807"/>
            <a:ext cx="6299200" cy="4713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5 Grupo"/>
          <p:cNvGrpSpPr/>
          <p:nvPr/>
        </p:nvGrpSpPr>
        <p:grpSpPr>
          <a:xfrm>
            <a:off x="6583600" y="1484784"/>
            <a:ext cx="2543632" cy="2235200"/>
            <a:chOff x="275772" y="1828799"/>
            <a:chExt cx="2543632" cy="2235200"/>
          </a:xfrm>
          <a:solidFill>
            <a:schemeClr val="accent3">
              <a:lumMod val="75000"/>
            </a:schemeClr>
          </a:solidFill>
          <a:scene3d>
            <a:camera prst="orthographicFront">
              <a:rot lat="0" lon="0" rev="0"/>
            </a:camera>
            <a:lightRig rig="balanced" dir="t">
              <a:rot lat="0" lon="0" rev="8700000"/>
            </a:lightRig>
          </a:scene3d>
        </p:grpSpPr>
        <p:sp>
          <p:nvSpPr>
            <p:cNvPr id="7" name="6 Redondear rectángulo de esquina del mismo lado"/>
            <p:cNvSpPr/>
            <p:nvPr/>
          </p:nvSpPr>
          <p:spPr>
            <a:xfrm rot="10800000">
              <a:off x="275772" y="1828799"/>
              <a:ext cx="2543632" cy="2235200"/>
            </a:xfrm>
            <a:prstGeom prst="round2SameRect">
              <a:avLst>
                <a:gd name="adj1" fmla="val 10500"/>
                <a:gd name="adj2" fmla="val 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Redondear rectángulo de esquina del mismo lado 4"/>
            <p:cNvSpPr/>
            <p:nvPr/>
          </p:nvSpPr>
          <p:spPr>
            <a:xfrm rot="21600000">
              <a:off x="344512" y="1828799"/>
              <a:ext cx="2406152" cy="216646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VE" b="1" kern="1200" dirty="0" smtClean="0">
                  <a:effectLst>
                    <a:outerShdw blurRad="38100" dist="38100" dir="2700000" algn="tl">
                      <a:srgbClr val="000000">
                        <a:alpha val="43137"/>
                      </a:srgbClr>
                    </a:outerShdw>
                  </a:effectLst>
                  <a:latin typeface="Bodoni MT" panose="02070603080606020203" pitchFamily="18" charset="0"/>
                </a:rPr>
                <a:t>Métodos de Recuperación No Térmica</a:t>
              </a:r>
            </a:p>
            <a:p>
              <a:pPr lvl="0" algn="just" defTabSz="711200">
                <a:lnSpc>
                  <a:spcPct val="90000"/>
                </a:lnSpc>
                <a:spcBef>
                  <a:spcPct val="0"/>
                </a:spcBef>
                <a:spcAft>
                  <a:spcPct val="35000"/>
                </a:spcAft>
              </a:pPr>
              <a:r>
                <a:rPr lang="es-VE" kern="1200" dirty="0" smtClean="0">
                  <a:latin typeface="Bodoni MT" panose="02070603080606020203" pitchFamily="18" charset="0"/>
                </a:rPr>
                <a:t>Utilizados en yacimientos de crudos livianos y en algunos casos de crudos pesados</a:t>
              </a:r>
              <a:r>
                <a:rPr lang="es-VE" sz="1600" kern="1200" dirty="0" smtClean="0"/>
                <a:t>.</a:t>
              </a:r>
              <a:endParaRPr lang="es-VE" sz="1600" kern="1200" dirty="0"/>
            </a:p>
          </p:txBody>
        </p:sp>
      </p:grpSp>
      <p:grpSp>
        <p:nvGrpSpPr>
          <p:cNvPr id="9" name="8 Grupo"/>
          <p:cNvGrpSpPr/>
          <p:nvPr/>
        </p:nvGrpSpPr>
        <p:grpSpPr>
          <a:xfrm>
            <a:off x="6516216" y="4077072"/>
            <a:ext cx="2485634" cy="2235200"/>
            <a:chOff x="3276594" y="1828799"/>
            <a:chExt cx="2485634" cy="2235200"/>
          </a:xfrm>
          <a:solidFill>
            <a:schemeClr val="accent4"/>
          </a:solidFill>
          <a:scene3d>
            <a:camera prst="orthographicFront">
              <a:rot lat="0" lon="0" rev="0"/>
            </a:camera>
            <a:lightRig rig="balanced" dir="t">
              <a:rot lat="0" lon="0" rev="8700000"/>
            </a:lightRig>
          </a:scene3d>
        </p:grpSpPr>
        <p:sp>
          <p:nvSpPr>
            <p:cNvPr id="10" name="9 Redondear rectángulo de esquina del mismo lado"/>
            <p:cNvSpPr/>
            <p:nvPr/>
          </p:nvSpPr>
          <p:spPr>
            <a:xfrm rot="10800000">
              <a:off x="3276594" y="1828799"/>
              <a:ext cx="2485634" cy="2235200"/>
            </a:xfrm>
            <a:prstGeom prst="round2SameRect">
              <a:avLst>
                <a:gd name="adj1" fmla="val 10500"/>
                <a:gd name="adj2" fmla="val 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11" name="Redondear rectángulo de esquina del mismo lado 4"/>
            <p:cNvSpPr/>
            <p:nvPr/>
          </p:nvSpPr>
          <p:spPr>
            <a:xfrm rot="21600000">
              <a:off x="3345334" y="1828799"/>
              <a:ext cx="2348154" cy="216646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VE" b="1" kern="1200" dirty="0" smtClean="0">
                  <a:effectLst>
                    <a:outerShdw blurRad="38100" dist="38100" dir="2700000" algn="tl">
                      <a:srgbClr val="000000">
                        <a:alpha val="43137"/>
                      </a:srgbClr>
                    </a:outerShdw>
                  </a:effectLst>
                  <a:latin typeface="Bodoni MT" panose="02070603080606020203" pitchFamily="18" charset="0"/>
                </a:rPr>
                <a:t>Métodos de Recuperación Térmica</a:t>
              </a:r>
            </a:p>
            <a:p>
              <a:pPr lvl="0" algn="just" defTabSz="711200">
                <a:lnSpc>
                  <a:spcPct val="90000"/>
                </a:lnSpc>
                <a:spcBef>
                  <a:spcPct val="0"/>
                </a:spcBef>
                <a:spcAft>
                  <a:spcPct val="35000"/>
                </a:spcAft>
              </a:pPr>
              <a:r>
                <a:rPr lang="es-VE" kern="1200" dirty="0" smtClean="0">
                  <a:latin typeface="Bodoni MT" panose="02070603080606020203" pitchFamily="18" charset="0"/>
                </a:rPr>
                <a:t>Utilizados en yacimientos de petróleo pesado y extra-pesado.</a:t>
              </a:r>
              <a:endParaRPr lang="es-VE" kern="1200" dirty="0">
                <a:latin typeface="Bodoni MT" panose="02070603080606020203" pitchFamily="18" charset="0"/>
              </a:endParaRPr>
            </a:p>
          </p:txBody>
        </p:sp>
      </p:grpSp>
      <p:sp>
        <p:nvSpPr>
          <p:cNvPr id="12" name="11 CuadroTexto"/>
          <p:cNvSpPr txBox="1"/>
          <p:nvPr/>
        </p:nvSpPr>
        <p:spPr>
          <a:xfrm>
            <a:off x="251520" y="980728"/>
            <a:ext cx="576064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Recuperación Mejorada de Petróleo</a:t>
            </a:r>
            <a:endParaRPr lang="es-VE" sz="2600" b="1" dirty="0">
              <a:latin typeface="Times New Roman" pitchFamily="18" charset="0"/>
              <a:cs typeface="Times New Roman" pitchFamily="18" charset="0"/>
            </a:endParaRPr>
          </a:p>
        </p:txBody>
      </p:sp>
      <p:sp>
        <p:nvSpPr>
          <p:cNvPr id="13" name="12 Marcador de número de diapositiva"/>
          <p:cNvSpPr>
            <a:spLocks noGrp="1"/>
          </p:cNvSpPr>
          <p:nvPr>
            <p:ph type="sldNum" sz="quarter" idx="12"/>
          </p:nvPr>
        </p:nvSpPr>
        <p:spPr/>
        <p:txBody>
          <a:bodyPr/>
          <a:lstStyle/>
          <a:p>
            <a:fld id="{F1B4D4B2-61C0-4EA7-B269-04A370947B1B}" type="slidenum">
              <a:rPr lang="es-VE" smtClean="0"/>
              <a:t>11</a:t>
            </a:fld>
            <a:endParaRPr lang="es-VE"/>
          </a:p>
        </p:txBody>
      </p:sp>
    </p:spTree>
    <p:extLst>
      <p:ext uri="{BB962C8B-B14F-4D97-AF65-F5344CB8AC3E}">
        <p14:creationId xmlns:p14="http://schemas.microsoft.com/office/powerpoint/2010/main" val="400372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grpSp>
        <p:nvGrpSpPr>
          <p:cNvPr id="5" name="4 Grupo"/>
          <p:cNvGrpSpPr/>
          <p:nvPr/>
        </p:nvGrpSpPr>
        <p:grpSpPr>
          <a:xfrm>
            <a:off x="1174150" y="1802061"/>
            <a:ext cx="6732960" cy="4795291"/>
            <a:chOff x="1223416" y="1370013"/>
            <a:chExt cx="6084888" cy="4237037"/>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8179" y="1370013"/>
              <a:ext cx="6080125" cy="205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3416" y="3389313"/>
              <a:ext cx="6084888"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a:spLocks noChangeArrowheads="1"/>
            </p:cNvSpPr>
            <p:nvPr/>
          </p:nvSpPr>
          <p:spPr bwMode="auto">
            <a:xfrm>
              <a:off x="5346154" y="1711325"/>
              <a:ext cx="1946275" cy="646113"/>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defRPr/>
              </a:pPr>
              <a:r>
                <a:rPr lang="es-VE" altLang="es-VE" dirty="0" smtClean="0"/>
                <a:t>RESISTENCIA ELÉCTRICA</a:t>
              </a:r>
            </a:p>
          </p:txBody>
        </p:sp>
        <p:cxnSp>
          <p:nvCxnSpPr>
            <p:cNvPr id="9" name="8 Conector recto de flecha"/>
            <p:cNvCxnSpPr>
              <a:stCxn id="8" idx="2"/>
            </p:cNvCxnSpPr>
            <p:nvPr/>
          </p:nvCxnSpPr>
          <p:spPr bwMode="auto">
            <a:xfrm flipH="1">
              <a:off x="6039891" y="2357438"/>
              <a:ext cx="279400" cy="398462"/>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cxnSp>
        <p:sp>
          <p:nvSpPr>
            <p:cNvPr id="10" name="7 CuadroTexto"/>
            <p:cNvSpPr txBox="1">
              <a:spLocks noChangeArrowheads="1"/>
            </p:cNvSpPr>
            <p:nvPr/>
          </p:nvSpPr>
          <p:spPr bwMode="auto">
            <a:xfrm>
              <a:off x="5346154" y="3433763"/>
              <a:ext cx="1946275" cy="36988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defRPr/>
              </a:pPr>
              <a:r>
                <a:rPr lang="es-VE" altLang="es-VE" dirty="0" smtClean="0"/>
                <a:t>CONDUCCIÓN</a:t>
              </a:r>
            </a:p>
          </p:txBody>
        </p:sp>
        <p:cxnSp>
          <p:nvCxnSpPr>
            <p:cNvPr id="11" name="10 Conector recto de flecha"/>
            <p:cNvCxnSpPr/>
            <p:nvPr/>
          </p:nvCxnSpPr>
          <p:spPr bwMode="auto">
            <a:xfrm flipH="1" flipV="1">
              <a:off x="4377779" y="3190875"/>
              <a:ext cx="950912" cy="427038"/>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bwMode="auto">
            <a:xfrm flipH="1">
              <a:off x="4530179" y="3617913"/>
              <a:ext cx="798512" cy="317500"/>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cxnSp>
        <p:sp>
          <p:nvSpPr>
            <p:cNvPr id="13" name="7 CuadroTexto"/>
            <p:cNvSpPr txBox="1">
              <a:spLocks noChangeArrowheads="1"/>
            </p:cNvSpPr>
            <p:nvPr/>
          </p:nvSpPr>
          <p:spPr bwMode="auto">
            <a:xfrm>
              <a:off x="1367879" y="4313238"/>
              <a:ext cx="1946275" cy="36988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defRPr/>
              </a:pPr>
              <a:r>
                <a:rPr lang="es-VE" altLang="es-VE" dirty="0" smtClean="0"/>
                <a:t>CONVECCIÓN</a:t>
              </a:r>
            </a:p>
          </p:txBody>
        </p:sp>
        <p:cxnSp>
          <p:nvCxnSpPr>
            <p:cNvPr id="14" name="13 Conector recto de flecha"/>
            <p:cNvCxnSpPr/>
            <p:nvPr/>
          </p:nvCxnSpPr>
          <p:spPr bwMode="auto">
            <a:xfrm>
              <a:off x="3314154" y="4498975"/>
              <a:ext cx="388937" cy="633413"/>
            </a:xfrm>
            <a:prstGeom prst="straightConnector1">
              <a:avLst/>
            </a:prstGeom>
            <a:ln>
              <a:tailEnd type="arrow"/>
            </a:ln>
            <a:extLst/>
          </p:spPr>
          <p:style>
            <a:lnRef idx="2">
              <a:schemeClr val="accent1"/>
            </a:lnRef>
            <a:fillRef idx="0">
              <a:schemeClr val="accent1"/>
            </a:fillRef>
            <a:effectRef idx="1">
              <a:schemeClr val="accent1"/>
            </a:effectRef>
            <a:fontRef idx="minor">
              <a:schemeClr val="tx1"/>
            </a:fontRef>
          </p:style>
        </p:cxnSp>
      </p:grpSp>
      <p:sp>
        <p:nvSpPr>
          <p:cNvPr id="15" name="14 CuadroTexto"/>
          <p:cNvSpPr txBox="1"/>
          <p:nvPr/>
        </p:nvSpPr>
        <p:spPr>
          <a:xfrm>
            <a:off x="4029206" y="1000446"/>
            <a:ext cx="3096344" cy="369332"/>
          </a:xfrm>
          <a:prstGeom prst="rect">
            <a:avLst/>
          </a:prstGeom>
          <a:noFill/>
        </p:spPr>
        <p:txBody>
          <a:bodyPr wrap="square" rtlCol="0">
            <a:spAutoFit/>
          </a:bodyPr>
          <a:lstStyle/>
          <a:p>
            <a:endParaRPr lang="es-VE" dirty="0"/>
          </a:p>
        </p:txBody>
      </p:sp>
      <p:pic>
        <p:nvPicPr>
          <p:cNvPr id="16" name="Picture 1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84205" y="1027869"/>
            <a:ext cx="2976227" cy="68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 name="16 CuadroTexto"/>
          <p:cNvSpPr txBox="1"/>
          <p:nvPr/>
        </p:nvSpPr>
        <p:spPr>
          <a:xfrm>
            <a:off x="251520" y="980728"/>
            <a:ext cx="3451222"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Transferencia de Calor</a:t>
            </a:r>
            <a:endParaRPr lang="es-VE" sz="2600" b="1" dirty="0">
              <a:latin typeface="Times New Roman" pitchFamily="18" charset="0"/>
              <a:cs typeface="Times New Roman" pitchFamily="18" charset="0"/>
            </a:endParaRPr>
          </a:p>
        </p:txBody>
      </p:sp>
      <p:sp>
        <p:nvSpPr>
          <p:cNvPr id="18" name="17 Marcador de número de diapositiva"/>
          <p:cNvSpPr>
            <a:spLocks noGrp="1"/>
          </p:cNvSpPr>
          <p:nvPr>
            <p:ph type="sldNum" sz="quarter" idx="12"/>
          </p:nvPr>
        </p:nvSpPr>
        <p:spPr/>
        <p:txBody>
          <a:bodyPr/>
          <a:lstStyle/>
          <a:p>
            <a:fld id="{F1B4D4B2-61C0-4EA7-B269-04A370947B1B}" type="slidenum">
              <a:rPr lang="es-VE" smtClean="0"/>
              <a:t>12</a:t>
            </a:fld>
            <a:endParaRPr lang="es-VE"/>
          </a:p>
        </p:txBody>
      </p:sp>
    </p:spTree>
    <p:extLst>
      <p:ext uri="{BB962C8B-B14F-4D97-AF65-F5344CB8AC3E}">
        <p14:creationId xmlns:p14="http://schemas.microsoft.com/office/powerpoint/2010/main" val="8376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sp>
        <p:nvSpPr>
          <p:cNvPr id="17" name="16 CuadroTexto"/>
          <p:cNvSpPr txBox="1"/>
          <p:nvPr/>
        </p:nvSpPr>
        <p:spPr>
          <a:xfrm>
            <a:off x="467544" y="1196752"/>
            <a:ext cx="5328592"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Calentamiento Eléctrico en Fondo</a:t>
            </a:r>
            <a:endParaRPr lang="es-VE" sz="2600" b="1" dirty="0">
              <a:latin typeface="Times New Roman" pitchFamily="18" charset="0"/>
              <a:cs typeface="Times New Roman" pitchFamily="18" charset="0"/>
            </a:endParaRPr>
          </a:p>
        </p:txBody>
      </p:sp>
      <p:sp>
        <p:nvSpPr>
          <p:cNvPr id="30" name="29 Arco de bloque"/>
          <p:cNvSpPr/>
          <p:nvPr/>
        </p:nvSpPr>
        <p:spPr>
          <a:xfrm>
            <a:off x="-3924944" y="1598602"/>
            <a:ext cx="5472816" cy="5472816"/>
          </a:xfrm>
          <a:prstGeom prst="blockArc">
            <a:avLst>
              <a:gd name="adj1" fmla="val 18900000"/>
              <a:gd name="adj2" fmla="val 2700000"/>
              <a:gd name="adj3" fmla="val 395"/>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31" name="30 Grupo"/>
          <p:cNvGrpSpPr/>
          <p:nvPr/>
        </p:nvGrpSpPr>
        <p:grpSpPr>
          <a:xfrm>
            <a:off x="1335584" y="2635918"/>
            <a:ext cx="2588343" cy="812800"/>
            <a:chOff x="564979" y="375814"/>
            <a:chExt cx="5475833" cy="812800"/>
          </a:xfrm>
        </p:grpSpPr>
        <p:sp>
          <p:nvSpPr>
            <p:cNvPr id="32" name="31 Rectángulo"/>
            <p:cNvSpPr/>
            <p:nvPr/>
          </p:nvSpPr>
          <p:spPr>
            <a:xfrm>
              <a:off x="564979" y="375814"/>
              <a:ext cx="5475833" cy="81280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32 Rectángulo"/>
            <p:cNvSpPr/>
            <p:nvPr/>
          </p:nvSpPr>
          <p:spPr>
            <a:xfrm>
              <a:off x="564979" y="375814"/>
              <a:ext cx="5475833"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es-ES" sz="2100" b="1" kern="1200" dirty="0" smtClean="0">
                  <a:latin typeface="Times New Roman" pitchFamily="18" charset="0"/>
                  <a:cs typeface="Times New Roman" pitchFamily="18" charset="0"/>
                </a:rPr>
                <a:t>C. Inductivo</a:t>
              </a:r>
              <a:endParaRPr lang="es-VE" sz="2100" kern="1200" dirty="0"/>
            </a:p>
          </p:txBody>
        </p:sp>
      </p:grpSp>
      <p:sp>
        <p:nvSpPr>
          <p:cNvPr id="34" name="33 Elipse"/>
          <p:cNvSpPr/>
          <p:nvPr/>
        </p:nvSpPr>
        <p:spPr>
          <a:xfrm>
            <a:off x="827584" y="2564904"/>
            <a:ext cx="1016000" cy="1016000"/>
          </a:xfrm>
          <a:prstGeom prst="ellipse">
            <a:avLst/>
          </a:prstGeom>
          <a:solidFill>
            <a:schemeClr val="bg1"/>
          </a:solid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5" name="34 Grupo"/>
          <p:cNvGrpSpPr/>
          <p:nvPr/>
        </p:nvGrpSpPr>
        <p:grpSpPr>
          <a:xfrm>
            <a:off x="1631037" y="3885703"/>
            <a:ext cx="2292891" cy="812800"/>
            <a:chOff x="860432" y="1625599"/>
            <a:chExt cx="5180380" cy="812800"/>
          </a:xfrm>
        </p:grpSpPr>
        <p:sp>
          <p:nvSpPr>
            <p:cNvPr id="36" name="35 Rectángulo"/>
            <p:cNvSpPr/>
            <p:nvPr/>
          </p:nvSpPr>
          <p:spPr>
            <a:xfrm>
              <a:off x="860432" y="1625599"/>
              <a:ext cx="5180380" cy="812800"/>
            </a:xfrm>
            <a:prstGeom prst="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7" name="36 Rectángulo"/>
            <p:cNvSpPr/>
            <p:nvPr/>
          </p:nvSpPr>
          <p:spPr>
            <a:xfrm>
              <a:off x="860432" y="1625599"/>
              <a:ext cx="5180380"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es-ES" sz="2100" b="1" kern="1200" dirty="0" smtClean="0">
                  <a:latin typeface="Times New Roman" pitchFamily="18" charset="0"/>
                  <a:cs typeface="Times New Roman" pitchFamily="18" charset="0"/>
                </a:rPr>
                <a:t>C. Resistivo</a:t>
              </a:r>
              <a:endParaRPr lang="es-VE" sz="2100" kern="1200" dirty="0"/>
            </a:p>
          </p:txBody>
        </p:sp>
      </p:grpSp>
      <p:sp>
        <p:nvSpPr>
          <p:cNvPr id="38" name="37 Elipse"/>
          <p:cNvSpPr/>
          <p:nvPr/>
        </p:nvSpPr>
        <p:spPr>
          <a:xfrm>
            <a:off x="1123037" y="3784103"/>
            <a:ext cx="1016000" cy="1016000"/>
          </a:xfrm>
          <a:prstGeom prst="ellipse">
            <a:avLst/>
          </a:prstGeom>
          <a:solidFill>
            <a:schemeClr val="bg1"/>
          </a:solidFill>
        </p:spPr>
        <p:style>
          <a:lnRef idx="2">
            <a:schemeClr val="accent5">
              <a:hueOff val="-4966938"/>
              <a:satOff val="19906"/>
              <a:lumOff val="4314"/>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9" name="38 Grupo"/>
          <p:cNvGrpSpPr/>
          <p:nvPr/>
        </p:nvGrpSpPr>
        <p:grpSpPr>
          <a:xfrm>
            <a:off x="1335585" y="5104904"/>
            <a:ext cx="2588344" cy="812800"/>
            <a:chOff x="564979" y="2844800"/>
            <a:chExt cx="5475833" cy="812800"/>
          </a:xfrm>
        </p:grpSpPr>
        <p:sp>
          <p:nvSpPr>
            <p:cNvPr id="40" name="39 Rectángulo"/>
            <p:cNvSpPr/>
            <p:nvPr/>
          </p:nvSpPr>
          <p:spPr>
            <a:xfrm>
              <a:off x="564979" y="2844800"/>
              <a:ext cx="5475833" cy="812800"/>
            </a:xfrm>
            <a:prstGeom prst="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1" name="40 Rectángulo"/>
            <p:cNvSpPr/>
            <p:nvPr/>
          </p:nvSpPr>
          <p:spPr>
            <a:xfrm>
              <a:off x="564979" y="2844800"/>
              <a:ext cx="5475833"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es-VE" sz="2100" b="1" kern="1200" dirty="0" smtClean="0">
                  <a:latin typeface="Times New Roman" pitchFamily="18" charset="0"/>
                  <a:cs typeface="Times New Roman" pitchFamily="18" charset="0"/>
                </a:rPr>
                <a:t>C. </a:t>
              </a:r>
              <a:r>
                <a:rPr lang="es-VE" sz="2100" b="1" kern="1200" dirty="0" err="1" smtClean="0">
                  <a:latin typeface="Times New Roman" pitchFamily="18" charset="0"/>
                  <a:cs typeface="Times New Roman" pitchFamily="18" charset="0"/>
                </a:rPr>
                <a:t>Óhimico</a:t>
              </a:r>
              <a:endParaRPr lang="es-VE" sz="2100" kern="1200" dirty="0"/>
            </a:p>
          </p:txBody>
        </p:sp>
      </p:grpSp>
      <p:sp>
        <p:nvSpPr>
          <p:cNvPr id="42" name="41 Elipse"/>
          <p:cNvSpPr/>
          <p:nvPr/>
        </p:nvSpPr>
        <p:spPr>
          <a:xfrm>
            <a:off x="827584" y="5027962"/>
            <a:ext cx="1016000" cy="1016000"/>
          </a:xfrm>
          <a:prstGeom prst="ellipse">
            <a:avLst/>
          </a:prstGeom>
          <a:solidFill>
            <a:schemeClr val="bg1"/>
          </a:solidFill>
        </p:spPr>
        <p:style>
          <a:lnRef idx="2">
            <a:schemeClr val="accent5">
              <a:hueOff val="-9933876"/>
              <a:satOff val="39811"/>
              <a:lumOff val="862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3" name="42 Rectángulo redondeado"/>
          <p:cNvSpPr/>
          <p:nvPr/>
        </p:nvSpPr>
        <p:spPr>
          <a:xfrm>
            <a:off x="4042390" y="5182316"/>
            <a:ext cx="1969770" cy="1559052"/>
          </a:xfrm>
          <a:prstGeom prst="roundRect">
            <a:avLst>
              <a:gd name="adj" fmla="val 10000"/>
            </a:avLst>
          </a:prstGeom>
          <a:blipFill rotWithShape="0">
            <a:blip r:embed="rId2"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44" name="43 Rectángulo redondeado"/>
          <p:cNvSpPr/>
          <p:nvPr/>
        </p:nvSpPr>
        <p:spPr>
          <a:xfrm>
            <a:off x="4020847" y="1980772"/>
            <a:ext cx="1969770" cy="1559052"/>
          </a:xfrm>
          <a:prstGeom prst="roundRect">
            <a:avLst>
              <a:gd name="adj" fmla="val 10000"/>
            </a:avLst>
          </a:prstGeom>
          <a:blipFill rotWithShape="0">
            <a:blip r:embed="rId3"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5376097"/>
              <a:satOff val="-7054"/>
              <a:lumOff val="-694"/>
              <a:alphaOff val="0"/>
            </a:schemeClr>
          </a:effectRef>
          <a:fontRef idx="minor">
            <a:schemeClr val="lt1">
              <a:hueOff val="0"/>
              <a:satOff val="0"/>
              <a:lumOff val="0"/>
              <a:alphaOff val="0"/>
            </a:schemeClr>
          </a:fontRef>
        </p:style>
      </p:sp>
      <p:pic>
        <p:nvPicPr>
          <p:cNvPr id="45" name="Picture 2" descr="http://4.bp.blogspot.com/_OP7c8DeHKN0/R7BQ7pz_cYI/AAAAAAAAACQ/2I8EEyRcn0g/s320/Enhanced-Oil-Recovery-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044" y="3521393"/>
            <a:ext cx="1857375" cy="153459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9" name="5 CuadroTexto"/>
          <p:cNvSpPr txBox="1">
            <a:spLocks noChangeArrowheads="1"/>
          </p:cNvSpPr>
          <p:nvPr/>
        </p:nvSpPr>
        <p:spPr bwMode="auto">
          <a:xfrm>
            <a:off x="6376471" y="2204864"/>
            <a:ext cx="2484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i="0" u="sng" dirty="0" smtClean="0">
                <a:solidFill>
                  <a:schemeClr val="tx2"/>
                </a:solidFill>
                <a:latin typeface="Times New Roman" panose="02020603050405020304" pitchFamily="18" charset="0"/>
                <a:cs typeface="Times New Roman" panose="02020603050405020304" pitchFamily="18" charset="0"/>
              </a:rPr>
              <a:t>Cable Calentador</a:t>
            </a:r>
            <a:endParaRPr lang="es-VE" altLang="es-VE" sz="2000" i="0" u="sng" dirty="0">
              <a:solidFill>
                <a:schemeClr val="tx2"/>
              </a:solidFill>
              <a:latin typeface="Times New Roman" panose="02020603050405020304" pitchFamily="18" charset="0"/>
              <a:cs typeface="Times New Roman" panose="02020603050405020304" pitchFamily="18" charset="0"/>
            </a:endParaRPr>
          </a:p>
        </p:txBody>
      </p:sp>
      <p:sp>
        <p:nvSpPr>
          <p:cNvPr id="60" name="59 Rectángulo"/>
          <p:cNvSpPr/>
          <p:nvPr/>
        </p:nvSpPr>
        <p:spPr>
          <a:xfrm>
            <a:off x="6165734" y="2871732"/>
            <a:ext cx="2767529"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VE" b="1" dirty="0">
                <a:latin typeface="Times New Roman" panose="02020603050405020304" pitchFamily="18" charset="0"/>
                <a:cs typeface="Times New Roman" panose="02020603050405020304" pitchFamily="18" charset="0"/>
              </a:rPr>
              <a:t>Generar calor en Fondo</a:t>
            </a:r>
          </a:p>
        </p:txBody>
      </p:sp>
      <p:sp>
        <p:nvSpPr>
          <p:cNvPr id="61" name="60 Rectángulo"/>
          <p:cNvSpPr/>
          <p:nvPr/>
        </p:nvSpPr>
        <p:spPr>
          <a:xfrm>
            <a:off x="6165734" y="5137548"/>
            <a:ext cx="276752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VE" b="1" dirty="0">
                <a:latin typeface="Times New Roman" panose="02020603050405020304" pitchFamily="18" charset="0"/>
                <a:cs typeface="Times New Roman" panose="02020603050405020304" pitchFamily="18" charset="0"/>
              </a:rPr>
              <a:t>Aumentar la producción de petróleo</a:t>
            </a:r>
          </a:p>
        </p:txBody>
      </p:sp>
      <p:sp>
        <p:nvSpPr>
          <p:cNvPr id="62" name="61 Rectángulo"/>
          <p:cNvSpPr/>
          <p:nvPr/>
        </p:nvSpPr>
        <p:spPr>
          <a:xfrm>
            <a:off x="6165734" y="3510147"/>
            <a:ext cx="2767529"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VE" b="1" dirty="0" smtClean="0">
                <a:latin typeface="Times New Roman" panose="02020603050405020304" pitchFamily="18" charset="0"/>
                <a:cs typeface="Times New Roman" panose="02020603050405020304" pitchFamily="18" charset="0"/>
              </a:rPr>
              <a:t>Reduciendo </a:t>
            </a:r>
            <a:r>
              <a:rPr lang="el-GR" b="1" dirty="0">
                <a:latin typeface="Times New Roman" panose="02020603050405020304" pitchFamily="18" charset="0"/>
                <a:cs typeface="Times New Roman" panose="02020603050405020304" pitchFamily="18" charset="0"/>
              </a:rPr>
              <a:t>μ</a:t>
            </a:r>
            <a:endParaRPr lang="es-VE" b="1" dirty="0">
              <a:latin typeface="Times New Roman" panose="02020603050405020304" pitchFamily="18" charset="0"/>
              <a:cs typeface="Times New Roman" panose="02020603050405020304" pitchFamily="18" charset="0"/>
            </a:endParaRPr>
          </a:p>
        </p:txBody>
      </p:sp>
      <p:sp>
        <p:nvSpPr>
          <p:cNvPr id="63" name="62 Rectángulo"/>
          <p:cNvSpPr/>
          <p:nvPr/>
        </p:nvSpPr>
        <p:spPr>
          <a:xfrm>
            <a:off x="6196959" y="4133112"/>
            <a:ext cx="276752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VE" b="1" dirty="0">
                <a:latin typeface="Times New Roman" panose="02020603050405020304" pitchFamily="18" charset="0"/>
                <a:cs typeface="Times New Roman" panose="02020603050405020304" pitchFamily="18" charset="0"/>
              </a:rPr>
              <a:t>Aumentar la </a:t>
            </a:r>
            <a:r>
              <a:rPr lang="es-VE" b="1" dirty="0" smtClean="0">
                <a:latin typeface="Times New Roman" panose="02020603050405020304" pitchFamily="18" charset="0"/>
                <a:cs typeface="Times New Roman" panose="02020603050405020304" pitchFamily="18" charset="0"/>
              </a:rPr>
              <a:t>Movilidad</a:t>
            </a:r>
          </a:p>
          <a:p>
            <a:pPr algn="ctr"/>
            <a:r>
              <a:rPr lang="es-VE" b="1" dirty="0">
                <a:latin typeface="Times New Roman" panose="02020603050405020304" pitchFamily="18" charset="0"/>
                <a:cs typeface="Times New Roman" panose="02020603050405020304" pitchFamily="18" charset="0"/>
              </a:rPr>
              <a:t>M= </a:t>
            </a:r>
            <a:r>
              <a:rPr lang="es-VE" b="1" dirty="0" err="1">
                <a:latin typeface="Times New Roman" panose="02020603050405020304" pitchFamily="18" charset="0"/>
                <a:cs typeface="Times New Roman" panose="02020603050405020304" pitchFamily="18" charset="0"/>
              </a:rPr>
              <a:t>kw</a:t>
            </a:r>
            <a:r>
              <a:rPr lang="es-VE"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μ</a:t>
            </a:r>
            <a:r>
              <a:rPr lang="es-VE" b="1" dirty="0">
                <a:latin typeface="Times New Roman" panose="02020603050405020304" pitchFamily="18" charset="0"/>
                <a:cs typeface="Times New Roman" panose="02020603050405020304" pitchFamily="18" charset="0"/>
              </a:rPr>
              <a:t>o/</a:t>
            </a:r>
            <a:r>
              <a:rPr lang="es-VE" b="1" dirty="0" err="1">
                <a:latin typeface="Times New Roman" panose="02020603050405020304" pitchFamily="18" charset="0"/>
                <a:cs typeface="Times New Roman" panose="02020603050405020304" pitchFamily="18" charset="0"/>
              </a:rPr>
              <a:t>ko</a:t>
            </a:r>
            <a:r>
              <a:rPr lang="es-VE"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μ</a:t>
            </a:r>
            <a:r>
              <a:rPr lang="es-VE" b="1" dirty="0" smtClean="0">
                <a:latin typeface="Times New Roman" panose="02020603050405020304" pitchFamily="18" charset="0"/>
                <a:cs typeface="Times New Roman" panose="02020603050405020304" pitchFamily="18" charset="0"/>
              </a:rPr>
              <a:t>w</a:t>
            </a:r>
            <a:endParaRPr lang="es-VE" b="1" dirty="0">
              <a:latin typeface="Times New Roman" panose="02020603050405020304" pitchFamily="18" charset="0"/>
              <a:cs typeface="Times New Roman" panose="02020603050405020304" pitchFamily="18" charset="0"/>
            </a:endParaRPr>
          </a:p>
        </p:txBody>
      </p:sp>
      <p:sp>
        <p:nvSpPr>
          <p:cNvPr id="64" name="63 Marcador de número de diapositiva"/>
          <p:cNvSpPr>
            <a:spLocks noGrp="1"/>
          </p:cNvSpPr>
          <p:nvPr>
            <p:ph type="sldNum" sz="quarter" idx="12"/>
          </p:nvPr>
        </p:nvSpPr>
        <p:spPr/>
        <p:txBody>
          <a:bodyPr/>
          <a:lstStyle/>
          <a:p>
            <a:fld id="{F1B4D4B2-61C0-4EA7-B269-04A370947B1B}" type="slidenum">
              <a:rPr lang="es-VE" smtClean="0"/>
              <a:t>13</a:t>
            </a:fld>
            <a:endParaRPr lang="es-VE"/>
          </a:p>
        </p:txBody>
      </p:sp>
    </p:spTree>
    <p:extLst>
      <p:ext uri="{BB962C8B-B14F-4D97-AF65-F5344CB8AC3E}">
        <p14:creationId xmlns:p14="http://schemas.microsoft.com/office/powerpoint/2010/main" val="22608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500" fill="hold"/>
                                        <p:tgtEl>
                                          <p:spTgt spid="30"/>
                                        </p:tgtEl>
                                        <p:attrNameLst>
                                          <p:attrName>ppt_w</p:attrName>
                                        </p:attrNameLst>
                                      </p:cBhvr>
                                      <p:tavLst>
                                        <p:tav tm="0" fmla="#ppt_w*sin(2.5*pi*$)">
                                          <p:val>
                                            <p:fltVal val="0"/>
                                          </p:val>
                                        </p:tav>
                                        <p:tav tm="100000">
                                          <p:val>
                                            <p:fltVal val="1"/>
                                          </p:val>
                                        </p:tav>
                                      </p:tavLst>
                                    </p:anim>
                                    <p:anim calcmode="lin" valueType="num">
                                      <p:cBhvr>
                                        <p:cTn id="15" dur="1500" fill="hold"/>
                                        <p:tgtEl>
                                          <p:spTgt spid="30"/>
                                        </p:tgtEl>
                                        <p:attrNameLst>
                                          <p:attrName>ppt_h</p:attrName>
                                        </p:attrNameLst>
                                      </p:cBhvr>
                                      <p:tavLst>
                                        <p:tav tm="0">
                                          <p:val>
                                            <p:strVal val="#ppt_h"/>
                                          </p:val>
                                        </p:tav>
                                        <p:tav tm="100000">
                                          <p:val>
                                            <p:strVal val="#ppt_h"/>
                                          </p:val>
                                        </p:tav>
                                      </p:tavLst>
                                    </p:anim>
                                  </p:childTnLst>
                                </p:cTn>
                              </p:par>
                              <p:par>
                                <p:cTn id="16" presetID="49" presetClass="entr" presetSubtype="0" decel="10000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1000" fill="hold"/>
                                        <p:tgtEl>
                                          <p:spTgt spid="34"/>
                                        </p:tgtEl>
                                        <p:attrNameLst>
                                          <p:attrName>ppt_w</p:attrName>
                                        </p:attrNameLst>
                                      </p:cBhvr>
                                      <p:tavLst>
                                        <p:tav tm="0">
                                          <p:val>
                                            <p:fltVal val="0"/>
                                          </p:val>
                                        </p:tav>
                                        <p:tav tm="100000">
                                          <p:val>
                                            <p:strVal val="#ppt_w"/>
                                          </p:val>
                                        </p:tav>
                                      </p:tavLst>
                                    </p:anim>
                                    <p:anim calcmode="lin" valueType="num">
                                      <p:cBhvr>
                                        <p:cTn id="19" dur="1000" fill="hold"/>
                                        <p:tgtEl>
                                          <p:spTgt spid="34"/>
                                        </p:tgtEl>
                                        <p:attrNameLst>
                                          <p:attrName>ppt_h</p:attrName>
                                        </p:attrNameLst>
                                      </p:cBhvr>
                                      <p:tavLst>
                                        <p:tav tm="0">
                                          <p:val>
                                            <p:fltVal val="0"/>
                                          </p:val>
                                        </p:tav>
                                        <p:tav tm="100000">
                                          <p:val>
                                            <p:strVal val="#ppt_h"/>
                                          </p:val>
                                        </p:tav>
                                      </p:tavLst>
                                    </p:anim>
                                    <p:anim calcmode="lin" valueType="num">
                                      <p:cBhvr>
                                        <p:cTn id="20" dur="1000" fill="hold"/>
                                        <p:tgtEl>
                                          <p:spTgt spid="34"/>
                                        </p:tgtEl>
                                        <p:attrNameLst>
                                          <p:attrName>style.rotation</p:attrName>
                                        </p:attrNameLst>
                                      </p:cBhvr>
                                      <p:tavLst>
                                        <p:tav tm="0">
                                          <p:val>
                                            <p:fltVal val="360"/>
                                          </p:val>
                                        </p:tav>
                                        <p:tav tm="100000">
                                          <p:val>
                                            <p:fltVal val="0"/>
                                          </p:val>
                                        </p:tav>
                                      </p:tavLst>
                                    </p:anim>
                                    <p:animEffect transition="in" filter="fade">
                                      <p:cBhvr>
                                        <p:cTn id="21" dur="1000"/>
                                        <p:tgtEl>
                                          <p:spTgt spid="34"/>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360"/>
                                          </p:val>
                                        </p:tav>
                                        <p:tav tm="100000">
                                          <p:val>
                                            <p:fltVal val="0"/>
                                          </p:val>
                                        </p:tav>
                                      </p:tavLst>
                                    </p:anim>
                                    <p:animEffect transition="in" filter="fade">
                                      <p:cBhvr>
                                        <p:cTn id="27" dur="1000"/>
                                        <p:tgtEl>
                                          <p:spTgt spid="38"/>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1000" fill="hold"/>
                                        <p:tgtEl>
                                          <p:spTgt spid="42"/>
                                        </p:tgtEl>
                                        <p:attrNameLst>
                                          <p:attrName>ppt_w</p:attrName>
                                        </p:attrNameLst>
                                      </p:cBhvr>
                                      <p:tavLst>
                                        <p:tav tm="0">
                                          <p:val>
                                            <p:fltVal val="0"/>
                                          </p:val>
                                        </p:tav>
                                        <p:tav tm="100000">
                                          <p:val>
                                            <p:strVal val="#ppt_w"/>
                                          </p:val>
                                        </p:tav>
                                      </p:tavLst>
                                    </p:anim>
                                    <p:anim calcmode="lin" valueType="num">
                                      <p:cBhvr>
                                        <p:cTn id="31" dur="1000" fill="hold"/>
                                        <p:tgtEl>
                                          <p:spTgt spid="42"/>
                                        </p:tgtEl>
                                        <p:attrNameLst>
                                          <p:attrName>ppt_h</p:attrName>
                                        </p:attrNameLst>
                                      </p:cBhvr>
                                      <p:tavLst>
                                        <p:tav tm="0">
                                          <p:val>
                                            <p:fltVal val="0"/>
                                          </p:val>
                                        </p:tav>
                                        <p:tav tm="100000">
                                          <p:val>
                                            <p:strVal val="#ppt_h"/>
                                          </p:val>
                                        </p:tav>
                                      </p:tavLst>
                                    </p:anim>
                                    <p:anim calcmode="lin" valueType="num">
                                      <p:cBhvr>
                                        <p:cTn id="32" dur="1000" fill="hold"/>
                                        <p:tgtEl>
                                          <p:spTgt spid="42"/>
                                        </p:tgtEl>
                                        <p:attrNameLst>
                                          <p:attrName>style.rotation</p:attrName>
                                        </p:attrNameLst>
                                      </p:cBhvr>
                                      <p:tavLst>
                                        <p:tav tm="0">
                                          <p:val>
                                            <p:fltVal val="360"/>
                                          </p:val>
                                        </p:tav>
                                        <p:tav tm="100000">
                                          <p:val>
                                            <p:fltVal val="0"/>
                                          </p:val>
                                        </p:tav>
                                      </p:tavLst>
                                    </p:anim>
                                    <p:animEffect transition="in" filter="fade">
                                      <p:cBhvr>
                                        <p:cTn id="33" dur="10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fill="hold"/>
                                        <p:tgtEl>
                                          <p:spTgt spid="59"/>
                                        </p:tgtEl>
                                        <p:attrNameLst>
                                          <p:attrName>ppt_x</p:attrName>
                                        </p:attrNameLst>
                                      </p:cBhvr>
                                      <p:tavLst>
                                        <p:tav tm="0">
                                          <p:val>
                                            <p:strVal val="#ppt_x"/>
                                          </p:val>
                                        </p:tav>
                                        <p:tav tm="100000">
                                          <p:val>
                                            <p:strVal val="#ppt_x"/>
                                          </p:val>
                                        </p:tav>
                                      </p:tavLst>
                                    </p:anim>
                                    <p:anim calcmode="lin" valueType="num">
                                      <p:cBhvr additive="base">
                                        <p:cTn id="6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ppt_x"/>
                                          </p:val>
                                        </p:tav>
                                        <p:tav tm="100000">
                                          <p:val>
                                            <p:strVal val="#ppt_x"/>
                                          </p:val>
                                        </p:tav>
                                      </p:tavLst>
                                    </p:anim>
                                    <p:anim calcmode="lin" valueType="num">
                                      <p:cBhvr additive="base">
                                        <p:cTn id="7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fill="hold"/>
                                        <p:tgtEl>
                                          <p:spTgt spid="63"/>
                                        </p:tgtEl>
                                        <p:attrNameLst>
                                          <p:attrName>ppt_x</p:attrName>
                                        </p:attrNameLst>
                                      </p:cBhvr>
                                      <p:tavLst>
                                        <p:tav tm="0">
                                          <p:val>
                                            <p:strVal val="#ppt_x"/>
                                          </p:val>
                                        </p:tav>
                                        <p:tav tm="100000">
                                          <p:val>
                                            <p:strVal val="#ppt_x"/>
                                          </p:val>
                                        </p:tav>
                                      </p:tavLst>
                                    </p:anim>
                                    <p:anim calcmode="lin" valueType="num">
                                      <p:cBhvr additive="base">
                                        <p:cTn id="8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fill="hold"/>
                                        <p:tgtEl>
                                          <p:spTgt spid="61"/>
                                        </p:tgtEl>
                                        <p:attrNameLst>
                                          <p:attrName>ppt_x</p:attrName>
                                        </p:attrNameLst>
                                      </p:cBhvr>
                                      <p:tavLst>
                                        <p:tav tm="0">
                                          <p:val>
                                            <p:strVal val="#ppt_x"/>
                                          </p:val>
                                        </p:tav>
                                        <p:tav tm="100000">
                                          <p:val>
                                            <p:strVal val="#ppt_x"/>
                                          </p:val>
                                        </p:tav>
                                      </p:tavLst>
                                    </p:anim>
                                    <p:anim calcmode="lin" valueType="num">
                                      <p:cBhvr additive="base">
                                        <p:cTn id="8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9" grpId="0"/>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39306551"/>
              </p:ext>
            </p:extLst>
          </p:nvPr>
        </p:nvGraphicFramePr>
        <p:xfrm>
          <a:off x="363699" y="2926108"/>
          <a:ext cx="3344205" cy="2971800"/>
        </p:xfrm>
        <a:graphic>
          <a:graphicData uri="http://schemas.openxmlformats.org/drawingml/2006/table">
            <a:tbl>
              <a:tblPr>
                <a:tableStyleId>{5C22544A-7EE6-4342-B048-85BDC9FD1C3A}</a:tableStyleId>
              </a:tblPr>
              <a:tblGrid>
                <a:gridCol w="2423893"/>
                <a:gridCol w="920312"/>
              </a:tblGrid>
              <a:tr h="276931">
                <a:tc gridSpan="2">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Especificaciones del Cable AWG </a:t>
                      </a:r>
                      <a:endParaRPr lang="es-VE" sz="1600" b="1"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VE"/>
                    </a:p>
                  </a:txBody>
                  <a:tcPr/>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Material Conductor</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Cobre</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Conductores</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latin typeface="Times New Roman" panose="02020603050405020304" pitchFamily="18" charset="0"/>
                          <a:cs typeface="Times New Roman" panose="02020603050405020304" pitchFamily="18" charset="0"/>
                        </a:rPr>
                        <a:t>3</a:t>
                      </a:r>
                      <a:endParaRPr lang="es-VE" sz="140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Calibre</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4AWG</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Aislamiento</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latin typeface="Times New Roman" panose="02020603050405020304" pitchFamily="18" charset="0"/>
                          <a:cs typeface="Times New Roman" panose="02020603050405020304" pitchFamily="18" charset="0"/>
                        </a:rPr>
                        <a:t>5kv</a:t>
                      </a:r>
                      <a:endParaRPr lang="es-VE" sz="140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Temperatura Máxima</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450°F</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Forma</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Redondo</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6931">
                <a:tc>
                  <a:txBody>
                    <a:bodyPr/>
                    <a:lstStyle/>
                    <a:p>
                      <a:pPr>
                        <a:lnSpc>
                          <a:spcPct val="150000"/>
                        </a:lnSpc>
                        <a:spcAft>
                          <a:spcPts val="0"/>
                        </a:spcAft>
                      </a:pPr>
                      <a:r>
                        <a:rPr lang="es-ES" sz="1600" dirty="0">
                          <a:effectLst/>
                          <a:latin typeface="Times New Roman" panose="02020603050405020304" pitchFamily="18" charset="0"/>
                          <a:cs typeface="Times New Roman" panose="02020603050405020304" pitchFamily="18" charset="0"/>
                        </a:rPr>
                        <a:t>Material Protector</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Acero</a:t>
                      </a:r>
                      <a:endParaRPr lang="es-VE" sz="1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bl>
          </a:graphicData>
        </a:graphic>
      </p:graphicFrame>
      <p:sp>
        <p:nvSpPr>
          <p:cNvPr id="6" name="5 CuadroTexto"/>
          <p:cNvSpPr txBox="1">
            <a:spLocks noChangeArrowheads="1"/>
          </p:cNvSpPr>
          <p:nvPr/>
        </p:nvSpPr>
        <p:spPr bwMode="auto">
          <a:xfrm>
            <a:off x="899592" y="1940083"/>
            <a:ext cx="2952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i="0" u="sng" dirty="0" smtClean="0">
                <a:solidFill>
                  <a:schemeClr val="tx2"/>
                </a:solidFill>
                <a:latin typeface="Times New Roman" panose="02020603050405020304" pitchFamily="18" charset="0"/>
                <a:cs typeface="Times New Roman" panose="02020603050405020304" pitchFamily="18" charset="0"/>
              </a:rPr>
              <a:t>Cable Calentador  Petroanzoategui</a:t>
            </a:r>
            <a:endParaRPr lang="es-VE" altLang="es-VE" sz="2400" i="0" u="sng" dirty="0">
              <a:solidFill>
                <a:schemeClr val="tx2"/>
              </a:solidFill>
              <a:latin typeface="Times New Roman" panose="02020603050405020304" pitchFamily="18" charset="0"/>
              <a:cs typeface="Times New Roman" panose="02020603050405020304" pitchFamily="18" charset="0"/>
            </a:endParaRPr>
          </a:p>
        </p:txBody>
      </p:sp>
      <p:sp>
        <p:nvSpPr>
          <p:cNvPr id="7" name="4 CuadroTexto"/>
          <p:cNvSpPr txBox="1">
            <a:spLocks noChangeArrowheads="1"/>
          </p:cNvSpPr>
          <p:nvPr/>
        </p:nvSpPr>
        <p:spPr bwMode="auto">
          <a:xfrm>
            <a:off x="958800" y="5970512"/>
            <a:ext cx="2605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a:solidFill>
                  <a:schemeClr val="tx1"/>
                </a:solidFill>
              </a:rPr>
              <a:t>“450°F 86 W/ft”</a:t>
            </a:r>
          </a:p>
        </p:txBody>
      </p:sp>
      <p:pic>
        <p:nvPicPr>
          <p:cNvPr id="8" name="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968" y="4283248"/>
            <a:ext cx="3955628" cy="2386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80" t="48592" r="17263" b="12554"/>
          <a:stretch/>
        </p:blipFill>
        <p:spPr bwMode="auto">
          <a:xfrm>
            <a:off x="4211960" y="1749537"/>
            <a:ext cx="4690678" cy="2471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9 CuadroTexto"/>
          <p:cNvSpPr txBox="1"/>
          <p:nvPr/>
        </p:nvSpPr>
        <p:spPr>
          <a:xfrm>
            <a:off x="251520" y="1124744"/>
            <a:ext cx="4338736"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CEF con Cable Calentador</a:t>
            </a:r>
            <a:endParaRPr lang="es-VE" sz="2600" b="1" dirty="0">
              <a:latin typeface="Times New Roman" pitchFamily="18" charset="0"/>
              <a:cs typeface="Times New Roman" pitchFamily="18" charset="0"/>
            </a:endParaRPr>
          </a:p>
        </p:txBody>
      </p:sp>
      <p:sp>
        <p:nvSpPr>
          <p:cNvPr id="11" name="10 Marcador de número de diapositiva"/>
          <p:cNvSpPr>
            <a:spLocks noGrp="1"/>
          </p:cNvSpPr>
          <p:nvPr>
            <p:ph type="sldNum" sz="quarter" idx="12"/>
          </p:nvPr>
        </p:nvSpPr>
        <p:spPr/>
        <p:txBody>
          <a:bodyPr/>
          <a:lstStyle/>
          <a:p>
            <a:fld id="{F1B4D4B2-61C0-4EA7-B269-04A370947B1B}" type="slidenum">
              <a:rPr lang="es-VE" smtClean="0"/>
              <a:t>14</a:t>
            </a:fld>
            <a:endParaRPr lang="es-VE"/>
          </a:p>
        </p:txBody>
      </p:sp>
    </p:spTree>
    <p:extLst>
      <p:ext uri="{BB962C8B-B14F-4D97-AF65-F5344CB8AC3E}">
        <p14:creationId xmlns:p14="http://schemas.microsoft.com/office/powerpoint/2010/main" val="2383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760041"/>
            <a:ext cx="6192687" cy="22450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n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658" y="4365104"/>
            <a:ext cx="6178550" cy="22309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5 CuadroTexto"/>
          <p:cNvSpPr txBox="1">
            <a:spLocks noChangeArrowheads="1"/>
          </p:cNvSpPr>
          <p:nvPr/>
        </p:nvSpPr>
        <p:spPr bwMode="auto">
          <a:xfrm>
            <a:off x="6623720" y="1661899"/>
            <a:ext cx="248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i="0" u="sng" dirty="0" smtClean="0">
                <a:solidFill>
                  <a:schemeClr val="tx2"/>
                </a:solidFill>
                <a:latin typeface="Times New Roman" panose="02020603050405020304" pitchFamily="18" charset="0"/>
                <a:cs typeface="Times New Roman" panose="02020603050405020304" pitchFamily="18" charset="0"/>
              </a:rPr>
              <a:t>Cable Calentador</a:t>
            </a:r>
          </a:p>
          <a:p>
            <a:pPr eaLnBrk="1" hangingPunct="1"/>
            <a:r>
              <a:rPr lang="es-VE" altLang="es-VE" sz="2000" i="0" u="sng" dirty="0" smtClean="0">
                <a:solidFill>
                  <a:schemeClr val="tx2"/>
                </a:solidFill>
                <a:latin typeface="Times New Roman" panose="02020603050405020304" pitchFamily="18" charset="0"/>
                <a:cs typeface="Times New Roman" panose="02020603050405020304" pitchFamily="18" charset="0"/>
              </a:rPr>
              <a:t>Centrilift (Baker)</a:t>
            </a:r>
            <a:endParaRPr lang="es-VE" altLang="es-VE" sz="2000" i="0" u="sng" dirty="0">
              <a:solidFill>
                <a:schemeClr val="tx2"/>
              </a:solidFill>
              <a:latin typeface="Times New Roman" panose="02020603050405020304" pitchFamily="18" charset="0"/>
              <a:cs typeface="Times New Roman" panose="02020603050405020304" pitchFamily="18" charset="0"/>
            </a:endParaRPr>
          </a:p>
        </p:txBody>
      </p:sp>
      <p:sp>
        <p:nvSpPr>
          <p:cNvPr id="8" name="5 CuadroTexto"/>
          <p:cNvSpPr txBox="1">
            <a:spLocks noChangeArrowheads="1"/>
          </p:cNvSpPr>
          <p:nvPr/>
        </p:nvSpPr>
        <p:spPr bwMode="auto">
          <a:xfrm>
            <a:off x="6623720" y="4316903"/>
            <a:ext cx="2484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i="0" u="sng" dirty="0" smtClean="0">
                <a:solidFill>
                  <a:schemeClr val="tx2"/>
                </a:solidFill>
                <a:latin typeface="Times New Roman" panose="02020603050405020304" pitchFamily="18" charset="0"/>
                <a:cs typeface="Times New Roman" panose="02020603050405020304" pitchFamily="18" charset="0"/>
              </a:rPr>
              <a:t>Cable Calentador Aislante Mineral (TYCO)</a:t>
            </a:r>
            <a:endParaRPr lang="es-VE" altLang="es-VE" sz="2000" i="0" u="sng" dirty="0">
              <a:solidFill>
                <a:schemeClr val="tx2"/>
              </a:solidFill>
              <a:latin typeface="Times New Roman" panose="02020603050405020304" pitchFamily="18" charset="0"/>
              <a:cs typeface="Times New Roman" panose="02020603050405020304" pitchFamily="18" charset="0"/>
            </a:endParaRPr>
          </a:p>
        </p:txBody>
      </p:sp>
      <p:sp>
        <p:nvSpPr>
          <p:cNvPr id="9" name="6 CuadroTexto"/>
          <p:cNvSpPr txBox="1">
            <a:spLocks noChangeArrowheads="1"/>
          </p:cNvSpPr>
          <p:nvPr/>
        </p:nvSpPr>
        <p:spPr bwMode="auto">
          <a:xfrm>
            <a:off x="6623720" y="2521739"/>
            <a:ext cx="293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dirty="0">
                <a:solidFill>
                  <a:schemeClr val="tx1"/>
                </a:solidFill>
              </a:rPr>
              <a:t>“450°F </a:t>
            </a:r>
            <a:r>
              <a:rPr lang="es-VE" altLang="es-VE" sz="2000" dirty="0" smtClean="0">
                <a:solidFill>
                  <a:schemeClr val="tx1"/>
                </a:solidFill>
              </a:rPr>
              <a:t>100W/Ft”</a:t>
            </a:r>
            <a:endParaRPr lang="es-VE" altLang="es-VE" sz="2000" dirty="0">
              <a:solidFill>
                <a:schemeClr val="tx1"/>
              </a:solidFill>
            </a:endParaRPr>
          </a:p>
        </p:txBody>
      </p:sp>
      <p:sp>
        <p:nvSpPr>
          <p:cNvPr id="10" name="9 CuadroTexto"/>
          <p:cNvSpPr txBox="1">
            <a:spLocks noChangeArrowheads="1"/>
          </p:cNvSpPr>
          <p:nvPr/>
        </p:nvSpPr>
        <p:spPr bwMode="auto">
          <a:xfrm>
            <a:off x="6610027" y="5693246"/>
            <a:ext cx="293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dirty="0">
                <a:solidFill>
                  <a:schemeClr val="tx1"/>
                </a:solidFill>
              </a:rPr>
              <a:t>“1022°F  </a:t>
            </a:r>
            <a:r>
              <a:rPr lang="es-VE" altLang="es-VE" sz="2000" dirty="0" smtClean="0">
                <a:solidFill>
                  <a:schemeClr val="tx1"/>
                </a:solidFill>
              </a:rPr>
              <a:t>246W/Ft”</a:t>
            </a:r>
            <a:endParaRPr lang="es-VE" altLang="es-VE" sz="2000" dirty="0">
              <a:solidFill>
                <a:schemeClr val="tx1"/>
              </a:solidFill>
            </a:endParaRPr>
          </a:p>
        </p:txBody>
      </p:sp>
      <p:sp>
        <p:nvSpPr>
          <p:cNvPr id="11" name="10 CuadroTexto"/>
          <p:cNvSpPr txBox="1"/>
          <p:nvPr/>
        </p:nvSpPr>
        <p:spPr>
          <a:xfrm>
            <a:off x="251520" y="1124744"/>
            <a:ext cx="4338736"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CEF con Cable Calentador</a:t>
            </a:r>
            <a:endParaRPr lang="es-VE" sz="2600" b="1" dirty="0">
              <a:latin typeface="Times New Roman" pitchFamily="18" charset="0"/>
              <a:cs typeface="Times New Roman" pitchFamily="18" charset="0"/>
            </a:endParaRPr>
          </a:p>
        </p:txBody>
      </p:sp>
      <p:sp>
        <p:nvSpPr>
          <p:cNvPr id="12" name="11 Marcador de número de diapositiva"/>
          <p:cNvSpPr>
            <a:spLocks noGrp="1"/>
          </p:cNvSpPr>
          <p:nvPr>
            <p:ph type="sldNum" sz="quarter" idx="12"/>
          </p:nvPr>
        </p:nvSpPr>
        <p:spPr/>
        <p:txBody>
          <a:bodyPr/>
          <a:lstStyle/>
          <a:p>
            <a:fld id="{F1B4D4B2-61C0-4EA7-B269-04A370947B1B}" type="slidenum">
              <a:rPr lang="es-VE" smtClean="0"/>
              <a:t>15</a:t>
            </a:fld>
            <a:endParaRPr lang="es-VE"/>
          </a:p>
        </p:txBody>
      </p:sp>
    </p:spTree>
    <p:extLst>
      <p:ext uri="{BB962C8B-B14F-4D97-AF65-F5344CB8AC3E}">
        <p14:creationId xmlns:p14="http://schemas.microsoft.com/office/powerpoint/2010/main" val="17912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pic>
        <p:nvPicPr>
          <p:cNvPr id="5" name="4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32050"/>
            <a:ext cx="4032448" cy="1380926"/>
          </a:xfrm>
          <a:prstGeom prst="rect">
            <a:avLst/>
          </a:prstGeom>
          <a:noFill/>
          <a:ln>
            <a:noFill/>
          </a:ln>
        </p:spPr>
      </p:pic>
      <p:sp>
        <p:nvSpPr>
          <p:cNvPr id="6" name="5 Rectángulo"/>
          <p:cNvSpPr/>
          <p:nvPr/>
        </p:nvSpPr>
        <p:spPr>
          <a:xfrm>
            <a:off x="401669" y="1647384"/>
            <a:ext cx="341560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VE" b="1" dirty="0" smtClean="0">
                <a:latin typeface="Times New Roman" panose="02020603050405020304" pitchFamily="18" charset="0"/>
                <a:cs typeface="Times New Roman" panose="02020603050405020304" pitchFamily="18" charset="0"/>
              </a:rPr>
              <a:t>Corto-circuito con cable BES</a:t>
            </a:r>
            <a:endParaRPr lang="es-VE" b="1" dirty="0">
              <a:latin typeface="Times New Roman" panose="02020603050405020304" pitchFamily="18" charset="0"/>
              <a:cs typeface="Times New Roman" panose="02020603050405020304" pitchFamily="18" charset="0"/>
            </a:endParaRPr>
          </a:p>
        </p:txBody>
      </p:sp>
      <p:sp>
        <p:nvSpPr>
          <p:cNvPr id="7" name="6 Rectángulo"/>
          <p:cNvSpPr/>
          <p:nvPr/>
        </p:nvSpPr>
        <p:spPr>
          <a:xfrm>
            <a:off x="4644008" y="1447754"/>
            <a:ext cx="4320480" cy="1477328"/>
          </a:xfrm>
          <a:prstGeom prst="rect">
            <a:avLst/>
          </a:prstGeom>
          <a:solidFill>
            <a:schemeClr val="accent1"/>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S" b="1" dirty="0">
                <a:solidFill>
                  <a:schemeClr val="bg1"/>
                </a:solidFill>
                <a:latin typeface="Times New Roman" panose="02020603050405020304" pitchFamily="18" charset="0"/>
                <a:cs typeface="Times New Roman" panose="02020603050405020304" pitchFamily="18" charset="0"/>
              </a:rPr>
              <a:t>Se conecta la sección de corto circuito “Cable plano N°4” con el Cable redondo N°4 (Cable de Calentamiento) mediante un empalme típico para cables de sistemas BES.</a:t>
            </a:r>
            <a:endParaRPr lang="es-VE" b="1" dirty="0">
              <a:solidFill>
                <a:schemeClr val="bg1"/>
              </a:solidFill>
              <a:latin typeface="Times New Roman" panose="02020603050405020304" pitchFamily="18" charset="0"/>
              <a:cs typeface="Times New Roman" panose="02020603050405020304" pitchFamily="18" charset="0"/>
            </a:endParaRPr>
          </a:p>
        </p:txBody>
      </p:sp>
      <p:sp>
        <p:nvSpPr>
          <p:cNvPr id="8" name="7 Rectángulo"/>
          <p:cNvSpPr/>
          <p:nvPr/>
        </p:nvSpPr>
        <p:spPr>
          <a:xfrm>
            <a:off x="4644008" y="3140968"/>
            <a:ext cx="4320480" cy="923330"/>
          </a:xfrm>
          <a:prstGeom prst="rect">
            <a:avLst/>
          </a:prstGeom>
          <a:solidFill>
            <a:srgbClr val="03AD0B"/>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b="1" dirty="0">
                <a:solidFill>
                  <a:schemeClr val="bg2"/>
                </a:solidFill>
                <a:latin typeface="Times New Roman" panose="02020603050405020304" pitchFamily="18" charset="0"/>
                <a:cs typeface="Times New Roman" panose="02020603050405020304" pitchFamily="18" charset="0"/>
              </a:rPr>
              <a:t>Se completa el pozo con una tubería de cola de 2 3/8” instalándose primeramente la pieza de “Guarda Cable”</a:t>
            </a:r>
            <a:endParaRPr lang="es-VE" b="1" dirty="0">
              <a:solidFill>
                <a:schemeClr val="bg2"/>
              </a:solidFill>
              <a:latin typeface="Times New Roman" panose="02020603050405020304" pitchFamily="18" charset="0"/>
              <a:cs typeface="Times New Roman" panose="02020603050405020304" pitchFamily="18" charset="0"/>
            </a:endParaRPr>
          </a:p>
        </p:txBody>
      </p:sp>
      <p:pic>
        <p:nvPicPr>
          <p:cNvPr id="9" name="8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38" y="3333735"/>
            <a:ext cx="4042614" cy="1175385"/>
          </a:xfrm>
          <a:prstGeom prst="rect">
            <a:avLst/>
          </a:prstGeom>
          <a:noFill/>
          <a:ln>
            <a:noFill/>
          </a:ln>
        </p:spPr>
      </p:pic>
      <p:sp>
        <p:nvSpPr>
          <p:cNvPr id="10" name="9 Rectángulo"/>
          <p:cNvSpPr/>
          <p:nvPr/>
        </p:nvSpPr>
        <p:spPr>
          <a:xfrm>
            <a:off x="4609909" y="4365104"/>
            <a:ext cx="4320480" cy="923330"/>
          </a:xfrm>
          <a:prstGeom prst="rect">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b="1" dirty="0">
                <a:solidFill>
                  <a:schemeClr val="bg1"/>
                </a:solidFill>
                <a:latin typeface="Times New Roman" panose="02020603050405020304" pitchFamily="18" charset="0"/>
                <a:cs typeface="Times New Roman" panose="02020603050405020304" pitchFamily="18" charset="0"/>
              </a:rPr>
              <a:t>Se fija el cable redondo N°4 (Cable Calentador) en la tubería 2 3/8” mediante el uso de la súper banda de 1 ¼”</a:t>
            </a:r>
            <a:endParaRPr lang="es-VE" b="1" dirty="0">
              <a:solidFill>
                <a:schemeClr val="bg1"/>
              </a:solidFill>
              <a:latin typeface="Times New Roman" panose="02020603050405020304" pitchFamily="18" charset="0"/>
              <a:cs typeface="Times New Roman" panose="02020603050405020304" pitchFamily="18" charset="0"/>
            </a:endParaRPr>
          </a:p>
        </p:txBody>
      </p:sp>
      <p:sp>
        <p:nvSpPr>
          <p:cNvPr id="11" name="10 Rectángulo"/>
          <p:cNvSpPr/>
          <p:nvPr/>
        </p:nvSpPr>
        <p:spPr>
          <a:xfrm>
            <a:off x="78989" y="5951021"/>
            <a:ext cx="4060963" cy="646331"/>
          </a:xfrm>
          <a:prstGeom prst="rect">
            <a:avLst/>
          </a:prstGeom>
          <a:solidFill>
            <a:srgbClr val="00CC99"/>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s-ES" b="1" dirty="0">
                <a:solidFill>
                  <a:schemeClr val="bg1"/>
                </a:solidFill>
                <a:latin typeface="Times New Roman" panose="02020603050405020304" pitchFamily="18" charset="0"/>
                <a:cs typeface="Times New Roman" panose="02020603050405020304" pitchFamily="18" charset="0"/>
              </a:rPr>
              <a:t>Se </a:t>
            </a:r>
            <a:r>
              <a:rPr lang="es-ES" b="1" dirty="0" smtClean="0">
                <a:solidFill>
                  <a:schemeClr val="bg1"/>
                </a:solidFill>
                <a:latin typeface="Times New Roman" panose="02020603050405020304" pitchFamily="18" charset="0"/>
                <a:cs typeface="Times New Roman" panose="02020603050405020304" pitchFamily="18" charset="0"/>
              </a:rPr>
              <a:t>realiza la instalación de los sensores, bomba y tubería de producción.</a:t>
            </a:r>
            <a:endParaRPr lang="es-VE" b="1" dirty="0">
              <a:solidFill>
                <a:schemeClr val="bg1"/>
              </a:solidFill>
              <a:latin typeface="Times New Roman" panose="02020603050405020304" pitchFamily="18" charset="0"/>
              <a:cs typeface="Times New Roman" panose="02020603050405020304" pitchFamily="18" charset="0"/>
            </a:endParaRPr>
          </a:p>
        </p:txBody>
      </p:sp>
      <p:sp>
        <p:nvSpPr>
          <p:cNvPr id="12" name="11 Rectángulo"/>
          <p:cNvSpPr/>
          <p:nvPr/>
        </p:nvSpPr>
        <p:spPr>
          <a:xfrm>
            <a:off x="4644008" y="5408056"/>
            <a:ext cx="4320480" cy="1477328"/>
          </a:xfrm>
          <a:prstGeom prst="rect">
            <a:avLst/>
          </a:prstGeom>
          <a:solidFill>
            <a:schemeClr val="accent3"/>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S" b="1" dirty="0">
                <a:solidFill>
                  <a:schemeClr val="bg1"/>
                </a:solidFill>
                <a:latin typeface="Times New Roman" panose="02020603050405020304" pitchFamily="18" charset="0"/>
                <a:cs typeface="Times New Roman" panose="02020603050405020304" pitchFamily="18" charset="0"/>
              </a:rPr>
              <a:t>Se realiza el armado del cabezal del pozo adecuando las piezas del sistema de penetrador eléctrico de cable N°2 necesario para que el cable pueda atravesar el mismo.</a:t>
            </a:r>
            <a:endParaRPr lang="es-VE" b="1" dirty="0">
              <a:solidFill>
                <a:schemeClr val="bg1"/>
              </a:solidFill>
              <a:latin typeface="Times New Roman" panose="02020603050405020304" pitchFamily="18" charset="0"/>
              <a:cs typeface="Times New Roman" panose="02020603050405020304" pitchFamily="18" charset="0"/>
            </a:endParaRPr>
          </a:p>
        </p:txBody>
      </p:sp>
      <p:pic>
        <p:nvPicPr>
          <p:cNvPr id="13" name="12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5" y="4695526"/>
            <a:ext cx="4032448" cy="1037729"/>
          </a:xfrm>
          <a:prstGeom prst="rect">
            <a:avLst/>
          </a:prstGeom>
          <a:noFill/>
          <a:ln>
            <a:noFill/>
          </a:ln>
        </p:spPr>
      </p:pic>
      <p:sp>
        <p:nvSpPr>
          <p:cNvPr id="14" name="13 Triángulo isósceles"/>
          <p:cNvSpPr/>
          <p:nvPr/>
        </p:nvSpPr>
        <p:spPr>
          <a:xfrm rot="10800000">
            <a:off x="6537373" y="2925082"/>
            <a:ext cx="465552" cy="250086"/>
          </a:xfrm>
          <a:prstGeom prst="triangle">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14 Triángulo isósceles"/>
          <p:cNvSpPr/>
          <p:nvPr/>
        </p:nvSpPr>
        <p:spPr>
          <a:xfrm rot="10800000">
            <a:off x="6516216" y="4149080"/>
            <a:ext cx="465552" cy="250086"/>
          </a:xfrm>
          <a:prstGeom prst="triangle">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15 Triángulo isósceles"/>
          <p:cNvSpPr/>
          <p:nvPr/>
        </p:nvSpPr>
        <p:spPr>
          <a:xfrm rot="10800000">
            <a:off x="1979713" y="5699194"/>
            <a:ext cx="465552" cy="250086"/>
          </a:xfrm>
          <a:prstGeom prst="triangle">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7" name="16 Triángulo isósceles"/>
          <p:cNvSpPr/>
          <p:nvPr/>
        </p:nvSpPr>
        <p:spPr>
          <a:xfrm rot="5400000">
            <a:off x="4075476" y="2061375"/>
            <a:ext cx="465552" cy="250086"/>
          </a:xfrm>
          <a:prstGeom prst="triangle">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8" name="17 Triángulo isósceles"/>
          <p:cNvSpPr/>
          <p:nvPr/>
        </p:nvSpPr>
        <p:spPr>
          <a:xfrm rot="5400000">
            <a:off x="4070165" y="6167525"/>
            <a:ext cx="465552" cy="250086"/>
          </a:xfrm>
          <a:prstGeom prst="triangle">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9" name="18 Flecha izquierda y derecha"/>
          <p:cNvSpPr/>
          <p:nvPr/>
        </p:nvSpPr>
        <p:spPr>
          <a:xfrm>
            <a:off x="4067944" y="3501008"/>
            <a:ext cx="576065" cy="46166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Flecha izquierda y derecha"/>
          <p:cNvSpPr/>
          <p:nvPr/>
        </p:nvSpPr>
        <p:spPr>
          <a:xfrm>
            <a:off x="4067944" y="4695527"/>
            <a:ext cx="576065" cy="46166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CuadroTexto"/>
          <p:cNvSpPr txBox="1"/>
          <p:nvPr/>
        </p:nvSpPr>
        <p:spPr>
          <a:xfrm>
            <a:off x="107504" y="836712"/>
            <a:ext cx="4338736"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CEF con Cable Calentador</a:t>
            </a:r>
            <a:endParaRPr lang="es-VE" sz="2600" b="1" dirty="0">
              <a:latin typeface="Times New Roman" pitchFamily="18" charset="0"/>
              <a:cs typeface="Times New Roman" pitchFamily="18" charset="0"/>
            </a:endParaRPr>
          </a:p>
        </p:txBody>
      </p:sp>
      <p:sp>
        <p:nvSpPr>
          <p:cNvPr id="22" name="21 Marcador de número de diapositiva"/>
          <p:cNvSpPr>
            <a:spLocks noGrp="1"/>
          </p:cNvSpPr>
          <p:nvPr>
            <p:ph type="sldNum" sz="quarter" idx="12"/>
          </p:nvPr>
        </p:nvSpPr>
        <p:spPr/>
        <p:txBody>
          <a:bodyPr/>
          <a:lstStyle/>
          <a:p>
            <a:fld id="{F1B4D4B2-61C0-4EA7-B269-04A370947B1B}" type="slidenum">
              <a:rPr lang="es-VE" smtClean="0"/>
              <a:t>16</a:t>
            </a:fld>
            <a:endParaRPr lang="es-VE"/>
          </a:p>
        </p:txBody>
      </p:sp>
    </p:spTree>
    <p:extLst>
      <p:ext uri="{BB962C8B-B14F-4D97-AF65-F5344CB8AC3E}">
        <p14:creationId xmlns:p14="http://schemas.microsoft.com/office/powerpoint/2010/main" val="377505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1500"/>
                            </p:stCondLst>
                            <p:childTnLst>
                              <p:par>
                                <p:cTn id="71" presetID="1"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500"/>
                            </p:stCondLst>
                            <p:childTnLst>
                              <p:par>
                                <p:cTn id="93" presetID="2" presetClass="entr" presetSubtype="4"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TEÓRICO</a:t>
            </a:r>
            <a:endParaRPr lang="es-VE" sz="2800" b="1" dirty="0">
              <a:latin typeface="Times New Roman" pitchFamily="18" charset="0"/>
              <a:cs typeface="Times New Roman" pitchFamily="18" charset="0"/>
            </a:endParaRPr>
          </a:p>
        </p:txBody>
      </p:sp>
      <p:sp>
        <p:nvSpPr>
          <p:cNvPr id="5" name="4 Rectángulo"/>
          <p:cNvSpPr/>
          <p:nvPr/>
        </p:nvSpPr>
        <p:spPr>
          <a:xfrm>
            <a:off x="395536" y="3773938"/>
            <a:ext cx="8568952" cy="646331"/>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Comparativamente menos costoso que otros métodos de calentamiento (Inyección de Vapor, S.A.G.D.). </a:t>
            </a:r>
          </a:p>
        </p:txBody>
      </p:sp>
      <p:sp>
        <p:nvSpPr>
          <p:cNvPr id="6" name="5 Rectángulo"/>
          <p:cNvSpPr/>
          <p:nvPr/>
        </p:nvSpPr>
        <p:spPr>
          <a:xfrm>
            <a:off x="395536" y="4726885"/>
            <a:ext cx="8568952" cy="646331"/>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Método relativamente insensible a los efectos de la heterogeneidad, los cuales causan problemas en otros métodos. </a:t>
            </a:r>
          </a:p>
        </p:txBody>
      </p:sp>
      <p:sp>
        <p:nvSpPr>
          <p:cNvPr id="7" name="6 Rectángulo"/>
          <p:cNvSpPr/>
          <p:nvPr/>
        </p:nvSpPr>
        <p:spPr>
          <a:xfrm>
            <a:off x="395536" y="5661248"/>
            <a:ext cx="8568952" cy="369332"/>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No generan compuestos corrosivos/peligrosos/contaminantes (H2S, </a:t>
            </a:r>
            <a:r>
              <a:rPr lang="es-VE" b="1" dirty="0" smtClean="0">
                <a:latin typeface="Times New Roman" panose="02020603050405020304" pitchFamily="18" charset="0"/>
                <a:cs typeface="Times New Roman" panose="02020603050405020304" pitchFamily="18" charset="0"/>
              </a:rPr>
              <a:t>CO2).</a:t>
            </a:r>
            <a:endParaRPr lang="es-VE" b="1" dirty="0">
              <a:latin typeface="Times New Roman" panose="02020603050405020304" pitchFamily="18" charset="0"/>
              <a:cs typeface="Times New Roman" panose="02020603050405020304" pitchFamily="18" charset="0"/>
            </a:endParaRPr>
          </a:p>
        </p:txBody>
      </p:sp>
      <p:sp>
        <p:nvSpPr>
          <p:cNvPr id="8" name="7 Rectángulo"/>
          <p:cNvSpPr/>
          <p:nvPr/>
        </p:nvSpPr>
        <p:spPr>
          <a:xfrm>
            <a:off x="366297" y="6211669"/>
            <a:ext cx="8598191" cy="369332"/>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La generación de calor es continua y controlable en superficie. </a:t>
            </a:r>
          </a:p>
        </p:txBody>
      </p:sp>
      <p:sp>
        <p:nvSpPr>
          <p:cNvPr id="9" name="8 Rectángulo"/>
          <p:cNvSpPr/>
          <p:nvPr/>
        </p:nvSpPr>
        <p:spPr>
          <a:xfrm>
            <a:off x="4649746" y="2921168"/>
            <a:ext cx="4063933" cy="369332"/>
          </a:xfrm>
          <a:prstGeom prst="rect">
            <a:avLst/>
          </a:prstGeom>
          <a:solidFill>
            <a:schemeClr val="bg1"/>
          </a:solidFill>
        </p:spPr>
        <p:txBody>
          <a:bodyPr wrap="non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Sistema sencillo de fácil Instalación. </a:t>
            </a:r>
          </a:p>
        </p:txBody>
      </p:sp>
      <p:sp>
        <p:nvSpPr>
          <p:cNvPr id="10" name="9 Rectángulo"/>
          <p:cNvSpPr/>
          <p:nvPr/>
        </p:nvSpPr>
        <p:spPr>
          <a:xfrm>
            <a:off x="384950" y="1700808"/>
            <a:ext cx="3752699" cy="646331"/>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Es una tecnología no contaminante. </a:t>
            </a:r>
          </a:p>
        </p:txBody>
      </p:sp>
      <p:sp>
        <p:nvSpPr>
          <p:cNvPr id="11" name="10 Rectángulo"/>
          <p:cNvSpPr/>
          <p:nvPr/>
        </p:nvSpPr>
        <p:spPr>
          <a:xfrm>
            <a:off x="366297" y="2337680"/>
            <a:ext cx="4123886" cy="369332"/>
          </a:xfrm>
          <a:prstGeom prst="rect">
            <a:avLst/>
          </a:prstGeom>
          <a:solidFill>
            <a:schemeClr val="bg1"/>
          </a:solidFill>
        </p:spPr>
        <p:txBody>
          <a:bodyPr wrap="non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No introducen agua en el yacimiento.</a:t>
            </a:r>
          </a:p>
        </p:txBody>
      </p:sp>
      <p:sp>
        <p:nvSpPr>
          <p:cNvPr id="12" name="11 Rectángulo"/>
          <p:cNvSpPr/>
          <p:nvPr/>
        </p:nvSpPr>
        <p:spPr>
          <a:xfrm>
            <a:off x="349528" y="2921168"/>
            <a:ext cx="3758883" cy="646331"/>
          </a:xfrm>
          <a:prstGeom prst="rect">
            <a:avLst/>
          </a:prstGeom>
          <a:solidFill>
            <a:schemeClr val="bg1"/>
          </a:solidFill>
        </p:spPr>
        <p:txBody>
          <a:bodyPr wrap="squar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No limitados por arcillas hinchables.</a:t>
            </a:r>
          </a:p>
        </p:txBody>
      </p:sp>
      <p:sp>
        <p:nvSpPr>
          <p:cNvPr id="13" name="12 Rectángulo"/>
          <p:cNvSpPr/>
          <p:nvPr/>
        </p:nvSpPr>
        <p:spPr>
          <a:xfrm>
            <a:off x="4665392" y="1700808"/>
            <a:ext cx="4068421" cy="369332"/>
          </a:xfrm>
          <a:prstGeom prst="rect">
            <a:avLst/>
          </a:prstGeom>
          <a:solidFill>
            <a:schemeClr val="bg1"/>
          </a:solidFill>
        </p:spPr>
        <p:txBody>
          <a:bodyPr wrap="none">
            <a:spAutoFit/>
          </a:bodyPr>
          <a:lstStyle/>
          <a:p>
            <a:pPr marL="285750" lvl="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No limitados por presiones de fondo.</a:t>
            </a:r>
          </a:p>
        </p:txBody>
      </p:sp>
      <p:sp>
        <p:nvSpPr>
          <p:cNvPr id="14" name="13 Rectángulo"/>
          <p:cNvSpPr/>
          <p:nvPr/>
        </p:nvSpPr>
        <p:spPr>
          <a:xfrm>
            <a:off x="4665392" y="2349164"/>
            <a:ext cx="4215898" cy="369332"/>
          </a:xfrm>
          <a:prstGeom prst="rect">
            <a:avLst/>
          </a:prstGeom>
          <a:solidFill>
            <a:schemeClr val="bg1"/>
          </a:solidFill>
        </p:spPr>
        <p:txBody>
          <a:bodyPr wrap="none">
            <a:spAutoFit/>
          </a:bodyPr>
          <a:lstStyle/>
          <a:p>
            <a:pPr marL="285750" indent="-285750">
              <a:buFont typeface="Wingdings" panose="05000000000000000000" pitchFamily="2" charset="2"/>
              <a:buChar char="ü"/>
            </a:pPr>
            <a:r>
              <a:rPr lang="es-VE" b="1" dirty="0">
                <a:latin typeface="Times New Roman" panose="02020603050405020304" pitchFamily="18" charset="0"/>
                <a:cs typeface="Times New Roman" panose="02020603050405020304" pitchFamily="18" charset="0"/>
              </a:rPr>
              <a:t>No requiere cambios en completación </a:t>
            </a:r>
          </a:p>
        </p:txBody>
      </p:sp>
      <p:sp>
        <p:nvSpPr>
          <p:cNvPr id="15" name="14 CuadroTexto"/>
          <p:cNvSpPr txBox="1"/>
          <p:nvPr/>
        </p:nvSpPr>
        <p:spPr>
          <a:xfrm>
            <a:off x="233264" y="1136357"/>
            <a:ext cx="275456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Ventajas del CEF</a:t>
            </a:r>
            <a:endParaRPr lang="es-VE" sz="2600" b="1" dirty="0">
              <a:latin typeface="Times New Roman" pitchFamily="18" charset="0"/>
              <a:cs typeface="Times New Roman" pitchFamily="18" charset="0"/>
            </a:endParaRPr>
          </a:p>
        </p:txBody>
      </p:sp>
      <p:sp>
        <p:nvSpPr>
          <p:cNvPr id="16" name="15 Marcador de número de diapositiva"/>
          <p:cNvSpPr>
            <a:spLocks noGrp="1"/>
          </p:cNvSpPr>
          <p:nvPr>
            <p:ph type="sldNum" sz="quarter" idx="12"/>
          </p:nvPr>
        </p:nvSpPr>
        <p:spPr/>
        <p:txBody>
          <a:bodyPr/>
          <a:lstStyle/>
          <a:p>
            <a:fld id="{F1B4D4B2-61C0-4EA7-B269-04A370947B1B}" type="slidenum">
              <a:rPr lang="es-VE" smtClean="0"/>
              <a:t>17</a:t>
            </a:fld>
            <a:endParaRPr lang="es-VE"/>
          </a:p>
        </p:txBody>
      </p:sp>
    </p:spTree>
    <p:extLst>
      <p:ext uri="{BB962C8B-B14F-4D97-AF65-F5344CB8AC3E}">
        <p14:creationId xmlns:p14="http://schemas.microsoft.com/office/powerpoint/2010/main" val="28766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5" name="4 Grupo"/>
          <p:cNvGrpSpPr/>
          <p:nvPr/>
        </p:nvGrpSpPr>
        <p:grpSpPr>
          <a:xfrm>
            <a:off x="2411760" y="2852936"/>
            <a:ext cx="4536504" cy="556920"/>
            <a:chOff x="0" y="1293368"/>
            <a:chExt cx="4536504" cy="556920"/>
          </a:xfrm>
          <a:scene3d>
            <a:camera prst="orthographicFront"/>
            <a:lightRig rig="threePt" dir="t">
              <a:rot lat="0" lon="0" rev="7500000"/>
            </a:lightRig>
          </a:scene3d>
        </p:grpSpPr>
        <p:sp>
          <p:nvSpPr>
            <p:cNvPr id="6" name="5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1" name="10 Grupo"/>
          <p:cNvGrpSpPr/>
          <p:nvPr/>
        </p:nvGrpSpPr>
        <p:grpSpPr>
          <a:xfrm>
            <a:off x="2411760" y="2204864"/>
            <a:ext cx="4536504" cy="556920"/>
            <a:chOff x="0" y="1930928"/>
            <a:chExt cx="4536504" cy="556920"/>
          </a:xfrm>
          <a:scene3d>
            <a:camera prst="orthographicFront"/>
            <a:lightRig rig="threePt" dir="t">
              <a:rot lat="0" lon="0" rev="7500000"/>
            </a:lightRig>
          </a:scene3d>
        </p:grpSpPr>
        <p:sp>
          <p:nvSpPr>
            <p:cNvPr id="12" name="11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14" name="13 Grupo"/>
          <p:cNvGrpSpPr/>
          <p:nvPr/>
        </p:nvGrpSpPr>
        <p:grpSpPr>
          <a:xfrm>
            <a:off x="2411760" y="3501008"/>
            <a:ext cx="4536504" cy="556920"/>
            <a:chOff x="0" y="2568488"/>
            <a:chExt cx="4536504" cy="556920"/>
          </a:xfrm>
          <a:scene3d>
            <a:camera prst="orthographicFront"/>
            <a:lightRig rig="threePt" dir="t">
              <a:rot lat="0" lon="0" rev="7500000"/>
            </a:lightRig>
          </a:scene3d>
        </p:grpSpPr>
        <p:sp>
          <p:nvSpPr>
            <p:cNvPr id="15" name="14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7" name="16 Grupo"/>
          <p:cNvGrpSpPr/>
          <p:nvPr/>
        </p:nvGrpSpPr>
        <p:grpSpPr>
          <a:xfrm>
            <a:off x="2411760" y="4149080"/>
            <a:ext cx="4536504" cy="556920"/>
            <a:chOff x="0" y="3206048"/>
            <a:chExt cx="4536504" cy="556920"/>
          </a:xfrm>
          <a:scene3d>
            <a:camera prst="orthographicFront"/>
            <a:lightRig rig="threePt" dir="t">
              <a:rot lat="0" lon="0" rev="7500000"/>
            </a:lightRig>
          </a:scene3d>
        </p:grpSpPr>
        <p:sp>
          <p:nvSpPr>
            <p:cNvPr id="18" name="17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0" name="19 Grupo"/>
          <p:cNvGrpSpPr/>
          <p:nvPr/>
        </p:nvGrpSpPr>
        <p:grpSpPr>
          <a:xfrm>
            <a:off x="2411760" y="4797152"/>
            <a:ext cx="4536504" cy="556920"/>
            <a:chOff x="0" y="3843608"/>
            <a:chExt cx="4536504" cy="556920"/>
          </a:xfrm>
          <a:scene3d>
            <a:camera prst="orthographicFront"/>
            <a:lightRig rig="threePt" dir="t">
              <a:rot lat="0" lon="0" rev="7500000"/>
            </a:lightRig>
          </a:scene3d>
        </p:grpSpPr>
        <p:sp>
          <p:nvSpPr>
            <p:cNvPr id="21" name="20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3" name="22 Grupo"/>
          <p:cNvGrpSpPr/>
          <p:nvPr/>
        </p:nvGrpSpPr>
        <p:grpSpPr>
          <a:xfrm>
            <a:off x="2411760" y="5445224"/>
            <a:ext cx="4536504" cy="556920"/>
            <a:chOff x="0" y="4481168"/>
            <a:chExt cx="4536504" cy="556920"/>
          </a:xfrm>
          <a:scene3d>
            <a:camera prst="orthographicFront"/>
            <a:lightRig rig="threePt" dir="t">
              <a:rot lat="0" lon="0" rev="7500000"/>
            </a:lightRig>
          </a:scene3d>
        </p:grpSpPr>
        <p:sp>
          <p:nvSpPr>
            <p:cNvPr id="24" name="23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26" name="25 Grupo"/>
          <p:cNvGrpSpPr/>
          <p:nvPr/>
        </p:nvGrpSpPr>
        <p:grpSpPr>
          <a:xfrm>
            <a:off x="2411760" y="1556792"/>
            <a:ext cx="4536504" cy="556920"/>
            <a:chOff x="0" y="655808"/>
            <a:chExt cx="4536504" cy="556920"/>
          </a:xfrm>
          <a:scene3d>
            <a:camera prst="orthographicFront"/>
            <a:lightRig rig="threePt" dir="t">
              <a:rot lat="0" lon="0" rev="7500000"/>
            </a:lightRig>
          </a:scene3d>
        </p:grpSpPr>
        <p:sp>
          <p:nvSpPr>
            <p:cNvPr id="27" name="26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
        <p:nvSpPr>
          <p:cNvPr id="29" name="28 Marcador de número de diapositiva"/>
          <p:cNvSpPr>
            <a:spLocks noGrp="1"/>
          </p:cNvSpPr>
          <p:nvPr>
            <p:ph type="sldNum" sz="quarter" idx="12"/>
          </p:nvPr>
        </p:nvSpPr>
        <p:spPr/>
        <p:txBody>
          <a:bodyPr/>
          <a:lstStyle/>
          <a:p>
            <a:fld id="{F1B4D4B2-61C0-4EA7-B269-04A370947B1B}" type="slidenum">
              <a:rPr lang="es-VE" smtClean="0"/>
              <a:t>18</a:t>
            </a:fld>
            <a:endParaRPr lang="es-VE"/>
          </a:p>
        </p:txBody>
      </p:sp>
    </p:spTree>
    <p:extLst>
      <p:ext uri="{BB962C8B-B14F-4D97-AF65-F5344CB8AC3E}">
        <p14:creationId xmlns:p14="http://schemas.microsoft.com/office/powerpoint/2010/main" val="30019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strVal val="#ppt_w*0.70"/>
                                          </p:val>
                                        </p:tav>
                                        <p:tav tm="100000">
                                          <p:val>
                                            <p:strVal val="#ppt_w"/>
                                          </p:val>
                                        </p:tav>
                                      </p:tavLst>
                                    </p:anim>
                                    <p:anim calcmode="lin" valueType="num">
                                      <p:cBhvr>
                                        <p:cTn id="43" dur="1000" fill="hold"/>
                                        <p:tgtEl>
                                          <p:spTgt spid="23"/>
                                        </p:tgtEl>
                                        <p:attrNameLst>
                                          <p:attrName>ppt_h</p:attrName>
                                        </p:attrNameLst>
                                      </p:cBhvr>
                                      <p:tavLst>
                                        <p:tav tm="0">
                                          <p:val>
                                            <p:strVal val="#ppt_h"/>
                                          </p:val>
                                        </p:tav>
                                        <p:tav tm="100000">
                                          <p:val>
                                            <p:strVal val="#ppt_h"/>
                                          </p:val>
                                        </p:tav>
                                      </p:tavLst>
                                    </p:anim>
                                    <p:animEffect transition="in" filter="fade">
                                      <p:cBhvr>
                                        <p:cTn id="44" dur="1000"/>
                                        <p:tgtEl>
                                          <p:spTgt spid="23"/>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5"/>
                                        </p:tgtEl>
                                      </p:cBhvr>
                                    </p:animEffect>
                                    <p:animScale>
                                      <p:cBhvr>
                                        <p:cTn id="48"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13061" y="1145661"/>
            <a:ext cx="2309813" cy="2592387"/>
            <a:chOff x="190500" y="1208088"/>
            <a:chExt cx="2309813" cy="2592387"/>
          </a:xfrm>
        </p:grpSpPr>
        <p:sp>
          <p:nvSpPr>
            <p:cNvPr id="6" name="Freeform 250"/>
            <p:cNvSpPr>
              <a:spLocks/>
            </p:cNvSpPr>
            <p:nvPr/>
          </p:nvSpPr>
          <p:spPr bwMode="auto">
            <a:xfrm>
              <a:off x="1687513" y="2625725"/>
              <a:ext cx="20637" cy="6350"/>
            </a:xfrm>
            <a:custGeom>
              <a:avLst/>
              <a:gdLst>
                <a:gd name="T0" fmla="*/ 0 w 16"/>
                <a:gd name="T1" fmla="*/ 0 h 7"/>
                <a:gd name="T2" fmla="*/ 1 w 16"/>
                <a:gd name="T3" fmla="*/ 6 h 7"/>
                <a:gd name="T4" fmla="*/ 15 w 16"/>
                <a:gd name="T5" fmla="*/ 2 h 7"/>
                <a:gd name="T6" fmla="*/ 0 w 16"/>
                <a:gd name="T7" fmla="*/ 0 h 7"/>
              </a:gdLst>
              <a:ahLst/>
              <a:cxnLst>
                <a:cxn ang="0">
                  <a:pos x="T0" y="T1"/>
                </a:cxn>
                <a:cxn ang="0">
                  <a:pos x="T2" y="T3"/>
                </a:cxn>
                <a:cxn ang="0">
                  <a:pos x="T4" y="T5"/>
                </a:cxn>
                <a:cxn ang="0">
                  <a:pos x="T6" y="T7"/>
                </a:cxn>
              </a:cxnLst>
              <a:rect l="0" t="0" r="r" b="b"/>
              <a:pathLst>
                <a:path w="16" h="7">
                  <a:moveTo>
                    <a:pt x="0" y="0"/>
                  </a:moveTo>
                  <a:lnTo>
                    <a:pt x="1" y="6"/>
                  </a:lnTo>
                  <a:lnTo>
                    <a:pt x="15" y="2"/>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7" name="Freeform 251"/>
            <p:cNvSpPr>
              <a:spLocks/>
            </p:cNvSpPr>
            <p:nvPr/>
          </p:nvSpPr>
          <p:spPr bwMode="auto">
            <a:xfrm>
              <a:off x="1593850" y="3238500"/>
              <a:ext cx="288925" cy="531813"/>
            </a:xfrm>
            <a:custGeom>
              <a:avLst/>
              <a:gdLst>
                <a:gd name="T0" fmla="*/ 0 w 217"/>
                <a:gd name="T1" fmla="*/ 455 h 494"/>
                <a:gd name="T2" fmla="*/ 2 w 217"/>
                <a:gd name="T3" fmla="*/ 466 h 494"/>
                <a:gd name="T4" fmla="*/ 11 w 217"/>
                <a:gd name="T5" fmla="*/ 465 h 494"/>
                <a:gd name="T6" fmla="*/ 15 w 217"/>
                <a:gd name="T7" fmla="*/ 489 h 494"/>
                <a:gd name="T8" fmla="*/ 56 w 217"/>
                <a:gd name="T9" fmla="*/ 493 h 494"/>
                <a:gd name="T10" fmla="*/ 45 w 217"/>
                <a:gd name="T11" fmla="*/ 481 h 494"/>
                <a:gd name="T12" fmla="*/ 52 w 217"/>
                <a:gd name="T13" fmla="*/ 446 h 494"/>
                <a:gd name="T14" fmla="*/ 59 w 217"/>
                <a:gd name="T15" fmla="*/ 451 h 494"/>
                <a:gd name="T16" fmla="*/ 85 w 217"/>
                <a:gd name="T17" fmla="*/ 407 h 494"/>
                <a:gd name="T18" fmla="*/ 64 w 217"/>
                <a:gd name="T19" fmla="*/ 380 h 494"/>
                <a:gd name="T20" fmla="*/ 86 w 217"/>
                <a:gd name="T21" fmla="*/ 364 h 494"/>
                <a:gd name="T22" fmla="*/ 91 w 217"/>
                <a:gd name="T23" fmla="*/ 340 h 494"/>
                <a:gd name="T24" fmla="*/ 101 w 217"/>
                <a:gd name="T25" fmla="*/ 329 h 494"/>
                <a:gd name="T26" fmla="*/ 92 w 217"/>
                <a:gd name="T27" fmla="*/ 324 h 494"/>
                <a:gd name="T28" fmla="*/ 108 w 217"/>
                <a:gd name="T29" fmla="*/ 324 h 494"/>
                <a:gd name="T30" fmla="*/ 106 w 217"/>
                <a:gd name="T31" fmla="*/ 314 h 494"/>
                <a:gd name="T32" fmla="*/ 98 w 217"/>
                <a:gd name="T33" fmla="*/ 320 h 494"/>
                <a:gd name="T34" fmla="*/ 92 w 217"/>
                <a:gd name="T35" fmla="*/ 313 h 494"/>
                <a:gd name="T36" fmla="*/ 91 w 217"/>
                <a:gd name="T37" fmla="*/ 294 h 494"/>
                <a:gd name="T38" fmla="*/ 121 w 217"/>
                <a:gd name="T39" fmla="*/ 294 h 494"/>
                <a:gd name="T40" fmla="*/ 123 w 217"/>
                <a:gd name="T41" fmla="*/ 259 h 494"/>
                <a:gd name="T42" fmla="*/ 169 w 217"/>
                <a:gd name="T43" fmla="*/ 254 h 494"/>
                <a:gd name="T44" fmla="*/ 184 w 217"/>
                <a:gd name="T45" fmla="*/ 228 h 494"/>
                <a:gd name="T46" fmla="*/ 164 w 217"/>
                <a:gd name="T47" fmla="*/ 181 h 494"/>
                <a:gd name="T48" fmla="*/ 174 w 217"/>
                <a:gd name="T49" fmla="*/ 125 h 494"/>
                <a:gd name="T50" fmla="*/ 216 w 217"/>
                <a:gd name="T51" fmla="*/ 78 h 494"/>
                <a:gd name="T52" fmla="*/ 214 w 217"/>
                <a:gd name="T53" fmla="*/ 56 h 494"/>
                <a:gd name="T54" fmla="*/ 208 w 217"/>
                <a:gd name="T55" fmla="*/ 55 h 494"/>
                <a:gd name="T56" fmla="*/ 196 w 217"/>
                <a:gd name="T57" fmla="*/ 81 h 494"/>
                <a:gd name="T58" fmla="*/ 165 w 217"/>
                <a:gd name="T59" fmla="*/ 78 h 494"/>
                <a:gd name="T60" fmla="*/ 171 w 217"/>
                <a:gd name="T61" fmla="*/ 51 h 494"/>
                <a:gd name="T62" fmla="*/ 118 w 217"/>
                <a:gd name="T63" fmla="*/ 7 h 494"/>
                <a:gd name="T64" fmla="*/ 102 w 217"/>
                <a:gd name="T65" fmla="*/ 4 h 494"/>
                <a:gd name="T66" fmla="*/ 100 w 217"/>
                <a:gd name="T67" fmla="*/ 12 h 494"/>
                <a:gd name="T68" fmla="*/ 78 w 217"/>
                <a:gd name="T69" fmla="*/ 0 h 494"/>
                <a:gd name="T70" fmla="*/ 68 w 217"/>
                <a:gd name="T71" fmla="*/ 16 h 494"/>
                <a:gd name="T72" fmla="*/ 67 w 217"/>
                <a:gd name="T73" fmla="*/ 32 h 494"/>
                <a:gd name="T74" fmla="*/ 55 w 217"/>
                <a:gd name="T75" fmla="*/ 39 h 494"/>
                <a:gd name="T76" fmla="*/ 56 w 217"/>
                <a:gd name="T77" fmla="*/ 75 h 494"/>
                <a:gd name="T78" fmla="*/ 42 w 217"/>
                <a:gd name="T79" fmla="*/ 94 h 494"/>
                <a:gd name="T80" fmla="*/ 32 w 217"/>
                <a:gd name="T81" fmla="*/ 141 h 494"/>
                <a:gd name="T82" fmla="*/ 39 w 217"/>
                <a:gd name="T83" fmla="*/ 184 h 494"/>
                <a:gd name="T84" fmla="*/ 25 w 217"/>
                <a:gd name="T85" fmla="*/ 226 h 494"/>
                <a:gd name="T86" fmla="*/ 15 w 217"/>
                <a:gd name="T87" fmla="*/ 321 h 494"/>
                <a:gd name="T88" fmla="*/ 23 w 217"/>
                <a:gd name="T89" fmla="*/ 357 h 494"/>
                <a:gd name="T90" fmla="*/ 16 w 217"/>
                <a:gd name="T91" fmla="*/ 360 h 494"/>
                <a:gd name="T92" fmla="*/ 19 w 217"/>
                <a:gd name="T93" fmla="*/ 392 h 494"/>
                <a:gd name="T94" fmla="*/ 0 w 217"/>
                <a:gd name="T95" fmla="*/ 45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494">
                  <a:moveTo>
                    <a:pt x="0" y="455"/>
                  </a:moveTo>
                  <a:lnTo>
                    <a:pt x="2" y="466"/>
                  </a:lnTo>
                  <a:lnTo>
                    <a:pt x="11" y="465"/>
                  </a:lnTo>
                  <a:lnTo>
                    <a:pt x="15" y="489"/>
                  </a:lnTo>
                  <a:lnTo>
                    <a:pt x="56" y="493"/>
                  </a:lnTo>
                  <a:lnTo>
                    <a:pt x="45" y="481"/>
                  </a:lnTo>
                  <a:lnTo>
                    <a:pt x="52" y="446"/>
                  </a:lnTo>
                  <a:lnTo>
                    <a:pt x="59" y="451"/>
                  </a:lnTo>
                  <a:lnTo>
                    <a:pt x="85" y="407"/>
                  </a:lnTo>
                  <a:lnTo>
                    <a:pt x="64" y="380"/>
                  </a:lnTo>
                  <a:lnTo>
                    <a:pt x="86" y="364"/>
                  </a:lnTo>
                  <a:lnTo>
                    <a:pt x="91" y="340"/>
                  </a:lnTo>
                  <a:lnTo>
                    <a:pt x="101" y="329"/>
                  </a:lnTo>
                  <a:lnTo>
                    <a:pt x="92" y="324"/>
                  </a:lnTo>
                  <a:lnTo>
                    <a:pt x="108" y="324"/>
                  </a:lnTo>
                  <a:lnTo>
                    <a:pt x="106" y="314"/>
                  </a:lnTo>
                  <a:lnTo>
                    <a:pt x="98" y="320"/>
                  </a:lnTo>
                  <a:lnTo>
                    <a:pt x="92" y="313"/>
                  </a:lnTo>
                  <a:lnTo>
                    <a:pt x="91" y="294"/>
                  </a:lnTo>
                  <a:lnTo>
                    <a:pt x="121" y="294"/>
                  </a:lnTo>
                  <a:lnTo>
                    <a:pt x="123" y="259"/>
                  </a:lnTo>
                  <a:lnTo>
                    <a:pt x="169" y="254"/>
                  </a:lnTo>
                  <a:lnTo>
                    <a:pt x="184" y="228"/>
                  </a:lnTo>
                  <a:lnTo>
                    <a:pt x="164" y="181"/>
                  </a:lnTo>
                  <a:lnTo>
                    <a:pt x="174" y="125"/>
                  </a:lnTo>
                  <a:lnTo>
                    <a:pt x="216" y="78"/>
                  </a:lnTo>
                  <a:lnTo>
                    <a:pt x="214" y="56"/>
                  </a:lnTo>
                  <a:lnTo>
                    <a:pt x="208" y="55"/>
                  </a:lnTo>
                  <a:lnTo>
                    <a:pt x="196" y="81"/>
                  </a:lnTo>
                  <a:lnTo>
                    <a:pt x="165" y="78"/>
                  </a:lnTo>
                  <a:lnTo>
                    <a:pt x="171" y="51"/>
                  </a:lnTo>
                  <a:lnTo>
                    <a:pt x="118" y="7"/>
                  </a:lnTo>
                  <a:lnTo>
                    <a:pt x="102" y="4"/>
                  </a:lnTo>
                  <a:lnTo>
                    <a:pt x="100" y="12"/>
                  </a:lnTo>
                  <a:lnTo>
                    <a:pt x="78" y="0"/>
                  </a:lnTo>
                  <a:lnTo>
                    <a:pt x="68" y="16"/>
                  </a:lnTo>
                  <a:lnTo>
                    <a:pt x="67" y="32"/>
                  </a:lnTo>
                  <a:lnTo>
                    <a:pt x="55" y="39"/>
                  </a:lnTo>
                  <a:lnTo>
                    <a:pt x="56" y="75"/>
                  </a:lnTo>
                  <a:lnTo>
                    <a:pt x="42" y="94"/>
                  </a:lnTo>
                  <a:lnTo>
                    <a:pt x="32" y="141"/>
                  </a:lnTo>
                  <a:lnTo>
                    <a:pt x="39" y="184"/>
                  </a:lnTo>
                  <a:lnTo>
                    <a:pt x="25" y="226"/>
                  </a:lnTo>
                  <a:lnTo>
                    <a:pt x="15" y="321"/>
                  </a:lnTo>
                  <a:lnTo>
                    <a:pt x="23" y="357"/>
                  </a:lnTo>
                  <a:lnTo>
                    <a:pt x="16" y="360"/>
                  </a:lnTo>
                  <a:lnTo>
                    <a:pt x="19" y="392"/>
                  </a:lnTo>
                  <a:lnTo>
                    <a:pt x="0" y="455"/>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8" name="Freeform 252"/>
            <p:cNvSpPr>
              <a:spLocks/>
            </p:cNvSpPr>
            <p:nvPr/>
          </p:nvSpPr>
          <p:spPr bwMode="auto">
            <a:xfrm>
              <a:off x="1649413" y="3051175"/>
              <a:ext cx="177800" cy="206375"/>
            </a:xfrm>
            <a:custGeom>
              <a:avLst/>
              <a:gdLst>
                <a:gd name="T0" fmla="*/ 0 w 133"/>
                <a:gd name="T1" fmla="*/ 18 h 192"/>
                <a:gd name="T2" fmla="*/ 10 w 133"/>
                <a:gd name="T3" fmla="*/ 39 h 192"/>
                <a:gd name="T4" fmla="*/ 4 w 133"/>
                <a:gd name="T5" fmla="*/ 83 h 192"/>
                <a:gd name="T6" fmla="*/ 10 w 133"/>
                <a:gd name="T7" fmla="*/ 87 h 192"/>
                <a:gd name="T8" fmla="*/ 6 w 133"/>
                <a:gd name="T9" fmla="*/ 92 h 192"/>
                <a:gd name="T10" fmla="*/ 2 w 133"/>
                <a:gd name="T11" fmla="*/ 112 h 192"/>
                <a:gd name="T12" fmla="*/ 12 w 133"/>
                <a:gd name="T13" fmla="*/ 138 h 192"/>
                <a:gd name="T14" fmla="*/ 18 w 133"/>
                <a:gd name="T15" fmla="*/ 190 h 192"/>
                <a:gd name="T16" fmla="*/ 27 w 133"/>
                <a:gd name="T17" fmla="*/ 191 h 192"/>
                <a:gd name="T18" fmla="*/ 38 w 133"/>
                <a:gd name="T19" fmla="*/ 175 h 192"/>
                <a:gd name="T20" fmla="*/ 59 w 133"/>
                <a:gd name="T21" fmla="*/ 187 h 192"/>
                <a:gd name="T22" fmla="*/ 62 w 133"/>
                <a:gd name="T23" fmla="*/ 179 h 192"/>
                <a:gd name="T24" fmla="*/ 77 w 133"/>
                <a:gd name="T25" fmla="*/ 182 h 192"/>
                <a:gd name="T26" fmla="*/ 86 w 133"/>
                <a:gd name="T27" fmla="*/ 144 h 192"/>
                <a:gd name="T28" fmla="*/ 116 w 133"/>
                <a:gd name="T29" fmla="*/ 138 h 192"/>
                <a:gd name="T30" fmla="*/ 128 w 133"/>
                <a:gd name="T31" fmla="*/ 150 h 192"/>
                <a:gd name="T32" fmla="*/ 132 w 133"/>
                <a:gd name="T33" fmla="*/ 121 h 192"/>
                <a:gd name="T34" fmla="*/ 124 w 133"/>
                <a:gd name="T35" fmla="*/ 96 h 192"/>
                <a:gd name="T36" fmla="*/ 106 w 133"/>
                <a:gd name="T37" fmla="*/ 93 h 192"/>
                <a:gd name="T38" fmla="*/ 99 w 133"/>
                <a:gd name="T39" fmla="*/ 56 h 192"/>
                <a:gd name="T40" fmla="*/ 50 w 133"/>
                <a:gd name="T41" fmla="*/ 31 h 192"/>
                <a:gd name="T42" fmla="*/ 46 w 133"/>
                <a:gd name="T43" fmla="*/ 0 h 192"/>
                <a:gd name="T44" fmla="*/ 14 w 133"/>
                <a:gd name="T45" fmla="*/ 19 h 192"/>
                <a:gd name="T46" fmla="*/ 0 w 133"/>
                <a:gd name="T47"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92">
                  <a:moveTo>
                    <a:pt x="0" y="18"/>
                  </a:moveTo>
                  <a:lnTo>
                    <a:pt x="10" y="39"/>
                  </a:lnTo>
                  <a:lnTo>
                    <a:pt x="4" y="83"/>
                  </a:lnTo>
                  <a:lnTo>
                    <a:pt x="10" y="87"/>
                  </a:lnTo>
                  <a:lnTo>
                    <a:pt x="6" y="92"/>
                  </a:lnTo>
                  <a:lnTo>
                    <a:pt x="2" y="112"/>
                  </a:lnTo>
                  <a:lnTo>
                    <a:pt x="12" y="138"/>
                  </a:lnTo>
                  <a:lnTo>
                    <a:pt x="18" y="190"/>
                  </a:lnTo>
                  <a:lnTo>
                    <a:pt x="27" y="191"/>
                  </a:lnTo>
                  <a:lnTo>
                    <a:pt x="38" y="175"/>
                  </a:lnTo>
                  <a:lnTo>
                    <a:pt x="59" y="187"/>
                  </a:lnTo>
                  <a:lnTo>
                    <a:pt x="62" y="179"/>
                  </a:lnTo>
                  <a:lnTo>
                    <a:pt x="77" y="182"/>
                  </a:lnTo>
                  <a:lnTo>
                    <a:pt x="86" y="144"/>
                  </a:lnTo>
                  <a:lnTo>
                    <a:pt x="116" y="138"/>
                  </a:lnTo>
                  <a:lnTo>
                    <a:pt x="128" y="150"/>
                  </a:lnTo>
                  <a:lnTo>
                    <a:pt x="132" y="121"/>
                  </a:lnTo>
                  <a:lnTo>
                    <a:pt x="124" y="96"/>
                  </a:lnTo>
                  <a:lnTo>
                    <a:pt x="106" y="93"/>
                  </a:lnTo>
                  <a:lnTo>
                    <a:pt x="99" y="56"/>
                  </a:lnTo>
                  <a:lnTo>
                    <a:pt x="50" y="31"/>
                  </a:lnTo>
                  <a:lnTo>
                    <a:pt x="46" y="0"/>
                  </a:lnTo>
                  <a:lnTo>
                    <a:pt x="14" y="19"/>
                  </a:lnTo>
                  <a:lnTo>
                    <a:pt x="0" y="1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9" name="Freeform 253"/>
            <p:cNvSpPr>
              <a:spLocks/>
            </p:cNvSpPr>
            <p:nvPr/>
          </p:nvSpPr>
          <p:spPr bwMode="auto">
            <a:xfrm>
              <a:off x="1587500" y="2828925"/>
              <a:ext cx="577850" cy="603250"/>
            </a:xfrm>
            <a:custGeom>
              <a:avLst/>
              <a:gdLst>
                <a:gd name="T0" fmla="*/ 9 w 433"/>
                <a:gd name="T1" fmla="*/ 202 h 561"/>
                <a:gd name="T2" fmla="*/ 36 w 433"/>
                <a:gd name="T3" fmla="*/ 202 h 561"/>
                <a:gd name="T4" fmla="*/ 45 w 433"/>
                <a:gd name="T5" fmla="*/ 225 h 561"/>
                <a:gd name="T6" fmla="*/ 92 w 433"/>
                <a:gd name="T7" fmla="*/ 207 h 561"/>
                <a:gd name="T8" fmla="*/ 145 w 433"/>
                <a:gd name="T9" fmla="*/ 263 h 561"/>
                <a:gd name="T10" fmla="*/ 171 w 433"/>
                <a:gd name="T11" fmla="*/ 303 h 561"/>
                <a:gd name="T12" fmla="*/ 174 w 433"/>
                <a:gd name="T13" fmla="*/ 357 h 561"/>
                <a:gd name="T14" fmla="*/ 199 w 433"/>
                <a:gd name="T15" fmla="*/ 389 h 561"/>
                <a:gd name="T16" fmla="*/ 215 w 433"/>
                <a:gd name="T17" fmla="*/ 412 h 561"/>
                <a:gd name="T18" fmla="*/ 220 w 433"/>
                <a:gd name="T19" fmla="*/ 438 h 561"/>
                <a:gd name="T20" fmla="*/ 180 w 433"/>
                <a:gd name="T21" fmla="*/ 506 h 561"/>
                <a:gd name="T22" fmla="*/ 221 w 433"/>
                <a:gd name="T23" fmla="*/ 533 h 561"/>
                <a:gd name="T24" fmla="*/ 227 w 433"/>
                <a:gd name="T25" fmla="*/ 560 h 561"/>
                <a:gd name="T26" fmla="*/ 282 w 433"/>
                <a:gd name="T27" fmla="*/ 433 h 561"/>
                <a:gd name="T28" fmla="*/ 350 w 433"/>
                <a:gd name="T29" fmla="*/ 397 h 561"/>
                <a:gd name="T30" fmla="*/ 383 w 433"/>
                <a:gd name="T31" fmla="*/ 319 h 561"/>
                <a:gd name="T32" fmla="*/ 428 w 433"/>
                <a:gd name="T33" fmla="*/ 198 h 561"/>
                <a:gd name="T34" fmla="*/ 426 w 433"/>
                <a:gd name="T35" fmla="*/ 145 h 561"/>
                <a:gd name="T36" fmla="*/ 381 w 433"/>
                <a:gd name="T37" fmla="*/ 116 h 561"/>
                <a:gd name="T38" fmla="*/ 322 w 433"/>
                <a:gd name="T39" fmla="*/ 94 h 561"/>
                <a:gd name="T40" fmla="*/ 286 w 433"/>
                <a:gd name="T41" fmla="*/ 82 h 561"/>
                <a:gd name="T42" fmla="*/ 271 w 433"/>
                <a:gd name="T43" fmla="*/ 98 h 561"/>
                <a:gd name="T44" fmla="*/ 258 w 433"/>
                <a:gd name="T45" fmla="*/ 97 h 561"/>
                <a:gd name="T46" fmla="*/ 265 w 433"/>
                <a:gd name="T47" fmla="*/ 48 h 561"/>
                <a:gd name="T48" fmla="*/ 231 w 433"/>
                <a:gd name="T49" fmla="*/ 43 h 561"/>
                <a:gd name="T50" fmla="*/ 192 w 433"/>
                <a:gd name="T51" fmla="*/ 44 h 561"/>
                <a:gd name="T52" fmla="*/ 156 w 433"/>
                <a:gd name="T53" fmla="*/ 36 h 561"/>
                <a:gd name="T54" fmla="*/ 147 w 433"/>
                <a:gd name="T55" fmla="*/ 0 h 561"/>
                <a:gd name="T56" fmla="*/ 100 w 433"/>
                <a:gd name="T57" fmla="*/ 12 h 561"/>
                <a:gd name="T58" fmla="*/ 116 w 433"/>
                <a:gd name="T59" fmla="*/ 42 h 561"/>
                <a:gd name="T60" fmla="*/ 76 w 433"/>
                <a:gd name="T61" fmla="*/ 54 h 561"/>
                <a:gd name="T62" fmla="*/ 44 w 433"/>
                <a:gd name="T63" fmla="*/ 48 h 561"/>
                <a:gd name="T64" fmla="*/ 42 w 433"/>
                <a:gd name="T65" fmla="*/ 65 h 561"/>
                <a:gd name="T66" fmla="*/ 43 w 433"/>
                <a:gd name="T67" fmla="*/ 131 h 561"/>
                <a:gd name="T68" fmla="*/ 0 w 433"/>
                <a:gd name="T69" fmla="*/ 17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561">
                  <a:moveTo>
                    <a:pt x="0" y="178"/>
                  </a:moveTo>
                  <a:lnTo>
                    <a:pt x="9" y="202"/>
                  </a:lnTo>
                  <a:lnTo>
                    <a:pt x="23" y="213"/>
                  </a:lnTo>
                  <a:lnTo>
                    <a:pt x="36" y="202"/>
                  </a:lnTo>
                  <a:lnTo>
                    <a:pt x="36" y="225"/>
                  </a:lnTo>
                  <a:lnTo>
                    <a:pt x="45" y="225"/>
                  </a:lnTo>
                  <a:lnTo>
                    <a:pt x="60" y="226"/>
                  </a:lnTo>
                  <a:lnTo>
                    <a:pt x="92" y="207"/>
                  </a:lnTo>
                  <a:lnTo>
                    <a:pt x="96" y="238"/>
                  </a:lnTo>
                  <a:lnTo>
                    <a:pt x="145" y="263"/>
                  </a:lnTo>
                  <a:lnTo>
                    <a:pt x="152" y="300"/>
                  </a:lnTo>
                  <a:lnTo>
                    <a:pt x="171" y="303"/>
                  </a:lnTo>
                  <a:lnTo>
                    <a:pt x="179" y="327"/>
                  </a:lnTo>
                  <a:lnTo>
                    <a:pt x="174" y="357"/>
                  </a:lnTo>
                  <a:lnTo>
                    <a:pt x="176" y="385"/>
                  </a:lnTo>
                  <a:lnTo>
                    <a:pt x="199" y="389"/>
                  </a:lnTo>
                  <a:lnTo>
                    <a:pt x="203" y="409"/>
                  </a:lnTo>
                  <a:lnTo>
                    <a:pt x="215" y="412"/>
                  </a:lnTo>
                  <a:lnTo>
                    <a:pt x="214" y="436"/>
                  </a:lnTo>
                  <a:lnTo>
                    <a:pt x="220" y="438"/>
                  </a:lnTo>
                  <a:lnTo>
                    <a:pt x="222" y="459"/>
                  </a:lnTo>
                  <a:lnTo>
                    <a:pt x="180" y="506"/>
                  </a:lnTo>
                  <a:lnTo>
                    <a:pt x="188" y="505"/>
                  </a:lnTo>
                  <a:lnTo>
                    <a:pt x="221" y="533"/>
                  </a:lnTo>
                  <a:lnTo>
                    <a:pt x="228" y="545"/>
                  </a:lnTo>
                  <a:lnTo>
                    <a:pt x="227" y="560"/>
                  </a:lnTo>
                  <a:lnTo>
                    <a:pt x="279" y="478"/>
                  </a:lnTo>
                  <a:lnTo>
                    <a:pt x="282" y="433"/>
                  </a:lnTo>
                  <a:lnTo>
                    <a:pt x="325" y="397"/>
                  </a:lnTo>
                  <a:lnTo>
                    <a:pt x="350" y="397"/>
                  </a:lnTo>
                  <a:lnTo>
                    <a:pt x="360" y="384"/>
                  </a:lnTo>
                  <a:lnTo>
                    <a:pt x="383" y="319"/>
                  </a:lnTo>
                  <a:lnTo>
                    <a:pt x="387" y="257"/>
                  </a:lnTo>
                  <a:lnTo>
                    <a:pt x="428" y="198"/>
                  </a:lnTo>
                  <a:lnTo>
                    <a:pt x="432" y="171"/>
                  </a:lnTo>
                  <a:lnTo>
                    <a:pt x="426" y="145"/>
                  </a:lnTo>
                  <a:lnTo>
                    <a:pt x="407" y="143"/>
                  </a:lnTo>
                  <a:lnTo>
                    <a:pt x="381" y="116"/>
                  </a:lnTo>
                  <a:lnTo>
                    <a:pt x="326" y="110"/>
                  </a:lnTo>
                  <a:lnTo>
                    <a:pt x="322" y="94"/>
                  </a:lnTo>
                  <a:lnTo>
                    <a:pt x="297" y="82"/>
                  </a:lnTo>
                  <a:lnTo>
                    <a:pt x="286" y="82"/>
                  </a:lnTo>
                  <a:lnTo>
                    <a:pt x="271" y="106"/>
                  </a:lnTo>
                  <a:lnTo>
                    <a:pt x="271" y="98"/>
                  </a:lnTo>
                  <a:lnTo>
                    <a:pt x="248" y="101"/>
                  </a:lnTo>
                  <a:lnTo>
                    <a:pt x="258" y="97"/>
                  </a:lnTo>
                  <a:lnTo>
                    <a:pt x="249" y="78"/>
                  </a:lnTo>
                  <a:lnTo>
                    <a:pt x="265" y="48"/>
                  </a:lnTo>
                  <a:lnTo>
                    <a:pt x="248" y="16"/>
                  </a:lnTo>
                  <a:lnTo>
                    <a:pt x="231" y="43"/>
                  </a:lnTo>
                  <a:lnTo>
                    <a:pt x="215" y="40"/>
                  </a:lnTo>
                  <a:lnTo>
                    <a:pt x="192" y="44"/>
                  </a:lnTo>
                  <a:lnTo>
                    <a:pt x="161" y="51"/>
                  </a:lnTo>
                  <a:lnTo>
                    <a:pt x="156" y="36"/>
                  </a:lnTo>
                  <a:lnTo>
                    <a:pt x="157" y="9"/>
                  </a:lnTo>
                  <a:lnTo>
                    <a:pt x="147" y="0"/>
                  </a:lnTo>
                  <a:lnTo>
                    <a:pt x="120" y="18"/>
                  </a:lnTo>
                  <a:lnTo>
                    <a:pt x="100" y="12"/>
                  </a:lnTo>
                  <a:lnTo>
                    <a:pt x="108" y="38"/>
                  </a:lnTo>
                  <a:lnTo>
                    <a:pt x="116" y="42"/>
                  </a:lnTo>
                  <a:lnTo>
                    <a:pt x="90" y="61"/>
                  </a:lnTo>
                  <a:lnTo>
                    <a:pt x="76" y="54"/>
                  </a:lnTo>
                  <a:lnTo>
                    <a:pt x="70" y="44"/>
                  </a:lnTo>
                  <a:lnTo>
                    <a:pt x="44" y="48"/>
                  </a:lnTo>
                  <a:lnTo>
                    <a:pt x="52" y="63"/>
                  </a:lnTo>
                  <a:lnTo>
                    <a:pt x="42" y="65"/>
                  </a:lnTo>
                  <a:lnTo>
                    <a:pt x="48" y="90"/>
                  </a:lnTo>
                  <a:lnTo>
                    <a:pt x="43" y="131"/>
                  </a:lnTo>
                  <a:lnTo>
                    <a:pt x="14" y="144"/>
                  </a:lnTo>
                  <a:lnTo>
                    <a:pt x="0" y="17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0" name="Freeform 254"/>
            <p:cNvSpPr>
              <a:spLocks/>
            </p:cNvSpPr>
            <p:nvPr/>
          </p:nvSpPr>
          <p:spPr bwMode="auto">
            <a:xfrm>
              <a:off x="1362075" y="2625725"/>
              <a:ext cx="12700" cy="39688"/>
            </a:xfrm>
            <a:custGeom>
              <a:avLst/>
              <a:gdLst>
                <a:gd name="T0" fmla="*/ 0 w 10"/>
                <a:gd name="T1" fmla="*/ 10 h 38"/>
                <a:gd name="T2" fmla="*/ 3 w 10"/>
                <a:gd name="T3" fmla="*/ 37 h 38"/>
                <a:gd name="T4" fmla="*/ 9 w 10"/>
                <a:gd name="T5" fmla="*/ 0 h 38"/>
                <a:gd name="T6" fmla="*/ 0 w 10"/>
                <a:gd name="T7" fmla="*/ 10 h 38"/>
              </a:gdLst>
              <a:ahLst/>
              <a:cxnLst>
                <a:cxn ang="0">
                  <a:pos x="T0" y="T1"/>
                </a:cxn>
                <a:cxn ang="0">
                  <a:pos x="T2" y="T3"/>
                </a:cxn>
                <a:cxn ang="0">
                  <a:pos x="T4" y="T5"/>
                </a:cxn>
                <a:cxn ang="0">
                  <a:pos x="T6" y="T7"/>
                </a:cxn>
              </a:cxnLst>
              <a:rect l="0" t="0" r="r" b="b"/>
              <a:pathLst>
                <a:path w="10" h="38">
                  <a:moveTo>
                    <a:pt x="0" y="10"/>
                  </a:moveTo>
                  <a:lnTo>
                    <a:pt x="3" y="37"/>
                  </a:lnTo>
                  <a:lnTo>
                    <a:pt x="9" y="0"/>
                  </a:lnTo>
                  <a:lnTo>
                    <a:pt x="0" y="1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1" name="Freeform 255"/>
            <p:cNvSpPr>
              <a:spLocks/>
            </p:cNvSpPr>
            <p:nvPr/>
          </p:nvSpPr>
          <p:spPr bwMode="auto">
            <a:xfrm>
              <a:off x="592138" y="1606550"/>
              <a:ext cx="1263650" cy="654050"/>
            </a:xfrm>
            <a:custGeom>
              <a:avLst/>
              <a:gdLst>
                <a:gd name="T0" fmla="*/ 70 w 947"/>
                <a:gd name="T1" fmla="*/ 73 h 610"/>
                <a:gd name="T2" fmla="*/ 108 w 947"/>
                <a:gd name="T3" fmla="*/ 63 h 610"/>
                <a:gd name="T4" fmla="*/ 166 w 947"/>
                <a:gd name="T5" fmla="*/ 66 h 610"/>
                <a:gd name="T6" fmla="*/ 258 w 947"/>
                <a:gd name="T7" fmla="*/ 75 h 610"/>
                <a:gd name="T8" fmla="*/ 290 w 947"/>
                <a:gd name="T9" fmla="*/ 104 h 610"/>
                <a:gd name="T10" fmla="*/ 373 w 947"/>
                <a:gd name="T11" fmla="*/ 120 h 610"/>
                <a:gd name="T12" fmla="*/ 356 w 947"/>
                <a:gd name="T13" fmla="*/ 89 h 610"/>
                <a:gd name="T14" fmla="*/ 427 w 947"/>
                <a:gd name="T15" fmla="*/ 106 h 610"/>
                <a:gd name="T16" fmla="*/ 485 w 947"/>
                <a:gd name="T17" fmla="*/ 99 h 610"/>
                <a:gd name="T18" fmla="*/ 489 w 947"/>
                <a:gd name="T19" fmla="*/ 97 h 610"/>
                <a:gd name="T20" fmla="*/ 502 w 947"/>
                <a:gd name="T21" fmla="*/ 95 h 610"/>
                <a:gd name="T22" fmla="*/ 523 w 947"/>
                <a:gd name="T23" fmla="*/ 62 h 610"/>
                <a:gd name="T24" fmla="*/ 507 w 947"/>
                <a:gd name="T25" fmla="*/ 0 h 610"/>
                <a:gd name="T26" fmla="*/ 537 w 947"/>
                <a:gd name="T27" fmla="*/ 46 h 610"/>
                <a:gd name="T28" fmla="*/ 549 w 947"/>
                <a:gd name="T29" fmla="*/ 66 h 610"/>
                <a:gd name="T30" fmla="*/ 588 w 947"/>
                <a:gd name="T31" fmla="*/ 91 h 610"/>
                <a:gd name="T32" fmla="*/ 611 w 947"/>
                <a:gd name="T33" fmla="*/ 83 h 610"/>
                <a:gd name="T34" fmla="*/ 660 w 947"/>
                <a:gd name="T35" fmla="*/ 73 h 610"/>
                <a:gd name="T36" fmla="*/ 660 w 947"/>
                <a:gd name="T37" fmla="*/ 120 h 610"/>
                <a:gd name="T38" fmla="*/ 604 w 947"/>
                <a:gd name="T39" fmla="*/ 132 h 610"/>
                <a:gd name="T40" fmla="*/ 575 w 947"/>
                <a:gd name="T41" fmla="*/ 161 h 610"/>
                <a:gd name="T42" fmla="*/ 558 w 947"/>
                <a:gd name="T43" fmla="*/ 202 h 610"/>
                <a:gd name="T44" fmla="*/ 537 w 947"/>
                <a:gd name="T45" fmla="*/ 216 h 610"/>
                <a:gd name="T46" fmla="*/ 513 w 947"/>
                <a:gd name="T47" fmla="*/ 247 h 610"/>
                <a:gd name="T48" fmla="*/ 534 w 947"/>
                <a:gd name="T49" fmla="*/ 339 h 610"/>
                <a:gd name="T50" fmla="*/ 612 w 947"/>
                <a:gd name="T51" fmla="*/ 379 h 610"/>
                <a:gd name="T52" fmla="*/ 659 w 947"/>
                <a:gd name="T53" fmla="*/ 429 h 610"/>
                <a:gd name="T54" fmla="*/ 679 w 947"/>
                <a:gd name="T55" fmla="*/ 452 h 610"/>
                <a:gd name="T56" fmla="*/ 718 w 947"/>
                <a:gd name="T57" fmla="*/ 351 h 610"/>
                <a:gd name="T58" fmla="*/ 708 w 947"/>
                <a:gd name="T59" fmla="*/ 285 h 610"/>
                <a:gd name="T60" fmla="*/ 704 w 947"/>
                <a:gd name="T61" fmla="*/ 243 h 610"/>
                <a:gd name="T62" fmla="*/ 743 w 947"/>
                <a:gd name="T63" fmla="*/ 223 h 610"/>
                <a:gd name="T64" fmla="*/ 793 w 947"/>
                <a:gd name="T65" fmla="*/ 274 h 610"/>
                <a:gd name="T66" fmla="*/ 777 w 947"/>
                <a:gd name="T67" fmla="*/ 308 h 610"/>
                <a:gd name="T68" fmla="*/ 809 w 947"/>
                <a:gd name="T69" fmla="*/ 305 h 610"/>
                <a:gd name="T70" fmla="*/ 839 w 947"/>
                <a:gd name="T71" fmla="*/ 286 h 610"/>
                <a:gd name="T72" fmla="*/ 851 w 947"/>
                <a:gd name="T73" fmla="*/ 298 h 610"/>
                <a:gd name="T74" fmla="*/ 869 w 947"/>
                <a:gd name="T75" fmla="*/ 311 h 610"/>
                <a:gd name="T76" fmla="*/ 871 w 947"/>
                <a:gd name="T77" fmla="*/ 329 h 610"/>
                <a:gd name="T78" fmla="*/ 877 w 947"/>
                <a:gd name="T79" fmla="*/ 354 h 610"/>
                <a:gd name="T80" fmla="*/ 926 w 947"/>
                <a:gd name="T81" fmla="*/ 384 h 610"/>
                <a:gd name="T82" fmla="*/ 928 w 947"/>
                <a:gd name="T83" fmla="*/ 407 h 610"/>
                <a:gd name="T84" fmla="*/ 946 w 947"/>
                <a:gd name="T85" fmla="*/ 432 h 610"/>
                <a:gd name="T86" fmla="*/ 774 w 947"/>
                <a:gd name="T87" fmla="*/ 527 h 610"/>
                <a:gd name="T88" fmla="*/ 825 w 947"/>
                <a:gd name="T89" fmla="*/ 505 h 610"/>
                <a:gd name="T90" fmla="*/ 884 w 947"/>
                <a:gd name="T91" fmla="*/ 550 h 610"/>
                <a:gd name="T92" fmla="*/ 886 w 947"/>
                <a:gd name="T93" fmla="*/ 554 h 610"/>
                <a:gd name="T94" fmla="*/ 861 w 947"/>
                <a:gd name="T95" fmla="*/ 551 h 610"/>
                <a:gd name="T96" fmla="*/ 811 w 947"/>
                <a:gd name="T97" fmla="*/ 547 h 610"/>
                <a:gd name="T98" fmla="*/ 722 w 947"/>
                <a:gd name="T99" fmla="*/ 567 h 610"/>
                <a:gd name="T100" fmla="*/ 688 w 947"/>
                <a:gd name="T101" fmla="*/ 594 h 610"/>
                <a:gd name="T102" fmla="*/ 648 w 947"/>
                <a:gd name="T103" fmla="*/ 592 h 610"/>
                <a:gd name="T104" fmla="*/ 679 w 947"/>
                <a:gd name="T105" fmla="*/ 562 h 610"/>
                <a:gd name="T106" fmla="*/ 621 w 947"/>
                <a:gd name="T107" fmla="*/ 507 h 610"/>
                <a:gd name="T108" fmla="*/ 596 w 947"/>
                <a:gd name="T109" fmla="*/ 501 h 610"/>
                <a:gd name="T110" fmla="*/ 508 w 947"/>
                <a:gd name="T111" fmla="*/ 481 h 610"/>
                <a:gd name="T112" fmla="*/ 180 w 947"/>
                <a:gd name="T113" fmla="*/ 472 h 610"/>
                <a:gd name="T114" fmla="*/ 144 w 947"/>
                <a:gd name="T115" fmla="*/ 425 h 610"/>
                <a:gd name="T116" fmla="*/ 121 w 947"/>
                <a:gd name="T117" fmla="*/ 358 h 610"/>
                <a:gd name="T118" fmla="*/ 31 w 947"/>
                <a:gd name="T119" fmla="*/ 28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7" h="610">
                  <a:moveTo>
                    <a:pt x="0" y="272"/>
                  </a:moveTo>
                  <a:lnTo>
                    <a:pt x="0" y="56"/>
                  </a:lnTo>
                  <a:lnTo>
                    <a:pt x="74" y="85"/>
                  </a:lnTo>
                  <a:lnTo>
                    <a:pt x="70" y="73"/>
                  </a:lnTo>
                  <a:lnTo>
                    <a:pt x="78" y="66"/>
                  </a:lnTo>
                  <a:lnTo>
                    <a:pt x="123" y="44"/>
                  </a:lnTo>
                  <a:lnTo>
                    <a:pt x="88" y="73"/>
                  </a:lnTo>
                  <a:lnTo>
                    <a:pt x="108" y="63"/>
                  </a:lnTo>
                  <a:lnTo>
                    <a:pt x="108" y="70"/>
                  </a:lnTo>
                  <a:lnTo>
                    <a:pt x="147" y="44"/>
                  </a:lnTo>
                  <a:lnTo>
                    <a:pt x="142" y="35"/>
                  </a:lnTo>
                  <a:lnTo>
                    <a:pt x="166" y="66"/>
                  </a:lnTo>
                  <a:lnTo>
                    <a:pt x="182" y="47"/>
                  </a:lnTo>
                  <a:lnTo>
                    <a:pt x="180" y="66"/>
                  </a:lnTo>
                  <a:lnTo>
                    <a:pt x="202" y="52"/>
                  </a:lnTo>
                  <a:lnTo>
                    <a:pt x="258" y="75"/>
                  </a:lnTo>
                  <a:lnTo>
                    <a:pt x="285" y="75"/>
                  </a:lnTo>
                  <a:lnTo>
                    <a:pt x="298" y="86"/>
                  </a:lnTo>
                  <a:lnTo>
                    <a:pt x="281" y="98"/>
                  </a:lnTo>
                  <a:lnTo>
                    <a:pt x="290" y="104"/>
                  </a:lnTo>
                  <a:lnTo>
                    <a:pt x="342" y="97"/>
                  </a:lnTo>
                  <a:lnTo>
                    <a:pt x="364" y="114"/>
                  </a:lnTo>
                  <a:lnTo>
                    <a:pt x="367" y="128"/>
                  </a:lnTo>
                  <a:lnTo>
                    <a:pt x="373" y="120"/>
                  </a:lnTo>
                  <a:lnTo>
                    <a:pt x="364" y="104"/>
                  </a:lnTo>
                  <a:lnTo>
                    <a:pt x="388" y="81"/>
                  </a:lnTo>
                  <a:lnTo>
                    <a:pt x="365" y="95"/>
                  </a:lnTo>
                  <a:lnTo>
                    <a:pt x="356" y="89"/>
                  </a:lnTo>
                  <a:lnTo>
                    <a:pt x="386" y="75"/>
                  </a:lnTo>
                  <a:lnTo>
                    <a:pt x="401" y="95"/>
                  </a:lnTo>
                  <a:lnTo>
                    <a:pt x="417" y="95"/>
                  </a:lnTo>
                  <a:lnTo>
                    <a:pt x="427" y="106"/>
                  </a:lnTo>
                  <a:lnTo>
                    <a:pt x="472" y="104"/>
                  </a:lnTo>
                  <a:lnTo>
                    <a:pt x="470" y="95"/>
                  </a:lnTo>
                  <a:lnTo>
                    <a:pt x="483" y="108"/>
                  </a:lnTo>
                  <a:lnTo>
                    <a:pt x="485" y="99"/>
                  </a:lnTo>
                  <a:lnTo>
                    <a:pt x="475" y="102"/>
                  </a:lnTo>
                  <a:lnTo>
                    <a:pt x="468" y="87"/>
                  </a:lnTo>
                  <a:lnTo>
                    <a:pt x="484" y="86"/>
                  </a:lnTo>
                  <a:lnTo>
                    <a:pt x="489" y="97"/>
                  </a:lnTo>
                  <a:lnTo>
                    <a:pt x="497" y="93"/>
                  </a:lnTo>
                  <a:lnTo>
                    <a:pt x="494" y="108"/>
                  </a:lnTo>
                  <a:lnTo>
                    <a:pt x="505" y="117"/>
                  </a:lnTo>
                  <a:lnTo>
                    <a:pt x="502" y="95"/>
                  </a:lnTo>
                  <a:lnTo>
                    <a:pt x="525" y="83"/>
                  </a:lnTo>
                  <a:lnTo>
                    <a:pt x="521" y="74"/>
                  </a:lnTo>
                  <a:lnTo>
                    <a:pt x="513" y="81"/>
                  </a:lnTo>
                  <a:lnTo>
                    <a:pt x="523" y="62"/>
                  </a:lnTo>
                  <a:lnTo>
                    <a:pt x="492" y="48"/>
                  </a:lnTo>
                  <a:lnTo>
                    <a:pt x="495" y="17"/>
                  </a:lnTo>
                  <a:lnTo>
                    <a:pt x="502" y="19"/>
                  </a:lnTo>
                  <a:lnTo>
                    <a:pt x="507" y="0"/>
                  </a:lnTo>
                  <a:lnTo>
                    <a:pt x="530" y="17"/>
                  </a:lnTo>
                  <a:lnTo>
                    <a:pt x="532" y="30"/>
                  </a:lnTo>
                  <a:lnTo>
                    <a:pt x="548" y="47"/>
                  </a:lnTo>
                  <a:lnTo>
                    <a:pt x="537" y="46"/>
                  </a:lnTo>
                  <a:lnTo>
                    <a:pt x="543" y="51"/>
                  </a:lnTo>
                  <a:lnTo>
                    <a:pt x="535" y="59"/>
                  </a:lnTo>
                  <a:lnTo>
                    <a:pt x="555" y="62"/>
                  </a:lnTo>
                  <a:lnTo>
                    <a:pt x="549" y="66"/>
                  </a:lnTo>
                  <a:lnTo>
                    <a:pt x="560" y="91"/>
                  </a:lnTo>
                  <a:lnTo>
                    <a:pt x="569" y="69"/>
                  </a:lnTo>
                  <a:lnTo>
                    <a:pt x="584" y="77"/>
                  </a:lnTo>
                  <a:lnTo>
                    <a:pt x="588" y="91"/>
                  </a:lnTo>
                  <a:lnTo>
                    <a:pt x="582" y="99"/>
                  </a:lnTo>
                  <a:lnTo>
                    <a:pt x="594" y="117"/>
                  </a:lnTo>
                  <a:lnTo>
                    <a:pt x="602" y="113"/>
                  </a:lnTo>
                  <a:lnTo>
                    <a:pt x="611" y="83"/>
                  </a:lnTo>
                  <a:lnTo>
                    <a:pt x="624" y="81"/>
                  </a:lnTo>
                  <a:lnTo>
                    <a:pt x="616" y="55"/>
                  </a:lnTo>
                  <a:lnTo>
                    <a:pt x="647" y="58"/>
                  </a:lnTo>
                  <a:lnTo>
                    <a:pt x="660" y="73"/>
                  </a:lnTo>
                  <a:lnTo>
                    <a:pt x="655" y="78"/>
                  </a:lnTo>
                  <a:lnTo>
                    <a:pt x="662" y="83"/>
                  </a:lnTo>
                  <a:lnTo>
                    <a:pt x="647" y="87"/>
                  </a:lnTo>
                  <a:lnTo>
                    <a:pt x="660" y="120"/>
                  </a:lnTo>
                  <a:lnTo>
                    <a:pt x="640" y="136"/>
                  </a:lnTo>
                  <a:lnTo>
                    <a:pt x="631" y="129"/>
                  </a:lnTo>
                  <a:lnTo>
                    <a:pt x="634" y="140"/>
                  </a:lnTo>
                  <a:lnTo>
                    <a:pt x="604" y="132"/>
                  </a:lnTo>
                  <a:lnTo>
                    <a:pt x="609" y="144"/>
                  </a:lnTo>
                  <a:lnTo>
                    <a:pt x="596" y="160"/>
                  </a:lnTo>
                  <a:lnTo>
                    <a:pt x="563" y="148"/>
                  </a:lnTo>
                  <a:lnTo>
                    <a:pt x="575" y="161"/>
                  </a:lnTo>
                  <a:lnTo>
                    <a:pt x="599" y="163"/>
                  </a:lnTo>
                  <a:lnTo>
                    <a:pt x="584" y="190"/>
                  </a:lnTo>
                  <a:lnTo>
                    <a:pt x="566" y="187"/>
                  </a:lnTo>
                  <a:lnTo>
                    <a:pt x="558" y="202"/>
                  </a:lnTo>
                  <a:lnTo>
                    <a:pt x="527" y="190"/>
                  </a:lnTo>
                  <a:lnTo>
                    <a:pt x="555" y="202"/>
                  </a:lnTo>
                  <a:lnTo>
                    <a:pt x="558" y="212"/>
                  </a:lnTo>
                  <a:lnTo>
                    <a:pt x="537" y="216"/>
                  </a:lnTo>
                  <a:lnTo>
                    <a:pt x="543" y="220"/>
                  </a:lnTo>
                  <a:lnTo>
                    <a:pt x="537" y="222"/>
                  </a:lnTo>
                  <a:lnTo>
                    <a:pt x="537" y="233"/>
                  </a:lnTo>
                  <a:lnTo>
                    <a:pt x="513" y="247"/>
                  </a:lnTo>
                  <a:lnTo>
                    <a:pt x="509" y="297"/>
                  </a:lnTo>
                  <a:lnTo>
                    <a:pt x="517" y="308"/>
                  </a:lnTo>
                  <a:lnTo>
                    <a:pt x="529" y="302"/>
                  </a:lnTo>
                  <a:lnTo>
                    <a:pt x="534" y="339"/>
                  </a:lnTo>
                  <a:lnTo>
                    <a:pt x="552" y="332"/>
                  </a:lnTo>
                  <a:lnTo>
                    <a:pt x="573" y="341"/>
                  </a:lnTo>
                  <a:lnTo>
                    <a:pt x="616" y="370"/>
                  </a:lnTo>
                  <a:lnTo>
                    <a:pt x="612" y="379"/>
                  </a:lnTo>
                  <a:lnTo>
                    <a:pt x="616" y="371"/>
                  </a:lnTo>
                  <a:lnTo>
                    <a:pt x="649" y="374"/>
                  </a:lnTo>
                  <a:lnTo>
                    <a:pt x="649" y="414"/>
                  </a:lnTo>
                  <a:lnTo>
                    <a:pt x="659" y="429"/>
                  </a:lnTo>
                  <a:lnTo>
                    <a:pt x="652" y="433"/>
                  </a:lnTo>
                  <a:lnTo>
                    <a:pt x="668" y="438"/>
                  </a:lnTo>
                  <a:lnTo>
                    <a:pt x="664" y="452"/>
                  </a:lnTo>
                  <a:lnTo>
                    <a:pt x="679" y="452"/>
                  </a:lnTo>
                  <a:lnTo>
                    <a:pt x="698" y="430"/>
                  </a:lnTo>
                  <a:lnTo>
                    <a:pt x="690" y="425"/>
                  </a:lnTo>
                  <a:lnTo>
                    <a:pt x="679" y="384"/>
                  </a:lnTo>
                  <a:lnTo>
                    <a:pt x="718" y="351"/>
                  </a:lnTo>
                  <a:lnTo>
                    <a:pt x="711" y="351"/>
                  </a:lnTo>
                  <a:lnTo>
                    <a:pt x="703" y="312"/>
                  </a:lnTo>
                  <a:lnTo>
                    <a:pt x="689" y="301"/>
                  </a:lnTo>
                  <a:lnTo>
                    <a:pt x="708" y="285"/>
                  </a:lnTo>
                  <a:lnTo>
                    <a:pt x="701" y="277"/>
                  </a:lnTo>
                  <a:lnTo>
                    <a:pt x="704" y="259"/>
                  </a:lnTo>
                  <a:lnTo>
                    <a:pt x="696" y="259"/>
                  </a:lnTo>
                  <a:lnTo>
                    <a:pt x="704" y="243"/>
                  </a:lnTo>
                  <a:lnTo>
                    <a:pt x="695" y="234"/>
                  </a:lnTo>
                  <a:lnTo>
                    <a:pt x="700" y="223"/>
                  </a:lnTo>
                  <a:lnTo>
                    <a:pt x="729" y="231"/>
                  </a:lnTo>
                  <a:lnTo>
                    <a:pt x="743" y="223"/>
                  </a:lnTo>
                  <a:lnTo>
                    <a:pt x="768" y="243"/>
                  </a:lnTo>
                  <a:lnTo>
                    <a:pt x="768" y="253"/>
                  </a:lnTo>
                  <a:lnTo>
                    <a:pt x="791" y="254"/>
                  </a:lnTo>
                  <a:lnTo>
                    <a:pt x="793" y="274"/>
                  </a:lnTo>
                  <a:lnTo>
                    <a:pt x="773" y="274"/>
                  </a:lnTo>
                  <a:lnTo>
                    <a:pt x="790" y="280"/>
                  </a:lnTo>
                  <a:lnTo>
                    <a:pt x="795" y="290"/>
                  </a:lnTo>
                  <a:lnTo>
                    <a:pt x="777" y="308"/>
                  </a:lnTo>
                  <a:lnTo>
                    <a:pt x="804" y="300"/>
                  </a:lnTo>
                  <a:lnTo>
                    <a:pt x="806" y="315"/>
                  </a:lnTo>
                  <a:lnTo>
                    <a:pt x="794" y="321"/>
                  </a:lnTo>
                  <a:lnTo>
                    <a:pt x="809" y="305"/>
                  </a:lnTo>
                  <a:lnTo>
                    <a:pt x="811" y="315"/>
                  </a:lnTo>
                  <a:lnTo>
                    <a:pt x="825" y="300"/>
                  </a:lnTo>
                  <a:lnTo>
                    <a:pt x="831" y="308"/>
                  </a:lnTo>
                  <a:lnTo>
                    <a:pt x="839" y="286"/>
                  </a:lnTo>
                  <a:lnTo>
                    <a:pt x="836" y="282"/>
                  </a:lnTo>
                  <a:lnTo>
                    <a:pt x="847" y="272"/>
                  </a:lnTo>
                  <a:lnTo>
                    <a:pt x="860" y="293"/>
                  </a:lnTo>
                  <a:lnTo>
                    <a:pt x="851" y="298"/>
                  </a:lnTo>
                  <a:lnTo>
                    <a:pt x="863" y="296"/>
                  </a:lnTo>
                  <a:lnTo>
                    <a:pt x="866" y="304"/>
                  </a:lnTo>
                  <a:lnTo>
                    <a:pt x="858" y="308"/>
                  </a:lnTo>
                  <a:lnTo>
                    <a:pt x="869" y="311"/>
                  </a:lnTo>
                  <a:lnTo>
                    <a:pt x="863" y="317"/>
                  </a:lnTo>
                  <a:lnTo>
                    <a:pt x="869" y="315"/>
                  </a:lnTo>
                  <a:lnTo>
                    <a:pt x="877" y="324"/>
                  </a:lnTo>
                  <a:lnTo>
                    <a:pt x="871" y="329"/>
                  </a:lnTo>
                  <a:lnTo>
                    <a:pt x="883" y="337"/>
                  </a:lnTo>
                  <a:lnTo>
                    <a:pt x="865" y="346"/>
                  </a:lnTo>
                  <a:lnTo>
                    <a:pt x="879" y="346"/>
                  </a:lnTo>
                  <a:lnTo>
                    <a:pt x="877" y="354"/>
                  </a:lnTo>
                  <a:lnTo>
                    <a:pt x="894" y="362"/>
                  </a:lnTo>
                  <a:lnTo>
                    <a:pt x="901" y="378"/>
                  </a:lnTo>
                  <a:lnTo>
                    <a:pt x="906" y="372"/>
                  </a:lnTo>
                  <a:lnTo>
                    <a:pt x="926" y="384"/>
                  </a:lnTo>
                  <a:lnTo>
                    <a:pt x="886" y="401"/>
                  </a:lnTo>
                  <a:lnTo>
                    <a:pt x="894" y="410"/>
                  </a:lnTo>
                  <a:lnTo>
                    <a:pt x="928" y="393"/>
                  </a:lnTo>
                  <a:lnTo>
                    <a:pt x="928" y="407"/>
                  </a:lnTo>
                  <a:lnTo>
                    <a:pt x="942" y="405"/>
                  </a:lnTo>
                  <a:lnTo>
                    <a:pt x="946" y="411"/>
                  </a:lnTo>
                  <a:lnTo>
                    <a:pt x="938" y="411"/>
                  </a:lnTo>
                  <a:lnTo>
                    <a:pt x="946" y="432"/>
                  </a:lnTo>
                  <a:lnTo>
                    <a:pt x="898" y="465"/>
                  </a:lnTo>
                  <a:lnTo>
                    <a:pt x="828" y="465"/>
                  </a:lnTo>
                  <a:lnTo>
                    <a:pt x="799" y="491"/>
                  </a:lnTo>
                  <a:lnTo>
                    <a:pt x="774" y="527"/>
                  </a:lnTo>
                  <a:lnTo>
                    <a:pt x="799" y="499"/>
                  </a:lnTo>
                  <a:lnTo>
                    <a:pt x="836" y="483"/>
                  </a:lnTo>
                  <a:lnTo>
                    <a:pt x="851" y="496"/>
                  </a:lnTo>
                  <a:lnTo>
                    <a:pt x="825" y="505"/>
                  </a:lnTo>
                  <a:lnTo>
                    <a:pt x="845" y="511"/>
                  </a:lnTo>
                  <a:lnTo>
                    <a:pt x="839" y="523"/>
                  </a:lnTo>
                  <a:lnTo>
                    <a:pt x="854" y="542"/>
                  </a:lnTo>
                  <a:lnTo>
                    <a:pt x="884" y="550"/>
                  </a:lnTo>
                  <a:lnTo>
                    <a:pt x="891" y="524"/>
                  </a:lnTo>
                  <a:lnTo>
                    <a:pt x="891" y="539"/>
                  </a:lnTo>
                  <a:lnTo>
                    <a:pt x="900" y="538"/>
                  </a:lnTo>
                  <a:lnTo>
                    <a:pt x="886" y="554"/>
                  </a:lnTo>
                  <a:lnTo>
                    <a:pt x="852" y="565"/>
                  </a:lnTo>
                  <a:lnTo>
                    <a:pt x="839" y="583"/>
                  </a:lnTo>
                  <a:lnTo>
                    <a:pt x="831" y="567"/>
                  </a:lnTo>
                  <a:lnTo>
                    <a:pt x="861" y="551"/>
                  </a:lnTo>
                  <a:lnTo>
                    <a:pt x="845" y="553"/>
                  </a:lnTo>
                  <a:lnTo>
                    <a:pt x="847" y="542"/>
                  </a:lnTo>
                  <a:lnTo>
                    <a:pt x="820" y="555"/>
                  </a:lnTo>
                  <a:lnTo>
                    <a:pt x="811" y="547"/>
                  </a:lnTo>
                  <a:lnTo>
                    <a:pt x="811" y="524"/>
                  </a:lnTo>
                  <a:lnTo>
                    <a:pt x="794" y="516"/>
                  </a:lnTo>
                  <a:lnTo>
                    <a:pt x="779" y="554"/>
                  </a:lnTo>
                  <a:lnTo>
                    <a:pt x="722" y="567"/>
                  </a:lnTo>
                  <a:lnTo>
                    <a:pt x="685" y="581"/>
                  </a:lnTo>
                  <a:lnTo>
                    <a:pt x="678" y="589"/>
                  </a:lnTo>
                  <a:lnTo>
                    <a:pt x="686" y="589"/>
                  </a:lnTo>
                  <a:lnTo>
                    <a:pt x="688" y="594"/>
                  </a:lnTo>
                  <a:lnTo>
                    <a:pt x="641" y="609"/>
                  </a:lnTo>
                  <a:lnTo>
                    <a:pt x="643" y="602"/>
                  </a:lnTo>
                  <a:lnTo>
                    <a:pt x="647" y="600"/>
                  </a:lnTo>
                  <a:lnTo>
                    <a:pt x="648" y="592"/>
                  </a:lnTo>
                  <a:lnTo>
                    <a:pt x="656" y="586"/>
                  </a:lnTo>
                  <a:lnTo>
                    <a:pt x="657" y="554"/>
                  </a:lnTo>
                  <a:lnTo>
                    <a:pt x="665" y="565"/>
                  </a:lnTo>
                  <a:lnTo>
                    <a:pt x="679" y="562"/>
                  </a:lnTo>
                  <a:lnTo>
                    <a:pt x="667" y="542"/>
                  </a:lnTo>
                  <a:lnTo>
                    <a:pt x="627" y="534"/>
                  </a:lnTo>
                  <a:lnTo>
                    <a:pt x="625" y="534"/>
                  </a:lnTo>
                  <a:lnTo>
                    <a:pt x="621" y="507"/>
                  </a:lnTo>
                  <a:lnTo>
                    <a:pt x="612" y="508"/>
                  </a:lnTo>
                  <a:lnTo>
                    <a:pt x="604" y="493"/>
                  </a:lnTo>
                  <a:lnTo>
                    <a:pt x="596" y="492"/>
                  </a:lnTo>
                  <a:lnTo>
                    <a:pt x="596" y="501"/>
                  </a:lnTo>
                  <a:lnTo>
                    <a:pt x="586" y="488"/>
                  </a:lnTo>
                  <a:lnTo>
                    <a:pt x="568" y="507"/>
                  </a:lnTo>
                  <a:lnTo>
                    <a:pt x="514" y="493"/>
                  </a:lnTo>
                  <a:lnTo>
                    <a:pt x="508" y="481"/>
                  </a:lnTo>
                  <a:lnTo>
                    <a:pt x="506" y="489"/>
                  </a:lnTo>
                  <a:lnTo>
                    <a:pt x="201" y="489"/>
                  </a:lnTo>
                  <a:lnTo>
                    <a:pt x="197" y="476"/>
                  </a:lnTo>
                  <a:lnTo>
                    <a:pt x="180" y="472"/>
                  </a:lnTo>
                  <a:lnTo>
                    <a:pt x="180" y="462"/>
                  </a:lnTo>
                  <a:lnTo>
                    <a:pt x="147" y="449"/>
                  </a:lnTo>
                  <a:lnTo>
                    <a:pt x="152" y="444"/>
                  </a:lnTo>
                  <a:lnTo>
                    <a:pt x="144" y="425"/>
                  </a:lnTo>
                  <a:lnTo>
                    <a:pt x="134" y="425"/>
                  </a:lnTo>
                  <a:lnTo>
                    <a:pt x="116" y="387"/>
                  </a:lnTo>
                  <a:lnTo>
                    <a:pt x="119" y="375"/>
                  </a:lnTo>
                  <a:lnTo>
                    <a:pt x="121" y="358"/>
                  </a:lnTo>
                  <a:lnTo>
                    <a:pt x="99" y="346"/>
                  </a:lnTo>
                  <a:lnTo>
                    <a:pt x="60" y="281"/>
                  </a:lnTo>
                  <a:lnTo>
                    <a:pt x="37" y="300"/>
                  </a:lnTo>
                  <a:lnTo>
                    <a:pt x="31" y="289"/>
                  </a:lnTo>
                  <a:lnTo>
                    <a:pt x="29" y="288"/>
                  </a:lnTo>
                  <a:lnTo>
                    <a:pt x="19" y="272"/>
                  </a:lnTo>
                  <a:lnTo>
                    <a:pt x="0" y="272"/>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2" name="Freeform 256"/>
            <p:cNvSpPr>
              <a:spLocks/>
            </p:cNvSpPr>
            <p:nvPr/>
          </p:nvSpPr>
          <p:spPr bwMode="auto">
            <a:xfrm>
              <a:off x="777875" y="2073275"/>
              <a:ext cx="76200" cy="44450"/>
            </a:xfrm>
            <a:custGeom>
              <a:avLst/>
              <a:gdLst>
                <a:gd name="T0" fmla="*/ 0 w 58"/>
                <a:gd name="T1" fmla="*/ 0 h 41"/>
                <a:gd name="T2" fmla="*/ 31 w 58"/>
                <a:gd name="T3" fmla="*/ 7 h 41"/>
                <a:gd name="T4" fmla="*/ 57 w 58"/>
                <a:gd name="T5" fmla="*/ 40 h 41"/>
                <a:gd name="T6" fmla="*/ 42 w 58"/>
                <a:gd name="T7" fmla="*/ 33 h 41"/>
                <a:gd name="T8" fmla="*/ 0 w 58"/>
                <a:gd name="T9" fmla="*/ 0 h 41"/>
              </a:gdLst>
              <a:ahLst/>
              <a:cxnLst>
                <a:cxn ang="0">
                  <a:pos x="T0" y="T1"/>
                </a:cxn>
                <a:cxn ang="0">
                  <a:pos x="T2" y="T3"/>
                </a:cxn>
                <a:cxn ang="0">
                  <a:pos x="T4" y="T5"/>
                </a:cxn>
                <a:cxn ang="0">
                  <a:pos x="T6" y="T7"/>
                </a:cxn>
                <a:cxn ang="0">
                  <a:pos x="T8" y="T9"/>
                </a:cxn>
              </a:cxnLst>
              <a:rect l="0" t="0" r="r" b="b"/>
              <a:pathLst>
                <a:path w="58" h="41">
                  <a:moveTo>
                    <a:pt x="0" y="0"/>
                  </a:moveTo>
                  <a:lnTo>
                    <a:pt x="31" y="7"/>
                  </a:lnTo>
                  <a:lnTo>
                    <a:pt x="57" y="40"/>
                  </a:lnTo>
                  <a:lnTo>
                    <a:pt x="42" y="33"/>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 name="Freeform 257"/>
            <p:cNvSpPr>
              <a:spLocks/>
            </p:cNvSpPr>
            <p:nvPr/>
          </p:nvSpPr>
          <p:spPr bwMode="auto">
            <a:xfrm>
              <a:off x="812800" y="1508125"/>
              <a:ext cx="157163" cy="98425"/>
            </a:xfrm>
            <a:custGeom>
              <a:avLst/>
              <a:gdLst>
                <a:gd name="T0" fmla="*/ 0 w 117"/>
                <a:gd name="T1" fmla="*/ 69 h 91"/>
                <a:gd name="T2" fmla="*/ 5 w 117"/>
                <a:gd name="T3" fmla="*/ 56 h 91"/>
                <a:gd name="T4" fmla="*/ 23 w 117"/>
                <a:gd name="T5" fmla="*/ 19 h 91"/>
                <a:gd name="T6" fmla="*/ 15 w 117"/>
                <a:gd name="T7" fmla="*/ 4 h 91"/>
                <a:gd name="T8" fmla="*/ 49 w 117"/>
                <a:gd name="T9" fmla="*/ 0 h 91"/>
                <a:gd name="T10" fmla="*/ 75 w 117"/>
                <a:gd name="T11" fmla="*/ 15 h 91"/>
                <a:gd name="T12" fmla="*/ 90 w 117"/>
                <a:gd name="T13" fmla="*/ 7 h 91"/>
                <a:gd name="T14" fmla="*/ 116 w 117"/>
                <a:gd name="T15" fmla="*/ 26 h 91"/>
                <a:gd name="T16" fmla="*/ 64 w 117"/>
                <a:gd name="T17" fmla="*/ 60 h 91"/>
                <a:gd name="T18" fmla="*/ 58 w 117"/>
                <a:gd name="T19" fmla="*/ 79 h 91"/>
                <a:gd name="T20" fmla="*/ 33 w 117"/>
                <a:gd name="T21" fmla="*/ 90 h 91"/>
                <a:gd name="T22" fmla="*/ 19 w 117"/>
                <a:gd name="T23" fmla="*/ 74 h 91"/>
                <a:gd name="T24" fmla="*/ 0 w 117"/>
                <a:gd name="T25"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91">
                  <a:moveTo>
                    <a:pt x="0" y="69"/>
                  </a:moveTo>
                  <a:lnTo>
                    <a:pt x="5" y="56"/>
                  </a:lnTo>
                  <a:lnTo>
                    <a:pt x="23" y="19"/>
                  </a:lnTo>
                  <a:lnTo>
                    <a:pt x="15" y="4"/>
                  </a:lnTo>
                  <a:lnTo>
                    <a:pt x="49" y="0"/>
                  </a:lnTo>
                  <a:lnTo>
                    <a:pt x="75" y="15"/>
                  </a:lnTo>
                  <a:lnTo>
                    <a:pt x="90" y="7"/>
                  </a:lnTo>
                  <a:lnTo>
                    <a:pt x="116" y="26"/>
                  </a:lnTo>
                  <a:lnTo>
                    <a:pt x="64" y="60"/>
                  </a:lnTo>
                  <a:lnTo>
                    <a:pt x="58" y="79"/>
                  </a:lnTo>
                  <a:lnTo>
                    <a:pt x="33" y="90"/>
                  </a:lnTo>
                  <a:lnTo>
                    <a:pt x="19" y="74"/>
                  </a:lnTo>
                  <a:lnTo>
                    <a:pt x="0" y="6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4" name="Freeform 258"/>
            <p:cNvSpPr>
              <a:spLocks/>
            </p:cNvSpPr>
            <p:nvPr/>
          </p:nvSpPr>
          <p:spPr bwMode="auto">
            <a:xfrm>
              <a:off x="862013" y="1416050"/>
              <a:ext cx="106362" cy="55563"/>
            </a:xfrm>
            <a:custGeom>
              <a:avLst/>
              <a:gdLst>
                <a:gd name="T0" fmla="*/ 0 w 81"/>
                <a:gd name="T1" fmla="*/ 39 h 52"/>
                <a:gd name="T2" fmla="*/ 17 w 81"/>
                <a:gd name="T3" fmla="*/ 46 h 52"/>
                <a:gd name="T4" fmla="*/ 22 w 81"/>
                <a:gd name="T5" fmla="*/ 39 h 52"/>
                <a:gd name="T6" fmla="*/ 27 w 81"/>
                <a:gd name="T7" fmla="*/ 51 h 52"/>
                <a:gd name="T8" fmla="*/ 36 w 81"/>
                <a:gd name="T9" fmla="*/ 44 h 52"/>
                <a:gd name="T10" fmla="*/ 34 w 81"/>
                <a:gd name="T11" fmla="*/ 34 h 52"/>
                <a:gd name="T12" fmla="*/ 41 w 81"/>
                <a:gd name="T13" fmla="*/ 40 h 52"/>
                <a:gd name="T14" fmla="*/ 49 w 81"/>
                <a:gd name="T15" fmla="*/ 23 h 52"/>
                <a:gd name="T16" fmla="*/ 56 w 81"/>
                <a:gd name="T17" fmla="*/ 20 h 52"/>
                <a:gd name="T18" fmla="*/ 58 w 81"/>
                <a:gd name="T19" fmla="*/ 36 h 52"/>
                <a:gd name="T20" fmla="*/ 76 w 81"/>
                <a:gd name="T21" fmla="*/ 26 h 52"/>
                <a:gd name="T22" fmla="*/ 70 w 81"/>
                <a:gd name="T23" fmla="*/ 12 h 52"/>
                <a:gd name="T24" fmla="*/ 80 w 81"/>
                <a:gd name="T25" fmla="*/ 7 h 52"/>
                <a:gd name="T26" fmla="*/ 69 w 81"/>
                <a:gd name="T27" fmla="*/ 0 h 52"/>
                <a:gd name="T28" fmla="*/ 39 w 81"/>
                <a:gd name="T29" fmla="*/ 7 h 52"/>
                <a:gd name="T30" fmla="*/ 0 w 81"/>
                <a:gd name="T31"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52">
                  <a:moveTo>
                    <a:pt x="0" y="39"/>
                  </a:moveTo>
                  <a:lnTo>
                    <a:pt x="17" y="46"/>
                  </a:lnTo>
                  <a:lnTo>
                    <a:pt x="22" y="39"/>
                  </a:lnTo>
                  <a:lnTo>
                    <a:pt x="27" y="51"/>
                  </a:lnTo>
                  <a:lnTo>
                    <a:pt x="36" y="44"/>
                  </a:lnTo>
                  <a:lnTo>
                    <a:pt x="34" y="34"/>
                  </a:lnTo>
                  <a:lnTo>
                    <a:pt x="41" y="40"/>
                  </a:lnTo>
                  <a:lnTo>
                    <a:pt x="49" y="23"/>
                  </a:lnTo>
                  <a:lnTo>
                    <a:pt x="56" y="20"/>
                  </a:lnTo>
                  <a:lnTo>
                    <a:pt x="58" y="36"/>
                  </a:lnTo>
                  <a:lnTo>
                    <a:pt x="76" y="26"/>
                  </a:lnTo>
                  <a:lnTo>
                    <a:pt x="70" y="12"/>
                  </a:lnTo>
                  <a:lnTo>
                    <a:pt x="80" y="7"/>
                  </a:lnTo>
                  <a:lnTo>
                    <a:pt x="69" y="0"/>
                  </a:lnTo>
                  <a:lnTo>
                    <a:pt x="39" y="7"/>
                  </a:lnTo>
                  <a:lnTo>
                    <a:pt x="0" y="3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5" name="Freeform 259"/>
            <p:cNvSpPr>
              <a:spLocks/>
            </p:cNvSpPr>
            <p:nvPr/>
          </p:nvSpPr>
          <p:spPr bwMode="auto">
            <a:xfrm>
              <a:off x="914400" y="1541463"/>
              <a:ext cx="268288" cy="134937"/>
            </a:xfrm>
            <a:custGeom>
              <a:avLst/>
              <a:gdLst>
                <a:gd name="T0" fmla="*/ 0 w 202"/>
                <a:gd name="T1" fmla="*/ 38 h 125"/>
                <a:gd name="T2" fmla="*/ 12 w 202"/>
                <a:gd name="T3" fmla="*/ 30 h 125"/>
                <a:gd name="T4" fmla="*/ 7 w 202"/>
                <a:gd name="T5" fmla="*/ 23 h 125"/>
                <a:gd name="T6" fmla="*/ 30 w 202"/>
                <a:gd name="T7" fmla="*/ 5 h 125"/>
                <a:gd name="T8" fmla="*/ 50 w 202"/>
                <a:gd name="T9" fmla="*/ 0 h 125"/>
                <a:gd name="T10" fmla="*/ 56 w 202"/>
                <a:gd name="T11" fmla="*/ 12 h 125"/>
                <a:gd name="T12" fmla="*/ 49 w 202"/>
                <a:gd name="T13" fmla="*/ 19 h 125"/>
                <a:gd name="T14" fmla="*/ 67 w 202"/>
                <a:gd name="T15" fmla="*/ 8 h 125"/>
                <a:gd name="T16" fmla="*/ 86 w 202"/>
                <a:gd name="T17" fmla="*/ 19 h 125"/>
                <a:gd name="T18" fmla="*/ 79 w 202"/>
                <a:gd name="T19" fmla="*/ 27 h 125"/>
                <a:gd name="T20" fmla="*/ 101 w 202"/>
                <a:gd name="T21" fmla="*/ 19 h 125"/>
                <a:gd name="T22" fmla="*/ 96 w 202"/>
                <a:gd name="T23" fmla="*/ 11 h 125"/>
                <a:gd name="T24" fmla="*/ 105 w 202"/>
                <a:gd name="T25" fmla="*/ 11 h 125"/>
                <a:gd name="T26" fmla="*/ 123 w 202"/>
                <a:gd name="T27" fmla="*/ 45 h 125"/>
                <a:gd name="T28" fmla="*/ 128 w 202"/>
                <a:gd name="T29" fmla="*/ 38 h 125"/>
                <a:gd name="T30" fmla="*/ 121 w 202"/>
                <a:gd name="T31" fmla="*/ 0 h 125"/>
                <a:gd name="T32" fmla="*/ 136 w 202"/>
                <a:gd name="T33" fmla="*/ 1 h 125"/>
                <a:gd name="T34" fmla="*/ 151 w 202"/>
                <a:gd name="T35" fmla="*/ 14 h 125"/>
                <a:gd name="T36" fmla="*/ 161 w 202"/>
                <a:gd name="T37" fmla="*/ 60 h 125"/>
                <a:gd name="T38" fmla="*/ 201 w 202"/>
                <a:gd name="T39" fmla="*/ 83 h 125"/>
                <a:gd name="T40" fmla="*/ 200 w 202"/>
                <a:gd name="T41" fmla="*/ 95 h 125"/>
                <a:gd name="T42" fmla="*/ 189 w 202"/>
                <a:gd name="T43" fmla="*/ 90 h 125"/>
                <a:gd name="T44" fmla="*/ 177 w 202"/>
                <a:gd name="T45" fmla="*/ 98 h 125"/>
                <a:gd name="T46" fmla="*/ 195 w 202"/>
                <a:gd name="T47" fmla="*/ 108 h 125"/>
                <a:gd name="T48" fmla="*/ 179 w 202"/>
                <a:gd name="T49" fmla="*/ 119 h 125"/>
                <a:gd name="T50" fmla="*/ 152 w 202"/>
                <a:gd name="T51" fmla="*/ 113 h 125"/>
                <a:gd name="T52" fmla="*/ 137 w 202"/>
                <a:gd name="T53" fmla="*/ 99 h 125"/>
                <a:gd name="T54" fmla="*/ 105 w 202"/>
                <a:gd name="T55" fmla="*/ 121 h 125"/>
                <a:gd name="T56" fmla="*/ 66 w 202"/>
                <a:gd name="T57" fmla="*/ 124 h 125"/>
                <a:gd name="T58" fmla="*/ 56 w 202"/>
                <a:gd name="T59" fmla="*/ 106 h 125"/>
                <a:gd name="T60" fmla="*/ 34 w 202"/>
                <a:gd name="T61" fmla="*/ 104 h 125"/>
                <a:gd name="T62" fmla="*/ 19 w 202"/>
                <a:gd name="T63" fmla="*/ 86 h 125"/>
                <a:gd name="T64" fmla="*/ 77 w 202"/>
                <a:gd name="T65" fmla="*/ 78 h 125"/>
                <a:gd name="T66" fmla="*/ 17 w 202"/>
                <a:gd name="T67" fmla="*/ 71 h 125"/>
                <a:gd name="T68" fmla="*/ 10 w 202"/>
                <a:gd name="T69" fmla="*/ 61 h 125"/>
                <a:gd name="T70" fmla="*/ 40 w 202"/>
                <a:gd name="T71" fmla="*/ 48 h 125"/>
                <a:gd name="T72" fmla="*/ 12 w 202"/>
                <a:gd name="T73" fmla="*/ 52 h 125"/>
                <a:gd name="T74" fmla="*/ 14 w 202"/>
                <a:gd name="T75" fmla="*/ 45 h 125"/>
                <a:gd name="T76" fmla="*/ 0 w 202"/>
                <a:gd name="T77" fmla="*/ 3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125">
                  <a:moveTo>
                    <a:pt x="0" y="38"/>
                  </a:moveTo>
                  <a:lnTo>
                    <a:pt x="12" y="30"/>
                  </a:lnTo>
                  <a:lnTo>
                    <a:pt x="7" y="23"/>
                  </a:lnTo>
                  <a:lnTo>
                    <a:pt x="30" y="5"/>
                  </a:lnTo>
                  <a:lnTo>
                    <a:pt x="50" y="0"/>
                  </a:lnTo>
                  <a:lnTo>
                    <a:pt x="56" y="12"/>
                  </a:lnTo>
                  <a:lnTo>
                    <a:pt x="49" y="19"/>
                  </a:lnTo>
                  <a:lnTo>
                    <a:pt x="67" y="8"/>
                  </a:lnTo>
                  <a:lnTo>
                    <a:pt x="86" y="19"/>
                  </a:lnTo>
                  <a:lnTo>
                    <a:pt x="79" y="27"/>
                  </a:lnTo>
                  <a:lnTo>
                    <a:pt x="101" y="19"/>
                  </a:lnTo>
                  <a:lnTo>
                    <a:pt x="96" y="11"/>
                  </a:lnTo>
                  <a:lnTo>
                    <a:pt x="105" y="11"/>
                  </a:lnTo>
                  <a:lnTo>
                    <a:pt x="123" y="45"/>
                  </a:lnTo>
                  <a:lnTo>
                    <a:pt x="128" y="38"/>
                  </a:lnTo>
                  <a:lnTo>
                    <a:pt x="121" y="0"/>
                  </a:lnTo>
                  <a:lnTo>
                    <a:pt x="136" y="1"/>
                  </a:lnTo>
                  <a:lnTo>
                    <a:pt x="151" y="14"/>
                  </a:lnTo>
                  <a:lnTo>
                    <a:pt x="161" y="60"/>
                  </a:lnTo>
                  <a:lnTo>
                    <a:pt x="201" y="83"/>
                  </a:lnTo>
                  <a:lnTo>
                    <a:pt x="200" y="95"/>
                  </a:lnTo>
                  <a:lnTo>
                    <a:pt x="189" y="90"/>
                  </a:lnTo>
                  <a:lnTo>
                    <a:pt x="177" y="98"/>
                  </a:lnTo>
                  <a:lnTo>
                    <a:pt x="195" y="108"/>
                  </a:lnTo>
                  <a:lnTo>
                    <a:pt x="179" y="119"/>
                  </a:lnTo>
                  <a:lnTo>
                    <a:pt x="152" y="113"/>
                  </a:lnTo>
                  <a:lnTo>
                    <a:pt x="137" y="99"/>
                  </a:lnTo>
                  <a:lnTo>
                    <a:pt x="105" y="121"/>
                  </a:lnTo>
                  <a:lnTo>
                    <a:pt x="66" y="124"/>
                  </a:lnTo>
                  <a:lnTo>
                    <a:pt x="56" y="106"/>
                  </a:lnTo>
                  <a:lnTo>
                    <a:pt x="34" y="104"/>
                  </a:lnTo>
                  <a:lnTo>
                    <a:pt x="19" y="86"/>
                  </a:lnTo>
                  <a:lnTo>
                    <a:pt x="77" y="78"/>
                  </a:lnTo>
                  <a:lnTo>
                    <a:pt x="17" y="71"/>
                  </a:lnTo>
                  <a:lnTo>
                    <a:pt x="10" y="61"/>
                  </a:lnTo>
                  <a:lnTo>
                    <a:pt x="40" y="48"/>
                  </a:lnTo>
                  <a:lnTo>
                    <a:pt x="12" y="52"/>
                  </a:lnTo>
                  <a:lnTo>
                    <a:pt x="14" y="45"/>
                  </a:lnTo>
                  <a:lnTo>
                    <a:pt x="0" y="3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6" name="Freeform 260"/>
            <p:cNvSpPr>
              <a:spLocks/>
            </p:cNvSpPr>
            <p:nvPr/>
          </p:nvSpPr>
          <p:spPr bwMode="auto">
            <a:xfrm>
              <a:off x="938213" y="1438275"/>
              <a:ext cx="184150" cy="74613"/>
            </a:xfrm>
            <a:custGeom>
              <a:avLst/>
              <a:gdLst>
                <a:gd name="T0" fmla="*/ 0 w 138"/>
                <a:gd name="T1" fmla="*/ 44 h 69"/>
                <a:gd name="T2" fmla="*/ 4 w 138"/>
                <a:gd name="T3" fmla="*/ 39 h 69"/>
                <a:gd name="T4" fmla="*/ 27 w 138"/>
                <a:gd name="T5" fmla="*/ 33 h 69"/>
                <a:gd name="T6" fmla="*/ 4 w 138"/>
                <a:gd name="T7" fmla="*/ 33 h 69"/>
                <a:gd name="T8" fmla="*/ 32 w 138"/>
                <a:gd name="T9" fmla="*/ 27 h 69"/>
                <a:gd name="T10" fmla="*/ 8 w 138"/>
                <a:gd name="T11" fmla="*/ 27 h 69"/>
                <a:gd name="T12" fmla="*/ 12 w 138"/>
                <a:gd name="T13" fmla="*/ 20 h 69"/>
                <a:gd name="T14" fmla="*/ 32 w 138"/>
                <a:gd name="T15" fmla="*/ 20 h 69"/>
                <a:gd name="T16" fmla="*/ 18 w 138"/>
                <a:gd name="T17" fmla="*/ 17 h 69"/>
                <a:gd name="T18" fmla="*/ 29 w 138"/>
                <a:gd name="T19" fmla="*/ 12 h 69"/>
                <a:gd name="T20" fmla="*/ 56 w 138"/>
                <a:gd name="T21" fmla="*/ 20 h 69"/>
                <a:gd name="T22" fmla="*/ 70 w 138"/>
                <a:gd name="T23" fmla="*/ 37 h 69"/>
                <a:gd name="T24" fmla="*/ 96 w 138"/>
                <a:gd name="T25" fmla="*/ 38 h 69"/>
                <a:gd name="T26" fmla="*/ 86 w 138"/>
                <a:gd name="T27" fmla="*/ 27 h 69"/>
                <a:gd name="T28" fmla="*/ 92 w 138"/>
                <a:gd name="T29" fmla="*/ 21 h 69"/>
                <a:gd name="T30" fmla="*/ 80 w 138"/>
                <a:gd name="T31" fmla="*/ 12 h 69"/>
                <a:gd name="T32" fmla="*/ 99 w 138"/>
                <a:gd name="T33" fmla="*/ 0 h 69"/>
                <a:gd name="T34" fmla="*/ 107 w 138"/>
                <a:gd name="T35" fmla="*/ 17 h 69"/>
                <a:gd name="T36" fmla="*/ 102 w 138"/>
                <a:gd name="T37" fmla="*/ 22 h 69"/>
                <a:gd name="T38" fmla="*/ 112 w 138"/>
                <a:gd name="T39" fmla="*/ 25 h 69"/>
                <a:gd name="T40" fmla="*/ 108 w 138"/>
                <a:gd name="T41" fmla="*/ 31 h 69"/>
                <a:gd name="T42" fmla="*/ 121 w 138"/>
                <a:gd name="T43" fmla="*/ 33 h 69"/>
                <a:gd name="T44" fmla="*/ 128 w 138"/>
                <a:gd name="T45" fmla="*/ 25 h 69"/>
                <a:gd name="T46" fmla="*/ 137 w 138"/>
                <a:gd name="T47" fmla="*/ 35 h 69"/>
                <a:gd name="T48" fmla="*/ 129 w 138"/>
                <a:gd name="T49" fmla="*/ 51 h 69"/>
                <a:gd name="T50" fmla="*/ 101 w 138"/>
                <a:gd name="T51" fmla="*/ 48 h 69"/>
                <a:gd name="T52" fmla="*/ 55 w 138"/>
                <a:gd name="T53" fmla="*/ 68 h 69"/>
                <a:gd name="T54" fmla="*/ 36 w 138"/>
                <a:gd name="T55" fmla="*/ 58 h 69"/>
                <a:gd name="T56" fmla="*/ 74 w 138"/>
                <a:gd name="T57" fmla="*/ 44 h 69"/>
                <a:gd name="T58" fmla="*/ 41 w 138"/>
                <a:gd name="T59" fmla="*/ 51 h 69"/>
                <a:gd name="T60" fmla="*/ 47 w 138"/>
                <a:gd name="T61" fmla="*/ 41 h 69"/>
                <a:gd name="T62" fmla="*/ 31 w 138"/>
                <a:gd name="T63" fmla="*/ 52 h 69"/>
                <a:gd name="T64" fmla="*/ 11 w 138"/>
                <a:gd name="T65" fmla="*/ 48 h 69"/>
                <a:gd name="T66" fmla="*/ 0 w 138"/>
                <a:gd name="T67"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69">
                  <a:moveTo>
                    <a:pt x="0" y="44"/>
                  </a:moveTo>
                  <a:lnTo>
                    <a:pt x="4" y="39"/>
                  </a:lnTo>
                  <a:lnTo>
                    <a:pt x="27" y="33"/>
                  </a:lnTo>
                  <a:lnTo>
                    <a:pt x="4" y="33"/>
                  </a:lnTo>
                  <a:lnTo>
                    <a:pt x="32" y="27"/>
                  </a:lnTo>
                  <a:lnTo>
                    <a:pt x="8" y="27"/>
                  </a:lnTo>
                  <a:lnTo>
                    <a:pt x="12" y="20"/>
                  </a:lnTo>
                  <a:lnTo>
                    <a:pt x="32" y="20"/>
                  </a:lnTo>
                  <a:lnTo>
                    <a:pt x="18" y="17"/>
                  </a:lnTo>
                  <a:lnTo>
                    <a:pt x="29" y="12"/>
                  </a:lnTo>
                  <a:lnTo>
                    <a:pt x="56" y="20"/>
                  </a:lnTo>
                  <a:lnTo>
                    <a:pt x="70" y="37"/>
                  </a:lnTo>
                  <a:lnTo>
                    <a:pt x="96" y="38"/>
                  </a:lnTo>
                  <a:lnTo>
                    <a:pt x="86" y="27"/>
                  </a:lnTo>
                  <a:lnTo>
                    <a:pt x="92" y="21"/>
                  </a:lnTo>
                  <a:lnTo>
                    <a:pt x="80" y="12"/>
                  </a:lnTo>
                  <a:lnTo>
                    <a:pt x="99" y="0"/>
                  </a:lnTo>
                  <a:lnTo>
                    <a:pt x="107" y="17"/>
                  </a:lnTo>
                  <a:lnTo>
                    <a:pt x="102" y="22"/>
                  </a:lnTo>
                  <a:lnTo>
                    <a:pt x="112" y="25"/>
                  </a:lnTo>
                  <a:lnTo>
                    <a:pt x="108" y="31"/>
                  </a:lnTo>
                  <a:lnTo>
                    <a:pt x="121" y="33"/>
                  </a:lnTo>
                  <a:lnTo>
                    <a:pt x="128" y="25"/>
                  </a:lnTo>
                  <a:lnTo>
                    <a:pt x="137" y="35"/>
                  </a:lnTo>
                  <a:lnTo>
                    <a:pt x="129" y="51"/>
                  </a:lnTo>
                  <a:lnTo>
                    <a:pt x="101" y="48"/>
                  </a:lnTo>
                  <a:lnTo>
                    <a:pt x="55" y="68"/>
                  </a:lnTo>
                  <a:lnTo>
                    <a:pt x="36" y="58"/>
                  </a:lnTo>
                  <a:lnTo>
                    <a:pt x="74" y="44"/>
                  </a:lnTo>
                  <a:lnTo>
                    <a:pt x="41" y="51"/>
                  </a:lnTo>
                  <a:lnTo>
                    <a:pt x="47" y="41"/>
                  </a:lnTo>
                  <a:lnTo>
                    <a:pt x="31" y="52"/>
                  </a:lnTo>
                  <a:lnTo>
                    <a:pt x="11" y="48"/>
                  </a:lnTo>
                  <a:lnTo>
                    <a:pt x="0" y="44"/>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7" name="Freeform 261"/>
            <p:cNvSpPr>
              <a:spLocks/>
            </p:cNvSpPr>
            <p:nvPr/>
          </p:nvSpPr>
          <p:spPr bwMode="auto">
            <a:xfrm>
              <a:off x="1119188" y="1360488"/>
              <a:ext cx="92075" cy="44450"/>
            </a:xfrm>
            <a:custGeom>
              <a:avLst/>
              <a:gdLst>
                <a:gd name="T0" fmla="*/ 0 w 69"/>
                <a:gd name="T1" fmla="*/ 0 h 43"/>
                <a:gd name="T2" fmla="*/ 5 w 69"/>
                <a:gd name="T3" fmla="*/ 17 h 43"/>
                <a:gd name="T4" fmla="*/ 22 w 69"/>
                <a:gd name="T5" fmla="*/ 17 h 43"/>
                <a:gd name="T6" fmla="*/ 16 w 69"/>
                <a:gd name="T7" fmla="*/ 20 h 43"/>
                <a:gd name="T8" fmla="*/ 21 w 69"/>
                <a:gd name="T9" fmla="*/ 24 h 43"/>
                <a:gd name="T10" fmla="*/ 6 w 69"/>
                <a:gd name="T11" fmla="*/ 27 h 43"/>
                <a:gd name="T12" fmla="*/ 31 w 69"/>
                <a:gd name="T13" fmla="*/ 31 h 43"/>
                <a:gd name="T14" fmla="*/ 68 w 69"/>
                <a:gd name="T15" fmla="*/ 42 h 43"/>
                <a:gd name="T16" fmla="*/ 62 w 69"/>
                <a:gd name="T17" fmla="*/ 19 h 43"/>
                <a:gd name="T18" fmla="*/ 36 w 69"/>
                <a:gd name="T19" fmla="*/ 4 h 43"/>
                <a:gd name="T20" fmla="*/ 26 w 69"/>
                <a:gd name="T21" fmla="*/ 10 h 43"/>
                <a:gd name="T22" fmla="*/ 22 w 69"/>
                <a:gd name="T23" fmla="*/ 0 h 43"/>
                <a:gd name="T24" fmla="*/ 0 w 69"/>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3">
                  <a:moveTo>
                    <a:pt x="0" y="0"/>
                  </a:moveTo>
                  <a:lnTo>
                    <a:pt x="5" y="17"/>
                  </a:lnTo>
                  <a:lnTo>
                    <a:pt x="22" y="17"/>
                  </a:lnTo>
                  <a:lnTo>
                    <a:pt x="16" y="20"/>
                  </a:lnTo>
                  <a:lnTo>
                    <a:pt x="21" y="24"/>
                  </a:lnTo>
                  <a:lnTo>
                    <a:pt x="6" y="27"/>
                  </a:lnTo>
                  <a:lnTo>
                    <a:pt x="31" y="31"/>
                  </a:lnTo>
                  <a:lnTo>
                    <a:pt x="68" y="42"/>
                  </a:lnTo>
                  <a:lnTo>
                    <a:pt x="62" y="19"/>
                  </a:lnTo>
                  <a:lnTo>
                    <a:pt x="36" y="4"/>
                  </a:lnTo>
                  <a:lnTo>
                    <a:pt x="26" y="10"/>
                  </a:lnTo>
                  <a:lnTo>
                    <a:pt x="22" y="0"/>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8" name="Freeform 262"/>
            <p:cNvSpPr>
              <a:spLocks/>
            </p:cNvSpPr>
            <p:nvPr/>
          </p:nvSpPr>
          <p:spPr bwMode="auto">
            <a:xfrm>
              <a:off x="1162050" y="1444625"/>
              <a:ext cx="77788" cy="49213"/>
            </a:xfrm>
            <a:custGeom>
              <a:avLst/>
              <a:gdLst>
                <a:gd name="T0" fmla="*/ 0 w 59"/>
                <a:gd name="T1" fmla="*/ 30 h 45"/>
                <a:gd name="T2" fmla="*/ 5 w 59"/>
                <a:gd name="T3" fmla="*/ 19 h 45"/>
                <a:gd name="T4" fmla="*/ 17 w 59"/>
                <a:gd name="T5" fmla="*/ 22 h 45"/>
                <a:gd name="T6" fmla="*/ 4 w 59"/>
                <a:gd name="T7" fmla="*/ 11 h 45"/>
                <a:gd name="T8" fmla="*/ 6 w 59"/>
                <a:gd name="T9" fmla="*/ 3 h 45"/>
                <a:gd name="T10" fmla="*/ 30 w 59"/>
                <a:gd name="T11" fmla="*/ 17 h 45"/>
                <a:gd name="T12" fmla="*/ 17 w 59"/>
                <a:gd name="T13" fmla="*/ 3 h 45"/>
                <a:gd name="T14" fmla="*/ 52 w 59"/>
                <a:gd name="T15" fmla="*/ 0 h 45"/>
                <a:gd name="T16" fmla="*/ 58 w 59"/>
                <a:gd name="T17" fmla="*/ 33 h 45"/>
                <a:gd name="T18" fmla="*/ 51 w 59"/>
                <a:gd name="T19" fmla="*/ 29 h 45"/>
                <a:gd name="T20" fmla="*/ 51 w 59"/>
                <a:gd name="T21" fmla="*/ 44 h 45"/>
                <a:gd name="T22" fmla="*/ 22 w 59"/>
                <a:gd name="T23" fmla="*/ 44 h 45"/>
                <a:gd name="T24" fmla="*/ 27 w 59"/>
                <a:gd name="T25" fmla="*/ 39 h 45"/>
                <a:gd name="T26" fmla="*/ 21 w 59"/>
                <a:gd name="T27" fmla="*/ 33 h 45"/>
                <a:gd name="T28" fmla="*/ 41 w 59"/>
                <a:gd name="T29" fmla="*/ 23 h 45"/>
                <a:gd name="T30" fmla="*/ 0 w 59"/>
                <a:gd name="T3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45">
                  <a:moveTo>
                    <a:pt x="0" y="30"/>
                  </a:moveTo>
                  <a:lnTo>
                    <a:pt x="5" y="19"/>
                  </a:lnTo>
                  <a:lnTo>
                    <a:pt x="17" y="22"/>
                  </a:lnTo>
                  <a:lnTo>
                    <a:pt x="4" y="11"/>
                  </a:lnTo>
                  <a:lnTo>
                    <a:pt x="6" y="3"/>
                  </a:lnTo>
                  <a:lnTo>
                    <a:pt x="30" y="17"/>
                  </a:lnTo>
                  <a:lnTo>
                    <a:pt x="17" y="3"/>
                  </a:lnTo>
                  <a:lnTo>
                    <a:pt x="52" y="0"/>
                  </a:lnTo>
                  <a:lnTo>
                    <a:pt x="58" y="33"/>
                  </a:lnTo>
                  <a:lnTo>
                    <a:pt x="51" y="29"/>
                  </a:lnTo>
                  <a:lnTo>
                    <a:pt x="51" y="44"/>
                  </a:lnTo>
                  <a:lnTo>
                    <a:pt x="22" y="44"/>
                  </a:lnTo>
                  <a:lnTo>
                    <a:pt x="27" y="39"/>
                  </a:lnTo>
                  <a:lnTo>
                    <a:pt x="21" y="33"/>
                  </a:lnTo>
                  <a:lnTo>
                    <a:pt x="41" y="23"/>
                  </a:lnTo>
                  <a:lnTo>
                    <a:pt x="0" y="3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9" name="Freeform 263"/>
            <p:cNvSpPr>
              <a:spLocks/>
            </p:cNvSpPr>
            <p:nvPr/>
          </p:nvSpPr>
          <p:spPr bwMode="auto">
            <a:xfrm>
              <a:off x="1162050" y="1527175"/>
              <a:ext cx="88900" cy="73025"/>
            </a:xfrm>
            <a:custGeom>
              <a:avLst/>
              <a:gdLst>
                <a:gd name="T0" fmla="*/ 0 w 68"/>
                <a:gd name="T1" fmla="*/ 34 h 68"/>
                <a:gd name="T2" fmla="*/ 4 w 68"/>
                <a:gd name="T3" fmla="*/ 25 h 68"/>
                <a:gd name="T4" fmla="*/ 25 w 68"/>
                <a:gd name="T5" fmla="*/ 31 h 68"/>
                <a:gd name="T6" fmla="*/ 23 w 68"/>
                <a:gd name="T7" fmla="*/ 20 h 68"/>
                <a:gd name="T8" fmla="*/ 29 w 68"/>
                <a:gd name="T9" fmla="*/ 20 h 68"/>
                <a:gd name="T10" fmla="*/ 13 w 68"/>
                <a:gd name="T11" fmla="*/ 15 h 68"/>
                <a:gd name="T12" fmla="*/ 22 w 68"/>
                <a:gd name="T13" fmla="*/ 12 h 68"/>
                <a:gd name="T14" fmla="*/ 14 w 68"/>
                <a:gd name="T15" fmla="*/ 7 h 68"/>
                <a:gd name="T16" fmla="*/ 57 w 68"/>
                <a:gd name="T17" fmla="*/ 0 h 68"/>
                <a:gd name="T18" fmla="*/ 59 w 68"/>
                <a:gd name="T19" fmla="*/ 15 h 68"/>
                <a:gd name="T20" fmla="*/ 46 w 68"/>
                <a:gd name="T21" fmla="*/ 27 h 68"/>
                <a:gd name="T22" fmla="*/ 64 w 68"/>
                <a:gd name="T23" fmla="*/ 31 h 68"/>
                <a:gd name="T24" fmla="*/ 67 w 68"/>
                <a:gd name="T25" fmla="*/ 54 h 68"/>
                <a:gd name="T26" fmla="*/ 39 w 68"/>
                <a:gd name="T27" fmla="*/ 67 h 68"/>
                <a:gd name="T28" fmla="*/ 25 w 68"/>
                <a:gd name="T29" fmla="*/ 48 h 68"/>
                <a:gd name="T30" fmla="*/ 0 w 68"/>
                <a:gd name="T31"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8">
                  <a:moveTo>
                    <a:pt x="0" y="34"/>
                  </a:moveTo>
                  <a:lnTo>
                    <a:pt x="4" y="25"/>
                  </a:lnTo>
                  <a:lnTo>
                    <a:pt x="25" y="31"/>
                  </a:lnTo>
                  <a:lnTo>
                    <a:pt x="23" y="20"/>
                  </a:lnTo>
                  <a:lnTo>
                    <a:pt x="29" y="20"/>
                  </a:lnTo>
                  <a:lnTo>
                    <a:pt x="13" y="15"/>
                  </a:lnTo>
                  <a:lnTo>
                    <a:pt x="22" y="12"/>
                  </a:lnTo>
                  <a:lnTo>
                    <a:pt x="14" y="7"/>
                  </a:lnTo>
                  <a:lnTo>
                    <a:pt x="57" y="0"/>
                  </a:lnTo>
                  <a:lnTo>
                    <a:pt x="59" y="15"/>
                  </a:lnTo>
                  <a:lnTo>
                    <a:pt x="46" y="27"/>
                  </a:lnTo>
                  <a:lnTo>
                    <a:pt x="64" y="31"/>
                  </a:lnTo>
                  <a:lnTo>
                    <a:pt x="67" y="54"/>
                  </a:lnTo>
                  <a:lnTo>
                    <a:pt x="39" y="67"/>
                  </a:lnTo>
                  <a:lnTo>
                    <a:pt x="25" y="48"/>
                  </a:lnTo>
                  <a:lnTo>
                    <a:pt x="0" y="34"/>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0" name="Freeform 264"/>
            <p:cNvSpPr>
              <a:spLocks/>
            </p:cNvSpPr>
            <p:nvPr/>
          </p:nvSpPr>
          <p:spPr bwMode="auto">
            <a:xfrm>
              <a:off x="1222375" y="1376363"/>
              <a:ext cx="57150" cy="31750"/>
            </a:xfrm>
            <a:custGeom>
              <a:avLst/>
              <a:gdLst>
                <a:gd name="T0" fmla="*/ 0 w 41"/>
                <a:gd name="T1" fmla="*/ 0 h 30"/>
                <a:gd name="T2" fmla="*/ 5 w 41"/>
                <a:gd name="T3" fmla="*/ 16 h 30"/>
                <a:gd name="T4" fmla="*/ 17 w 41"/>
                <a:gd name="T5" fmla="*/ 19 h 30"/>
                <a:gd name="T6" fmla="*/ 6 w 41"/>
                <a:gd name="T7" fmla="*/ 21 h 30"/>
                <a:gd name="T8" fmla="*/ 13 w 41"/>
                <a:gd name="T9" fmla="*/ 29 h 30"/>
                <a:gd name="T10" fmla="*/ 38 w 41"/>
                <a:gd name="T11" fmla="*/ 25 h 30"/>
                <a:gd name="T12" fmla="*/ 40 w 41"/>
                <a:gd name="T13" fmla="*/ 14 h 30"/>
                <a:gd name="T14" fmla="*/ 0 w 41"/>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0">
                  <a:moveTo>
                    <a:pt x="0" y="0"/>
                  </a:moveTo>
                  <a:lnTo>
                    <a:pt x="5" y="16"/>
                  </a:lnTo>
                  <a:lnTo>
                    <a:pt x="17" y="19"/>
                  </a:lnTo>
                  <a:lnTo>
                    <a:pt x="6" y="21"/>
                  </a:lnTo>
                  <a:lnTo>
                    <a:pt x="13" y="29"/>
                  </a:lnTo>
                  <a:lnTo>
                    <a:pt x="38" y="25"/>
                  </a:lnTo>
                  <a:lnTo>
                    <a:pt x="40" y="14"/>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1" name="Freeform 265"/>
            <p:cNvSpPr>
              <a:spLocks/>
            </p:cNvSpPr>
            <p:nvPr/>
          </p:nvSpPr>
          <p:spPr bwMode="auto">
            <a:xfrm>
              <a:off x="1246188" y="1428750"/>
              <a:ext cx="252412" cy="84138"/>
            </a:xfrm>
            <a:custGeom>
              <a:avLst/>
              <a:gdLst>
                <a:gd name="T0" fmla="*/ 0 w 190"/>
                <a:gd name="T1" fmla="*/ 11 h 78"/>
                <a:gd name="T2" fmla="*/ 11 w 190"/>
                <a:gd name="T3" fmla="*/ 0 h 78"/>
                <a:gd name="T4" fmla="*/ 28 w 190"/>
                <a:gd name="T5" fmla="*/ 7 h 78"/>
                <a:gd name="T6" fmla="*/ 39 w 190"/>
                <a:gd name="T7" fmla="*/ 11 h 78"/>
                <a:gd name="T8" fmla="*/ 35 w 190"/>
                <a:gd name="T9" fmla="*/ 20 h 78"/>
                <a:gd name="T10" fmla="*/ 57 w 190"/>
                <a:gd name="T11" fmla="*/ 14 h 78"/>
                <a:gd name="T12" fmla="*/ 69 w 190"/>
                <a:gd name="T13" fmla="*/ 19 h 78"/>
                <a:gd name="T14" fmla="*/ 60 w 190"/>
                <a:gd name="T15" fmla="*/ 19 h 78"/>
                <a:gd name="T16" fmla="*/ 84 w 190"/>
                <a:gd name="T17" fmla="*/ 27 h 78"/>
                <a:gd name="T18" fmla="*/ 57 w 190"/>
                <a:gd name="T19" fmla="*/ 28 h 78"/>
                <a:gd name="T20" fmla="*/ 69 w 190"/>
                <a:gd name="T21" fmla="*/ 32 h 78"/>
                <a:gd name="T22" fmla="*/ 61 w 190"/>
                <a:gd name="T23" fmla="*/ 41 h 78"/>
                <a:gd name="T24" fmla="*/ 75 w 190"/>
                <a:gd name="T25" fmla="*/ 35 h 78"/>
                <a:gd name="T26" fmla="*/ 85 w 190"/>
                <a:gd name="T27" fmla="*/ 51 h 78"/>
                <a:gd name="T28" fmla="*/ 89 w 190"/>
                <a:gd name="T29" fmla="*/ 43 h 78"/>
                <a:gd name="T30" fmla="*/ 123 w 190"/>
                <a:gd name="T31" fmla="*/ 51 h 78"/>
                <a:gd name="T32" fmla="*/ 159 w 190"/>
                <a:gd name="T33" fmla="*/ 36 h 78"/>
                <a:gd name="T34" fmla="*/ 189 w 190"/>
                <a:gd name="T35" fmla="*/ 53 h 78"/>
                <a:gd name="T36" fmla="*/ 178 w 190"/>
                <a:gd name="T37" fmla="*/ 59 h 78"/>
                <a:gd name="T38" fmla="*/ 183 w 190"/>
                <a:gd name="T39" fmla="*/ 74 h 78"/>
                <a:gd name="T40" fmla="*/ 164 w 190"/>
                <a:gd name="T41" fmla="*/ 77 h 78"/>
                <a:gd name="T42" fmla="*/ 146 w 190"/>
                <a:gd name="T43" fmla="*/ 65 h 78"/>
                <a:gd name="T44" fmla="*/ 146 w 190"/>
                <a:gd name="T45" fmla="*/ 74 h 78"/>
                <a:gd name="T46" fmla="*/ 135 w 190"/>
                <a:gd name="T47" fmla="*/ 74 h 78"/>
                <a:gd name="T48" fmla="*/ 92 w 190"/>
                <a:gd name="T49" fmla="*/ 77 h 78"/>
                <a:gd name="T50" fmla="*/ 88 w 190"/>
                <a:gd name="T51" fmla="*/ 66 h 78"/>
                <a:gd name="T52" fmla="*/ 79 w 190"/>
                <a:gd name="T53" fmla="*/ 74 h 78"/>
                <a:gd name="T54" fmla="*/ 65 w 190"/>
                <a:gd name="T55" fmla="*/ 66 h 78"/>
                <a:gd name="T56" fmla="*/ 57 w 190"/>
                <a:gd name="T57" fmla="*/ 74 h 78"/>
                <a:gd name="T58" fmla="*/ 40 w 190"/>
                <a:gd name="T59" fmla="*/ 24 h 78"/>
                <a:gd name="T60" fmla="*/ 21 w 190"/>
                <a:gd name="T61" fmla="*/ 27 h 78"/>
                <a:gd name="T62" fmla="*/ 0 w 190"/>
                <a:gd name="T63"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78">
                  <a:moveTo>
                    <a:pt x="0" y="11"/>
                  </a:moveTo>
                  <a:lnTo>
                    <a:pt x="11" y="0"/>
                  </a:lnTo>
                  <a:lnTo>
                    <a:pt x="28" y="7"/>
                  </a:lnTo>
                  <a:lnTo>
                    <a:pt x="39" y="11"/>
                  </a:lnTo>
                  <a:lnTo>
                    <a:pt x="35" y="20"/>
                  </a:lnTo>
                  <a:lnTo>
                    <a:pt x="57" y="14"/>
                  </a:lnTo>
                  <a:lnTo>
                    <a:pt x="69" y="19"/>
                  </a:lnTo>
                  <a:lnTo>
                    <a:pt x="60" y="19"/>
                  </a:lnTo>
                  <a:lnTo>
                    <a:pt x="84" y="27"/>
                  </a:lnTo>
                  <a:lnTo>
                    <a:pt x="57" y="28"/>
                  </a:lnTo>
                  <a:lnTo>
                    <a:pt x="69" y="32"/>
                  </a:lnTo>
                  <a:lnTo>
                    <a:pt x="61" y="41"/>
                  </a:lnTo>
                  <a:lnTo>
                    <a:pt x="75" y="35"/>
                  </a:lnTo>
                  <a:lnTo>
                    <a:pt x="85" y="51"/>
                  </a:lnTo>
                  <a:lnTo>
                    <a:pt x="89" y="43"/>
                  </a:lnTo>
                  <a:lnTo>
                    <a:pt x="123" y="51"/>
                  </a:lnTo>
                  <a:lnTo>
                    <a:pt x="159" y="36"/>
                  </a:lnTo>
                  <a:lnTo>
                    <a:pt x="189" y="53"/>
                  </a:lnTo>
                  <a:lnTo>
                    <a:pt x="178" y="59"/>
                  </a:lnTo>
                  <a:lnTo>
                    <a:pt x="183" y="74"/>
                  </a:lnTo>
                  <a:lnTo>
                    <a:pt x="164" y="77"/>
                  </a:lnTo>
                  <a:lnTo>
                    <a:pt x="146" y="65"/>
                  </a:lnTo>
                  <a:lnTo>
                    <a:pt x="146" y="74"/>
                  </a:lnTo>
                  <a:lnTo>
                    <a:pt x="135" y="74"/>
                  </a:lnTo>
                  <a:lnTo>
                    <a:pt x="92" y="77"/>
                  </a:lnTo>
                  <a:lnTo>
                    <a:pt x="88" y="66"/>
                  </a:lnTo>
                  <a:lnTo>
                    <a:pt x="79" y="74"/>
                  </a:lnTo>
                  <a:lnTo>
                    <a:pt x="65" y="66"/>
                  </a:lnTo>
                  <a:lnTo>
                    <a:pt x="57" y="74"/>
                  </a:lnTo>
                  <a:lnTo>
                    <a:pt x="40" y="24"/>
                  </a:lnTo>
                  <a:lnTo>
                    <a:pt x="21" y="27"/>
                  </a:lnTo>
                  <a:lnTo>
                    <a:pt x="0" y="11"/>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2" name="Freeform 266"/>
            <p:cNvSpPr>
              <a:spLocks/>
            </p:cNvSpPr>
            <p:nvPr/>
          </p:nvSpPr>
          <p:spPr bwMode="auto">
            <a:xfrm>
              <a:off x="1254125" y="1289050"/>
              <a:ext cx="168275" cy="111125"/>
            </a:xfrm>
            <a:custGeom>
              <a:avLst/>
              <a:gdLst>
                <a:gd name="T0" fmla="*/ 0 w 126"/>
                <a:gd name="T1" fmla="*/ 33 h 104"/>
                <a:gd name="T2" fmla="*/ 30 w 126"/>
                <a:gd name="T3" fmla="*/ 27 h 104"/>
                <a:gd name="T4" fmla="*/ 15 w 126"/>
                <a:gd name="T5" fmla="*/ 13 h 104"/>
                <a:gd name="T6" fmla="*/ 40 w 126"/>
                <a:gd name="T7" fmla="*/ 7 h 104"/>
                <a:gd name="T8" fmla="*/ 20 w 126"/>
                <a:gd name="T9" fmla="*/ 0 h 104"/>
                <a:gd name="T10" fmla="*/ 54 w 126"/>
                <a:gd name="T11" fmla="*/ 8 h 104"/>
                <a:gd name="T12" fmla="*/ 63 w 126"/>
                <a:gd name="T13" fmla="*/ 28 h 104"/>
                <a:gd name="T14" fmla="*/ 80 w 126"/>
                <a:gd name="T15" fmla="*/ 28 h 104"/>
                <a:gd name="T16" fmla="*/ 87 w 126"/>
                <a:gd name="T17" fmla="*/ 41 h 104"/>
                <a:gd name="T18" fmla="*/ 89 w 126"/>
                <a:gd name="T19" fmla="*/ 32 h 104"/>
                <a:gd name="T20" fmla="*/ 97 w 126"/>
                <a:gd name="T21" fmla="*/ 33 h 104"/>
                <a:gd name="T22" fmla="*/ 93 w 126"/>
                <a:gd name="T23" fmla="*/ 41 h 104"/>
                <a:gd name="T24" fmla="*/ 104 w 126"/>
                <a:gd name="T25" fmla="*/ 47 h 104"/>
                <a:gd name="T26" fmla="*/ 96 w 126"/>
                <a:gd name="T27" fmla="*/ 58 h 104"/>
                <a:gd name="T28" fmla="*/ 116 w 126"/>
                <a:gd name="T29" fmla="*/ 56 h 104"/>
                <a:gd name="T30" fmla="*/ 125 w 126"/>
                <a:gd name="T31" fmla="*/ 68 h 104"/>
                <a:gd name="T32" fmla="*/ 101 w 126"/>
                <a:gd name="T33" fmla="*/ 74 h 104"/>
                <a:gd name="T34" fmla="*/ 95 w 126"/>
                <a:gd name="T35" fmla="*/ 87 h 104"/>
                <a:gd name="T36" fmla="*/ 89 w 126"/>
                <a:gd name="T37" fmla="*/ 74 h 104"/>
                <a:gd name="T38" fmla="*/ 84 w 126"/>
                <a:gd name="T39" fmla="*/ 102 h 104"/>
                <a:gd name="T40" fmla="*/ 69 w 126"/>
                <a:gd name="T41" fmla="*/ 88 h 104"/>
                <a:gd name="T42" fmla="*/ 77 w 126"/>
                <a:gd name="T43" fmla="*/ 103 h 104"/>
                <a:gd name="T44" fmla="*/ 48 w 126"/>
                <a:gd name="T45" fmla="*/ 100 h 104"/>
                <a:gd name="T46" fmla="*/ 38 w 126"/>
                <a:gd name="T47" fmla="*/ 92 h 104"/>
                <a:gd name="T48" fmla="*/ 52 w 126"/>
                <a:gd name="T49" fmla="*/ 91 h 104"/>
                <a:gd name="T50" fmla="*/ 38 w 126"/>
                <a:gd name="T51" fmla="*/ 88 h 104"/>
                <a:gd name="T52" fmla="*/ 32 w 126"/>
                <a:gd name="T53" fmla="*/ 84 h 104"/>
                <a:gd name="T54" fmla="*/ 40 w 126"/>
                <a:gd name="T55" fmla="*/ 83 h 104"/>
                <a:gd name="T56" fmla="*/ 28 w 126"/>
                <a:gd name="T57" fmla="*/ 76 h 104"/>
                <a:gd name="T58" fmla="*/ 69 w 126"/>
                <a:gd name="T59" fmla="*/ 66 h 104"/>
                <a:gd name="T60" fmla="*/ 20 w 126"/>
                <a:gd name="T61" fmla="*/ 68 h 104"/>
                <a:gd name="T62" fmla="*/ 11 w 126"/>
                <a:gd name="T63" fmla="*/ 60 h 104"/>
                <a:gd name="T64" fmla="*/ 28 w 126"/>
                <a:gd name="T65" fmla="*/ 55 h 104"/>
                <a:gd name="T66" fmla="*/ 3 w 126"/>
                <a:gd name="T67" fmla="*/ 47 h 104"/>
                <a:gd name="T68" fmla="*/ 7 w 126"/>
                <a:gd name="T69" fmla="*/ 47 h 104"/>
                <a:gd name="T70" fmla="*/ 1 w 126"/>
                <a:gd name="T71" fmla="*/ 39 h 104"/>
                <a:gd name="T72" fmla="*/ 30 w 126"/>
                <a:gd name="T73" fmla="*/ 39 h 104"/>
                <a:gd name="T74" fmla="*/ 0 w 126"/>
                <a:gd name="T75" fmla="*/ 3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0" y="33"/>
                  </a:moveTo>
                  <a:lnTo>
                    <a:pt x="30" y="27"/>
                  </a:lnTo>
                  <a:lnTo>
                    <a:pt x="15" y="13"/>
                  </a:lnTo>
                  <a:lnTo>
                    <a:pt x="40" y="7"/>
                  </a:lnTo>
                  <a:lnTo>
                    <a:pt x="20" y="0"/>
                  </a:lnTo>
                  <a:lnTo>
                    <a:pt x="54" y="8"/>
                  </a:lnTo>
                  <a:lnTo>
                    <a:pt x="63" y="28"/>
                  </a:lnTo>
                  <a:lnTo>
                    <a:pt x="80" y="28"/>
                  </a:lnTo>
                  <a:lnTo>
                    <a:pt x="87" y="41"/>
                  </a:lnTo>
                  <a:lnTo>
                    <a:pt x="89" y="32"/>
                  </a:lnTo>
                  <a:lnTo>
                    <a:pt x="97" y="33"/>
                  </a:lnTo>
                  <a:lnTo>
                    <a:pt x="93" y="41"/>
                  </a:lnTo>
                  <a:lnTo>
                    <a:pt x="104" y="47"/>
                  </a:lnTo>
                  <a:lnTo>
                    <a:pt x="96" y="58"/>
                  </a:lnTo>
                  <a:lnTo>
                    <a:pt x="116" y="56"/>
                  </a:lnTo>
                  <a:lnTo>
                    <a:pt x="125" y="68"/>
                  </a:lnTo>
                  <a:lnTo>
                    <a:pt x="101" y="74"/>
                  </a:lnTo>
                  <a:lnTo>
                    <a:pt x="95" y="87"/>
                  </a:lnTo>
                  <a:lnTo>
                    <a:pt x="89" y="74"/>
                  </a:lnTo>
                  <a:lnTo>
                    <a:pt x="84" y="102"/>
                  </a:lnTo>
                  <a:lnTo>
                    <a:pt x="69" y="88"/>
                  </a:lnTo>
                  <a:lnTo>
                    <a:pt x="77" y="103"/>
                  </a:lnTo>
                  <a:lnTo>
                    <a:pt x="48" y="100"/>
                  </a:lnTo>
                  <a:lnTo>
                    <a:pt x="38" y="92"/>
                  </a:lnTo>
                  <a:lnTo>
                    <a:pt x="52" y="91"/>
                  </a:lnTo>
                  <a:lnTo>
                    <a:pt x="38" y="88"/>
                  </a:lnTo>
                  <a:lnTo>
                    <a:pt x="32" y="84"/>
                  </a:lnTo>
                  <a:lnTo>
                    <a:pt x="40" y="83"/>
                  </a:lnTo>
                  <a:lnTo>
                    <a:pt x="28" y="76"/>
                  </a:lnTo>
                  <a:lnTo>
                    <a:pt x="69" y="66"/>
                  </a:lnTo>
                  <a:lnTo>
                    <a:pt x="20" y="68"/>
                  </a:lnTo>
                  <a:lnTo>
                    <a:pt x="11" y="60"/>
                  </a:lnTo>
                  <a:lnTo>
                    <a:pt x="28" y="55"/>
                  </a:lnTo>
                  <a:lnTo>
                    <a:pt x="3" y="47"/>
                  </a:lnTo>
                  <a:lnTo>
                    <a:pt x="7" y="47"/>
                  </a:lnTo>
                  <a:lnTo>
                    <a:pt x="1" y="39"/>
                  </a:lnTo>
                  <a:lnTo>
                    <a:pt x="30" y="39"/>
                  </a:lnTo>
                  <a:lnTo>
                    <a:pt x="0" y="3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3" name="Freeform 267"/>
            <p:cNvSpPr>
              <a:spLocks/>
            </p:cNvSpPr>
            <p:nvPr/>
          </p:nvSpPr>
          <p:spPr bwMode="auto">
            <a:xfrm>
              <a:off x="1254125" y="1477963"/>
              <a:ext cx="41275" cy="25400"/>
            </a:xfrm>
            <a:custGeom>
              <a:avLst/>
              <a:gdLst>
                <a:gd name="T0" fmla="*/ 0 w 31"/>
                <a:gd name="T1" fmla="*/ 17 h 24"/>
                <a:gd name="T2" fmla="*/ 5 w 31"/>
                <a:gd name="T3" fmla="*/ 0 h 24"/>
                <a:gd name="T4" fmla="*/ 26 w 31"/>
                <a:gd name="T5" fmla="*/ 5 h 24"/>
                <a:gd name="T6" fmla="*/ 30 w 31"/>
                <a:gd name="T7" fmla="*/ 23 h 24"/>
                <a:gd name="T8" fmla="*/ 0 w 31"/>
                <a:gd name="T9" fmla="*/ 17 h 24"/>
              </a:gdLst>
              <a:ahLst/>
              <a:cxnLst>
                <a:cxn ang="0">
                  <a:pos x="T0" y="T1"/>
                </a:cxn>
                <a:cxn ang="0">
                  <a:pos x="T2" y="T3"/>
                </a:cxn>
                <a:cxn ang="0">
                  <a:pos x="T4" y="T5"/>
                </a:cxn>
                <a:cxn ang="0">
                  <a:pos x="T6" y="T7"/>
                </a:cxn>
                <a:cxn ang="0">
                  <a:pos x="T8" y="T9"/>
                </a:cxn>
              </a:cxnLst>
              <a:rect l="0" t="0" r="r" b="b"/>
              <a:pathLst>
                <a:path w="31" h="24">
                  <a:moveTo>
                    <a:pt x="0" y="17"/>
                  </a:moveTo>
                  <a:lnTo>
                    <a:pt x="5" y="0"/>
                  </a:lnTo>
                  <a:lnTo>
                    <a:pt x="26" y="5"/>
                  </a:lnTo>
                  <a:lnTo>
                    <a:pt x="30" y="23"/>
                  </a:lnTo>
                  <a:lnTo>
                    <a:pt x="0" y="17"/>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4" name="Freeform 268"/>
            <p:cNvSpPr>
              <a:spLocks/>
            </p:cNvSpPr>
            <p:nvPr/>
          </p:nvSpPr>
          <p:spPr bwMode="auto">
            <a:xfrm>
              <a:off x="1255713" y="1406525"/>
              <a:ext cx="44450" cy="12700"/>
            </a:xfrm>
            <a:custGeom>
              <a:avLst/>
              <a:gdLst>
                <a:gd name="T0" fmla="*/ 0 w 33"/>
                <a:gd name="T1" fmla="*/ 6 h 12"/>
                <a:gd name="T2" fmla="*/ 7 w 33"/>
                <a:gd name="T3" fmla="*/ 11 h 12"/>
                <a:gd name="T4" fmla="*/ 32 w 33"/>
                <a:gd name="T5" fmla="*/ 6 h 12"/>
                <a:gd name="T6" fmla="*/ 9 w 33"/>
                <a:gd name="T7" fmla="*/ 0 h 12"/>
                <a:gd name="T8" fmla="*/ 0 w 33"/>
                <a:gd name="T9" fmla="*/ 6 h 12"/>
              </a:gdLst>
              <a:ahLst/>
              <a:cxnLst>
                <a:cxn ang="0">
                  <a:pos x="T0" y="T1"/>
                </a:cxn>
                <a:cxn ang="0">
                  <a:pos x="T2" y="T3"/>
                </a:cxn>
                <a:cxn ang="0">
                  <a:pos x="T4" y="T5"/>
                </a:cxn>
                <a:cxn ang="0">
                  <a:pos x="T6" y="T7"/>
                </a:cxn>
                <a:cxn ang="0">
                  <a:pos x="T8" y="T9"/>
                </a:cxn>
              </a:cxnLst>
              <a:rect l="0" t="0" r="r" b="b"/>
              <a:pathLst>
                <a:path w="33" h="12">
                  <a:moveTo>
                    <a:pt x="0" y="6"/>
                  </a:moveTo>
                  <a:lnTo>
                    <a:pt x="7" y="11"/>
                  </a:lnTo>
                  <a:lnTo>
                    <a:pt x="32" y="6"/>
                  </a:lnTo>
                  <a:lnTo>
                    <a:pt x="9" y="0"/>
                  </a:lnTo>
                  <a:lnTo>
                    <a:pt x="0" y="6"/>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5" name="Freeform 269"/>
            <p:cNvSpPr>
              <a:spLocks/>
            </p:cNvSpPr>
            <p:nvPr/>
          </p:nvSpPr>
          <p:spPr bwMode="auto">
            <a:xfrm>
              <a:off x="1262063" y="1525588"/>
              <a:ext cx="80962" cy="55562"/>
            </a:xfrm>
            <a:custGeom>
              <a:avLst/>
              <a:gdLst>
                <a:gd name="T0" fmla="*/ 0 w 61"/>
                <a:gd name="T1" fmla="*/ 9 h 53"/>
                <a:gd name="T2" fmla="*/ 2 w 61"/>
                <a:gd name="T3" fmla="*/ 34 h 53"/>
                <a:gd name="T4" fmla="*/ 10 w 61"/>
                <a:gd name="T5" fmla="*/ 36 h 53"/>
                <a:gd name="T6" fmla="*/ 6 w 61"/>
                <a:gd name="T7" fmla="*/ 51 h 53"/>
                <a:gd name="T8" fmla="*/ 16 w 61"/>
                <a:gd name="T9" fmla="*/ 52 h 53"/>
                <a:gd name="T10" fmla="*/ 26 w 61"/>
                <a:gd name="T11" fmla="*/ 40 h 53"/>
                <a:gd name="T12" fmla="*/ 16 w 61"/>
                <a:gd name="T13" fmla="*/ 34 h 53"/>
                <a:gd name="T14" fmla="*/ 41 w 61"/>
                <a:gd name="T15" fmla="*/ 34 h 53"/>
                <a:gd name="T16" fmla="*/ 60 w 61"/>
                <a:gd name="T17" fmla="*/ 4 h 53"/>
                <a:gd name="T18" fmla="*/ 5 w 61"/>
                <a:gd name="T19" fmla="*/ 0 h 53"/>
                <a:gd name="T20" fmla="*/ 13 w 61"/>
                <a:gd name="T21" fmla="*/ 12 h 53"/>
                <a:gd name="T22" fmla="*/ 0 w 61"/>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3">
                  <a:moveTo>
                    <a:pt x="0" y="9"/>
                  </a:moveTo>
                  <a:lnTo>
                    <a:pt x="2" y="34"/>
                  </a:lnTo>
                  <a:lnTo>
                    <a:pt x="10" y="36"/>
                  </a:lnTo>
                  <a:lnTo>
                    <a:pt x="6" y="51"/>
                  </a:lnTo>
                  <a:lnTo>
                    <a:pt x="16" y="52"/>
                  </a:lnTo>
                  <a:lnTo>
                    <a:pt x="26" y="40"/>
                  </a:lnTo>
                  <a:lnTo>
                    <a:pt x="16" y="34"/>
                  </a:lnTo>
                  <a:lnTo>
                    <a:pt x="41" y="34"/>
                  </a:lnTo>
                  <a:lnTo>
                    <a:pt x="60" y="4"/>
                  </a:lnTo>
                  <a:lnTo>
                    <a:pt x="5" y="0"/>
                  </a:lnTo>
                  <a:lnTo>
                    <a:pt x="13" y="12"/>
                  </a:lnTo>
                  <a:lnTo>
                    <a:pt x="0" y="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6" name="Freeform 270"/>
            <p:cNvSpPr>
              <a:spLocks/>
            </p:cNvSpPr>
            <p:nvPr/>
          </p:nvSpPr>
          <p:spPr bwMode="auto">
            <a:xfrm>
              <a:off x="1319213" y="1222375"/>
              <a:ext cx="457200" cy="236538"/>
            </a:xfrm>
            <a:custGeom>
              <a:avLst/>
              <a:gdLst>
                <a:gd name="T0" fmla="*/ 19 w 342"/>
                <a:gd name="T1" fmla="*/ 59 h 220"/>
                <a:gd name="T2" fmla="*/ 36 w 342"/>
                <a:gd name="T3" fmla="*/ 63 h 220"/>
                <a:gd name="T4" fmla="*/ 84 w 342"/>
                <a:gd name="T5" fmla="*/ 62 h 220"/>
                <a:gd name="T6" fmla="*/ 73 w 342"/>
                <a:gd name="T7" fmla="*/ 71 h 220"/>
                <a:gd name="T8" fmla="*/ 61 w 342"/>
                <a:gd name="T9" fmla="*/ 85 h 220"/>
                <a:gd name="T10" fmla="*/ 93 w 342"/>
                <a:gd name="T11" fmla="*/ 85 h 220"/>
                <a:gd name="T12" fmla="*/ 131 w 342"/>
                <a:gd name="T13" fmla="*/ 66 h 220"/>
                <a:gd name="T14" fmla="*/ 182 w 342"/>
                <a:gd name="T15" fmla="*/ 73 h 220"/>
                <a:gd name="T16" fmla="*/ 132 w 342"/>
                <a:gd name="T17" fmla="*/ 114 h 220"/>
                <a:gd name="T18" fmla="*/ 61 w 342"/>
                <a:gd name="T19" fmla="*/ 93 h 220"/>
                <a:gd name="T20" fmla="*/ 60 w 342"/>
                <a:gd name="T21" fmla="*/ 109 h 220"/>
                <a:gd name="T22" fmla="*/ 115 w 342"/>
                <a:gd name="T23" fmla="*/ 136 h 220"/>
                <a:gd name="T24" fmla="*/ 75 w 342"/>
                <a:gd name="T25" fmla="*/ 140 h 220"/>
                <a:gd name="T26" fmla="*/ 68 w 342"/>
                <a:gd name="T27" fmla="*/ 155 h 220"/>
                <a:gd name="T28" fmla="*/ 81 w 342"/>
                <a:gd name="T29" fmla="*/ 148 h 220"/>
                <a:gd name="T30" fmla="*/ 68 w 342"/>
                <a:gd name="T31" fmla="*/ 168 h 220"/>
                <a:gd name="T32" fmla="*/ 79 w 342"/>
                <a:gd name="T33" fmla="*/ 179 h 220"/>
                <a:gd name="T34" fmla="*/ 84 w 342"/>
                <a:gd name="T35" fmla="*/ 185 h 220"/>
                <a:gd name="T36" fmla="*/ 57 w 342"/>
                <a:gd name="T37" fmla="*/ 191 h 220"/>
                <a:gd name="T38" fmla="*/ 36 w 342"/>
                <a:gd name="T39" fmla="*/ 202 h 220"/>
                <a:gd name="T40" fmla="*/ 72 w 342"/>
                <a:gd name="T41" fmla="*/ 218 h 220"/>
                <a:gd name="T42" fmla="*/ 94 w 342"/>
                <a:gd name="T43" fmla="*/ 211 h 220"/>
                <a:gd name="T44" fmla="*/ 108 w 342"/>
                <a:gd name="T45" fmla="*/ 210 h 220"/>
                <a:gd name="T46" fmla="*/ 121 w 342"/>
                <a:gd name="T47" fmla="*/ 219 h 220"/>
                <a:gd name="T48" fmla="*/ 142 w 342"/>
                <a:gd name="T49" fmla="*/ 202 h 220"/>
                <a:gd name="T50" fmla="*/ 152 w 342"/>
                <a:gd name="T51" fmla="*/ 185 h 220"/>
                <a:gd name="T52" fmla="*/ 176 w 342"/>
                <a:gd name="T53" fmla="*/ 168 h 220"/>
                <a:gd name="T54" fmla="*/ 187 w 342"/>
                <a:gd name="T55" fmla="*/ 157 h 220"/>
                <a:gd name="T56" fmla="*/ 191 w 342"/>
                <a:gd name="T57" fmla="*/ 141 h 220"/>
                <a:gd name="T58" fmla="*/ 156 w 342"/>
                <a:gd name="T59" fmla="*/ 130 h 220"/>
                <a:gd name="T60" fmla="*/ 156 w 342"/>
                <a:gd name="T61" fmla="*/ 125 h 220"/>
                <a:gd name="T62" fmla="*/ 224 w 342"/>
                <a:gd name="T63" fmla="*/ 113 h 220"/>
                <a:gd name="T64" fmla="*/ 240 w 342"/>
                <a:gd name="T65" fmla="*/ 98 h 220"/>
                <a:gd name="T66" fmla="*/ 304 w 342"/>
                <a:gd name="T67" fmla="*/ 58 h 220"/>
                <a:gd name="T68" fmla="*/ 255 w 342"/>
                <a:gd name="T69" fmla="*/ 55 h 220"/>
                <a:gd name="T70" fmla="*/ 341 w 342"/>
                <a:gd name="T71" fmla="*/ 32 h 220"/>
                <a:gd name="T72" fmla="*/ 313 w 342"/>
                <a:gd name="T73" fmla="*/ 8 h 220"/>
                <a:gd name="T74" fmla="*/ 203 w 342"/>
                <a:gd name="T75" fmla="*/ 0 h 220"/>
                <a:gd name="T76" fmla="*/ 187 w 342"/>
                <a:gd name="T77" fmla="*/ 3 h 220"/>
                <a:gd name="T78" fmla="*/ 168 w 342"/>
                <a:gd name="T79" fmla="*/ 23 h 220"/>
                <a:gd name="T80" fmla="*/ 131 w 342"/>
                <a:gd name="T81" fmla="*/ 15 h 220"/>
                <a:gd name="T82" fmla="*/ 101 w 342"/>
                <a:gd name="T83" fmla="*/ 17 h 220"/>
                <a:gd name="T84" fmla="*/ 119 w 342"/>
                <a:gd name="T85" fmla="*/ 39 h 220"/>
                <a:gd name="T86" fmla="*/ 73 w 342"/>
                <a:gd name="T87"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220">
                  <a:moveTo>
                    <a:pt x="0" y="52"/>
                  </a:moveTo>
                  <a:lnTo>
                    <a:pt x="29" y="52"/>
                  </a:lnTo>
                  <a:lnTo>
                    <a:pt x="19" y="59"/>
                  </a:lnTo>
                  <a:lnTo>
                    <a:pt x="61" y="54"/>
                  </a:lnTo>
                  <a:lnTo>
                    <a:pt x="25" y="59"/>
                  </a:lnTo>
                  <a:lnTo>
                    <a:pt x="36" y="63"/>
                  </a:lnTo>
                  <a:lnTo>
                    <a:pt x="23" y="64"/>
                  </a:lnTo>
                  <a:lnTo>
                    <a:pt x="27" y="71"/>
                  </a:lnTo>
                  <a:lnTo>
                    <a:pt x="84" y="62"/>
                  </a:lnTo>
                  <a:lnTo>
                    <a:pt x="29" y="75"/>
                  </a:lnTo>
                  <a:lnTo>
                    <a:pt x="52" y="85"/>
                  </a:lnTo>
                  <a:lnTo>
                    <a:pt x="73" y="71"/>
                  </a:lnTo>
                  <a:lnTo>
                    <a:pt x="110" y="67"/>
                  </a:lnTo>
                  <a:lnTo>
                    <a:pt x="72" y="73"/>
                  </a:lnTo>
                  <a:lnTo>
                    <a:pt x="61" y="85"/>
                  </a:lnTo>
                  <a:lnTo>
                    <a:pt x="85" y="87"/>
                  </a:lnTo>
                  <a:lnTo>
                    <a:pt x="109" y="74"/>
                  </a:lnTo>
                  <a:lnTo>
                    <a:pt x="93" y="85"/>
                  </a:lnTo>
                  <a:lnTo>
                    <a:pt x="110" y="85"/>
                  </a:lnTo>
                  <a:lnTo>
                    <a:pt x="134" y="77"/>
                  </a:lnTo>
                  <a:lnTo>
                    <a:pt x="131" y="66"/>
                  </a:lnTo>
                  <a:lnTo>
                    <a:pt x="158" y="56"/>
                  </a:lnTo>
                  <a:lnTo>
                    <a:pt x="139" y="77"/>
                  </a:lnTo>
                  <a:lnTo>
                    <a:pt x="182" y="73"/>
                  </a:lnTo>
                  <a:lnTo>
                    <a:pt x="94" y="93"/>
                  </a:lnTo>
                  <a:lnTo>
                    <a:pt x="115" y="114"/>
                  </a:lnTo>
                  <a:lnTo>
                    <a:pt x="132" y="114"/>
                  </a:lnTo>
                  <a:lnTo>
                    <a:pt x="123" y="120"/>
                  </a:lnTo>
                  <a:lnTo>
                    <a:pt x="88" y="95"/>
                  </a:lnTo>
                  <a:lnTo>
                    <a:pt x="61" y="93"/>
                  </a:lnTo>
                  <a:lnTo>
                    <a:pt x="60" y="103"/>
                  </a:lnTo>
                  <a:lnTo>
                    <a:pt x="73" y="106"/>
                  </a:lnTo>
                  <a:lnTo>
                    <a:pt x="60" y="109"/>
                  </a:lnTo>
                  <a:lnTo>
                    <a:pt x="94" y="134"/>
                  </a:lnTo>
                  <a:lnTo>
                    <a:pt x="79" y="134"/>
                  </a:lnTo>
                  <a:lnTo>
                    <a:pt x="115" y="136"/>
                  </a:lnTo>
                  <a:lnTo>
                    <a:pt x="96" y="142"/>
                  </a:lnTo>
                  <a:lnTo>
                    <a:pt x="107" y="149"/>
                  </a:lnTo>
                  <a:lnTo>
                    <a:pt x="75" y="140"/>
                  </a:lnTo>
                  <a:lnTo>
                    <a:pt x="56" y="142"/>
                  </a:lnTo>
                  <a:lnTo>
                    <a:pt x="50" y="163"/>
                  </a:lnTo>
                  <a:lnTo>
                    <a:pt x="68" y="155"/>
                  </a:lnTo>
                  <a:lnTo>
                    <a:pt x="64" y="163"/>
                  </a:lnTo>
                  <a:lnTo>
                    <a:pt x="72" y="163"/>
                  </a:lnTo>
                  <a:lnTo>
                    <a:pt x="81" y="148"/>
                  </a:lnTo>
                  <a:lnTo>
                    <a:pt x="78" y="160"/>
                  </a:lnTo>
                  <a:lnTo>
                    <a:pt x="87" y="161"/>
                  </a:lnTo>
                  <a:lnTo>
                    <a:pt x="68" y="168"/>
                  </a:lnTo>
                  <a:lnTo>
                    <a:pt x="79" y="168"/>
                  </a:lnTo>
                  <a:lnTo>
                    <a:pt x="72" y="171"/>
                  </a:lnTo>
                  <a:lnTo>
                    <a:pt x="79" y="179"/>
                  </a:lnTo>
                  <a:lnTo>
                    <a:pt x="93" y="179"/>
                  </a:lnTo>
                  <a:lnTo>
                    <a:pt x="106" y="165"/>
                  </a:lnTo>
                  <a:lnTo>
                    <a:pt x="84" y="185"/>
                  </a:lnTo>
                  <a:lnTo>
                    <a:pt x="60" y="169"/>
                  </a:lnTo>
                  <a:lnTo>
                    <a:pt x="41" y="171"/>
                  </a:lnTo>
                  <a:lnTo>
                    <a:pt x="57" y="191"/>
                  </a:lnTo>
                  <a:lnTo>
                    <a:pt x="27" y="199"/>
                  </a:lnTo>
                  <a:lnTo>
                    <a:pt x="31" y="212"/>
                  </a:lnTo>
                  <a:lnTo>
                    <a:pt x="36" y="202"/>
                  </a:lnTo>
                  <a:lnTo>
                    <a:pt x="37" y="212"/>
                  </a:lnTo>
                  <a:lnTo>
                    <a:pt x="57" y="206"/>
                  </a:lnTo>
                  <a:lnTo>
                    <a:pt x="72" y="218"/>
                  </a:lnTo>
                  <a:lnTo>
                    <a:pt x="81" y="216"/>
                  </a:lnTo>
                  <a:lnTo>
                    <a:pt x="74" y="207"/>
                  </a:lnTo>
                  <a:lnTo>
                    <a:pt x="94" y="211"/>
                  </a:lnTo>
                  <a:lnTo>
                    <a:pt x="93" y="203"/>
                  </a:lnTo>
                  <a:lnTo>
                    <a:pt x="101" y="212"/>
                  </a:lnTo>
                  <a:lnTo>
                    <a:pt x="108" y="210"/>
                  </a:lnTo>
                  <a:lnTo>
                    <a:pt x="104" y="204"/>
                  </a:lnTo>
                  <a:lnTo>
                    <a:pt x="120" y="210"/>
                  </a:lnTo>
                  <a:lnTo>
                    <a:pt x="121" y="219"/>
                  </a:lnTo>
                  <a:lnTo>
                    <a:pt x="150" y="210"/>
                  </a:lnTo>
                  <a:lnTo>
                    <a:pt x="154" y="198"/>
                  </a:lnTo>
                  <a:lnTo>
                    <a:pt x="142" y="202"/>
                  </a:lnTo>
                  <a:lnTo>
                    <a:pt x="142" y="191"/>
                  </a:lnTo>
                  <a:lnTo>
                    <a:pt x="110" y="188"/>
                  </a:lnTo>
                  <a:lnTo>
                    <a:pt x="152" y="185"/>
                  </a:lnTo>
                  <a:lnTo>
                    <a:pt x="158" y="179"/>
                  </a:lnTo>
                  <a:lnTo>
                    <a:pt x="152" y="167"/>
                  </a:lnTo>
                  <a:lnTo>
                    <a:pt x="176" y="168"/>
                  </a:lnTo>
                  <a:lnTo>
                    <a:pt x="182" y="163"/>
                  </a:lnTo>
                  <a:lnTo>
                    <a:pt x="166" y="160"/>
                  </a:lnTo>
                  <a:lnTo>
                    <a:pt x="187" y="157"/>
                  </a:lnTo>
                  <a:lnTo>
                    <a:pt x="173" y="152"/>
                  </a:lnTo>
                  <a:lnTo>
                    <a:pt x="191" y="148"/>
                  </a:lnTo>
                  <a:lnTo>
                    <a:pt x="191" y="141"/>
                  </a:lnTo>
                  <a:lnTo>
                    <a:pt x="156" y="140"/>
                  </a:lnTo>
                  <a:lnTo>
                    <a:pt x="175" y="132"/>
                  </a:lnTo>
                  <a:lnTo>
                    <a:pt x="156" y="130"/>
                  </a:lnTo>
                  <a:lnTo>
                    <a:pt x="191" y="134"/>
                  </a:lnTo>
                  <a:lnTo>
                    <a:pt x="192" y="129"/>
                  </a:lnTo>
                  <a:lnTo>
                    <a:pt x="156" y="125"/>
                  </a:lnTo>
                  <a:lnTo>
                    <a:pt x="204" y="120"/>
                  </a:lnTo>
                  <a:lnTo>
                    <a:pt x="191" y="112"/>
                  </a:lnTo>
                  <a:lnTo>
                    <a:pt x="224" y="113"/>
                  </a:lnTo>
                  <a:lnTo>
                    <a:pt x="234" y="103"/>
                  </a:lnTo>
                  <a:lnTo>
                    <a:pt x="217" y="101"/>
                  </a:lnTo>
                  <a:lnTo>
                    <a:pt x="240" y="98"/>
                  </a:lnTo>
                  <a:lnTo>
                    <a:pt x="237" y="90"/>
                  </a:lnTo>
                  <a:lnTo>
                    <a:pt x="247" y="93"/>
                  </a:lnTo>
                  <a:lnTo>
                    <a:pt x="304" y="58"/>
                  </a:lnTo>
                  <a:lnTo>
                    <a:pt x="240" y="70"/>
                  </a:lnTo>
                  <a:lnTo>
                    <a:pt x="277" y="54"/>
                  </a:lnTo>
                  <a:lnTo>
                    <a:pt x="255" y="55"/>
                  </a:lnTo>
                  <a:lnTo>
                    <a:pt x="250" y="47"/>
                  </a:lnTo>
                  <a:lnTo>
                    <a:pt x="289" y="52"/>
                  </a:lnTo>
                  <a:lnTo>
                    <a:pt x="341" y="32"/>
                  </a:lnTo>
                  <a:lnTo>
                    <a:pt x="339" y="23"/>
                  </a:lnTo>
                  <a:lnTo>
                    <a:pt x="318" y="23"/>
                  </a:lnTo>
                  <a:lnTo>
                    <a:pt x="313" y="8"/>
                  </a:lnTo>
                  <a:lnTo>
                    <a:pt x="255" y="19"/>
                  </a:lnTo>
                  <a:lnTo>
                    <a:pt x="280" y="5"/>
                  </a:lnTo>
                  <a:lnTo>
                    <a:pt x="203" y="0"/>
                  </a:lnTo>
                  <a:lnTo>
                    <a:pt x="196" y="7"/>
                  </a:lnTo>
                  <a:lnTo>
                    <a:pt x="202" y="13"/>
                  </a:lnTo>
                  <a:lnTo>
                    <a:pt x="187" y="3"/>
                  </a:lnTo>
                  <a:lnTo>
                    <a:pt x="152" y="5"/>
                  </a:lnTo>
                  <a:lnTo>
                    <a:pt x="177" y="19"/>
                  </a:lnTo>
                  <a:lnTo>
                    <a:pt x="168" y="23"/>
                  </a:lnTo>
                  <a:lnTo>
                    <a:pt x="156" y="8"/>
                  </a:lnTo>
                  <a:lnTo>
                    <a:pt x="124" y="7"/>
                  </a:lnTo>
                  <a:lnTo>
                    <a:pt x="131" y="15"/>
                  </a:lnTo>
                  <a:lnTo>
                    <a:pt x="107" y="12"/>
                  </a:lnTo>
                  <a:lnTo>
                    <a:pt x="119" y="21"/>
                  </a:lnTo>
                  <a:lnTo>
                    <a:pt x="101" y="17"/>
                  </a:lnTo>
                  <a:lnTo>
                    <a:pt x="105" y="21"/>
                  </a:lnTo>
                  <a:lnTo>
                    <a:pt x="94" y="24"/>
                  </a:lnTo>
                  <a:lnTo>
                    <a:pt x="119" y="39"/>
                  </a:lnTo>
                  <a:lnTo>
                    <a:pt x="64" y="23"/>
                  </a:lnTo>
                  <a:lnTo>
                    <a:pt x="52" y="34"/>
                  </a:lnTo>
                  <a:lnTo>
                    <a:pt x="73" y="39"/>
                  </a:lnTo>
                  <a:lnTo>
                    <a:pt x="37" y="34"/>
                  </a:lnTo>
                  <a:lnTo>
                    <a:pt x="0" y="52"/>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7" name="Freeform 271"/>
            <p:cNvSpPr>
              <a:spLocks/>
            </p:cNvSpPr>
            <p:nvPr/>
          </p:nvSpPr>
          <p:spPr bwMode="auto">
            <a:xfrm>
              <a:off x="1344613" y="1528763"/>
              <a:ext cx="427037" cy="307975"/>
            </a:xfrm>
            <a:custGeom>
              <a:avLst/>
              <a:gdLst>
                <a:gd name="T0" fmla="*/ 3 w 319"/>
                <a:gd name="T1" fmla="*/ 32 h 288"/>
                <a:gd name="T2" fmla="*/ 37 w 319"/>
                <a:gd name="T3" fmla="*/ 0 h 288"/>
                <a:gd name="T4" fmla="*/ 36 w 319"/>
                <a:gd name="T5" fmla="*/ 32 h 288"/>
                <a:gd name="T6" fmla="*/ 56 w 319"/>
                <a:gd name="T7" fmla="*/ 67 h 288"/>
                <a:gd name="T8" fmla="*/ 58 w 319"/>
                <a:gd name="T9" fmla="*/ 74 h 288"/>
                <a:gd name="T10" fmla="*/ 45 w 319"/>
                <a:gd name="T11" fmla="*/ 50 h 288"/>
                <a:gd name="T12" fmla="*/ 47 w 319"/>
                <a:gd name="T13" fmla="*/ 26 h 288"/>
                <a:gd name="T14" fmla="*/ 51 w 319"/>
                <a:gd name="T15" fmla="*/ 20 h 288"/>
                <a:gd name="T16" fmla="*/ 56 w 319"/>
                <a:gd name="T17" fmla="*/ 13 h 288"/>
                <a:gd name="T18" fmla="*/ 82 w 319"/>
                <a:gd name="T19" fmla="*/ 4 h 288"/>
                <a:gd name="T20" fmla="*/ 95 w 319"/>
                <a:gd name="T21" fmla="*/ 16 h 288"/>
                <a:gd name="T22" fmla="*/ 101 w 319"/>
                <a:gd name="T23" fmla="*/ 51 h 288"/>
                <a:gd name="T24" fmla="*/ 122 w 319"/>
                <a:gd name="T25" fmla="*/ 43 h 288"/>
                <a:gd name="T26" fmla="*/ 163 w 319"/>
                <a:gd name="T27" fmla="*/ 36 h 288"/>
                <a:gd name="T28" fmla="*/ 167 w 319"/>
                <a:gd name="T29" fmla="*/ 58 h 288"/>
                <a:gd name="T30" fmla="*/ 179 w 319"/>
                <a:gd name="T31" fmla="*/ 63 h 288"/>
                <a:gd name="T32" fmla="*/ 195 w 319"/>
                <a:gd name="T33" fmla="*/ 58 h 288"/>
                <a:gd name="T34" fmla="*/ 211 w 319"/>
                <a:gd name="T35" fmla="*/ 71 h 288"/>
                <a:gd name="T36" fmla="*/ 216 w 319"/>
                <a:gd name="T37" fmla="*/ 74 h 288"/>
                <a:gd name="T38" fmla="*/ 224 w 319"/>
                <a:gd name="T39" fmla="*/ 78 h 288"/>
                <a:gd name="T40" fmla="*/ 240 w 319"/>
                <a:gd name="T41" fmla="*/ 85 h 288"/>
                <a:gd name="T42" fmla="*/ 238 w 319"/>
                <a:gd name="T43" fmla="*/ 96 h 288"/>
                <a:gd name="T44" fmla="*/ 243 w 319"/>
                <a:gd name="T45" fmla="*/ 93 h 288"/>
                <a:gd name="T46" fmla="*/ 235 w 319"/>
                <a:gd name="T47" fmla="*/ 110 h 288"/>
                <a:gd name="T48" fmla="*/ 240 w 319"/>
                <a:gd name="T49" fmla="*/ 120 h 288"/>
                <a:gd name="T50" fmla="*/ 242 w 319"/>
                <a:gd name="T51" fmla="*/ 133 h 288"/>
                <a:gd name="T52" fmla="*/ 280 w 319"/>
                <a:gd name="T53" fmla="*/ 148 h 288"/>
                <a:gd name="T54" fmla="*/ 300 w 319"/>
                <a:gd name="T55" fmla="*/ 166 h 288"/>
                <a:gd name="T56" fmla="*/ 318 w 319"/>
                <a:gd name="T57" fmla="*/ 179 h 288"/>
                <a:gd name="T58" fmla="*/ 306 w 319"/>
                <a:gd name="T59" fmla="*/ 189 h 288"/>
                <a:gd name="T60" fmla="*/ 305 w 319"/>
                <a:gd name="T61" fmla="*/ 206 h 288"/>
                <a:gd name="T62" fmla="*/ 294 w 319"/>
                <a:gd name="T63" fmla="*/ 221 h 288"/>
                <a:gd name="T64" fmla="*/ 244 w 319"/>
                <a:gd name="T65" fmla="*/ 186 h 288"/>
                <a:gd name="T66" fmla="*/ 247 w 319"/>
                <a:gd name="T67" fmla="*/ 206 h 288"/>
                <a:gd name="T68" fmla="*/ 260 w 319"/>
                <a:gd name="T69" fmla="*/ 224 h 288"/>
                <a:gd name="T70" fmla="*/ 276 w 319"/>
                <a:gd name="T71" fmla="*/ 237 h 288"/>
                <a:gd name="T72" fmla="*/ 281 w 319"/>
                <a:gd name="T73" fmla="*/ 274 h 288"/>
                <a:gd name="T74" fmla="*/ 268 w 319"/>
                <a:gd name="T75" fmla="*/ 287 h 288"/>
                <a:gd name="T76" fmla="*/ 201 w 319"/>
                <a:gd name="T77" fmla="*/ 251 h 288"/>
                <a:gd name="T78" fmla="*/ 190 w 319"/>
                <a:gd name="T79" fmla="*/ 243 h 288"/>
                <a:gd name="T80" fmla="*/ 171 w 319"/>
                <a:gd name="T81" fmla="*/ 221 h 288"/>
                <a:gd name="T82" fmla="*/ 161 w 319"/>
                <a:gd name="T83" fmla="*/ 226 h 288"/>
                <a:gd name="T84" fmla="*/ 132 w 319"/>
                <a:gd name="T85" fmla="*/ 226 h 288"/>
                <a:gd name="T86" fmla="*/ 183 w 319"/>
                <a:gd name="T87" fmla="*/ 209 h 288"/>
                <a:gd name="T88" fmla="*/ 197 w 319"/>
                <a:gd name="T89" fmla="*/ 166 h 288"/>
                <a:gd name="T90" fmla="*/ 168 w 319"/>
                <a:gd name="T91" fmla="*/ 129 h 288"/>
                <a:gd name="T92" fmla="*/ 149 w 319"/>
                <a:gd name="T93" fmla="*/ 133 h 288"/>
                <a:gd name="T94" fmla="*/ 158 w 319"/>
                <a:gd name="T95" fmla="*/ 119 h 288"/>
                <a:gd name="T96" fmla="*/ 138 w 319"/>
                <a:gd name="T97" fmla="*/ 94 h 288"/>
                <a:gd name="T98" fmla="*/ 124 w 319"/>
                <a:gd name="T99" fmla="*/ 102 h 288"/>
                <a:gd name="T100" fmla="*/ 101 w 319"/>
                <a:gd name="T101" fmla="*/ 106 h 288"/>
                <a:gd name="T102" fmla="*/ 6 w 319"/>
                <a:gd name="T103" fmla="*/ 74 h 288"/>
                <a:gd name="T104" fmla="*/ 0 w 319"/>
                <a:gd name="T105" fmla="*/ 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288">
                  <a:moveTo>
                    <a:pt x="0" y="63"/>
                  </a:moveTo>
                  <a:lnTo>
                    <a:pt x="3" y="32"/>
                  </a:lnTo>
                  <a:lnTo>
                    <a:pt x="15" y="11"/>
                  </a:lnTo>
                  <a:lnTo>
                    <a:pt x="37" y="0"/>
                  </a:lnTo>
                  <a:lnTo>
                    <a:pt x="56" y="4"/>
                  </a:lnTo>
                  <a:lnTo>
                    <a:pt x="36" y="32"/>
                  </a:lnTo>
                  <a:lnTo>
                    <a:pt x="41" y="51"/>
                  </a:lnTo>
                  <a:lnTo>
                    <a:pt x="56" y="67"/>
                  </a:lnTo>
                  <a:lnTo>
                    <a:pt x="37" y="74"/>
                  </a:lnTo>
                  <a:lnTo>
                    <a:pt x="58" y="74"/>
                  </a:lnTo>
                  <a:lnTo>
                    <a:pt x="59" y="58"/>
                  </a:lnTo>
                  <a:lnTo>
                    <a:pt x="45" y="50"/>
                  </a:lnTo>
                  <a:lnTo>
                    <a:pt x="58" y="39"/>
                  </a:lnTo>
                  <a:lnTo>
                    <a:pt x="47" y="26"/>
                  </a:lnTo>
                  <a:lnTo>
                    <a:pt x="67" y="30"/>
                  </a:lnTo>
                  <a:lnTo>
                    <a:pt x="51" y="20"/>
                  </a:lnTo>
                  <a:lnTo>
                    <a:pt x="68" y="24"/>
                  </a:lnTo>
                  <a:lnTo>
                    <a:pt x="56" y="13"/>
                  </a:lnTo>
                  <a:lnTo>
                    <a:pt x="71" y="15"/>
                  </a:lnTo>
                  <a:lnTo>
                    <a:pt x="82" y="4"/>
                  </a:lnTo>
                  <a:lnTo>
                    <a:pt x="94" y="3"/>
                  </a:lnTo>
                  <a:lnTo>
                    <a:pt x="95" y="16"/>
                  </a:lnTo>
                  <a:lnTo>
                    <a:pt x="105" y="20"/>
                  </a:lnTo>
                  <a:lnTo>
                    <a:pt x="101" y="51"/>
                  </a:lnTo>
                  <a:lnTo>
                    <a:pt x="113" y="36"/>
                  </a:lnTo>
                  <a:lnTo>
                    <a:pt x="122" y="43"/>
                  </a:lnTo>
                  <a:lnTo>
                    <a:pt x="138" y="30"/>
                  </a:lnTo>
                  <a:lnTo>
                    <a:pt x="163" y="36"/>
                  </a:lnTo>
                  <a:lnTo>
                    <a:pt x="175" y="51"/>
                  </a:lnTo>
                  <a:lnTo>
                    <a:pt x="167" y="58"/>
                  </a:lnTo>
                  <a:lnTo>
                    <a:pt x="183" y="55"/>
                  </a:lnTo>
                  <a:lnTo>
                    <a:pt x="179" y="63"/>
                  </a:lnTo>
                  <a:lnTo>
                    <a:pt x="187" y="67"/>
                  </a:lnTo>
                  <a:lnTo>
                    <a:pt x="195" y="58"/>
                  </a:lnTo>
                  <a:lnTo>
                    <a:pt x="208" y="62"/>
                  </a:lnTo>
                  <a:lnTo>
                    <a:pt x="211" y="71"/>
                  </a:lnTo>
                  <a:lnTo>
                    <a:pt x="199" y="74"/>
                  </a:lnTo>
                  <a:lnTo>
                    <a:pt x="216" y="74"/>
                  </a:lnTo>
                  <a:lnTo>
                    <a:pt x="213" y="84"/>
                  </a:lnTo>
                  <a:lnTo>
                    <a:pt x="224" y="78"/>
                  </a:lnTo>
                  <a:lnTo>
                    <a:pt x="219" y="86"/>
                  </a:lnTo>
                  <a:lnTo>
                    <a:pt x="240" y="85"/>
                  </a:lnTo>
                  <a:lnTo>
                    <a:pt x="227" y="96"/>
                  </a:lnTo>
                  <a:lnTo>
                    <a:pt x="238" y="96"/>
                  </a:lnTo>
                  <a:lnTo>
                    <a:pt x="235" y="102"/>
                  </a:lnTo>
                  <a:lnTo>
                    <a:pt x="243" y="93"/>
                  </a:lnTo>
                  <a:lnTo>
                    <a:pt x="254" y="102"/>
                  </a:lnTo>
                  <a:lnTo>
                    <a:pt x="235" y="110"/>
                  </a:lnTo>
                  <a:lnTo>
                    <a:pt x="262" y="119"/>
                  </a:lnTo>
                  <a:lnTo>
                    <a:pt x="240" y="120"/>
                  </a:lnTo>
                  <a:lnTo>
                    <a:pt x="248" y="125"/>
                  </a:lnTo>
                  <a:lnTo>
                    <a:pt x="242" y="133"/>
                  </a:lnTo>
                  <a:lnTo>
                    <a:pt x="268" y="152"/>
                  </a:lnTo>
                  <a:lnTo>
                    <a:pt x="280" y="148"/>
                  </a:lnTo>
                  <a:lnTo>
                    <a:pt x="289" y="167"/>
                  </a:lnTo>
                  <a:lnTo>
                    <a:pt x="300" y="166"/>
                  </a:lnTo>
                  <a:lnTo>
                    <a:pt x="298" y="175"/>
                  </a:lnTo>
                  <a:lnTo>
                    <a:pt x="318" y="179"/>
                  </a:lnTo>
                  <a:lnTo>
                    <a:pt x="316" y="190"/>
                  </a:lnTo>
                  <a:lnTo>
                    <a:pt x="306" y="189"/>
                  </a:lnTo>
                  <a:lnTo>
                    <a:pt x="311" y="197"/>
                  </a:lnTo>
                  <a:lnTo>
                    <a:pt x="305" y="206"/>
                  </a:lnTo>
                  <a:lnTo>
                    <a:pt x="296" y="201"/>
                  </a:lnTo>
                  <a:lnTo>
                    <a:pt x="294" y="221"/>
                  </a:lnTo>
                  <a:lnTo>
                    <a:pt x="258" y="183"/>
                  </a:lnTo>
                  <a:lnTo>
                    <a:pt x="244" y="186"/>
                  </a:lnTo>
                  <a:lnTo>
                    <a:pt x="255" y="197"/>
                  </a:lnTo>
                  <a:lnTo>
                    <a:pt x="247" y="206"/>
                  </a:lnTo>
                  <a:lnTo>
                    <a:pt x="253" y="205"/>
                  </a:lnTo>
                  <a:lnTo>
                    <a:pt x="260" y="224"/>
                  </a:lnTo>
                  <a:lnTo>
                    <a:pt x="278" y="228"/>
                  </a:lnTo>
                  <a:lnTo>
                    <a:pt x="276" y="237"/>
                  </a:lnTo>
                  <a:lnTo>
                    <a:pt x="285" y="248"/>
                  </a:lnTo>
                  <a:lnTo>
                    <a:pt x="281" y="274"/>
                  </a:lnTo>
                  <a:lnTo>
                    <a:pt x="235" y="247"/>
                  </a:lnTo>
                  <a:lnTo>
                    <a:pt x="268" y="287"/>
                  </a:lnTo>
                  <a:lnTo>
                    <a:pt x="210" y="263"/>
                  </a:lnTo>
                  <a:lnTo>
                    <a:pt x="201" y="251"/>
                  </a:lnTo>
                  <a:lnTo>
                    <a:pt x="209" y="249"/>
                  </a:lnTo>
                  <a:lnTo>
                    <a:pt x="190" y="243"/>
                  </a:lnTo>
                  <a:lnTo>
                    <a:pt x="184" y="226"/>
                  </a:lnTo>
                  <a:lnTo>
                    <a:pt x="171" y="221"/>
                  </a:lnTo>
                  <a:lnTo>
                    <a:pt x="171" y="232"/>
                  </a:lnTo>
                  <a:lnTo>
                    <a:pt x="161" y="226"/>
                  </a:lnTo>
                  <a:lnTo>
                    <a:pt x="148" y="237"/>
                  </a:lnTo>
                  <a:lnTo>
                    <a:pt x="132" y="226"/>
                  </a:lnTo>
                  <a:lnTo>
                    <a:pt x="141" y="209"/>
                  </a:lnTo>
                  <a:lnTo>
                    <a:pt x="183" y="209"/>
                  </a:lnTo>
                  <a:lnTo>
                    <a:pt x="173" y="191"/>
                  </a:lnTo>
                  <a:lnTo>
                    <a:pt x="197" y="166"/>
                  </a:lnTo>
                  <a:lnTo>
                    <a:pt x="179" y="132"/>
                  </a:lnTo>
                  <a:lnTo>
                    <a:pt x="168" y="129"/>
                  </a:lnTo>
                  <a:lnTo>
                    <a:pt x="175" y="125"/>
                  </a:lnTo>
                  <a:lnTo>
                    <a:pt x="149" y="133"/>
                  </a:lnTo>
                  <a:lnTo>
                    <a:pt x="148" y="124"/>
                  </a:lnTo>
                  <a:lnTo>
                    <a:pt x="158" y="119"/>
                  </a:lnTo>
                  <a:lnTo>
                    <a:pt x="139" y="105"/>
                  </a:lnTo>
                  <a:lnTo>
                    <a:pt x="138" y="94"/>
                  </a:lnTo>
                  <a:lnTo>
                    <a:pt x="121" y="90"/>
                  </a:lnTo>
                  <a:lnTo>
                    <a:pt x="124" y="102"/>
                  </a:lnTo>
                  <a:lnTo>
                    <a:pt x="92" y="97"/>
                  </a:lnTo>
                  <a:lnTo>
                    <a:pt x="101" y="106"/>
                  </a:lnTo>
                  <a:lnTo>
                    <a:pt x="20" y="93"/>
                  </a:lnTo>
                  <a:lnTo>
                    <a:pt x="6" y="74"/>
                  </a:lnTo>
                  <a:lnTo>
                    <a:pt x="31" y="75"/>
                  </a:lnTo>
                  <a:lnTo>
                    <a:pt x="0" y="6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8" name="Freeform 272"/>
            <p:cNvSpPr>
              <a:spLocks/>
            </p:cNvSpPr>
            <p:nvPr/>
          </p:nvSpPr>
          <p:spPr bwMode="auto">
            <a:xfrm>
              <a:off x="1390650" y="1743075"/>
              <a:ext cx="96838" cy="66675"/>
            </a:xfrm>
            <a:custGeom>
              <a:avLst/>
              <a:gdLst>
                <a:gd name="T0" fmla="*/ 0 w 73"/>
                <a:gd name="T1" fmla="*/ 48 h 61"/>
                <a:gd name="T2" fmla="*/ 11 w 73"/>
                <a:gd name="T3" fmla="*/ 38 h 61"/>
                <a:gd name="T4" fmla="*/ 20 w 73"/>
                <a:gd name="T5" fmla="*/ 0 h 61"/>
                <a:gd name="T6" fmla="*/ 24 w 73"/>
                <a:gd name="T7" fmla="*/ 13 h 61"/>
                <a:gd name="T8" fmla="*/ 42 w 73"/>
                <a:gd name="T9" fmla="*/ 17 h 61"/>
                <a:gd name="T10" fmla="*/ 72 w 73"/>
                <a:gd name="T11" fmla="*/ 44 h 61"/>
                <a:gd name="T12" fmla="*/ 69 w 73"/>
                <a:gd name="T13" fmla="*/ 52 h 61"/>
                <a:gd name="T14" fmla="*/ 40 w 73"/>
                <a:gd name="T15" fmla="*/ 39 h 61"/>
                <a:gd name="T16" fmla="*/ 22 w 73"/>
                <a:gd name="T17" fmla="*/ 60 h 61"/>
                <a:gd name="T18" fmla="*/ 17 w 73"/>
                <a:gd name="T19" fmla="*/ 44 h 61"/>
                <a:gd name="T20" fmla="*/ 0 w 73"/>
                <a:gd name="T21"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1">
                  <a:moveTo>
                    <a:pt x="0" y="48"/>
                  </a:moveTo>
                  <a:lnTo>
                    <a:pt x="11" y="38"/>
                  </a:lnTo>
                  <a:lnTo>
                    <a:pt x="20" y="0"/>
                  </a:lnTo>
                  <a:lnTo>
                    <a:pt x="24" y="13"/>
                  </a:lnTo>
                  <a:lnTo>
                    <a:pt x="42" y="17"/>
                  </a:lnTo>
                  <a:lnTo>
                    <a:pt x="72" y="44"/>
                  </a:lnTo>
                  <a:lnTo>
                    <a:pt x="69" y="52"/>
                  </a:lnTo>
                  <a:lnTo>
                    <a:pt x="40" y="39"/>
                  </a:lnTo>
                  <a:lnTo>
                    <a:pt x="22" y="60"/>
                  </a:lnTo>
                  <a:lnTo>
                    <a:pt x="17" y="44"/>
                  </a:lnTo>
                  <a:lnTo>
                    <a:pt x="0" y="4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29" name="Freeform 273"/>
            <p:cNvSpPr>
              <a:spLocks/>
            </p:cNvSpPr>
            <p:nvPr/>
          </p:nvSpPr>
          <p:spPr bwMode="auto">
            <a:xfrm>
              <a:off x="1801813" y="2055813"/>
              <a:ext cx="101600" cy="98425"/>
            </a:xfrm>
            <a:custGeom>
              <a:avLst/>
              <a:gdLst>
                <a:gd name="T0" fmla="*/ 0 w 76"/>
                <a:gd name="T1" fmla="*/ 72 h 92"/>
                <a:gd name="T2" fmla="*/ 30 w 76"/>
                <a:gd name="T3" fmla="*/ 7 h 92"/>
                <a:gd name="T4" fmla="*/ 42 w 76"/>
                <a:gd name="T5" fmla="*/ 0 h 92"/>
                <a:gd name="T6" fmla="*/ 29 w 76"/>
                <a:gd name="T7" fmla="*/ 37 h 92"/>
                <a:gd name="T8" fmla="*/ 37 w 76"/>
                <a:gd name="T9" fmla="*/ 30 h 92"/>
                <a:gd name="T10" fmla="*/ 45 w 76"/>
                <a:gd name="T11" fmla="*/ 43 h 92"/>
                <a:gd name="T12" fmla="*/ 65 w 76"/>
                <a:gd name="T13" fmla="*/ 43 h 92"/>
                <a:gd name="T14" fmla="*/ 60 w 76"/>
                <a:gd name="T15" fmla="*/ 58 h 92"/>
                <a:gd name="T16" fmla="*/ 70 w 76"/>
                <a:gd name="T17" fmla="*/ 57 h 92"/>
                <a:gd name="T18" fmla="*/ 62 w 76"/>
                <a:gd name="T19" fmla="*/ 71 h 92"/>
                <a:gd name="T20" fmla="*/ 72 w 76"/>
                <a:gd name="T21" fmla="*/ 65 h 92"/>
                <a:gd name="T22" fmla="*/ 75 w 76"/>
                <a:gd name="T23" fmla="*/ 77 h 92"/>
                <a:gd name="T24" fmla="*/ 66 w 76"/>
                <a:gd name="T25" fmla="*/ 91 h 92"/>
                <a:gd name="T26" fmla="*/ 64 w 76"/>
                <a:gd name="T27" fmla="*/ 81 h 92"/>
                <a:gd name="T28" fmla="*/ 60 w 76"/>
                <a:gd name="T29" fmla="*/ 87 h 92"/>
                <a:gd name="T30" fmla="*/ 60 w 76"/>
                <a:gd name="T31" fmla="*/ 69 h 92"/>
                <a:gd name="T32" fmla="*/ 42 w 76"/>
                <a:gd name="T33" fmla="*/ 87 h 92"/>
                <a:gd name="T34" fmla="*/ 51 w 76"/>
                <a:gd name="T35" fmla="*/ 75 h 92"/>
                <a:gd name="T36" fmla="*/ 37 w 76"/>
                <a:gd name="T37" fmla="*/ 77 h 92"/>
                <a:gd name="T38" fmla="*/ 41 w 76"/>
                <a:gd name="T39" fmla="*/ 71 h 92"/>
                <a:gd name="T40" fmla="*/ 0 w 76"/>
                <a:gd name="T41"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92">
                  <a:moveTo>
                    <a:pt x="0" y="72"/>
                  </a:moveTo>
                  <a:lnTo>
                    <a:pt x="30" y="7"/>
                  </a:lnTo>
                  <a:lnTo>
                    <a:pt x="42" y="0"/>
                  </a:lnTo>
                  <a:lnTo>
                    <a:pt x="29" y="37"/>
                  </a:lnTo>
                  <a:lnTo>
                    <a:pt x="37" y="30"/>
                  </a:lnTo>
                  <a:lnTo>
                    <a:pt x="45" y="43"/>
                  </a:lnTo>
                  <a:lnTo>
                    <a:pt x="65" y="43"/>
                  </a:lnTo>
                  <a:lnTo>
                    <a:pt x="60" y="58"/>
                  </a:lnTo>
                  <a:lnTo>
                    <a:pt x="70" y="57"/>
                  </a:lnTo>
                  <a:lnTo>
                    <a:pt x="62" y="71"/>
                  </a:lnTo>
                  <a:lnTo>
                    <a:pt x="72" y="65"/>
                  </a:lnTo>
                  <a:lnTo>
                    <a:pt x="75" y="77"/>
                  </a:lnTo>
                  <a:lnTo>
                    <a:pt x="66" y="91"/>
                  </a:lnTo>
                  <a:lnTo>
                    <a:pt x="64" y="81"/>
                  </a:lnTo>
                  <a:lnTo>
                    <a:pt x="60" y="87"/>
                  </a:lnTo>
                  <a:lnTo>
                    <a:pt x="60" y="69"/>
                  </a:lnTo>
                  <a:lnTo>
                    <a:pt x="42" y="87"/>
                  </a:lnTo>
                  <a:lnTo>
                    <a:pt x="51" y="75"/>
                  </a:lnTo>
                  <a:lnTo>
                    <a:pt x="37" y="77"/>
                  </a:lnTo>
                  <a:lnTo>
                    <a:pt x="41" y="71"/>
                  </a:lnTo>
                  <a:lnTo>
                    <a:pt x="0" y="72"/>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0" name="Freeform 274"/>
            <p:cNvSpPr>
              <a:spLocks/>
            </p:cNvSpPr>
            <p:nvPr/>
          </p:nvSpPr>
          <p:spPr bwMode="auto">
            <a:xfrm>
              <a:off x="1562100" y="3170238"/>
              <a:ext cx="122238" cy="630237"/>
            </a:xfrm>
            <a:custGeom>
              <a:avLst/>
              <a:gdLst>
                <a:gd name="T0" fmla="*/ 0 w 92"/>
                <a:gd name="T1" fmla="*/ 456 h 586"/>
                <a:gd name="T2" fmla="*/ 8 w 92"/>
                <a:gd name="T3" fmla="*/ 441 h 586"/>
                <a:gd name="T4" fmla="*/ 20 w 92"/>
                <a:gd name="T5" fmla="*/ 452 h 586"/>
                <a:gd name="T6" fmla="*/ 31 w 92"/>
                <a:gd name="T7" fmla="*/ 422 h 586"/>
                <a:gd name="T8" fmla="*/ 26 w 92"/>
                <a:gd name="T9" fmla="*/ 412 h 586"/>
                <a:gd name="T10" fmla="*/ 36 w 92"/>
                <a:gd name="T11" fmla="*/ 368 h 586"/>
                <a:gd name="T12" fmla="*/ 19 w 92"/>
                <a:gd name="T13" fmla="*/ 364 h 586"/>
                <a:gd name="T14" fmla="*/ 21 w 92"/>
                <a:gd name="T15" fmla="*/ 299 h 586"/>
                <a:gd name="T16" fmla="*/ 43 w 92"/>
                <a:gd name="T17" fmla="*/ 229 h 586"/>
                <a:gd name="T18" fmla="*/ 43 w 92"/>
                <a:gd name="T19" fmla="*/ 171 h 586"/>
                <a:gd name="T20" fmla="*/ 59 w 92"/>
                <a:gd name="T21" fmla="*/ 58 h 586"/>
                <a:gd name="T22" fmla="*/ 54 w 92"/>
                <a:gd name="T23" fmla="*/ 8 h 586"/>
                <a:gd name="T24" fmla="*/ 66 w 92"/>
                <a:gd name="T25" fmla="*/ 0 h 586"/>
                <a:gd name="T26" fmla="*/ 76 w 92"/>
                <a:gd name="T27" fmla="*/ 26 h 586"/>
                <a:gd name="T28" fmla="*/ 82 w 92"/>
                <a:gd name="T29" fmla="*/ 77 h 586"/>
                <a:gd name="T30" fmla="*/ 91 w 92"/>
                <a:gd name="T31" fmla="*/ 78 h 586"/>
                <a:gd name="T32" fmla="*/ 90 w 92"/>
                <a:gd name="T33" fmla="*/ 94 h 586"/>
                <a:gd name="T34" fmla="*/ 78 w 92"/>
                <a:gd name="T35" fmla="*/ 101 h 586"/>
                <a:gd name="T36" fmla="*/ 79 w 92"/>
                <a:gd name="T37" fmla="*/ 137 h 586"/>
                <a:gd name="T38" fmla="*/ 66 w 92"/>
                <a:gd name="T39" fmla="*/ 156 h 586"/>
                <a:gd name="T40" fmla="*/ 55 w 92"/>
                <a:gd name="T41" fmla="*/ 203 h 586"/>
                <a:gd name="T42" fmla="*/ 62 w 92"/>
                <a:gd name="T43" fmla="*/ 246 h 586"/>
                <a:gd name="T44" fmla="*/ 48 w 92"/>
                <a:gd name="T45" fmla="*/ 288 h 586"/>
                <a:gd name="T46" fmla="*/ 39 w 92"/>
                <a:gd name="T47" fmla="*/ 383 h 586"/>
                <a:gd name="T48" fmla="*/ 46 w 92"/>
                <a:gd name="T49" fmla="*/ 420 h 586"/>
                <a:gd name="T50" fmla="*/ 39 w 92"/>
                <a:gd name="T51" fmla="*/ 422 h 586"/>
                <a:gd name="T52" fmla="*/ 42 w 92"/>
                <a:gd name="T53" fmla="*/ 455 h 586"/>
                <a:gd name="T54" fmla="*/ 24 w 92"/>
                <a:gd name="T55" fmla="*/ 518 h 586"/>
                <a:gd name="T56" fmla="*/ 25 w 92"/>
                <a:gd name="T57" fmla="*/ 529 h 586"/>
                <a:gd name="T58" fmla="*/ 35 w 92"/>
                <a:gd name="T59" fmla="*/ 527 h 586"/>
                <a:gd name="T60" fmla="*/ 39 w 92"/>
                <a:gd name="T61" fmla="*/ 551 h 586"/>
                <a:gd name="T62" fmla="*/ 79 w 92"/>
                <a:gd name="T63" fmla="*/ 555 h 586"/>
                <a:gd name="T64" fmla="*/ 52 w 92"/>
                <a:gd name="T65" fmla="*/ 565 h 586"/>
                <a:gd name="T66" fmla="*/ 48 w 92"/>
                <a:gd name="T67" fmla="*/ 585 h 586"/>
                <a:gd name="T68" fmla="*/ 37 w 92"/>
                <a:gd name="T69" fmla="*/ 580 h 586"/>
                <a:gd name="T70" fmla="*/ 48 w 92"/>
                <a:gd name="T71" fmla="*/ 568 h 586"/>
                <a:gd name="T72" fmla="*/ 31 w 92"/>
                <a:gd name="T73" fmla="*/ 562 h 586"/>
                <a:gd name="T74" fmla="*/ 28 w 92"/>
                <a:gd name="T75" fmla="*/ 542 h 586"/>
                <a:gd name="T76" fmla="*/ 22 w 92"/>
                <a:gd name="T77" fmla="*/ 551 h 586"/>
                <a:gd name="T78" fmla="*/ 17 w 92"/>
                <a:gd name="T79" fmla="*/ 531 h 586"/>
                <a:gd name="T80" fmla="*/ 20 w 92"/>
                <a:gd name="T81" fmla="*/ 527 h 586"/>
                <a:gd name="T82" fmla="*/ 11 w 92"/>
                <a:gd name="T83" fmla="*/ 516 h 586"/>
                <a:gd name="T84" fmla="*/ 19 w 92"/>
                <a:gd name="T85" fmla="*/ 506 h 586"/>
                <a:gd name="T86" fmla="*/ 11 w 92"/>
                <a:gd name="T87" fmla="*/ 477 h 586"/>
                <a:gd name="T88" fmla="*/ 25 w 92"/>
                <a:gd name="T89" fmla="*/ 481 h 586"/>
                <a:gd name="T90" fmla="*/ 11 w 92"/>
                <a:gd name="T91" fmla="*/ 468 h 586"/>
                <a:gd name="T92" fmla="*/ 14 w 92"/>
                <a:gd name="T93" fmla="*/ 456 h 586"/>
                <a:gd name="T94" fmla="*/ 0 w 92"/>
                <a:gd name="T95" fmla="*/ 4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586">
                  <a:moveTo>
                    <a:pt x="0" y="456"/>
                  </a:moveTo>
                  <a:lnTo>
                    <a:pt x="8" y="441"/>
                  </a:lnTo>
                  <a:lnTo>
                    <a:pt x="20" y="452"/>
                  </a:lnTo>
                  <a:lnTo>
                    <a:pt x="31" y="422"/>
                  </a:lnTo>
                  <a:lnTo>
                    <a:pt x="26" y="412"/>
                  </a:lnTo>
                  <a:lnTo>
                    <a:pt x="36" y="368"/>
                  </a:lnTo>
                  <a:lnTo>
                    <a:pt x="19" y="364"/>
                  </a:lnTo>
                  <a:lnTo>
                    <a:pt x="21" y="299"/>
                  </a:lnTo>
                  <a:lnTo>
                    <a:pt x="43" y="229"/>
                  </a:lnTo>
                  <a:lnTo>
                    <a:pt x="43" y="171"/>
                  </a:lnTo>
                  <a:lnTo>
                    <a:pt x="59" y="58"/>
                  </a:lnTo>
                  <a:lnTo>
                    <a:pt x="54" y="8"/>
                  </a:lnTo>
                  <a:lnTo>
                    <a:pt x="66" y="0"/>
                  </a:lnTo>
                  <a:lnTo>
                    <a:pt x="76" y="26"/>
                  </a:lnTo>
                  <a:lnTo>
                    <a:pt x="82" y="77"/>
                  </a:lnTo>
                  <a:lnTo>
                    <a:pt x="91" y="78"/>
                  </a:lnTo>
                  <a:lnTo>
                    <a:pt x="90" y="94"/>
                  </a:lnTo>
                  <a:lnTo>
                    <a:pt x="78" y="101"/>
                  </a:lnTo>
                  <a:lnTo>
                    <a:pt x="79" y="137"/>
                  </a:lnTo>
                  <a:lnTo>
                    <a:pt x="66" y="156"/>
                  </a:lnTo>
                  <a:lnTo>
                    <a:pt x="55" y="203"/>
                  </a:lnTo>
                  <a:lnTo>
                    <a:pt x="62" y="246"/>
                  </a:lnTo>
                  <a:lnTo>
                    <a:pt x="48" y="288"/>
                  </a:lnTo>
                  <a:lnTo>
                    <a:pt x="39" y="383"/>
                  </a:lnTo>
                  <a:lnTo>
                    <a:pt x="46" y="420"/>
                  </a:lnTo>
                  <a:lnTo>
                    <a:pt x="39" y="422"/>
                  </a:lnTo>
                  <a:lnTo>
                    <a:pt x="42" y="455"/>
                  </a:lnTo>
                  <a:lnTo>
                    <a:pt x="24" y="518"/>
                  </a:lnTo>
                  <a:lnTo>
                    <a:pt x="25" y="529"/>
                  </a:lnTo>
                  <a:lnTo>
                    <a:pt x="35" y="527"/>
                  </a:lnTo>
                  <a:lnTo>
                    <a:pt x="39" y="551"/>
                  </a:lnTo>
                  <a:lnTo>
                    <a:pt x="79" y="555"/>
                  </a:lnTo>
                  <a:lnTo>
                    <a:pt x="52" y="565"/>
                  </a:lnTo>
                  <a:lnTo>
                    <a:pt x="48" y="585"/>
                  </a:lnTo>
                  <a:lnTo>
                    <a:pt x="37" y="580"/>
                  </a:lnTo>
                  <a:lnTo>
                    <a:pt x="48" y="568"/>
                  </a:lnTo>
                  <a:lnTo>
                    <a:pt x="31" y="562"/>
                  </a:lnTo>
                  <a:lnTo>
                    <a:pt x="28" y="542"/>
                  </a:lnTo>
                  <a:lnTo>
                    <a:pt x="22" y="551"/>
                  </a:lnTo>
                  <a:lnTo>
                    <a:pt x="17" y="531"/>
                  </a:lnTo>
                  <a:lnTo>
                    <a:pt x="20" y="527"/>
                  </a:lnTo>
                  <a:lnTo>
                    <a:pt x="11" y="516"/>
                  </a:lnTo>
                  <a:lnTo>
                    <a:pt x="19" y="506"/>
                  </a:lnTo>
                  <a:lnTo>
                    <a:pt x="11" y="477"/>
                  </a:lnTo>
                  <a:lnTo>
                    <a:pt x="25" y="481"/>
                  </a:lnTo>
                  <a:lnTo>
                    <a:pt x="11" y="468"/>
                  </a:lnTo>
                  <a:lnTo>
                    <a:pt x="14" y="456"/>
                  </a:lnTo>
                  <a:lnTo>
                    <a:pt x="0" y="456"/>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1" name="Freeform 275"/>
            <p:cNvSpPr>
              <a:spLocks/>
            </p:cNvSpPr>
            <p:nvPr/>
          </p:nvSpPr>
          <p:spPr bwMode="auto">
            <a:xfrm>
              <a:off x="1512888" y="2719388"/>
              <a:ext cx="177800" cy="247650"/>
            </a:xfrm>
            <a:custGeom>
              <a:avLst/>
              <a:gdLst>
                <a:gd name="T0" fmla="*/ 0 w 134"/>
                <a:gd name="T1" fmla="*/ 153 h 232"/>
                <a:gd name="T2" fmla="*/ 17 w 134"/>
                <a:gd name="T3" fmla="*/ 169 h 232"/>
                <a:gd name="T4" fmla="*/ 39 w 134"/>
                <a:gd name="T5" fmla="*/ 173 h 232"/>
                <a:gd name="T6" fmla="*/ 64 w 134"/>
                <a:gd name="T7" fmla="*/ 207 h 232"/>
                <a:gd name="T8" fmla="*/ 96 w 134"/>
                <a:gd name="T9" fmla="*/ 210 h 232"/>
                <a:gd name="T10" fmla="*/ 91 w 134"/>
                <a:gd name="T11" fmla="*/ 226 h 232"/>
                <a:gd name="T12" fmla="*/ 99 w 134"/>
                <a:gd name="T13" fmla="*/ 231 h 232"/>
                <a:gd name="T14" fmla="*/ 104 w 134"/>
                <a:gd name="T15" fmla="*/ 191 h 232"/>
                <a:gd name="T16" fmla="*/ 98 w 134"/>
                <a:gd name="T17" fmla="*/ 165 h 232"/>
                <a:gd name="T18" fmla="*/ 108 w 134"/>
                <a:gd name="T19" fmla="*/ 164 h 232"/>
                <a:gd name="T20" fmla="*/ 100 w 134"/>
                <a:gd name="T21" fmla="*/ 149 h 232"/>
                <a:gd name="T22" fmla="*/ 127 w 134"/>
                <a:gd name="T23" fmla="*/ 145 h 232"/>
                <a:gd name="T24" fmla="*/ 133 w 134"/>
                <a:gd name="T25" fmla="*/ 154 h 232"/>
                <a:gd name="T26" fmla="*/ 123 w 134"/>
                <a:gd name="T27" fmla="*/ 134 h 232"/>
                <a:gd name="T28" fmla="*/ 126 w 134"/>
                <a:gd name="T29" fmla="*/ 87 h 232"/>
                <a:gd name="T30" fmla="*/ 106 w 134"/>
                <a:gd name="T31" fmla="*/ 87 h 232"/>
                <a:gd name="T32" fmla="*/ 98 w 134"/>
                <a:gd name="T33" fmla="*/ 77 h 232"/>
                <a:gd name="T34" fmla="*/ 77 w 134"/>
                <a:gd name="T35" fmla="*/ 73 h 232"/>
                <a:gd name="T36" fmla="*/ 62 w 134"/>
                <a:gd name="T37" fmla="*/ 46 h 232"/>
                <a:gd name="T38" fmla="*/ 84 w 134"/>
                <a:gd name="T39" fmla="*/ 8 h 232"/>
                <a:gd name="T40" fmla="*/ 80 w 134"/>
                <a:gd name="T41" fmla="*/ 0 h 232"/>
                <a:gd name="T42" fmla="*/ 43 w 134"/>
                <a:gd name="T43" fmla="*/ 19 h 232"/>
                <a:gd name="T44" fmla="*/ 22 w 134"/>
                <a:gd name="T45" fmla="*/ 60 h 232"/>
                <a:gd name="T46" fmla="*/ 16 w 134"/>
                <a:gd name="T47" fmla="*/ 51 h 232"/>
                <a:gd name="T48" fmla="*/ 10 w 134"/>
                <a:gd name="T49" fmla="*/ 71 h 232"/>
                <a:gd name="T50" fmla="*/ 16 w 134"/>
                <a:gd name="T51" fmla="*/ 117 h 232"/>
                <a:gd name="T52" fmla="*/ 21 w 134"/>
                <a:gd name="T53" fmla="*/ 118 h 232"/>
                <a:gd name="T54" fmla="*/ 0 w 134"/>
                <a:gd name="T55" fmla="*/ 15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232">
                  <a:moveTo>
                    <a:pt x="0" y="153"/>
                  </a:moveTo>
                  <a:lnTo>
                    <a:pt x="17" y="169"/>
                  </a:lnTo>
                  <a:lnTo>
                    <a:pt x="39" y="173"/>
                  </a:lnTo>
                  <a:lnTo>
                    <a:pt x="64" y="207"/>
                  </a:lnTo>
                  <a:lnTo>
                    <a:pt x="96" y="210"/>
                  </a:lnTo>
                  <a:lnTo>
                    <a:pt x="91" y="226"/>
                  </a:lnTo>
                  <a:lnTo>
                    <a:pt x="99" y="231"/>
                  </a:lnTo>
                  <a:lnTo>
                    <a:pt x="104" y="191"/>
                  </a:lnTo>
                  <a:lnTo>
                    <a:pt x="98" y="165"/>
                  </a:lnTo>
                  <a:lnTo>
                    <a:pt x="108" y="164"/>
                  </a:lnTo>
                  <a:lnTo>
                    <a:pt x="100" y="149"/>
                  </a:lnTo>
                  <a:lnTo>
                    <a:pt x="127" y="145"/>
                  </a:lnTo>
                  <a:lnTo>
                    <a:pt x="133" y="154"/>
                  </a:lnTo>
                  <a:lnTo>
                    <a:pt x="123" y="134"/>
                  </a:lnTo>
                  <a:lnTo>
                    <a:pt x="126" y="87"/>
                  </a:lnTo>
                  <a:lnTo>
                    <a:pt x="106" y="87"/>
                  </a:lnTo>
                  <a:lnTo>
                    <a:pt x="98" y="77"/>
                  </a:lnTo>
                  <a:lnTo>
                    <a:pt x="77" y="73"/>
                  </a:lnTo>
                  <a:lnTo>
                    <a:pt x="62" y="46"/>
                  </a:lnTo>
                  <a:lnTo>
                    <a:pt x="84" y="8"/>
                  </a:lnTo>
                  <a:lnTo>
                    <a:pt x="80" y="0"/>
                  </a:lnTo>
                  <a:lnTo>
                    <a:pt x="43" y="19"/>
                  </a:lnTo>
                  <a:lnTo>
                    <a:pt x="22" y="60"/>
                  </a:lnTo>
                  <a:lnTo>
                    <a:pt x="16" y="51"/>
                  </a:lnTo>
                  <a:lnTo>
                    <a:pt x="10" y="71"/>
                  </a:lnTo>
                  <a:lnTo>
                    <a:pt x="16" y="117"/>
                  </a:lnTo>
                  <a:lnTo>
                    <a:pt x="21" y="118"/>
                  </a:lnTo>
                  <a:lnTo>
                    <a:pt x="0" y="15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2" name="Freeform 276"/>
            <p:cNvSpPr>
              <a:spLocks/>
            </p:cNvSpPr>
            <p:nvPr/>
          </p:nvSpPr>
          <p:spPr bwMode="auto">
            <a:xfrm>
              <a:off x="1408113" y="2741613"/>
              <a:ext cx="50800" cy="41275"/>
            </a:xfrm>
            <a:custGeom>
              <a:avLst/>
              <a:gdLst>
                <a:gd name="T0" fmla="*/ 0 w 37"/>
                <a:gd name="T1" fmla="*/ 0 h 39"/>
                <a:gd name="T2" fmla="*/ 0 w 37"/>
                <a:gd name="T3" fmla="*/ 13 h 39"/>
                <a:gd name="T4" fmla="*/ 9 w 37"/>
                <a:gd name="T5" fmla="*/ 13 h 39"/>
                <a:gd name="T6" fmla="*/ 32 w 37"/>
                <a:gd name="T7" fmla="*/ 38 h 39"/>
                <a:gd name="T8" fmla="*/ 36 w 37"/>
                <a:gd name="T9" fmla="*/ 20 h 39"/>
                <a:gd name="T10" fmla="*/ 24 w 37"/>
                <a:gd name="T11" fmla="*/ 1 h 39"/>
                <a:gd name="T12" fmla="*/ 0 w 3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7" h="39">
                  <a:moveTo>
                    <a:pt x="0" y="0"/>
                  </a:moveTo>
                  <a:lnTo>
                    <a:pt x="0" y="13"/>
                  </a:lnTo>
                  <a:lnTo>
                    <a:pt x="9" y="13"/>
                  </a:lnTo>
                  <a:lnTo>
                    <a:pt x="32" y="38"/>
                  </a:lnTo>
                  <a:lnTo>
                    <a:pt x="36" y="20"/>
                  </a:lnTo>
                  <a:lnTo>
                    <a:pt x="24" y="1"/>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3" name="Freeform 277"/>
            <p:cNvSpPr>
              <a:spLocks/>
            </p:cNvSpPr>
            <p:nvPr/>
          </p:nvSpPr>
          <p:spPr bwMode="auto">
            <a:xfrm>
              <a:off x="1422400" y="2554288"/>
              <a:ext cx="160338" cy="52387"/>
            </a:xfrm>
            <a:custGeom>
              <a:avLst/>
              <a:gdLst>
                <a:gd name="T0" fmla="*/ 0 w 120"/>
                <a:gd name="T1" fmla="*/ 19 h 50"/>
                <a:gd name="T2" fmla="*/ 16 w 120"/>
                <a:gd name="T3" fmla="*/ 1 h 50"/>
                <a:gd name="T4" fmla="*/ 47 w 120"/>
                <a:gd name="T5" fmla="*/ 0 h 50"/>
                <a:gd name="T6" fmla="*/ 119 w 120"/>
                <a:gd name="T7" fmla="*/ 42 h 50"/>
                <a:gd name="T8" fmla="*/ 81 w 120"/>
                <a:gd name="T9" fmla="*/ 49 h 50"/>
                <a:gd name="T10" fmla="*/ 87 w 120"/>
                <a:gd name="T11" fmla="*/ 38 h 50"/>
                <a:gd name="T12" fmla="*/ 69 w 120"/>
                <a:gd name="T13" fmla="*/ 23 h 50"/>
                <a:gd name="T14" fmla="*/ 31 w 120"/>
                <a:gd name="T15" fmla="*/ 15 h 50"/>
                <a:gd name="T16" fmla="*/ 33 w 120"/>
                <a:gd name="T17" fmla="*/ 7 h 50"/>
                <a:gd name="T18" fmla="*/ 0 w 120"/>
                <a:gd name="T19"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50">
                  <a:moveTo>
                    <a:pt x="0" y="19"/>
                  </a:moveTo>
                  <a:lnTo>
                    <a:pt x="16" y="1"/>
                  </a:lnTo>
                  <a:lnTo>
                    <a:pt x="47" y="0"/>
                  </a:lnTo>
                  <a:lnTo>
                    <a:pt x="119" y="42"/>
                  </a:lnTo>
                  <a:lnTo>
                    <a:pt x="81" y="49"/>
                  </a:lnTo>
                  <a:lnTo>
                    <a:pt x="87" y="38"/>
                  </a:lnTo>
                  <a:lnTo>
                    <a:pt x="69" y="23"/>
                  </a:lnTo>
                  <a:lnTo>
                    <a:pt x="31" y="15"/>
                  </a:lnTo>
                  <a:lnTo>
                    <a:pt x="33" y="7"/>
                  </a:lnTo>
                  <a:lnTo>
                    <a:pt x="0" y="1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4" name="Freeform 278"/>
            <p:cNvSpPr>
              <a:spLocks/>
            </p:cNvSpPr>
            <p:nvPr/>
          </p:nvSpPr>
          <p:spPr bwMode="auto">
            <a:xfrm>
              <a:off x="1614488" y="2606675"/>
              <a:ext cx="53975" cy="25400"/>
            </a:xfrm>
            <a:custGeom>
              <a:avLst/>
              <a:gdLst>
                <a:gd name="T0" fmla="*/ 0 w 40"/>
                <a:gd name="T1" fmla="*/ 0 h 24"/>
                <a:gd name="T2" fmla="*/ 0 w 40"/>
                <a:gd name="T3" fmla="*/ 23 h 24"/>
                <a:gd name="T4" fmla="*/ 39 w 40"/>
                <a:gd name="T5" fmla="*/ 15 h 24"/>
                <a:gd name="T6" fmla="*/ 21 w 40"/>
                <a:gd name="T7" fmla="*/ 2 h 24"/>
                <a:gd name="T8" fmla="*/ 0 w 40"/>
                <a:gd name="T9" fmla="*/ 0 h 24"/>
              </a:gdLst>
              <a:ahLst/>
              <a:cxnLst>
                <a:cxn ang="0">
                  <a:pos x="T0" y="T1"/>
                </a:cxn>
                <a:cxn ang="0">
                  <a:pos x="T2" y="T3"/>
                </a:cxn>
                <a:cxn ang="0">
                  <a:pos x="T4" y="T5"/>
                </a:cxn>
                <a:cxn ang="0">
                  <a:pos x="T6" y="T7"/>
                </a:cxn>
                <a:cxn ang="0">
                  <a:pos x="T8" y="T9"/>
                </a:cxn>
              </a:cxnLst>
              <a:rect l="0" t="0" r="r" b="b"/>
              <a:pathLst>
                <a:path w="40" h="24">
                  <a:moveTo>
                    <a:pt x="0" y="0"/>
                  </a:moveTo>
                  <a:lnTo>
                    <a:pt x="0" y="23"/>
                  </a:lnTo>
                  <a:lnTo>
                    <a:pt x="39" y="15"/>
                  </a:lnTo>
                  <a:lnTo>
                    <a:pt x="21" y="2"/>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5" name="Freeform 279"/>
            <p:cNvSpPr>
              <a:spLocks/>
            </p:cNvSpPr>
            <p:nvPr/>
          </p:nvSpPr>
          <p:spPr bwMode="auto">
            <a:xfrm>
              <a:off x="1481138" y="2884488"/>
              <a:ext cx="85725" cy="95250"/>
            </a:xfrm>
            <a:custGeom>
              <a:avLst/>
              <a:gdLst>
                <a:gd name="T0" fmla="*/ 0 w 64"/>
                <a:gd name="T1" fmla="*/ 35 h 89"/>
                <a:gd name="T2" fmla="*/ 1 w 64"/>
                <a:gd name="T3" fmla="*/ 53 h 89"/>
                <a:gd name="T4" fmla="*/ 13 w 64"/>
                <a:gd name="T5" fmla="*/ 57 h 89"/>
                <a:gd name="T6" fmla="*/ 6 w 64"/>
                <a:gd name="T7" fmla="*/ 69 h 89"/>
                <a:gd name="T8" fmla="*/ 4 w 64"/>
                <a:gd name="T9" fmla="*/ 83 h 89"/>
                <a:gd name="T10" fmla="*/ 20 w 64"/>
                <a:gd name="T11" fmla="*/ 88 h 89"/>
                <a:gd name="T12" fmla="*/ 32 w 64"/>
                <a:gd name="T13" fmla="*/ 64 h 89"/>
                <a:gd name="T14" fmla="*/ 58 w 64"/>
                <a:gd name="T15" fmla="*/ 45 h 89"/>
                <a:gd name="T16" fmla="*/ 63 w 64"/>
                <a:gd name="T17" fmla="*/ 20 h 89"/>
                <a:gd name="T18" fmla="*/ 40 w 64"/>
                <a:gd name="T19" fmla="*/ 16 h 89"/>
                <a:gd name="T20" fmla="*/ 23 w 64"/>
                <a:gd name="T21" fmla="*/ 0 h 89"/>
                <a:gd name="T22" fmla="*/ 8 w 64"/>
                <a:gd name="T23" fmla="*/ 9 h 89"/>
                <a:gd name="T24" fmla="*/ 0 w 64"/>
                <a:gd name="T2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35"/>
                  </a:moveTo>
                  <a:lnTo>
                    <a:pt x="1" y="53"/>
                  </a:lnTo>
                  <a:lnTo>
                    <a:pt x="13" y="57"/>
                  </a:lnTo>
                  <a:lnTo>
                    <a:pt x="6" y="69"/>
                  </a:lnTo>
                  <a:lnTo>
                    <a:pt x="4" y="83"/>
                  </a:lnTo>
                  <a:lnTo>
                    <a:pt x="20" y="88"/>
                  </a:lnTo>
                  <a:lnTo>
                    <a:pt x="32" y="64"/>
                  </a:lnTo>
                  <a:lnTo>
                    <a:pt x="58" y="45"/>
                  </a:lnTo>
                  <a:lnTo>
                    <a:pt x="63" y="20"/>
                  </a:lnTo>
                  <a:lnTo>
                    <a:pt x="40" y="16"/>
                  </a:lnTo>
                  <a:lnTo>
                    <a:pt x="23" y="0"/>
                  </a:lnTo>
                  <a:lnTo>
                    <a:pt x="8" y="9"/>
                  </a:lnTo>
                  <a:lnTo>
                    <a:pt x="0" y="35"/>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6" name="Freeform 280"/>
            <p:cNvSpPr>
              <a:spLocks/>
            </p:cNvSpPr>
            <p:nvPr/>
          </p:nvSpPr>
          <p:spPr bwMode="auto">
            <a:xfrm>
              <a:off x="1344613" y="2686050"/>
              <a:ext cx="38100" cy="17463"/>
            </a:xfrm>
            <a:custGeom>
              <a:avLst/>
              <a:gdLst>
                <a:gd name="T0" fmla="*/ 0 w 28"/>
                <a:gd name="T1" fmla="*/ 11 h 16"/>
                <a:gd name="T2" fmla="*/ 7 w 28"/>
                <a:gd name="T3" fmla="*/ 0 h 16"/>
                <a:gd name="T4" fmla="*/ 27 w 28"/>
                <a:gd name="T5" fmla="*/ 15 h 16"/>
                <a:gd name="T6" fmla="*/ 0 w 28"/>
                <a:gd name="T7" fmla="*/ 11 h 16"/>
              </a:gdLst>
              <a:ahLst/>
              <a:cxnLst>
                <a:cxn ang="0">
                  <a:pos x="T0" y="T1"/>
                </a:cxn>
                <a:cxn ang="0">
                  <a:pos x="T2" y="T3"/>
                </a:cxn>
                <a:cxn ang="0">
                  <a:pos x="T4" y="T5"/>
                </a:cxn>
                <a:cxn ang="0">
                  <a:pos x="T6" y="T7"/>
                </a:cxn>
              </a:cxnLst>
              <a:rect l="0" t="0" r="r" b="b"/>
              <a:pathLst>
                <a:path w="28" h="16">
                  <a:moveTo>
                    <a:pt x="0" y="11"/>
                  </a:moveTo>
                  <a:lnTo>
                    <a:pt x="7" y="0"/>
                  </a:lnTo>
                  <a:lnTo>
                    <a:pt x="27" y="15"/>
                  </a:lnTo>
                  <a:lnTo>
                    <a:pt x="0" y="11"/>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7" name="Freeform 281"/>
            <p:cNvSpPr>
              <a:spLocks/>
            </p:cNvSpPr>
            <p:nvPr/>
          </p:nvSpPr>
          <p:spPr bwMode="auto">
            <a:xfrm>
              <a:off x="1874838" y="2824163"/>
              <a:ext cx="44450" cy="52387"/>
            </a:xfrm>
            <a:custGeom>
              <a:avLst/>
              <a:gdLst>
                <a:gd name="T0" fmla="*/ 0 w 34"/>
                <a:gd name="T1" fmla="*/ 46 h 50"/>
                <a:gd name="T2" fmla="*/ 4 w 34"/>
                <a:gd name="T3" fmla="*/ 0 h 50"/>
                <a:gd name="T4" fmla="*/ 33 w 34"/>
                <a:gd name="T5" fmla="*/ 21 h 50"/>
                <a:gd name="T6" fmla="*/ 16 w 34"/>
                <a:gd name="T7" fmla="*/ 49 h 50"/>
                <a:gd name="T8" fmla="*/ 0 w 34"/>
                <a:gd name="T9" fmla="*/ 46 h 50"/>
              </a:gdLst>
              <a:ahLst/>
              <a:cxnLst>
                <a:cxn ang="0">
                  <a:pos x="T0" y="T1"/>
                </a:cxn>
                <a:cxn ang="0">
                  <a:pos x="T2" y="T3"/>
                </a:cxn>
                <a:cxn ang="0">
                  <a:pos x="T4" y="T5"/>
                </a:cxn>
                <a:cxn ang="0">
                  <a:pos x="T6" y="T7"/>
                </a:cxn>
                <a:cxn ang="0">
                  <a:pos x="T8" y="T9"/>
                </a:cxn>
              </a:cxnLst>
              <a:rect l="0" t="0" r="r" b="b"/>
              <a:pathLst>
                <a:path w="34" h="50">
                  <a:moveTo>
                    <a:pt x="0" y="46"/>
                  </a:moveTo>
                  <a:lnTo>
                    <a:pt x="4" y="0"/>
                  </a:lnTo>
                  <a:lnTo>
                    <a:pt x="33" y="21"/>
                  </a:lnTo>
                  <a:lnTo>
                    <a:pt x="16" y="49"/>
                  </a:lnTo>
                  <a:lnTo>
                    <a:pt x="0" y="46"/>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8" name="Freeform 282"/>
            <p:cNvSpPr>
              <a:spLocks/>
            </p:cNvSpPr>
            <p:nvPr/>
          </p:nvSpPr>
          <p:spPr bwMode="auto">
            <a:xfrm>
              <a:off x="1601788" y="1208088"/>
              <a:ext cx="898525" cy="671512"/>
            </a:xfrm>
            <a:custGeom>
              <a:avLst/>
              <a:gdLst>
                <a:gd name="T0" fmla="*/ 74 w 672"/>
                <a:gd name="T1" fmla="*/ 147 h 624"/>
                <a:gd name="T2" fmla="*/ 88 w 672"/>
                <a:gd name="T3" fmla="*/ 119 h 624"/>
                <a:gd name="T4" fmla="*/ 58 w 672"/>
                <a:gd name="T5" fmla="*/ 107 h 624"/>
                <a:gd name="T6" fmla="*/ 126 w 672"/>
                <a:gd name="T7" fmla="*/ 58 h 624"/>
                <a:gd name="T8" fmla="*/ 195 w 672"/>
                <a:gd name="T9" fmla="*/ 39 h 624"/>
                <a:gd name="T10" fmla="*/ 247 w 672"/>
                <a:gd name="T11" fmla="*/ 62 h 624"/>
                <a:gd name="T12" fmla="*/ 234 w 672"/>
                <a:gd name="T13" fmla="*/ 35 h 624"/>
                <a:gd name="T14" fmla="*/ 315 w 672"/>
                <a:gd name="T15" fmla="*/ 50 h 624"/>
                <a:gd name="T16" fmla="*/ 356 w 672"/>
                <a:gd name="T17" fmla="*/ 35 h 624"/>
                <a:gd name="T18" fmla="*/ 295 w 672"/>
                <a:gd name="T19" fmla="*/ 13 h 624"/>
                <a:gd name="T20" fmla="*/ 367 w 672"/>
                <a:gd name="T21" fmla="*/ 27 h 624"/>
                <a:gd name="T22" fmla="*/ 366 w 672"/>
                <a:gd name="T23" fmla="*/ 1 h 624"/>
                <a:gd name="T24" fmla="*/ 506 w 672"/>
                <a:gd name="T25" fmla="*/ 11 h 624"/>
                <a:gd name="T26" fmla="*/ 517 w 672"/>
                <a:gd name="T27" fmla="*/ 13 h 624"/>
                <a:gd name="T28" fmla="*/ 564 w 672"/>
                <a:gd name="T29" fmla="*/ 32 h 624"/>
                <a:gd name="T30" fmla="*/ 430 w 672"/>
                <a:gd name="T31" fmla="*/ 58 h 624"/>
                <a:gd name="T32" fmla="*/ 501 w 672"/>
                <a:gd name="T33" fmla="*/ 71 h 624"/>
                <a:gd name="T34" fmla="*/ 582 w 672"/>
                <a:gd name="T35" fmla="*/ 63 h 624"/>
                <a:gd name="T36" fmla="*/ 640 w 672"/>
                <a:gd name="T37" fmla="*/ 55 h 624"/>
                <a:gd name="T38" fmla="*/ 570 w 672"/>
                <a:gd name="T39" fmla="*/ 98 h 624"/>
                <a:gd name="T40" fmla="*/ 613 w 672"/>
                <a:gd name="T41" fmla="*/ 115 h 624"/>
                <a:gd name="T42" fmla="*/ 574 w 672"/>
                <a:gd name="T43" fmla="*/ 156 h 624"/>
                <a:gd name="T44" fmla="*/ 579 w 672"/>
                <a:gd name="T45" fmla="*/ 187 h 624"/>
                <a:gd name="T46" fmla="*/ 567 w 672"/>
                <a:gd name="T47" fmla="*/ 210 h 624"/>
                <a:gd name="T48" fmla="*/ 586 w 672"/>
                <a:gd name="T49" fmla="*/ 232 h 624"/>
                <a:gd name="T50" fmla="*/ 562 w 672"/>
                <a:gd name="T51" fmla="*/ 254 h 624"/>
                <a:gd name="T52" fmla="*/ 575 w 672"/>
                <a:gd name="T53" fmla="*/ 275 h 624"/>
                <a:gd name="T54" fmla="*/ 582 w 672"/>
                <a:gd name="T55" fmla="*/ 298 h 624"/>
                <a:gd name="T56" fmla="*/ 509 w 672"/>
                <a:gd name="T57" fmla="*/ 313 h 624"/>
                <a:gd name="T58" fmla="*/ 524 w 672"/>
                <a:gd name="T59" fmla="*/ 344 h 624"/>
                <a:gd name="T60" fmla="*/ 562 w 672"/>
                <a:gd name="T61" fmla="*/ 355 h 624"/>
                <a:gd name="T62" fmla="*/ 558 w 672"/>
                <a:gd name="T63" fmla="*/ 378 h 624"/>
                <a:gd name="T64" fmla="*/ 501 w 672"/>
                <a:gd name="T65" fmla="*/ 352 h 624"/>
                <a:gd name="T66" fmla="*/ 513 w 672"/>
                <a:gd name="T67" fmla="*/ 390 h 624"/>
                <a:gd name="T68" fmla="*/ 515 w 672"/>
                <a:gd name="T69" fmla="*/ 429 h 624"/>
                <a:gd name="T70" fmla="*/ 452 w 672"/>
                <a:gd name="T71" fmla="*/ 445 h 624"/>
                <a:gd name="T72" fmla="*/ 407 w 672"/>
                <a:gd name="T73" fmla="*/ 496 h 624"/>
                <a:gd name="T74" fmla="*/ 389 w 672"/>
                <a:gd name="T75" fmla="*/ 484 h 624"/>
                <a:gd name="T76" fmla="*/ 350 w 672"/>
                <a:gd name="T77" fmla="*/ 519 h 624"/>
                <a:gd name="T78" fmla="*/ 350 w 672"/>
                <a:gd name="T79" fmla="*/ 543 h 624"/>
                <a:gd name="T80" fmla="*/ 348 w 672"/>
                <a:gd name="T81" fmla="*/ 562 h 624"/>
                <a:gd name="T82" fmla="*/ 324 w 672"/>
                <a:gd name="T83" fmla="*/ 615 h 624"/>
                <a:gd name="T84" fmla="*/ 275 w 672"/>
                <a:gd name="T85" fmla="*/ 608 h 624"/>
                <a:gd name="T86" fmla="*/ 261 w 672"/>
                <a:gd name="T87" fmla="*/ 593 h 624"/>
                <a:gd name="T88" fmla="*/ 238 w 672"/>
                <a:gd name="T89" fmla="*/ 535 h 624"/>
                <a:gd name="T90" fmla="*/ 229 w 672"/>
                <a:gd name="T91" fmla="*/ 507 h 624"/>
                <a:gd name="T92" fmla="*/ 224 w 672"/>
                <a:gd name="T93" fmla="*/ 446 h 624"/>
                <a:gd name="T94" fmla="*/ 222 w 672"/>
                <a:gd name="T95" fmla="*/ 437 h 624"/>
                <a:gd name="T96" fmla="*/ 228 w 672"/>
                <a:gd name="T97" fmla="*/ 396 h 624"/>
                <a:gd name="T98" fmla="*/ 246 w 672"/>
                <a:gd name="T99" fmla="*/ 380 h 624"/>
                <a:gd name="T100" fmla="*/ 233 w 672"/>
                <a:gd name="T101" fmla="*/ 361 h 624"/>
                <a:gd name="T102" fmla="*/ 210 w 672"/>
                <a:gd name="T103" fmla="*/ 361 h 624"/>
                <a:gd name="T104" fmla="*/ 192 w 672"/>
                <a:gd name="T105" fmla="*/ 347 h 624"/>
                <a:gd name="T106" fmla="*/ 179 w 672"/>
                <a:gd name="T107" fmla="*/ 282 h 624"/>
                <a:gd name="T108" fmla="*/ 133 w 672"/>
                <a:gd name="T109" fmla="*/ 235 h 624"/>
                <a:gd name="T110" fmla="*/ 74 w 672"/>
                <a:gd name="T111" fmla="*/ 241 h 624"/>
                <a:gd name="T112" fmla="*/ 18 w 672"/>
                <a:gd name="T113" fmla="*/ 210 h 624"/>
                <a:gd name="T114" fmla="*/ 72 w 672"/>
                <a:gd name="T115" fmla="*/ 19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2" h="624">
                  <a:moveTo>
                    <a:pt x="0" y="174"/>
                  </a:moveTo>
                  <a:lnTo>
                    <a:pt x="4" y="165"/>
                  </a:lnTo>
                  <a:lnTo>
                    <a:pt x="47" y="147"/>
                  </a:lnTo>
                  <a:lnTo>
                    <a:pt x="74" y="147"/>
                  </a:lnTo>
                  <a:lnTo>
                    <a:pt x="90" y="134"/>
                  </a:lnTo>
                  <a:lnTo>
                    <a:pt x="86" y="127"/>
                  </a:lnTo>
                  <a:lnTo>
                    <a:pt x="96" y="123"/>
                  </a:lnTo>
                  <a:lnTo>
                    <a:pt x="88" y="119"/>
                  </a:lnTo>
                  <a:lnTo>
                    <a:pt x="103" y="113"/>
                  </a:lnTo>
                  <a:lnTo>
                    <a:pt x="98" y="109"/>
                  </a:lnTo>
                  <a:lnTo>
                    <a:pt x="78" y="117"/>
                  </a:lnTo>
                  <a:lnTo>
                    <a:pt x="58" y="107"/>
                  </a:lnTo>
                  <a:lnTo>
                    <a:pt x="82" y="98"/>
                  </a:lnTo>
                  <a:lnTo>
                    <a:pt x="98" y="80"/>
                  </a:lnTo>
                  <a:lnTo>
                    <a:pt x="127" y="80"/>
                  </a:lnTo>
                  <a:lnTo>
                    <a:pt x="126" y="58"/>
                  </a:lnTo>
                  <a:lnTo>
                    <a:pt x="148" y="58"/>
                  </a:lnTo>
                  <a:lnTo>
                    <a:pt x="170" y="73"/>
                  </a:lnTo>
                  <a:lnTo>
                    <a:pt x="143" y="53"/>
                  </a:lnTo>
                  <a:lnTo>
                    <a:pt x="195" y="39"/>
                  </a:lnTo>
                  <a:lnTo>
                    <a:pt x="207" y="47"/>
                  </a:lnTo>
                  <a:lnTo>
                    <a:pt x="208" y="67"/>
                  </a:lnTo>
                  <a:lnTo>
                    <a:pt x="215" y="51"/>
                  </a:lnTo>
                  <a:lnTo>
                    <a:pt x="247" y="62"/>
                  </a:lnTo>
                  <a:lnTo>
                    <a:pt x="235" y="54"/>
                  </a:lnTo>
                  <a:lnTo>
                    <a:pt x="252" y="55"/>
                  </a:lnTo>
                  <a:lnTo>
                    <a:pt x="238" y="45"/>
                  </a:lnTo>
                  <a:lnTo>
                    <a:pt x="234" y="35"/>
                  </a:lnTo>
                  <a:lnTo>
                    <a:pt x="242" y="32"/>
                  </a:lnTo>
                  <a:lnTo>
                    <a:pt x="305" y="59"/>
                  </a:lnTo>
                  <a:lnTo>
                    <a:pt x="301" y="51"/>
                  </a:lnTo>
                  <a:lnTo>
                    <a:pt x="315" y="50"/>
                  </a:lnTo>
                  <a:lnTo>
                    <a:pt x="305" y="43"/>
                  </a:lnTo>
                  <a:lnTo>
                    <a:pt x="328" y="45"/>
                  </a:lnTo>
                  <a:lnTo>
                    <a:pt x="293" y="26"/>
                  </a:lnTo>
                  <a:lnTo>
                    <a:pt x="356" y="35"/>
                  </a:lnTo>
                  <a:lnTo>
                    <a:pt x="342" y="24"/>
                  </a:lnTo>
                  <a:lnTo>
                    <a:pt x="305" y="23"/>
                  </a:lnTo>
                  <a:lnTo>
                    <a:pt x="318" y="20"/>
                  </a:lnTo>
                  <a:lnTo>
                    <a:pt x="295" y="13"/>
                  </a:lnTo>
                  <a:lnTo>
                    <a:pt x="321" y="13"/>
                  </a:lnTo>
                  <a:lnTo>
                    <a:pt x="310" y="11"/>
                  </a:lnTo>
                  <a:lnTo>
                    <a:pt x="323" y="7"/>
                  </a:lnTo>
                  <a:lnTo>
                    <a:pt x="367" y="27"/>
                  </a:lnTo>
                  <a:lnTo>
                    <a:pt x="363" y="19"/>
                  </a:lnTo>
                  <a:lnTo>
                    <a:pt x="384" y="13"/>
                  </a:lnTo>
                  <a:lnTo>
                    <a:pt x="366" y="11"/>
                  </a:lnTo>
                  <a:lnTo>
                    <a:pt x="366" y="1"/>
                  </a:lnTo>
                  <a:lnTo>
                    <a:pt x="377" y="0"/>
                  </a:lnTo>
                  <a:lnTo>
                    <a:pt x="501" y="3"/>
                  </a:lnTo>
                  <a:lnTo>
                    <a:pt x="512" y="7"/>
                  </a:lnTo>
                  <a:lnTo>
                    <a:pt x="506" y="11"/>
                  </a:lnTo>
                  <a:lnTo>
                    <a:pt x="423" y="12"/>
                  </a:lnTo>
                  <a:lnTo>
                    <a:pt x="434" y="16"/>
                  </a:lnTo>
                  <a:lnTo>
                    <a:pt x="401" y="20"/>
                  </a:lnTo>
                  <a:lnTo>
                    <a:pt x="517" y="13"/>
                  </a:lnTo>
                  <a:lnTo>
                    <a:pt x="522" y="20"/>
                  </a:lnTo>
                  <a:lnTo>
                    <a:pt x="506" y="27"/>
                  </a:lnTo>
                  <a:lnTo>
                    <a:pt x="534" y="22"/>
                  </a:lnTo>
                  <a:lnTo>
                    <a:pt x="564" y="32"/>
                  </a:lnTo>
                  <a:lnTo>
                    <a:pt x="517" y="47"/>
                  </a:lnTo>
                  <a:lnTo>
                    <a:pt x="443" y="46"/>
                  </a:lnTo>
                  <a:lnTo>
                    <a:pt x="460" y="50"/>
                  </a:lnTo>
                  <a:lnTo>
                    <a:pt x="430" y="58"/>
                  </a:lnTo>
                  <a:lnTo>
                    <a:pt x="430" y="65"/>
                  </a:lnTo>
                  <a:lnTo>
                    <a:pt x="512" y="53"/>
                  </a:lnTo>
                  <a:lnTo>
                    <a:pt x="518" y="58"/>
                  </a:lnTo>
                  <a:lnTo>
                    <a:pt x="501" y="71"/>
                  </a:lnTo>
                  <a:lnTo>
                    <a:pt x="554" y="50"/>
                  </a:lnTo>
                  <a:lnTo>
                    <a:pt x="558" y="69"/>
                  </a:lnTo>
                  <a:lnTo>
                    <a:pt x="531" y="104"/>
                  </a:lnTo>
                  <a:lnTo>
                    <a:pt x="582" y="63"/>
                  </a:lnTo>
                  <a:lnTo>
                    <a:pt x="581" y="71"/>
                  </a:lnTo>
                  <a:lnTo>
                    <a:pt x="605" y="70"/>
                  </a:lnTo>
                  <a:lnTo>
                    <a:pt x="613" y="58"/>
                  </a:lnTo>
                  <a:lnTo>
                    <a:pt x="640" y="55"/>
                  </a:lnTo>
                  <a:lnTo>
                    <a:pt x="671" y="66"/>
                  </a:lnTo>
                  <a:lnTo>
                    <a:pt x="640" y="82"/>
                  </a:lnTo>
                  <a:lnTo>
                    <a:pt x="642" y="90"/>
                  </a:lnTo>
                  <a:lnTo>
                    <a:pt x="570" y="98"/>
                  </a:lnTo>
                  <a:lnTo>
                    <a:pt x="628" y="101"/>
                  </a:lnTo>
                  <a:lnTo>
                    <a:pt x="579" y="115"/>
                  </a:lnTo>
                  <a:lnTo>
                    <a:pt x="583" y="125"/>
                  </a:lnTo>
                  <a:lnTo>
                    <a:pt x="613" y="115"/>
                  </a:lnTo>
                  <a:lnTo>
                    <a:pt x="590" y="128"/>
                  </a:lnTo>
                  <a:lnTo>
                    <a:pt x="587" y="144"/>
                  </a:lnTo>
                  <a:lnTo>
                    <a:pt x="595" y="139"/>
                  </a:lnTo>
                  <a:lnTo>
                    <a:pt x="574" y="156"/>
                  </a:lnTo>
                  <a:lnTo>
                    <a:pt x="564" y="186"/>
                  </a:lnTo>
                  <a:lnTo>
                    <a:pt x="576" y="181"/>
                  </a:lnTo>
                  <a:lnTo>
                    <a:pt x="595" y="186"/>
                  </a:lnTo>
                  <a:lnTo>
                    <a:pt x="579" y="187"/>
                  </a:lnTo>
                  <a:lnTo>
                    <a:pt x="579" y="197"/>
                  </a:lnTo>
                  <a:lnTo>
                    <a:pt x="605" y="200"/>
                  </a:lnTo>
                  <a:lnTo>
                    <a:pt x="605" y="212"/>
                  </a:lnTo>
                  <a:lnTo>
                    <a:pt x="567" y="210"/>
                  </a:lnTo>
                  <a:lnTo>
                    <a:pt x="576" y="216"/>
                  </a:lnTo>
                  <a:lnTo>
                    <a:pt x="556" y="218"/>
                  </a:lnTo>
                  <a:lnTo>
                    <a:pt x="567" y="232"/>
                  </a:lnTo>
                  <a:lnTo>
                    <a:pt x="586" y="232"/>
                  </a:lnTo>
                  <a:lnTo>
                    <a:pt x="575" y="239"/>
                  </a:lnTo>
                  <a:lnTo>
                    <a:pt x="590" y="245"/>
                  </a:lnTo>
                  <a:lnTo>
                    <a:pt x="590" y="262"/>
                  </a:lnTo>
                  <a:lnTo>
                    <a:pt x="562" y="254"/>
                  </a:lnTo>
                  <a:lnTo>
                    <a:pt x="579" y="260"/>
                  </a:lnTo>
                  <a:lnTo>
                    <a:pt x="567" y="267"/>
                  </a:lnTo>
                  <a:lnTo>
                    <a:pt x="576" y="266"/>
                  </a:lnTo>
                  <a:lnTo>
                    <a:pt x="575" y="275"/>
                  </a:lnTo>
                  <a:lnTo>
                    <a:pt x="595" y="283"/>
                  </a:lnTo>
                  <a:lnTo>
                    <a:pt x="562" y="279"/>
                  </a:lnTo>
                  <a:lnTo>
                    <a:pt x="558" y="286"/>
                  </a:lnTo>
                  <a:lnTo>
                    <a:pt x="582" y="298"/>
                  </a:lnTo>
                  <a:lnTo>
                    <a:pt x="579" y="309"/>
                  </a:lnTo>
                  <a:lnTo>
                    <a:pt x="559" y="314"/>
                  </a:lnTo>
                  <a:lnTo>
                    <a:pt x="539" y="299"/>
                  </a:lnTo>
                  <a:lnTo>
                    <a:pt x="509" y="313"/>
                  </a:lnTo>
                  <a:lnTo>
                    <a:pt x="530" y="320"/>
                  </a:lnTo>
                  <a:lnTo>
                    <a:pt x="510" y="329"/>
                  </a:lnTo>
                  <a:lnTo>
                    <a:pt x="532" y="330"/>
                  </a:lnTo>
                  <a:lnTo>
                    <a:pt x="524" y="344"/>
                  </a:lnTo>
                  <a:lnTo>
                    <a:pt x="534" y="336"/>
                  </a:lnTo>
                  <a:lnTo>
                    <a:pt x="558" y="349"/>
                  </a:lnTo>
                  <a:lnTo>
                    <a:pt x="550" y="357"/>
                  </a:lnTo>
                  <a:lnTo>
                    <a:pt x="562" y="355"/>
                  </a:lnTo>
                  <a:lnTo>
                    <a:pt x="558" y="365"/>
                  </a:lnTo>
                  <a:lnTo>
                    <a:pt x="566" y="360"/>
                  </a:lnTo>
                  <a:lnTo>
                    <a:pt x="567" y="387"/>
                  </a:lnTo>
                  <a:lnTo>
                    <a:pt x="558" y="378"/>
                  </a:lnTo>
                  <a:lnTo>
                    <a:pt x="557" y="387"/>
                  </a:lnTo>
                  <a:lnTo>
                    <a:pt x="547" y="386"/>
                  </a:lnTo>
                  <a:lnTo>
                    <a:pt x="534" y="364"/>
                  </a:lnTo>
                  <a:lnTo>
                    <a:pt x="501" y="352"/>
                  </a:lnTo>
                  <a:lnTo>
                    <a:pt x="524" y="367"/>
                  </a:lnTo>
                  <a:lnTo>
                    <a:pt x="495" y="375"/>
                  </a:lnTo>
                  <a:lnTo>
                    <a:pt x="486" y="387"/>
                  </a:lnTo>
                  <a:lnTo>
                    <a:pt x="513" y="390"/>
                  </a:lnTo>
                  <a:lnTo>
                    <a:pt x="490" y="396"/>
                  </a:lnTo>
                  <a:lnTo>
                    <a:pt x="525" y="388"/>
                  </a:lnTo>
                  <a:lnTo>
                    <a:pt x="559" y="401"/>
                  </a:lnTo>
                  <a:lnTo>
                    <a:pt x="515" y="429"/>
                  </a:lnTo>
                  <a:lnTo>
                    <a:pt x="473" y="444"/>
                  </a:lnTo>
                  <a:lnTo>
                    <a:pt x="456" y="445"/>
                  </a:lnTo>
                  <a:lnTo>
                    <a:pt x="448" y="432"/>
                  </a:lnTo>
                  <a:lnTo>
                    <a:pt x="452" y="445"/>
                  </a:lnTo>
                  <a:lnTo>
                    <a:pt x="439" y="454"/>
                  </a:lnTo>
                  <a:lnTo>
                    <a:pt x="423" y="485"/>
                  </a:lnTo>
                  <a:lnTo>
                    <a:pt x="410" y="484"/>
                  </a:lnTo>
                  <a:lnTo>
                    <a:pt x="407" y="496"/>
                  </a:lnTo>
                  <a:lnTo>
                    <a:pt x="395" y="498"/>
                  </a:lnTo>
                  <a:lnTo>
                    <a:pt x="389" y="494"/>
                  </a:lnTo>
                  <a:lnTo>
                    <a:pt x="396" y="487"/>
                  </a:lnTo>
                  <a:lnTo>
                    <a:pt x="389" y="484"/>
                  </a:lnTo>
                  <a:lnTo>
                    <a:pt x="382" y="503"/>
                  </a:lnTo>
                  <a:lnTo>
                    <a:pt x="362" y="504"/>
                  </a:lnTo>
                  <a:lnTo>
                    <a:pt x="363" y="516"/>
                  </a:lnTo>
                  <a:lnTo>
                    <a:pt x="350" y="519"/>
                  </a:lnTo>
                  <a:lnTo>
                    <a:pt x="360" y="530"/>
                  </a:lnTo>
                  <a:lnTo>
                    <a:pt x="348" y="533"/>
                  </a:lnTo>
                  <a:lnTo>
                    <a:pt x="359" y="543"/>
                  </a:lnTo>
                  <a:lnTo>
                    <a:pt x="350" y="543"/>
                  </a:lnTo>
                  <a:lnTo>
                    <a:pt x="356" y="546"/>
                  </a:lnTo>
                  <a:lnTo>
                    <a:pt x="350" y="560"/>
                  </a:lnTo>
                  <a:lnTo>
                    <a:pt x="342" y="558"/>
                  </a:lnTo>
                  <a:lnTo>
                    <a:pt x="348" y="562"/>
                  </a:lnTo>
                  <a:lnTo>
                    <a:pt x="334" y="569"/>
                  </a:lnTo>
                  <a:lnTo>
                    <a:pt x="342" y="587"/>
                  </a:lnTo>
                  <a:lnTo>
                    <a:pt x="334" y="614"/>
                  </a:lnTo>
                  <a:lnTo>
                    <a:pt x="324" y="615"/>
                  </a:lnTo>
                  <a:lnTo>
                    <a:pt x="331" y="623"/>
                  </a:lnTo>
                  <a:lnTo>
                    <a:pt x="308" y="623"/>
                  </a:lnTo>
                  <a:lnTo>
                    <a:pt x="305" y="605"/>
                  </a:lnTo>
                  <a:lnTo>
                    <a:pt x="275" y="608"/>
                  </a:lnTo>
                  <a:lnTo>
                    <a:pt x="282" y="603"/>
                  </a:lnTo>
                  <a:lnTo>
                    <a:pt x="266" y="595"/>
                  </a:lnTo>
                  <a:lnTo>
                    <a:pt x="274" y="593"/>
                  </a:lnTo>
                  <a:lnTo>
                    <a:pt x="261" y="593"/>
                  </a:lnTo>
                  <a:lnTo>
                    <a:pt x="266" y="581"/>
                  </a:lnTo>
                  <a:lnTo>
                    <a:pt x="258" y="583"/>
                  </a:lnTo>
                  <a:lnTo>
                    <a:pt x="238" y="546"/>
                  </a:lnTo>
                  <a:lnTo>
                    <a:pt x="238" y="535"/>
                  </a:lnTo>
                  <a:lnTo>
                    <a:pt x="254" y="525"/>
                  </a:lnTo>
                  <a:lnTo>
                    <a:pt x="246" y="521"/>
                  </a:lnTo>
                  <a:lnTo>
                    <a:pt x="232" y="534"/>
                  </a:lnTo>
                  <a:lnTo>
                    <a:pt x="229" y="507"/>
                  </a:lnTo>
                  <a:lnTo>
                    <a:pt x="217" y="494"/>
                  </a:lnTo>
                  <a:lnTo>
                    <a:pt x="221" y="472"/>
                  </a:lnTo>
                  <a:lnTo>
                    <a:pt x="212" y="464"/>
                  </a:lnTo>
                  <a:lnTo>
                    <a:pt x="224" y="446"/>
                  </a:lnTo>
                  <a:lnTo>
                    <a:pt x="217" y="444"/>
                  </a:lnTo>
                  <a:lnTo>
                    <a:pt x="243" y="444"/>
                  </a:lnTo>
                  <a:lnTo>
                    <a:pt x="241" y="436"/>
                  </a:lnTo>
                  <a:lnTo>
                    <a:pt x="222" y="437"/>
                  </a:lnTo>
                  <a:lnTo>
                    <a:pt x="250" y="421"/>
                  </a:lnTo>
                  <a:lnTo>
                    <a:pt x="243" y="417"/>
                  </a:lnTo>
                  <a:lnTo>
                    <a:pt x="250" y="396"/>
                  </a:lnTo>
                  <a:lnTo>
                    <a:pt x="228" y="396"/>
                  </a:lnTo>
                  <a:lnTo>
                    <a:pt x="204" y="382"/>
                  </a:lnTo>
                  <a:lnTo>
                    <a:pt x="247" y="390"/>
                  </a:lnTo>
                  <a:lnTo>
                    <a:pt x="240" y="383"/>
                  </a:lnTo>
                  <a:lnTo>
                    <a:pt x="246" y="380"/>
                  </a:lnTo>
                  <a:lnTo>
                    <a:pt x="229" y="369"/>
                  </a:lnTo>
                  <a:lnTo>
                    <a:pt x="235" y="364"/>
                  </a:lnTo>
                  <a:lnTo>
                    <a:pt x="227" y="369"/>
                  </a:lnTo>
                  <a:lnTo>
                    <a:pt x="233" y="361"/>
                  </a:lnTo>
                  <a:lnTo>
                    <a:pt x="221" y="361"/>
                  </a:lnTo>
                  <a:lnTo>
                    <a:pt x="234" y="356"/>
                  </a:lnTo>
                  <a:lnTo>
                    <a:pt x="215" y="347"/>
                  </a:lnTo>
                  <a:lnTo>
                    <a:pt x="210" y="361"/>
                  </a:lnTo>
                  <a:lnTo>
                    <a:pt x="195" y="361"/>
                  </a:lnTo>
                  <a:lnTo>
                    <a:pt x="191" y="356"/>
                  </a:lnTo>
                  <a:lnTo>
                    <a:pt x="201" y="348"/>
                  </a:lnTo>
                  <a:lnTo>
                    <a:pt x="192" y="347"/>
                  </a:lnTo>
                  <a:lnTo>
                    <a:pt x="204" y="324"/>
                  </a:lnTo>
                  <a:lnTo>
                    <a:pt x="192" y="318"/>
                  </a:lnTo>
                  <a:lnTo>
                    <a:pt x="197" y="310"/>
                  </a:lnTo>
                  <a:lnTo>
                    <a:pt x="179" y="282"/>
                  </a:lnTo>
                  <a:lnTo>
                    <a:pt x="185" y="280"/>
                  </a:lnTo>
                  <a:lnTo>
                    <a:pt x="160" y="256"/>
                  </a:lnTo>
                  <a:lnTo>
                    <a:pt x="160" y="245"/>
                  </a:lnTo>
                  <a:lnTo>
                    <a:pt x="133" y="235"/>
                  </a:lnTo>
                  <a:lnTo>
                    <a:pt x="109" y="229"/>
                  </a:lnTo>
                  <a:lnTo>
                    <a:pt x="85" y="237"/>
                  </a:lnTo>
                  <a:lnTo>
                    <a:pt x="67" y="232"/>
                  </a:lnTo>
                  <a:lnTo>
                    <a:pt x="74" y="241"/>
                  </a:lnTo>
                  <a:lnTo>
                    <a:pt x="54" y="237"/>
                  </a:lnTo>
                  <a:lnTo>
                    <a:pt x="38" y="227"/>
                  </a:lnTo>
                  <a:lnTo>
                    <a:pt x="54" y="218"/>
                  </a:lnTo>
                  <a:lnTo>
                    <a:pt x="18" y="210"/>
                  </a:lnTo>
                  <a:lnTo>
                    <a:pt x="30" y="201"/>
                  </a:lnTo>
                  <a:lnTo>
                    <a:pt x="74" y="205"/>
                  </a:lnTo>
                  <a:lnTo>
                    <a:pt x="81" y="201"/>
                  </a:lnTo>
                  <a:lnTo>
                    <a:pt x="72" y="196"/>
                  </a:lnTo>
                  <a:lnTo>
                    <a:pt x="81" y="193"/>
                  </a:lnTo>
                  <a:lnTo>
                    <a:pt x="41" y="194"/>
                  </a:lnTo>
                  <a:lnTo>
                    <a:pt x="0" y="174"/>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39" name="Freeform 283"/>
            <p:cNvSpPr>
              <a:spLocks/>
            </p:cNvSpPr>
            <p:nvPr/>
          </p:nvSpPr>
          <p:spPr bwMode="auto">
            <a:xfrm>
              <a:off x="1314450" y="2636838"/>
              <a:ext cx="60325" cy="65087"/>
            </a:xfrm>
            <a:custGeom>
              <a:avLst/>
              <a:gdLst>
                <a:gd name="T0" fmla="*/ 0 w 46"/>
                <a:gd name="T1" fmla="*/ 46 h 61"/>
                <a:gd name="T2" fmla="*/ 8 w 46"/>
                <a:gd name="T3" fmla="*/ 25 h 61"/>
                <a:gd name="T4" fmla="*/ 19 w 46"/>
                <a:gd name="T5" fmla="*/ 25 h 61"/>
                <a:gd name="T6" fmla="*/ 8 w 46"/>
                <a:gd name="T7" fmla="*/ 5 h 61"/>
                <a:gd name="T8" fmla="*/ 35 w 46"/>
                <a:gd name="T9" fmla="*/ 0 h 61"/>
                <a:gd name="T10" fmla="*/ 39 w 46"/>
                <a:gd name="T11" fmla="*/ 27 h 61"/>
                <a:gd name="T12" fmla="*/ 45 w 46"/>
                <a:gd name="T13" fmla="*/ 31 h 61"/>
                <a:gd name="T14" fmla="*/ 31 w 46"/>
                <a:gd name="T15" fmla="*/ 49 h 61"/>
                <a:gd name="T16" fmla="*/ 24 w 46"/>
                <a:gd name="T17" fmla="*/ 60 h 61"/>
                <a:gd name="T18" fmla="*/ 0 w 46"/>
                <a:gd name="T19"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1">
                  <a:moveTo>
                    <a:pt x="0" y="46"/>
                  </a:moveTo>
                  <a:lnTo>
                    <a:pt x="8" y="25"/>
                  </a:lnTo>
                  <a:lnTo>
                    <a:pt x="19" y="25"/>
                  </a:lnTo>
                  <a:lnTo>
                    <a:pt x="8" y="5"/>
                  </a:lnTo>
                  <a:lnTo>
                    <a:pt x="35" y="0"/>
                  </a:lnTo>
                  <a:lnTo>
                    <a:pt x="39" y="27"/>
                  </a:lnTo>
                  <a:lnTo>
                    <a:pt x="45" y="31"/>
                  </a:lnTo>
                  <a:lnTo>
                    <a:pt x="31" y="49"/>
                  </a:lnTo>
                  <a:lnTo>
                    <a:pt x="24" y="60"/>
                  </a:lnTo>
                  <a:lnTo>
                    <a:pt x="0" y="46"/>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0" name="Freeform 284"/>
            <p:cNvSpPr>
              <a:spLocks/>
            </p:cNvSpPr>
            <p:nvPr/>
          </p:nvSpPr>
          <p:spPr bwMode="auto">
            <a:xfrm>
              <a:off x="1773238" y="2794000"/>
              <a:ext cx="68262" cy="103188"/>
            </a:xfrm>
            <a:custGeom>
              <a:avLst/>
              <a:gdLst>
                <a:gd name="T0" fmla="*/ 0 w 52"/>
                <a:gd name="T1" fmla="*/ 30 h 95"/>
                <a:gd name="T2" fmla="*/ 7 w 52"/>
                <a:gd name="T3" fmla="*/ 43 h 95"/>
                <a:gd name="T4" fmla="*/ 17 w 52"/>
                <a:gd name="T5" fmla="*/ 52 h 95"/>
                <a:gd name="T6" fmla="*/ 16 w 52"/>
                <a:gd name="T7" fmla="*/ 79 h 95"/>
                <a:gd name="T8" fmla="*/ 21 w 52"/>
                <a:gd name="T9" fmla="*/ 94 h 95"/>
                <a:gd name="T10" fmla="*/ 51 w 52"/>
                <a:gd name="T11" fmla="*/ 87 h 95"/>
                <a:gd name="T12" fmla="*/ 34 w 52"/>
                <a:gd name="T13" fmla="*/ 59 h 95"/>
                <a:gd name="T14" fmla="*/ 46 w 52"/>
                <a:gd name="T15" fmla="*/ 34 h 95"/>
                <a:gd name="T16" fmla="*/ 16 w 52"/>
                <a:gd name="T17" fmla="*/ 0 h 95"/>
                <a:gd name="T18" fmla="*/ 5 w 52"/>
                <a:gd name="T19" fmla="*/ 8 h 95"/>
                <a:gd name="T20" fmla="*/ 9 w 52"/>
                <a:gd name="T21" fmla="*/ 16 h 95"/>
                <a:gd name="T22" fmla="*/ 0 w 52"/>
                <a:gd name="T23"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95">
                  <a:moveTo>
                    <a:pt x="0" y="30"/>
                  </a:moveTo>
                  <a:lnTo>
                    <a:pt x="7" y="43"/>
                  </a:lnTo>
                  <a:lnTo>
                    <a:pt x="17" y="52"/>
                  </a:lnTo>
                  <a:lnTo>
                    <a:pt x="16" y="79"/>
                  </a:lnTo>
                  <a:lnTo>
                    <a:pt x="21" y="94"/>
                  </a:lnTo>
                  <a:lnTo>
                    <a:pt x="51" y="87"/>
                  </a:lnTo>
                  <a:lnTo>
                    <a:pt x="34" y="59"/>
                  </a:lnTo>
                  <a:lnTo>
                    <a:pt x="46" y="34"/>
                  </a:lnTo>
                  <a:lnTo>
                    <a:pt x="16" y="0"/>
                  </a:lnTo>
                  <a:lnTo>
                    <a:pt x="5" y="8"/>
                  </a:lnTo>
                  <a:lnTo>
                    <a:pt x="9" y="16"/>
                  </a:lnTo>
                  <a:lnTo>
                    <a:pt x="0" y="30"/>
                  </a:lnTo>
                </a:path>
              </a:pathLst>
            </a:custGeom>
            <a:solidFill>
              <a:srgbClr val="6600CC"/>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1" name="Freeform 285"/>
            <p:cNvSpPr>
              <a:spLocks/>
            </p:cNvSpPr>
            <p:nvPr/>
          </p:nvSpPr>
          <p:spPr bwMode="auto">
            <a:xfrm>
              <a:off x="1577975" y="2606675"/>
              <a:ext cx="38100" cy="25400"/>
            </a:xfrm>
            <a:custGeom>
              <a:avLst/>
              <a:gdLst>
                <a:gd name="T0" fmla="*/ 0 w 29"/>
                <a:gd name="T1" fmla="*/ 17 h 24"/>
                <a:gd name="T2" fmla="*/ 20 w 29"/>
                <a:gd name="T3" fmla="*/ 16 h 24"/>
                <a:gd name="T4" fmla="*/ 10 w 29"/>
                <a:gd name="T5" fmla="*/ 0 h 24"/>
                <a:gd name="T6" fmla="*/ 28 w 29"/>
                <a:gd name="T7" fmla="*/ 0 h 24"/>
                <a:gd name="T8" fmla="*/ 28 w 29"/>
                <a:gd name="T9" fmla="*/ 23 h 24"/>
                <a:gd name="T10" fmla="*/ 0 w 29"/>
                <a:gd name="T11" fmla="*/ 17 h 24"/>
              </a:gdLst>
              <a:ahLst/>
              <a:cxnLst>
                <a:cxn ang="0">
                  <a:pos x="T0" y="T1"/>
                </a:cxn>
                <a:cxn ang="0">
                  <a:pos x="T2" y="T3"/>
                </a:cxn>
                <a:cxn ang="0">
                  <a:pos x="T4" y="T5"/>
                </a:cxn>
                <a:cxn ang="0">
                  <a:pos x="T6" y="T7"/>
                </a:cxn>
                <a:cxn ang="0">
                  <a:pos x="T8" y="T9"/>
                </a:cxn>
                <a:cxn ang="0">
                  <a:pos x="T10" y="T11"/>
                </a:cxn>
              </a:cxnLst>
              <a:rect l="0" t="0" r="r" b="b"/>
              <a:pathLst>
                <a:path w="29" h="24">
                  <a:moveTo>
                    <a:pt x="0" y="17"/>
                  </a:moveTo>
                  <a:lnTo>
                    <a:pt x="20" y="16"/>
                  </a:lnTo>
                  <a:lnTo>
                    <a:pt x="10" y="0"/>
                  </a:lnTo>
                  <a:lnTo>
                    <a:pt x="28" y="0"/>
                  </a:lnTo>
                  <a:lnTo>
                    <a:pt x="28" y="23"/>
                  </a:lnTo>
                  <a:lnTo>
                    <a:pt x="0" y="17"/>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2" name="Freeform 286"/>
            <p:cNvSpPr>
              <a:spLocks/>
            </p:cNvSpPr>
            <p:nvPr/>
          </p:nvSpPr>
          <p:spPr bwMode="auto">
            <a:xfrm>
              <a:off x="1354138" y="2665413"/>
              <a:ext cx="95250" cy="49212"/>
            </a:xfrm>
            <a:custGeom>
              <a:avLst/>
              <a:gdLst>
                <a:gd name="T0" fmla="*/ 0 w 72"/>
                <a:gd name="T1" fmla="*/ 22 h 45"/>
                <a:gd name="T2" fmla="*/ 14 w 72"/>
                <a:gd name="T3" fmla="*/ 4 h 45"/>
                <a:gd name="T4" fmla="*/ 50 w 72"/>
                <a:gd name="T5" fmla="*/ 0 h 45"/>
                <a:gd name="T6" fmla="*/ 71 w 72"/>
                <a:gd name="T7" fmla="*/ 14 h 45"/>
                <a:gd name="T8" fmla="*/ 53 w 72"/>
                <a:gd name="T9" fmla="*/ 17 h 45"/>
                <a:gd name="T10" fmla="*/ 25 w 72"/>
                <a:gd name="T11" fmla="*/ 44 h 45"/>
                <a:gd name="T12" fmla="*/ 19 w 72"/>
                <a:gd name="T13" fmla="*/ 37 h 45"/>
                <a:gd name="T14" fmla="*/ 0 w 72"/>
                <a:gd name="T15" fmla="*/ 2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5">
                  <a:moveTo>
                    <a:pt x="0" y="22"/>
                  </a:moveTo>
                  <a:lnTo>
                    <a:pt x="14" y="4"/>
                  </a:lnTo>
                  <a:lnTo>
                    <a:pt x="50" y="0"/>
                  </a:lnTo>
                  <a:lnTo>
                    <a:pt x="71" y="14"/>
                  </a:lnTo>
                  <a:lnTo>
                    <a:pt x="53" y="17"/>
                  </a:lnTo>
                  <a:lnTo>
                    <a:pt x="25" y="44"/>
                  </a:lnTo>
                  <a:lnTo>
                    <a:pt x="19" y="37"/>
                  </a:lnTo>
                  <a:lnTo>
                    <a:pt x="0" y="22"/>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3" name="Freeform 287"/>
            <p:cNvSpPr>
              <a:spLocks/>
            </p:cNvSpPr>
            <p:nvPr/>
          </p:nvSpPr>
          <p:spPr bwMode="auto">
            <a:xfrm>
              <a:off x="949325" y="2401888"/>
              <a:ext cx="446088" cy="285750"/>
            </a:xfrm>
            <a:custGeom>
              <a:avLst/>
              <a:gdLst>
                <a:gd name="T0" fmla="*/ 0 w 334"/>
                <a:gd name="T1" fmla="*/ 3 h 267"/>
                <a:gd name="T2" fmla="*/ 16 w 334"/>
                <a:gd name="T3" fmla="*/ 46 h 267"/>
                <a:gd name="T4" fmla="*/ 34 w 334"/>
                <a:gd name="T5" fmla="*/ 64 h 267"/>
                <a:gd name="T6" fmla="*/ 33 w 334"/>
                <a:gd name="T7" fmla="*/ 75 h 267"/>
                <a:gd name="T8" fmla="*/ 23 w 334"/>
                <a:gd name="T9" fmla="*/ 77 h 267"/>
                <a:gd name="T10" fmla="*/ 44 w 334"/>
                <a:gd name="T11" fmla="*/ 87 h 267"/>
                <a:gd name="T12" fmla="*/ 56 w 334"/>
                <a:gd name="T13" fmla="*/ 106 h 267"/>
                <a:gd name="T14" fmla="*/ 55 w 334"/>
                <a:gd name="T15" fmla="*/ 121 h 267"/>
                <a:gd name="T16" fmla="*/ 79 w 334"/>
                <a:gd name="T17" fmla="*/ 148 h 267"/>
                <a:gd name="T18" fmla="*/ 84 w 334"/>
                <a:gd name="T19" fmla="*/ 140 h 267"/>
                <a:gd name="T20" fmla="*/ 28 w 334"/>
                <a:gd name="T21" fmla="*/ 39 h 267"/>
                <a:gd name="T22" fmla="*/ 25 w 334"/>
                <a:gd name="T23" fmla="*/ 13 h 267"/>
                <a:gd name="T24" fmla="*/ 36 w 334"/>
                <a:gd name="T25" fmla="*/ 19 h 267"/>
                <a:gd name="T26" fmla="*/ 57 w 334"/>
                <a:gd name="T27" fmla="*/ 62 h 267"/>
                <a:gd name="T28" fmla="*/ 88 w 334"/>
                <a:gd name="T29" fmla="*/ 95 h 267"/>
                <a:gd name="T30" fmla="*/ 87 w 334"/>
                <a:gd name="T31" fmla="*/ 107 h 267"/>
                <a:gd name="T32" fmla="*/ 126 w 334"/>
                <a:gd name="T33" fmla="*/ 152 h 267"/>
                <a:gd name="T34" fmla="*/ 132 w 334"/>
                <a:gd name="T35" fmla="*/ 171 h 267"/>
                <a:gd name="T36" fmla="*/ 127 w 334"/>
                <a:gd name="T37" fmla="*/ 185 h 267"/>
                <a:gd name="T38" fmla="*/ 137 w 334"/>
                <a:gd name="T39" fmla="*/ 200 h 267"/>
                <a:gd name="T40" fmla="*/ 216 w 334"/>
                <a:gd name="T41" fmla="*/ 249 h 267"/>
                <a:gd name="T42" fmla="*/ 250 w 334"/>
                <a:gd name="T43" fmla="*/ 245 h 267"/>
                <a:gd name="T44" fmla="*/ 274 w 334"/>
                <a:gd name="T45" fmla="*/ 266 h 267"/>
                <a:gd name="T46" fmla="*/ 282 w 334"/>
                <a:gd name="T47" fmla="*/ 245 h 267"/>
                <a:gd name="T48" fmla="*/ 292 w 334"/>
                <a:gd name="T49" fmla="*/ 245 h 267"/>
                <a:gd name="T50" fmla="*/ 282 w 334"/>
                <a:gd name="T51" fmla="*/ 226 h 267"/>
                <a:gd name="T52" fmla="*/ 307 w 334"/>
                <a:gd name="T53" fmla="*/ 220 h 267"/>
                <a:gd name="T54" fmla="*/ 317 w 334"/>
                <a:gd name="T55" fmla="*/ 211 h 267"/>
                <a:gd name="T56" fmla="*/ 320 w 334"/>
                <a:gd name="T57" fmla="*/ 207 h 267"/>
                <a:gd name="T58" fmla="*/ 322 w 334"/>
                <a:gd name="T59" fmla="*/ 216 h 267"/>
                <a:gd name="T60" fmla="*/ 333 w 334"/>
                <a:gd name="T61" fmla="*/ 173 h 267"/>
                <a:gd name="T62" fmla="*/ 319 w 334"/>
                <a:gd name="T63" fmla="*/ 164 h 267"/>
                <a:gd name="T64" fmla="*/ 294 w 334"/>
                <a:gd name="T65" fmla="*/ 173 h 267"/>
                <a:gd name="T66" fmla="*/ 281 w 334"/>
                <a:gd name="T67" fmla="*/ 211 h 267"/>
                <a:gd name="T68" fmla="*/ 248 w 334"/>
                <a:gd name="T69" fmla="*/ 214 h 267"/>
                <a:gd name="T70" fmla="*/ 234 w 334"/>
                <a:gd name="T71" fmla="*/ 206 h 267"/>
                <a:gd name="T72" fmla="*/ 214 w 334"/>
                <a:gd name="T73" fmla="*/ 157 h 267"/>
                <a:gd name="T74" fmla="*/ 212 w 334"/>
                <a:gd name="T75" fmla="*/ 121 h 267"/>
                <a:gd name="T76" fmla="*/ 220 w 334"/>
                <a:gd name="T77" fmla="*/ 103 h 267"/>
                <a:gd name="T78" fmla="*/ 199 w 334"/>
                <a:gd name="T79" fmla="*/ 95 h 267"/>
                <a:gd name="T80" fmla="*/ 171 w 334"/>
                <a:gd name="T81" fmla="*/ 44 h 267"/>
                <a:gd name="T82" fmla="*/ 148 w 334"/>
                <a:gd name="T83" fmla="*/ 55 h 267"/>
                <a:gd name="T84" fmla="*/ 117 w 334"/>
                <a:gd name="T85" fmla="*/ 13 h 267"/>
                <a:gd name="T86" fmla="*/ 67 w 334"/>
                <a:gd name="T87" fmla="*/ 21 h 267"/>
                <a:gd name="T88" fmla="*/ 26 w 334"/>
                <a:gd name="T89" fmla="*/ 0 h 267"/>
                <a:gd name="T90" fmla="*/ 0 w 334"/>
                <a:gd name="T91"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4" h="267">
                  <a:moveTo>
                    <a:pt x="0" y="3"/>
                  </a:moveTo>
                  <a:lnTo>
                    <a:pt x="16" y="46"/>
                  </a:lnTo>
                  <a:lnTo>
                    <a:pt x="34" y="64"/>
                  </a:lnTo>
                  <a:lnTo>
                    <a:pt x="33" y="75"/>
                  </a:lnTo>
                  <a:lnTo>
                    <a:pt x="23" y="77"/>
                  </a:lnTo>
                  <a:lnTo>
                    <a:pt x="44" y="87"/>
                  </a:lnTo>
                  <a:lnTo>
                    <a:pt x="56" y="106"/>
                  </a:lnTo>
                  <a:lnTo>
                    <a:pt x="55" y="121"/>
                  </a:lnTo>
                  <a:lnTo>
                    <a:pt x="79" y="148"/>
                  </a:lnTo>
                  <a:lnTo>
                    <a:pt x="84" y="140"/>
                  </a:lnTo>
                  <a:lnTo>
                    <a:pt x="28" y="39"/>
                  </a:lnTo>
                  <a:lnTo>
                    <a:pt x="25" y="13"/>
                  </a:lnTo>
                  <a:lnTo>
                    <a:pt x="36" y="19"/>
                  </a:lnTo>
                  <a:lnTo>
                    <a:pt x="57" y="62"/>
                  </a:lnTo>
                  <a:lnTo>
                    <a:pt x="88" y="95"/>
                  </a:lnTo>
                  <a:lnTo>
                    <a:pt x="87" y="107"/>
                  </a:lnTo>
                  <a:lnTo>
                    <a:pt x="126" y="152"/>
                  </a:lnTo>
                  <a:lnTo>
                    <a:pt x="132" y="171"/>
                  </a:lnTo>
                  <a:lnTo>
                    <a:pt x="127" y="185"/>
                  </a:lnTo>
                  <a:lnTo>
                    <a:pt x="137" y="200"/>
                  </a:lnTo>
                  <a:lnTo>
                    <a:pt x="216" y="249"/>
                  </a:lnTo>
                  <a:lnTo>
                    <a:pt x="250" y="245"/>
                  </a:lnTo>
                  <a:lnTo>
                    <a:pt x="274" y="266"/>
                  </a:lnTo>
                  <a:lnTo>
                    <a:pt x="282" y="245"/>
                  </a:lnTo>
                  <a:lnTo>
                    <a:pt x="292" y="245"/>
                  </a:lnTo>
                  <a:lnTo>
                    <a:pt x="282" y="226"/>
                  </a:lnTo>
                  <a:lnTo>
                    <a:pt x="307" y="220"/>
                  </a:lnTo>
                  <a:lnTo>
                    <a:pt x="317" y="211"/>
                  </a:lnTo>
                  <a:lnTo>
                    <a:pt x="320" y="207"/>
                  </a:lnTo>
                  <a:lnTo>
                    <a:pt x="322" y="216"/>
                  </a:lnTo>
                  <a:lnTo>
                    <a:pt x="333" y="173"/>
                  </a:lnTo>
                  <a:lnTo>
                    <a:pt x="319" y="164"/>
                  </a:lnTo>
                  <a:lnTo>
                    <a:pt x="294" y="173"/>
                  </a:lnTo>
                  <a:lnTo>
                    <a:pt x="281" y="211"/>
                  </a:lnTo>
                  <a:lnTo>
                    <a:pt x="248" y="214"/>
                  </a:lnTo>
                  <a:lnTo>
                    <a:pt x="234" y="206"/>
                  </a:lnTo>
                  <a:lnTo>
                    <a:pt x="214" y="157"/>
                  </a:lnTo>
                  <a:lnTo>
                    <a:pt x="212" y="121"/>
                  </a:lnTo>
                  <a:lnTo>
                    <a:pt x="220" y="103"/>
                  </a:lnTo>
                  <a:lnTo>
                    <a:pt x="199" y="95"/>
                  </a:lnTo>
                  <a:lnTo>
                    <a:pt x="171" y="44"/>
                  </a:lnTo>
                  <a:lnTo>
                    <a:pt x="148" y="55"/>
                  </a:lnTo>
                  <a:lnTo>
                    <a:pt x="117" y="13"/>
                  </a:lnTo>
                  <a:lnTo>
                    <a:pt x="67" y="21"/>
                  </a:lnTo>
                  <a:lnTo>
                    <a:pt x="26" y="0"/>
                  </a:lnTo>
                  <a:lnTo>
                    <a:pt x="0" y="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4" name="Freeform 288"/>
            <p:cNvSpPr>
              <a:spLocks/>
            </p:cNvSpPr>
            <p:nvPr/>
          </p:nvSpPr>
          <p:spPr bwMode="auto">
            <a:xfrm>
              <a:off x="1390650" y="2679700"/>
              <a:ext cx="58738" cy="61913"/>
            </a:xfrm>
            <a:custGeom>
              <a:avLst/>
              <a:gdLst>
                <a:gd name="T0" fmla="*/ 0 w 45"/>
                <a:gd name="T1" fmla="*/ 30 h 59"/>
                <a:gd name="T2" fmla="*/ 17 w 45"/>
                <a:gd name="T3" fmla="*/ 57 h 59"/>
                <a:gd name="T4" fmla="*/ 40 w 45"/>
                <a:gd name="T5" fmla="*/ 58 h 59"/>
                <a:gd name="T6" fmla="*/ 44 w 45"/>
                <a:gd name="T7" fmla="*/ 0 h 59"/>
                <a:gd name="T8" fmla="*/ 27 w 45"/>
                <a:gd name="T9" fmla="*/ 3 h 59"/>
                <a:gd name="T10" fmla="*/ 0 w 45"/>
                <a:gd name="T11" fmla="*/ 30 h 59"/>
              </a:gdLst>
              <a:ahLst/>
              <a:cxnLst>
                <a:cxn ang="0">
                  <a:pos x="T0" y="T1"/>
                </a:cxn>
                <a:cxn ang="0">
                  <a:pos x="T2" y="T3"/>
                </a:cxn>
                <a:cxn ang="0">
                  <a:pos x="T4" y="T5"/>
                </a:cxn>
                <a:cxn ang="0">
                  <a:pos x="T6" y="T7"/>
                </a:cxn>
                <a:cxn ang="0">
                  <a:pos x="T8" y="T9"/>
                </a:cxn>
                <a:cxn ang="0">
                  <a:pos x="T10" y="T11"/>
                </a:cxn>
              </a:cxnLst>
              <a:rect l="0" t="0" r="r" b="b"/>
              <a:pathLst>
                <a:path w="45" h="59">
                  <a:moveTo>
                    <a:pt x="0" y="30"/>
                  </a:moveTo>
                  <a:lnTo>
                    <a:pt x="17" y="57"/>
                  </a:lnTo>
                  <a:lnTo>
                    <a:pt x="40" y="58"/>
                  </a:lnTo>
                  <a:lnTo>
                    <a:pt x="44" y="0"/>
                  </a:lnTo>
                  <a:lnTo>
                    <a:pt x="27" y="3"/>
                  </a:lnTo>
                  <a:lnTo>
                    <a:pt x="0" y="3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5" name="Freeform 289"/>
            <p:cNvSpPr>
              <a:spLocks/>
            </p:cNvSpPr>
            <p:nvPr/>
          </p:nvSpPr>
          <p:spPr bwMode="auto">
            <a:xfrm>
              <a:off x="1450975" y="2760663"/>
              <a:ext cx="84138" cy="38100"/>
            </a:xfrm>
            <a:custGeom>
              <a:avLst/>
              <a:gdLst>
                <a:gd name="T0" fmla="*/ 0 w 63"/>
                <a:gd name="T1" fmla="*/ 20 h 36"/>
                <a:gd name="T2" fmla="*/ 4 w 63"/>
                <a:gd name="T3" fmla="*/ 0 h 36"/>
                <a:gd name="T4" fmla="*/ 17 w 63"/>
                <a:gd name="T5" fmla="*/ 11 h 36"/>
                <a:gd name="T6" fmla="*/ 42 w 63"/>
                <a:gd name="T7" fmla="*/ 0 h 36"/>
                <a:gd name="T8" fmla="*/ 62 w 63"/>
                <a:gd name="T9" fmla="*/ 13 h 36"/>
                <a:gd name="T10" fmla="*/ 56 w 63"/>
                <a:gd name="T11" fmla="*/ 34 h 36"/>
                <a:gd name="T12" fmla="*/ 54 w 63"/>
                <a:gd name="T13" fmla="*/ 17 h 36"/>
                <a:gd name="T14" fmla="*/ 42 w 63"/>
                <a:gd name="T15" fmla="*/ 8 h 36"/>
                <a:gd name="T16" fmla="*/ 27 w 63"/>
                <a:gd name="T17" fmla="*/ 21 h 36"/>
                <a:gd name="T18" fmla="*/ 31 w 63"/>
                <a:gd name="T19" fmla="*/ 31 h 36"/>
                <a:gd name="T20" fmla="*/ 25 w 63"/>
                <a:gd name="T21" fmla="*/ 35 h 36"/>
                <a:gd name="T22" fmla="*/ 0 w 63"/>
                <a:gd name="T2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36">
                  <a:moveTo>
                    <a:pt x="0" y="20"/>
                  </a:moveTo>
                  <a:lnTo>
                    <a:pt x="4" y="0"/>
                  </a:lnTo>
                  <a:lnTo>
                    <a:pt x="17" y="11"/>
                  </a:lnTo>
                  <a:lnTo>
                    <a:pt x="42" y="0"/>
                  </a:lnTo>
                  <a:lnTo>
                    <a:pt x="62" y="13"/>
                  </a:lnTo>
                  <a:lnTo>
                    <a:pt x="56" y="34"/>
                  </a:lnTo>
                  <a:lnTo>
                    <a:pt x="54" y="17"/>
                  </a:lnTo>
                  <a:lnTo>
                    <a:pt x="42" y="8"/>
                  </a:lnTo>
                  <a:lnTo>
                    <a:pt x="27" y="21"/>
                  </a:lnTo>
                  <a:lnTo>
                    <a:pt x="31" y="31"/>
                  </a:lnTo>
                  <a:lnTo>
                    <a:pt x="25" y="35"/>
                  </a:lnTo>
                  <a:lnTo>
                    <a:pt x="0" y="2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6" name="Freeform 290"/>
            <p:cNvSpPr>
              <a:spLocks/>
            </p:cNvSpPr>
            <p:nvPr/>
          </p:nvSpPr>
          <p:spPr bwMode="auto">
            <a:xfrm>
              <a:off x="1752600" y="3197225"/>
              <a:ext cx="123825" cy="127000"/>
            </a:xfrm>
            <a:custGeom>
              <a:avLst/>
              <a:gdLst>
                <a:gd name="T0" fmla="*/ 0 w 92"/>
                <a:gd name="T1" fmla="*/ 43 h 117"/>
                <a:gd name="T2" fmla="*/ 9 w 92"/>
                <a:gd name="T3" fmla="*/ 5 h 117"/>
                <a:gd name="T4" fmla="*/ 39 w 92"/>
                <a:gd name="T5" fmla="*/ 0 h 117"/>
                <a:gd name="T6" fmla="*/ 50 w 92"/>
                <a:gd name="T7" fmla="*/ 12 h 117"/>
                <a:gd name="T8" fmla="*/ 52 w 92"/>
                <a:gd name="T9" fmla="*/ 40 h 117"/>
                <a:gd name="T10" fmla="*/ 75 w 92"/>
                <a:gd name="T11" fmla="*/ 44 h 117"/>
                <a:gd name="T12" fmla="*/ 79 w 92"/>
                <a:gd name="T13" fmla="*/ 64 h 117"/>
                <a:gd name="T14" fmla="*/ 91 w 92"/>
                <a:gd name="T15" fmla="*/ 67 h 117"/>
                <a:gd name="T16" fmla="*/ 90 w 92"/>
                <a:gd name="T17" fmla="*/ 91 h 117"/>
                <a:gd name="T18" fmla="*/ 78 w 92"/>
                <a:gd name="T19" fmla="*/ 116 h 117"/>
                <a:gd name="T20" fmla="*/ 47 w 92"/>
                <a:gd name="T21" fmla="*/ 113 h 117"/>
                <a:gd name="T22" fmla="*/ 53 w 92"/>
                <a:gd name="T23" fmla="*/ 87 h 117"/>
                <a:gd name="T24" fmla="*/ 0 w 92"/>
                <a:gd name="T25"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17">
                  <a:moveTo>
                    <a:pt x="0" y="43"/>
                  </a:moveTo>
                  <a:lnTo>
                    <a:pt x="9" y="5"/>
                  </a:lnTo>
                  <a:lnTo>
                    <a:pt x="39" y="0"/>
                  </a:lnTo>
                  <a:lnTo>
                    <a:pt x="50" y="12"/>
                  </a:lnTo>
                  <a:lnTo>
                    <a:pt x="52" y="40"/>
                  </a:lnTo>
                  <a:lnTo>
                    <a:pt x="75" y="44"/>
                  </a:lnTo>
                  <a:lnTo>
                    <a:pt x="79" y="64"/>
                  </a:lnTo>
                  <a:lnTo>
                    <a:pt x="91" y="67"/>
                  </a:lnTo>
                  <a:lnTo>
                    <a:pt x="90" y="91"/>
                  </a:lnTo>
                  <a:lnTo>
                    <a:pt x="78" y="116"/>
                  </a:lnTo>
                  <a:lnTo>
                    <a:pt x="47" y="113"/>
                  </a:lnTo>
                  <a:lnTo>
                    <a:pt x="53" y="87"/>
                  </a:lnTo>
                  <a:lnTo>
                    <a:pt x="0" y="4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7" name="Freeform 291"/>
            <p:cNvSpPr>
              <a:spLocks/>
            </p:cNvSpPr>
            <p:nvPr/>
          </p:nvSpPr>
          <p:spPr bwMode="auto">
            <a:xfrm>
              <a:off x="1479550" y="2905125"/>
              <a:ext cx="184150" cy="276225"/>
            </a:xfrm>
            <a:custGeom>
              <a:avLst/>
              <a:gdLst>
                <a:gd name="T0" fmla="*/ 0 w 138"/>
                <a:gd name="T1" fmla="*/ 62 h 256"/>
                <a:gd name="T2" fmla="*/ 2 w 138"/>
                <a:gd name="T3" fmla="*/ 82 h 256"/>
                <a:gd name="T4" fmla="*/ 27 w 138"/>
                <a:gd name="T5" fmla="*/ 116 h 256"/>
                <a:gd name="T6" fmla="*/ 54 w 138"/>
                <a:gd name="T7" fmla="*/ 201 h 256"/>
                <a:gd name="T8" fmla="*/ 118 w 138"/>
                <a:gd name="T9" fmla="*/ 255 h 256"/>
                <a:gd name="T10" fmla="*/ 129 w 138"/>
                <a:gd name="T11" fmla="*/ 247 h 256"/>
                <a:gd name="T12" fmla="*/ 133 w 138"/>
                <a:gd name="T13" fmla="*/ 227 h 256"/>
                <a:gd name="T14" fmla="*/ 125 w 138"/>
                <a:gd name="T15" fmla="*/ 221 h 256"/>
                <a:gd name="T16" fmla="*/ 132 w 138"/>
                <a:gd name="T17" fmla="*/ 217 h 256"/>
                <a:gd name="T18" fmla="*/ 137 w 138"/>
                <a:gd name="T19" fmla="*/ 174 h 256"/>
                <a:gd name="T20" fmla="*/ 127 w 138"/>
                <a:gd name="T21" fmla="*/ 152 h 256"/>
                <a:gd name="T22" fmla="*/ 118 w 138"/>
                <a:gd name="T23" fmla="*/ 152 h 256"/>
                <a:gd name="T24" fmla="*/ 118 w 138"/>
                <a:gd name="T25" fmla="*/ 130 h 256"/>
                <a:gd name="T26" fmla="*/ 105 w 138"/>
                <a:gd name="T27" fmla="*/ 140 h 256"/>
                <a:gd name="T28" fmla="*/ 91 w 138"/>
                <a:gd name="T29" fmla="*/ 130 h 256"/>
                <a:gd name="T30" fmla="*/ 82 w 138"/>
                <a:gd name="T31" fmla="*/ 105 h 256"/>
                <a:gd name="T32" fmla="*/ 96 w 138"/>
                <a:gd name="T33" fmla="*/ 72 h 256"/>
                <a:gd name="T34" fmla="*/ 125 w 138"/>
                <a:gd name="T35" fmla="*/ 58 h 256"/>
                <a:gd name="T36" fmla="*/ 117 w 138"/>
                <a:gd name="T37" fmla="*/ 53 h 256"/>
                <a:gd name="T38" fmla="*/ 121 w 138"/>
                <a:gd name="T39" fmla="*/ 36 h 256"/>
                <a:gd name="T40" fmla="*/ 90 w 138"/>
                <a:gd name="T41" fmla="*/ 34 h 256"/>
                <a:gd name="T42" fmla="*/ 65 w 138"/>
                <a:gd name="T43" fmla="*/ 0 h 256"/>
                <a:gd name="T44" fmla="*/ 60 w 138"/>
                <a:gd name="T45" fmla="*/ 24 h 256"/>
                <a:gd name="T46" fmla="*/ 35 w 138"/>
                <a:gd name="T47" fmla="*/ 43 h 256"/>
                <a:gd name="T48" fmla="*/ 24 w 138"/>
                <a:gd name="T49" fmla="*/ 67 h 256"/>
                <a:gd name="T50" fmla="*/ 8 w 138"/>
                <a:gd name="T51" fmla="*/ 62 h 256"/>
                <a:gd name="T52" fmla="*/ 11 w 138"/>
                <a:gd name="T53" fmla="*/ 49 h 256"/>
                <a:gd name="T54" fmla="*/ 0 w 138"/>
                <a:gd name="T55" fmla="*/ 6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256">
                  <a:moveTo>
                    <a:pt x="0" y="62"/>
                  </a:moveTo>
                  <a:lnTo>
                    <a:pt x="2" y="82"/>
                  </a:lnTo>
                  <a:lnTo>
                    <a:pt x="27" y="116"/>
                  </a:lnTo>
                  <a:lnTo>
                    <a:pt x="54" y="201"/>
                  </a:lnTo>
                  <a:lnTo>
                    <a:pt x="118" y="255"/>
                  </a:lnTo>
                  <a:lnTo>
                    <a:pt x="129" y="247"/>
                  </a:lnTo>
                  <a:lnTo>
                    <a:pt x="133" y="227"/>
                  </a:lnTo>
                  <a:lnTo>
                    <a:pt x="125" y="221"/>
                  </a:lnTo>
                  <a:lnTo>
                    <a:pt x="132" y="217"/>
                  </a:lnTo>
                  <a:lnTo>
                    <a:pt x="137" y="174"/>
                  </a:lnTo>
                  <a:lnTo>
                    <a:pt x="127" y="152"/>
                  </a:lnTo>
                  <a:lnTo>
                    <a:pt x="118" y="152"/>
                  </a:lnTo>
                  <a:lnTo>
                    <a:pt x="118" y="130"/>
                  </a:lnTo>
                  <a:lnTo>
                    <a:pt x="105" y="140"/>
                  </a:lnTo>
                  <a:lnTo>
                    <a:pt x="91" y="130"/>
                  </a:lnTo>
                  <a:lnTo>
                    <a:pt x="82" y="105"/>
                  </a:lnTo>
                  <a:lnTo>
                    <a:pt x="96" y="72"/>
                  </a:lnTo>
                  <a:lnTo>
                    <a:pt x="125" y="58"/>
                  </a:lnTo>
                  <a:lnTo>
                    <a:pt x="117" y="53"/>
                  </a:lnTo>
                  <a:lnTo>
                    <a:pt x="121" y="36"/>
                  </a:lnTo>
                  <a:lnTo>
                    <a:pt x="90" y="34"/>
                  </a:lnTo>
                  <a:lnTo>
                    <a:pt x="65" y="0"/>
                  </a:lnTo>
                  <a:lnTo>
                    <a:pt x="60" y="24"/>
                  </a:lnTo>
                  <a:lnTo>
                    <a:pt x="35" y="43"/>
                  </a:lnTo>
                  <a:lnTo>
                    <a:pt x="24" y="67"/>
                  </a:lnTo>
                  <a:lnTo>
                    <a:pt x="8" y="62"/>
                  </a:lnTo>
                  <a:lnTo>
                    <a:pt x="11" y="49"/>
                  </a:lnTo>
                  <a:lnTo>
                    <a:pt x="0" y="62"/>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8" name="Freeform 292"/>
            <p:cNvSpPr>
              <a:spLocks/>
            </p:cNvSpPr>
            <p:nvPr/>
          </p:nvSpPr>
          <p:spPr bwMode="auto">
            <a:xfrm>
              <a:off x="1819275" y="2817813"/>
              <a:ext cx="61913" cy="58737"/>
            </a:xfrm>
            <a:custGeom>
              <a:avLst/>
              <a:gdLst>
                <a:gd name="T0" fmla="*/ 0 w 48"/>
                <a:gd name="T1" fmla="*/ 26 h 56"/>
                <a:gd name="T2" fmla="*/ 13 w 48"/>
                <a:gd name="T3" fmla="*/ 0 h 56"/>
                <a:gd name="T4" fmla="*/ 47 w 48"/>
                <a:gd name="T5" fmla="*/ 6 h 56"/>
                <a:gd name="T6" fmla="*/ 42 w 48"/>
                <a:gd name="T7" fmla="*/ 51 h 56"/>
                <a:gd name="T8" fmla="*/ 18 w 48"/>
                <a:gd name="T9" fmla="*/ 55 h 56"/>
                <a:gd name="T10" fmla="*/ 0 w 48"/>
                <a:gd name="T11" fmla="*/ 26 h 56"/>
              </a:gdLst>
              <a:ahLst/>
              <a:cxnLst>
                <a:cxn ang="0">
                  <a:pos x="T0" y="T1"/>
                </a:cxn>
                <a:cxn ang="0">
                  <a:pos x="T2" y="T3"/>
                </a:cxn>
                <a:cxn ang="0">
                  <a:pos x="T4" y="T5"/>
                </a:cxn>
                <a:cxn ang="0">
                  <a:pos x="T6" y="T7"/>
                </a:cxn>
                <a:cxn ang="0">
                  <a:pos x="T8" y="T9"/>
                </a:cxn>
                <a:cxn ang="0">
                  <a:pos x="T10" y="T11"/>
                </a:cxn>
              </a:cxnLst>
              <a:rect l="0" t="0" r="r" b="b"/>
              <a:pathLst>
                <a:path w="48" h="56">
                  <a:moveTo>
                    <a:pt x="0" y="26"/>
                  </a:moveTo>
                  <a:lnTo>
                    <a:pt x="13" y="0"/>
                  </a:lnTo>
                  <a:lnTo>
                    <a:pt x="47" y="6"/>
                  </a:lnTo>
                  <a:lnTo>
                    <a:pt x="42" y="51"/>
                  </a:lnTo>
                  <a:lnTo>
                    <a:pt x="18" y="55"/>
                  </a:lnTo>
                  <a:lnTo>
                    <a:pt x="0" y="26"/>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49" name="Freeform 293"/>
            <p:cNvSpPr>
              <a:spLocks/>
            </p:cNvSpPr>
            <p:nvPr/>
          </p:nvSpPr>
          <p:spPr bwMode="auto">
            <a:xfrm>
              <a:off x="1765300" y="2743200"/>
              <a:ext cx="12700" cy="12700"/>
            </a:xfrm>
            <a:custGeom>
              <a:avLst/>
              <a:gdLst>
                <a:gd name="T0" fmla="*/ 0 w 9"/>
                <a:gd name="T1" fmla="*/ 11 h 12"/>
                <a:gd name="T2" fmla="*/ 7 w 9"/>
                <a:gd name="T3" fmla="*/ 10 h 12"/>
                <a:gd name="T4" fmla="*/ 8 w 9"/>
                <a:gd name="T5" fmla="*/ 0 h 12"/>
                <a:gd name="T6" fmla="*/ 0 w 9"/>
                <a:gd name="T7" fmla="*/ 11 h 12"/>
              </a:gdLst>
              <a:ahLst/>
              <a:cxnLst>
                <a:cxn ang="0">
                  <a:pos x="T0" y="T1"/>
                </a:cxn>
                <a:cxn ang="0">
                  <a:pos x="T2" y="T3"/>
                </a:cxn>
                <a:cxn ang="0">
                  <a:pos x="T4" y="T5"/>
                </a:cxn>
                <a:cxn ang="0">
                  <a:pos x="T6" y="T7"/>
                </a:cxn>
              </a:cxnLst>
              <a:rect l="0" t="0" r="r" b="b"/>
              <a:pathLst>
                <a:path w="9" h="12">
                  <a:moveTo>
                    <a:pt x="0" y="11"/>
                  </a:moveTo>
                  <a:lnTo>
                    <a:pt x="7" y="10"/>
                  </a:lnTo>
                  <a:lnTo>
                    <a:pt x="8" y="0"/>
                  </a:lnTo>
                  <a:lnTo>
                    <a:pt x="0" y="11"/>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0" name="Freeform 294"/>
            <p:cNvSpPr>
              <a:spLocks/>
            </p:cNvSpPr>
            <p:nvPr/>
          </p:nvSpPr>
          <p:spPr bwMode="auto">
            <a:xfrm>
              <a:off x="190500" y="1598613"/>
              <a:ext cx="444500" cy="390525"/>
            </a:xfrm>
            <a:custGeom>
              <a:avLst/>
              <a:gdLst>
                <a:gd name="T0" fmla="*/ 21 w 332"/>
                <a:gd name="T1" fmla="*/ 146 h 365"/>
                <a:gd name="T2" fmla="*/ 22 w 332"/>
                <a:gd name="T3" fmla="*/ 162 h 365"/>
                <a:gd name="T4" fmla="*/ 59 w 332"/>
                <a:gd name="T5" fmla="*/ 169 h 365"/>
                <a:gd name="T6" fmla="*/ 74 w 332"/>
                <a:gd name="T7" fmla="*/ 165 h 365"/>
                <a:gd name="T8" fmla="*/ 32 w 332"/>
                <a:gd name="T9" fmla="*/ 208 h 365"/>
                <a:gd name="T10" fmla="*/ 31 w 332"/>
                <a:gd name="T11" fmla="*/ 227 h 365"/>
                <a:gd name="T12" fmla="*/ 31 w 332"/>
                <a:gd name="T13" fmla="*/ 241 h 365"/>
                <a:gd name="T14" fmla="*/ 39 w 332"/>
                <a:gd name="T15" fmla="*/ 257 h 365"/>
                <a:gd name="T16" fmla="*/ 57 w 332"/>
                <a:gd name="T17" fmla="*/ 269 h 365"/>
                <a:gd name="T18" fmla="*/ 63 w 332"/>
                <a:gd name="T19" fmla="*/ 256 h 365"/>
                <a:gd name="T20" fmla="*/ 67 w 332"/>
                <a:gd name="T21" fmla="*/ 290 h 365"/>
                <a:gd name="T22" fmla="*/ 100 w 332"/>
                <a:gd name="T23" fmla="*/ 294 h 365"/>
                <a:gd name="T24" fmla="*/ 111 w 332"/>
                <a:gd name="T25" fmla="*/ 290 h 365"/>
                <a:gd name="T26" fmla="*/ 103 w 332"/>
                <a:gd name="T27" fmla="*/ 326 h 365"/>
                <a:gd name="T28" fmla="*/ 87 w 332"/>
                <a:gd name="T29" fmla="*/ 346 h 365"/>
                <a:gd name="T30" fmla="*/ 51 w 332"/>
                <a:gd name="T31" fmla="*/ 364 h 365"/>
                <a:gd name="T32" fmla="*/ 94 w 332"/>
                <a:gd name="T33" fmla="*/ 350 h 365"/>
                <a:gd name="T34" fmla="*/ 99 w 332"/>
                <a:gd name="T35" fmla="*/ 333 h 365"/>
                <a:gd name="T36" fmla="*/ 154 w 332"/>
                <a:gd name="T37" fmla="*/ 298 h 365"/>
                <a:gd name="T38" fmla="*/ 154 w 332"/>
                <a:gd name="T39" fmla="*/ 275 h 365"/>
                <a:gd name="T40" fmla="*/ 197 w 332"/>
                <a:gd name="T41" fmla="*/ 212 h 365"/>
                <a:gd name="T42" fmla="*/ 208 w 332"/>
                <a:gd name="T43" fmla="*/ 230 h 365"/>
                <a:gd name="T44" fmla="*/ 210 w 332"/>
                <a:gd name="T45" fmla="*/ 244 h 365"/>
                <a:gd name="T46" fmla="*/ 179 w 332"/>
                <a:gd name="T47" fmla="*/ 267 h 365"/>
                <a:gd name="T48" fmla="*/ 180 w 332"/>
                <a:gd name="T49" fmla="*/ 279 h 365"/>
                <a:gd name="T50" fmla="*/ 221 w 332"/>
                <a:gd name="T51" fmla="*/ 252 h 365"/>
                <a:gd name="T52" fmla="*/ 225 w 332"/>
                <a:gd name="T53" fmla="*/ 234 h 365"/>
                <a:gd name="T54" fmla="*/ 240 w 332"/>
                <a:gd name="T55" fmla="*/ 238 h 365"/>
                <a:gd name="T56" fmla="*/ 266 w 332"/>
                <a:gd name="T57" fmla="*/ 263 h 365"/>
                <a:gd name="T58" fmla="*/ 316 w 332"/>
                <a:gd name="T59" fmla="*/ 260 h 365"/>
                <a:gd name="T60" fmla="*/ 313 w 332"/>
                <a:gd name="T61" fmla="*/ 272 h 365"/>
                <a:gd name="T62" fmla="*/ 331 w 332"/>
                <a:gd name="T63" fmla="*/ 273 h 365"/>
                <a:gd name="T64" fmla="*/ 302 w 332"/>
                <a:gd name="T65" fmla="*/ 257 h 365"/>
                <a:gd name="T66" fmla="*/ 181 w 332"/>
                <a:gd name="T67" fmla="*/ 23 h 365"/>
                <a:gd name="T68" fmla="*/ 145 w 332"/>
                <a:gd name="T69" fmla="*/ 5 h 365"/>
                <a:gd name="T70" fmla="*/ 130 w 332"/>
                <a:gd name="T71" fmla="*/ 12 h 365"/>
                <a:gd name="T72" fmla="*/ 126 w 332"/>
                <a:gd name="T73" fmla="*/ 0 h 365"/>
                <a:gd name="T74" fmla="*/ 91 w 332"/>
                <a:gd name="T75" fmla="*/ 16 h 365"/>
                <a:gd name="T76" fmla="*/ 88 w 332"/>
                <a:gd name="T77" fmla="*/ 19 h 365"/>
                <a:gd name="T78" fmla="*/ 72 w 332"/>
                <a:gd name="T79" fmla="*/ 37 h 365"/>
                <a:gd name="T80" fmla="*/ 51 w 332"/>
                <a:gd name="T81" fmla="*/ 54 h 365"/>
                <a:gd name="T82" fmla="*/ 22 w 332"/>
                <a:gd name="T83" fmla="*/ 70 h 365"/>
                <a:gd name="T84" fmla="*/ 50 w 332"/>
                <a:gd name="T85" fmla="*/ 104 h 365"/>
                <a:gd name="T86" fmla="*/ 67 w 332"/>
                <a:gd name="T87" fmla="*/ 115 h 365"/>
                <a:gd name="T88" fmla="*/ 79 w 332"/>
                <a:gd name="T89" fmla="*/ 123 h 365"/>
                <a:gd name="T90" fmla="*/ 50 w 332"/>
                <a:gd name="T91" fmla="*/ 129 h 365"/>
                <a:gd name="T92" fmla="*/ 38 w 332"/>
                <a:gd name="T93"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365">
                  <a:moveTo>
                    <a:pt x="0" y="139"/>
                  </a:moveTo>
                  <a:lnTo>
                    <a:pt x="21" y="146"/>
                  </a:lnTo>
                  <a:lnTo>
                    <a:pt x="13" y="149"/>
                  </a:lnTo>
                  <a:lnTo>
                    <a:pt x="22" y="162"/>
                  </a:lnTo>
                  <a:lnTo>
                    <a:pt x="56" y="161"/>
                  </a:lnTo>
                  <a:lnTo>
                    <a:pt x="59" y="169"/>
                  </a:lnTo>
                  <a:lnTo>
                    <a:pt x="82" y="158"/>
                  </a:lnTo>
                  <a:lnTo>
                    <a:pt x="74" y="165"/>
                  </a:lnTo>
                  <a:lnTo>
                    <a:pt x="78" y="187"/>
                  </a:lnTo>
                  <a:lnTo>
                    <a:pt x="32" y="208"/>
                  </a:lnTo>
                  <a:lnTo>
                    <a:pt x="20" y="230"/>
                  </a:lnTo>
                  <a:lnTo>
                    <a:pt x="31" y="227"/>
                  </a:lnTo>
                  <a:lnTo>
                    <a:pt x="25" y="231"/>
                  </a:lnTo>
                  <a:lnTo>
                    <a:pt x="31" y="241"/>
                  </a:lnTo>
                  <a:lnTo>
                    <a:pt x="49" y="245"/>
                  </a:lnTo>
                  <a:lnTo>
                    <a:pt x="39" y="257"/>
                  </a:lnTo>
                  <a:lnTo>
                    <a:pt x="47" y="268"/>
                  </a:lnTo>
                  <a:lnTo>
                    <a:pt x="57" y="269"/>
                  </a:lnTo>
                  <a:lnTo>
                    <a:pt x="73" y="245"/>
                  </a:lnTo>
                  <a:lnTo>
                    <a:pt x="63" y="256"/>
                  </a:lnTo>
                  <a:lnTo>
                    <a:pt x="72" y="280"/>
                  </a:lnTo>
                  <a:lnTo>
                    <a:pt x="67" y="290"/>
                  </a:lnTo>
                  <a:lnTo>
                    <a:pt x="87" y="276"/>
                  </a:lnTo>
                  <a:lnTo>
                    <a:pt x="100" y="294"/>
                  </a:lnTo>
                  <a:lnTo>
                    <a:pt x="106" y="283"/>
                  </a:lnTo>
                  <a:lnTo>
                    <a:pt x="111" y="290"/>
                  </a:lnTo>
                  <a:lnTo>
                    <a:pt x="125" y="281"/>
                  </a:lnTo>
                  <a:lnTo>
                    <a:pt x="103" y="326"/>
                  </a:lnTo>
                  <a:lnTo>
                    <a:pt x="87" y="336"/>
                  </a:lnTo>
                  <a:lnTo>
                    <a:pt x="87" y="346"/>
                  </a:lnTo>
                  <a:lnTo>
                    <a:pt x="67" y="348"/>
                  </a:lnTo>
                  <a:lnTo>
                    <a:pt x="51" y="364"/>
                  </a:lnTo>
                  <a:lnTo>
                    <a:pt x="72" y="350"/>
                  </a:lnTo>
                  <a:lnTo>
                    <a:pt x="94" y="350"/>
                  </a:lnTo>
                  <a:lnTo>
                    <a:pt x="104" y="341"/>
                  </a:lnTo>
                  <a:lnTo>
                    <a:pt x="99" y="333"/>
                  </a:lnTo>
                  <a:lnTo>
                    <a:pt x="113" y="334"/>
                  </a:lnTo>
                  <a:lnTo>
                    <a:pt x="154" y="298"/>
                  </a:lnTo>
                  <a:lnTo>
                    <a:pt x="162" y="286"/>
                  </a:lnTo>
                  <a:lnTo>
                    <a:pt x="154" y="275"/>
                  </a:lnTo>
                  <a:lnTo>
                    <a:pt x="192" y="234"/>
                  </a:lnTo>
                  <a:lnTo>
                    <a:pt x="197" y="212"/>
                  </a:lnTo>
                  <a:lnTo>
                    <a:pt x="193" y="234"/>
                  </a:lnTo>
                  <a:lnTo>
                    <a:pt x="208" y="230"/>
                  </a:lnTo>
                  <a:lnTo>
                    <a:pt x="200" y="238"/>
                  </a:lnTo>
                  <a:lnTo>
                    <a:pt x="210" y="244"/>
                  </a:lnTo>
                  <a:lnTo>
                    <a:pt x="185" y="245"/>
                  </a:lnTo>
                  <a:lnTo>
                    <a:pt x="179" y="267"/>
                  </a:lnTo>
                  <a:lnTo>
                    <a:pt x="189" y="267"/>
                  </a:lnTo>
                  <a:lnTo>
                    <a:pt x="180" y="279"/>
                  </a:lnTo>
                  <a:lnTo>
                    <a:pt x="216" y="261"/>
                  </a:lnTo>
                  <a:lnTo>
                    <a:pt x="221" y="252"/>
                  </a:lnTo>
                  <a:lnTo>
                    <a:pt x="215" y="245"/>
                  </a:lnTo>
                  <a:lnTo>
                    <a:pt x="225" y="234"/>
                  </a:lnTo>
                  <a:lnTo>
                    <a:pt x="223" y="244"/>
                  </a:lnTo>
                  <a:lnTo>
                    <a:pt x="240" y="238"/>
                  </a:lnTo>
                  <a:lnTo>
                    <a:pt x="236" y="245"/>
                  </a:lnTo>
                  <a:lnTo>
                    <a:pt x="266" y="263"/>
                  </a:lnTo>
                  <a:lnTo>
                    <a:pt x="308" y="268"/>
                  </a:lnTo>
                  <a:lnTo>
                    <a:pt x="316" y="260"/>
                  </a:lnTo>
                  <a:lnTo>
                    <a:pt x="321" y="265"/>
                  </a:lnTo>
                  <a:lnTo>
                    <a:pt x="313" y="272"/>
                  </a:lnTo>
                  <a:lnTo>
                    <a:pt x="326" y="280"/>
                  </a:lnTo>
                  <a:lnTo>
                    <a:pt x="331" y="273"/>
                  </a:lnTo>
                  <a:lnTo>
                    <a:pt x="320" y="257"/>
                  </a:lnTo>
                  <a:lnTo>
                    <a:pt x="302" y="257"/>
                  </a:lnTo>
                  <a:lnTo>
                    <a:pt x="302" y="41"/>
                  </a:lnTo>
                  <a:lnTo>
                    <a:pt x="181" y="23"/>
                  </a:lnTo>
                  <a:lnTo>
                    <a:pt x="177" y="12"/>
                  </a:lnTo>
                  <a:lnTo>
                    <a:pt x="145" y="5"/>
                  </a:lnTo>
                  <a:lnTo>
                    <a:pt x="140" y="16"/>
                  </a:lnTo>
                  <a:lnTo>
                    <a:pt x="130" y="12"/>
                  </a:lnTo>
                  <a:lnTo>
                    <a:pt x="139" y="5"/>
                  </a:lnTo>
                  <a:lnTo>
                    <a:pt x="126" y="0"/>
                  </a:lnTo>
                  <a:lnTo>
                    <a:pt x="113" y="12"/>
                  </a:lnTo>
                  <a:lnTo>
                    <a:pt x="91" y="16"/>
                  </a:lnTo>
                  <a:lnTo>
                    <a:pt x="91" y="28"/>
                  </a:lnTo>
                  <a:lnTo>
                    <a:pt x="88" y="19"/>
                  </a:lnTo>
                  <a:lnTo>
                    <a:pt x="68" y="27"/>
                  </a:lnTo>
                  <a:lnTo>
                    <a:pt x="72" y="37"/>
                  </a:lnTo>
                  <a:lnTo>
                    <a:pt x="63" y="32"/>
                  </a:lnTo>
                  <a:lnTo>
                    <a:pt x="51" y="54"/>
                  </a:lnTo>
                  <a:lnTo>
                    <a:pt x="20" y="61"/>
                  </a:lnTo>
                  <a:lnTo>
                    <a:pt x="22" y="70"/>
                  </a:lnTo>
                  <a:lnTo>
                    <a:pt x="14" y="73"/>
                  </a:lnTo>
                  <a:lnTo>
                    <a:pt x="50" y="104"/>
                  </a:lnTo>
                  <a:lnTo>
                    <a:pt x="96" y="118"/>
                  </a:lnTo>
                  <a:lnTo>
                    <a:pt x="67" y="115"/>
                  </a:lnTo>
                  <a:lnTo>
                    <a:pt x="68" y="123"/>
                  </a:lnTo>
                  <a:lnTo>
                    <a:pt x="79" y="123"/>
                  </a:lnTo>
                  <a:lnTo>
                    <a:pt x="70" y="131"/>
                  </a:lnTo>
                  <a:lnTo>
                    <a:pt x="50" y="129"/>
                  </a:lnTo>
                  <a:lnTo>
                    <a:pt x="50" y="115"/>
                  </a:lnTo>
                  <a:lnTo>
                    <a:pt x="38" y="116"/>
                  </a:lnTo>
                  <a:lnTo>
                    <a:pt x="0" y="13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1" name="Freeform 295"/>
            <p:cNvSpPr>
              <a:spLocks/>
            </p:cNvSpPr>
            <p:nvPr/>
          </p:nvSpPr>
          <p:spPr bwMode="auto">
            <a:xfrm>
              <a:off x="384175" y="1927225"/>
              <a:ext cx="44450" cy="23813"/>
            </a:xfrm>
            <a:custGeom>
              <a:avLst/>
              <a:gdLst>
                <a:gd name="T0" fmla="*/ 0 w 33"/>
                <a:gd name="T1" fmla="*/ 8 h 23"/>
                <a:gd name="T2" fmla="*/ 9 w 33"/>
                <a:gd name="T3" fmla="*/ 22 h 23"/>
                <a:gd name="T4" fmla="*/ 32 w 33"/>
                <a:gd name="T5" fmla="*/ 4 h 23"/>
                <a:gd name="T6" fmla="*/ 11 w 33"/>
                <a:gd name="T7" fmla="*/ 0 h 23"/>
                <a:gd name="T8" fmla="*/ 12 w 33"/>
                <a:gd name="T9" fmla="*/ 8 h 23"/>
                <a:gd name="T10" fmla="*/ 0 w 33"/>
                <a:gd name="T11" fmla="*/ 8 h 23"/>
              </a:gdLst>
              <a:ahLst/>
              <a:cxnLst>
                <a:cxn ang="0">
                  <a:pos x="T0" y="T1"/>
                </a:cxn>
                <a:cxn ang="0">
                  <a:pos x="T2" y="T3"/>
                </a:cxn>
                <a:cxn ang="0">
                  <a:pos x="T4" y="T5"/>
                </a:cxn>
                <a:cxn ang="0">
                  <a:pos x="T6" y="T7"/>
                </a:cxn>
                <a:cxn ang="0">
                  <a:pos x="T8" y="T9"/>
                </a:cxn>
                <a:cxn ang="0">
                  <a:pos x="T10" y="T11"/>
                </a:cxn>
              </a:cxnLst>
              <a:rect l="0" t="0" r="r" b="b"/>
              <a:pathLst>
                <a:path w="33" h="23">
                  <a:moveTo>
                    <a:pt x="0" y="8"/>
                  </a:moveTo>
                  <a:lnTo>
                    <a:pt x="9" y="22"/>
                  </a:lnTo>
                  <a:lnTo>
                    <a:pt x="32" y="4"/>
                  </a:lnTo>
                  <a:lnTo>
                    <a:pt x="11" y="0"/>
                  </a:lnTo>
                  <a:lnTo>
                    <a:pt x="12" y="8"/>
                  </a:lnTo>
                  <a:lnTo>
                    <a:pt x="0" y="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2" name="Freeform 296"/>
            <p:cNvSpPr>
              <a:spLocks/>
            </p:cNvSpPr>
            <p:nvPr/>
          </p:nvSpPr>
          <p:spPr bwMode="auto">
            <a:xfrm>
              <a:off x="635000" y="1884363"/>
              <a:ext cx="122238" cy="106362"/>
            </a:xfrm>
            <a:custGeom>
              <a:avLst/>
              <a:gdLst>
                <a:gd name="T0" fmla="*/ 0 w 93"/>
                <a:gd name="T1" fmla="*/ 8 h 100"/>
                <a:gd name="T2" fmla="*/ 5 w 93"/>
                <a:gd name="T3" fmla="*/ 24 h 100"/>
                <a:gd name="T4" fmla="*/ 16 w 93"/>
                <a:gd name="T5" fmla="*/ 31 h 100"/>
                <a:gd name="T6" fmla="*/ 21 w 93"/>
                <a:gd name="T7" fmla="*/ 25 h 100"/>
                <a:gd name="T8" fmla="*/ 12 w 93"/>
                <a:gd name="T9" fmla="*/ 19 h 100"/>
                <a:gd name="T10" fmla="*/ 21 w 93"/>
                <a:gd name="T11" fmla="*/ 19 h 100"/>
                <a:gd name="T12" fmla="*/ 32 w 93"/>
                <a:gd name="T13" fmla="*/ 31 h 100"/>
                <a:gd name="T14" fmla="*/ 29 w 93"/>
                <a:gd name="T15" fmla="*/ 8 h 100"/>
                <a:gd name="T16" fmla="*/ 36 w 93"/>
                <a:gd name="T17" fmla="*/ 28 h 100"/>
                <a:gd name="T18" fmla="*/ 56 w 93"/>
                <a:gd name="T19" fmla="*/ 37 h 100"/>
                <a:gd name="T20" fmla="*/ 52 w 93"/>
                <a:gd name="T21" fmla="*/ 52 h 100"/>
                <a:gd name="T22" fmla="*/ 74 w 93"/>
                <a:gd name="T23" fmla="*/ 70 h 100"/>
                <a:gd name="T24" fmla="*/ 67 w 93"/>
                <a:gd name="T25" fmla="*/ 83 h 100"/>
                <a:gd name="T26" fmla="*/ 79 w 93"/>
                <a:gd name="T27" fmla="*/ 74 h 100"/>
                <a:gd name="T28" fmla="*/ 82 w 93"/>
                <a:gd name="T29" fmla="*/ 99 h 100"/>
                <a:gd name="T30" fmla="*/ 90 w 93"/>
                <a:gd name="T31" fmla="*/ 94 h 100"/>
                <a:gd name="T32" fmla="*/ 92 w 93"/>
                <a:gd name="T33" fmla="*/ 76 h 100"/>
                <a:gd name="T34" fmla="*/ 69 w 93"/>
                <a:gd name="T35" fmla="*/ 64 h 100"/>
                <a:gd name="T36" fmla="*/ 29 w 93"/>
                <a:gd name="T37" fmla="*/ 0 h 100"/>
                <a:gd name="T38" fmla="*/ 6 w 93"/>
                <a:gd name="T39" fmla="*/ 19 h 100"/>
                <a:gd name="T40" fmla="*/ 0 w 93"/>
                <a:gd name="T41"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00">
                  <a:moveTo>
                    <a:pt x="0" y="8"/>
                  </a:moveTo>
                  <a:lnTo>
                    <a:pt x="5" y="24"/>
                  </a:lnTo>
                  <a:lnTo>
                    <a:pt x="16" y="31"/>
                  </a:lnTo>
                  <a:lnTo>
                    <a:pt x="21" y="25"/>
                  </a:lnTo>
                  <a:lnTo>
                    <a:pt x="12" y="19"/>
                  </a:lnTo>
                  <a:lnTo>
                    <a:pt x="21" y="19"/>
                  </a:lnTo>
                  <a:lnTo>
                    <a:pt x="32" y="31"/>
                  </a:lnTo>
                  <a:lnTo>
                    <a:pt x="29" y="8"/>
                  </a:lnTo>
                  <a:lnTo>
                    <a:pt x="36" y="28"/>
                  </a:lnTo>
                  <a:lnTo>
                    <a:pt x="56" y="37"/>
                  </a:lnTo>
                  <a:lnTo>
                    <a:pt x="52" y="52"/>
                  </a:lnTo>
                  <a:lnTo>
                    <a:pt x="74" y="70"/>
                  </a:lnTo>
                  <a:lnTo>
                    <a:pt x="67" y="83"/>
                  </a:lnTo>
                  <a:lnTo>
                    <a:pt x="79" y="74"/>
                  </a:lnTo>
                  <a:lnTo>
                    <a:pt x="82" y="99"/>
                  </a:lnTo>
                  <a:lnTo>
                    <a:pt x="90" y="94"/>
                  </a:lnTo>
                  <a:lnTo>
                    <a:pt x="92" y="76"/>
                  </a:lnTo>
                  <a:lnTo>
                    <a:pt x="69" y="64"/>
                  </a:lnTo>
                  <a:lnTo>
                    <a:pt x="29" y="0"/>
                  </a:lnTo>
                  <a:lnTo>
                    <a:pt x="6" y="19"/>
                  </a:lnTo>
                  <a:lnTo>
                    <a:pt x="0" y="8"/>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3" name="Freeform 297"/>
            <p:cNvSpPr>
              <a:spLocks/>
            </p:cNvSpPr>
            <p:nvPr/>
          </p:nvSpPr>
          <p:spPr bwMode="auto">
            <a:xfrm>
              <a:off x="661988" y="1916113"/>
              <a:ext cx="19050" cy="20637"/>
            </a:xfrm>
            <a:custGeom>
              <a:avLst/>
              <a:gdLst>
                <a:gd name="T0" fmla="*/ 0 w 15"/>
                <a:gd name="T1" fmla="*/ 0 h 18"/>
                <a:gd name="T2" fmla="*/ 5 w 15"/>
                <a:gd name="T3" fmla="*/ 17 h 18"/>
                <a:gd name="T4" fmla="*/ 7 w 15"/>
                <a:gd name="T5" fmla="*/ 9 h 18"/>
                <a:gd name="T6" fmla="*/ 14 w 15"/>
                <a:gd name="T7" fmla="*/ 14 h 18"/>
                <a:gd name="T8" fmla="*/ 7 w 15"/>
                <a:gd name="T9" fmla="*/ 7 h 18"/>
                <a:gd name="T10" fmla="*/ 13 w 15"/>
                <a:gd name="T11" fmla="*/ 4 h 18"/>
                <a:gd name="T12" fmla="*/ 0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0" y="0"/>
                  </a:moveTo>
                  <a:lnTo>
                    <a:pt x="5" y="17"/>
                  </a:lnTo>
                  <a:lnTo>
                    <a:pt x="7" y="9"/>
                  </a:lnTo>
                  <a:lnTo>
                    <a:pt x="14" y="14"/>
                  </a:lnTo>
                  <a:lnTo>
                    <a:pt x="7" y="7"/>
                  </a:lnTo>
                  <a:lnTo>
                    <a:pt x="13" y="4"/>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4" name="Freeform 298"/>
            <p:cNvSpPr>
              <a:spLocks/>
            </p:cNvSpPr>
            <p:nvPr/>
          </p:nvSpPr>
          <p:spPr bwMode="auto">
            <a:xfrm>
              <a:off x="673100" y="1935163"/>
              <a:ext cx="7938" cy="28575"/>
            </a:xfrm>
            <a:custGeom>
              <a:avLst/>
              <a:gdLst>
                <a:gd name="T0" fmla="*/ 0 w 7"/>
                <a:gd name="T1" fmla="*/ 0 h 27"/>
                <a:gd name="T2" fmla="*/ 5 w 7"/>
                <a:gd name="T3" fmla="*/ 5 h 27"/>
                <a:gd name="T4" fmla="*/ 6 w 7"/>
                <a:gd name="T5" fmla="*/ 26 h 27"/>
                <a:gd name="T6" fmla="*/ 0 w 7"/>
                <a:gd name="T7" fmla="*/ 0 h 27"/>
              </a:gdLst>
              <a:ahLst/>
              <a:cxnLst>
                <a:cxn ang="0">
                  <a:pos x="T0" y="T1"/>
                </a:cxn>
                <a:cxn ang="0">
                  <a:pos x="T2" y="T3"/>
                </a:cxn>
                <a:cxn ang="0">
                  <a:pos x="T4" y="T5"/>
                </a:cxn>
                <a:cxn ang="0">
                  <a:pos x="T6" y="T7"/>
                </a:cxn>
              </a:cxnLst>
              <a:rect l="0" t="0" r="r" b="b"/>
              <a:pathLst>
                <a:path w="7" h="27">
                  <a:moveTo>
                    <a:pt x="0" y="0"/>
                  </a:moveTo>
                  <a:lnTo>
                    <a:pt x="5" y="5"/>
                  </a:lnTo>
                  <a:lnTo>
                    <a:pt x="6" y="26"/>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5" name="Freeform 299"/>
            <p:cNvSpPr>
              <a:spLocks/>
            </p:cNvSpPr>
            <p:nvPr/>
          </p:nvSpPr>
          <p:spPr bwMode="auto">
            <a:xfrm>
              <a:off x="684213" y="1922463"/>
              <a:ext cx="17462" cy="14287"/>
            </a:xfrm>
            <a:custGeom>
              <a:avLst/>
              <a:gdLst>
                <a:gd name="T0" fmla="*/ 0 w 13"/>
                <a:gd name="T1" fmla="*/ 0 h 14"/>
                <a:gd name="T2" fmla="*/ 2 w 13"/>
                <a:gd name="T3" fmla="*/ 13 h 14"/>
                <a:gd name="T4" fmla="*/ 9 w 13"/>
                <a:gd name="T5" fmla="*/ 13 h 14"/>
                <a:gd name="T6" fmla="*/ 5 w 13"/>
                <a:gd name="T7" fmla="*/ 2 h 14"/>
                <a:gd name="T8" fmla="*/ 12 w 13"/>
                <a:gd name="T9" fmla="*/ 9 h 14"/>
                <a:gd name="T10" fmla="*/ 6 w 13"/>
                <a:gd name="T11" fmla="*/ 0 h 14"/>
                <a:gd name="T12" fmla="*/ 0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0"/>
                  </a:moveTo>
                  <a:lnTo>
                    <a:pt x="2" y="13"/>
                  </a:lnTo>
                  <a:lnTo>
                    <a:pt x="9" y="13"/>
                  </a:lnTo>
                  <a:lnTo>
                    <a:pt x="5" y="2"/>
                  </a:lnTo>
                  <a:lnTo>
                    <a:pt x="12" y="9"/>
                  </a:lnTo>
                  <a:lnTo>
                    <a:pt x="6" y="0"/>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6" name="Freeform 300"/>
            <p:cNvSpPr>
              <a:spLocks/>
            </p:cNvSpPr>
            <p:nvPr/>
          </p:nvSpPr>
          <p:spPr bwMode="auto">
            <a:xfrm>
              <a:off x="695325" y="1944688"/>
              <a:ext cx="15875" cy="11112"/>
            </a:xfrm>
            <a:custGeom>
              <a:avLst/>
              <a:gdLst>
                <a:gd name="T0" fmla="*/ 0 w 12"/>
                <a:gd name="T1" fmla="*/ 0 h 10"/>
                <a:gd name="T2" fmla="*/ 10 w 12"/>
                <a:gd name="T3" fmla="*/ 9 h 10"/>
                <a:gd name="T4" fmla="*/ 11 w 12"/>
                <a:gd name="T5" fmla="*/ 1 h 10"/>
                <a:gd name="T6" fmla="*/ 0 w 12"/>
                <a:gd name="T7" fmla="*/ 0 h 10"/>
              </a:gdLst>
              <a:ahLst/>
              <a:cxnLst>
                <a:cxn ang="0">
                  <a:pos x="T0" y="T1"/>
                </a:cxn>
                <a:cxn ang="0">
                  <a:pos x="T2" y="T3"/>
                </a:cxn>
                <a:cxn ang="0">
                  <a:pos x="T4" y="T5"/>
                </a:cxn>
                <a:cxn ang="0">
                  <a:pos x="T6" y="T7"/>
                </a:cxn>
              </a:cxnLst>
              <a:rect l="0" t="0" r="r" b="b"/>
              <a:pathLst>
                <a:path w="12" h="10">
                  <a:moveTo>
                    <a:pt x="0" y="0"/>
                  </a:moveTo>
                  <a:lnTo>
                    <a:pt x="10" y="9"/>
                  </a:lnTo>
                  <a:lnTo>
                    <a:pt x="11" y="1"/>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7" name="Freeform 301"/>
            <p:cNvSpPr>
              <a:spLocks/>
            </p:cNvSpPr>
            <p:nvPr/>
          </p:nvSpPr>
          <p:spPr bwMode="auto">
            <a:xfrm>
              <a:off x="701675" y="1960563"/>
              <a:ext cx="19050" cy="26987"/>
            </a:xfrm>
            <a:custGeom>
              <a:avLst/>
              <a:gdLst>
                <a:gd name="T0" fmla="*/ 0 w 14"/>
                <a:gd name="T1" fmla="*/ 0 h 25"/>
                <a:gd name="T2" fmla="*/ 11 w 14"/>
                <a:gd name="T3" fmla="*/ 9 h 25"/>
                <a:gd name="T4" fmla="*/ 13 w 14"/>
                <a:gd name="T5" fmla="*/ 24 h 25"/>
                <a:gd name="T6" fmla="*/ 0 w 14"/>
                <a:gd name="T7" fmla="*/ 0 h 25"/>
              </a:gdLst>
              <a:ahLst/>
              <a:cxnLst>
                <a:cxn ang="0">
                  <a:pos x="T0" y="T1"/>
                </a:cxn>
                <a:cxn ang="0">
                  <a:pos x="T2" y="T3"/>
                </a:cxn>
                <a:cxn ang="0">
                  <a:pos x="T4" y="T5"/>
                </a:cxn>
                <a:cxn ang="0">
                  <a:pos x="T6" y="T7"/>
                </a:cxn>
              </a:cxnLst>
              <a:rect l="0" t="0" r="r" b="b"/>
              <a:pathLst>
                <a:path w="14" h="25">
                  <a:moveTo>
                    <a:pt x="0" y="0"/>
                  </a:moveTo>
                  <a:lnTo>
                    <a:pt x="11" y="9"/>
                  </a:lnTo>
                  <a:lnTo>
                    <a:pt x="13" y="24"/>
                  </a:lnTo>
                  <a:lnTo>
                    <a:pt x="0" y="0"/>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8" name="Freeform 302"/>
            <p:cNvSpPr>
              <a:spLocks/>
            </p:cNvSpPr>
            <p:nvPr/>
          </p:nvSpPr>
          <p:spPr bwMode="auto">
            <a:xfrm>
              <a:off x="730250" y="1966913"/>
              <a:ext cx="14288" cy="19050"/>
            </a:xfrm>
            <a:custGeom>
              <a:avLst/>
              <a:gdLst>
                <a:gd name="T0" fmla="*/ 0 w 11"/>
                <a:gd name="T1" fmla="*/ 9 h 18"/>
                <a:gd name="T2" fmla="*/ 4 w 11"/>
                <a:gd name="T3" fmla="*/ 0 h 18"/>
                <a:gd name="T4" fmla="*/ 10 w 11"/>
                <a:gd name="T5" fmla="*/ 17 h 18"/>
                <a:gd name="T6" fmla="*/ 0 w 11"/>
                <a:gd name="T7" fmla="*/ 9 h 18"/>
              </a:gdLst>
              <a:ahLst/>
              <a:cxnLst>
                <a:cxn ang="0">
                  <a:pos x="T0" y="T1"/>
                </a:cxn>
                <a:cxn ang="0">
                  <a:pos x="T2" y="T3"/>
                </a:cxn>
                <a:cxn ang="0">
                  <a:pos x="T4" y="T5"/>
                </a:cxn>
                <a:cxn ang="0">
                  <a:pos x="T6" y="T7"/>
                </a:cxn>
              </a:cxnLst>
              <a:rect l="0" t="0" r="r" b="b"/>
              <a:pathLst>
                <a:path w="11" h="18">
                  <a:moveTo>
                    <a:pt x="0" y="9"/>
                  </a:moveTo>
                  <a:lnTo>
                    <a:pt x="4" y="0"/>
                  </a:lnTo>
                  <a:lnTo>
                    <a:pt x="10" y="17"/>
                  </a:lnTo>
                  <a:lnTo>
                    <a:pt x="0" y="9"/>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59" name="Freeform 303"/>
            <p:cNvSpPr>
              <a:spLocks/>
            </p:cNvSpPr>
            <p:nvPr/>
          </p:nvSpPr>
          <p:spPr bwMode="auto">
            <a:xfrm>
              <a:off x="833438" y="2098675"/>
              <a:ext cx="855662" cy="422275"/>
            </a:xfrm>
            <a:custGeom>
              <a:avLst/>
              <a:gdLst>
                <a:gd name="T0" fmla="*/ 8 w 642"/>
                <a:gd name="T1" fmla="*/ 54 h 393"/>
                <a:gd name="T2" fmla="*/ 9 w 642"/>
                <a:gd name="T3" fmla="*/ 58 h 393"/>
                <a:gd name="T4" fmla="*/ 20 w 642"/>
                <a:gd name="T5" fmla="*/ 193 h 393"/>
                <a:gd name="T6" fmla="*/ 27 w 642"/>
                <a:gd name="T7" fmla="*/ 207 h 393"/>
                <a:gd name="T8" fmla="*/ 69 w 642"/>
                <a:gd name="T9" fmla="*/ 257 h 393"/>
                <a:gd name="T10" fmla="*/ 110 w 642"/>
                <a:gd name="T11" fmla="*/ 279 h 393"/>
                <a:gd name="T12" fmla="*/ 203 w 642"/>
                <a:gd name="T13" fmla="*/ 292 h 393"/>
                <a:gd name="T14" fmla="*/ 257 w 642"/>
                <a:gd name="T15" fmla="*/ 323 h 393"/>
                <a:gd name="T16" fmla="*/ 306 w 642"/>
                <a:gd name="T17" fmla="*/ 383 h 393"/>
                <a:gd name="T18" fmla="*/ 327 w 642"/>
                <a:gd name="T19" fmla="*/ 338 h 393"/>
                <a:gd name="T20" fmla="*/ 363 w 642"/>
                <a:gd name="T21" fmla="*/ 323 h 393"/>
                <a:gd name="T22" fmla="*/ 393 w 642"/>
                <a:gd name="T23" fmla="*/ 318 h 393"/>
                <a:gd name="T24" fmla="*/ 404 w 642"/>
                <a:gd name="T25" fmla="*/ 314 h 393"/>
                <a:gd name="T26" fmla="*/ 408 w 642"/>
                <a:gd name="T27" fmla="*/ 315 h 393"/>
                <a:gd name="T28" fmla="*/ 466 w 642"/>
                <a:gd name="T29" fmla="*/ 333 h 393"/>
                <a:gd name="T30" fmla="*/ 483 w 642"/>
                <a:gd name="T31" fmla="*/ 392 h 393"/>
                <a:gd name="T32" fmla="*/ 494 w 642"/>
                <a:gd name="T33" fmla="*/ 365 h 393"/>
                <a:gd name="T34" fmla="*/ 488 w 642"/>
                <a:gd name="T35" fmla="*/ 282 h 393"/>
                <a:gd name="T36" fmla="*/ 534 w 642"/>
                <a:gd name="T37" fmla="*/ 228 h 393"/>
                <a:gd name="T38" fmla="*/ 536 w 642"/>
                <a:gd name="T39" fmla="*/ 211 h 393"/>
                <a:gd name="T40" fmla="*/ 527 w 642"/>
                <a:gd name="T41" fmla="*/ 186 h 393"/>
                <a:gd name="T42" fmla="*/ 534 w 642"/>
                <a:gd name="T43" fmla="*/ 175 h 393"/>
                <a:gd name="T44" fmla="*/ 543 w 642"/>
                <a:gd name="T45" fmla="*/ 207 h 393"/>
                <a:gd name="T46" fmla="*/ 547 w 642"/>
                <a:gd name="T47" fmla="*/ 167 h 393"/>
                <a:gd name="T48" fmla="*/ 564 w 642"/>
                <a:gd name="T49" fmla="*/ 147 h 393"/>
                <a:gd name="T50" fmla="*/ 597 w 642"/>
                <a:gd name="T51" fmla="*/ 124 h 393"/>
                <a:gd name="T52" fmla="*/ 640 w 642"/>
                <a:gd name="T53" fmla="*/ 84 h 393"/>
                <a:gd name="T54" fmla="*/ 632 w 642"/>
                <a:gd name="T55" fmla="*/ 66 h 393"/>
                <a:gd name="T56" fmla="*/ 615 w 642"/>
                <a:gd name="T57" fmla="*/ 35 h 393"/>
                <a:gd name="T58" fmla="*/ 543 w 642"/>
                <a:gd name="T59" fmla="*/ 86 h 393"/>
                <a:gd name="T60" fmla="*/ 507 w 642"/>
                <a:gd name="T61" fmla="*/ 108 h 393"/>
                <a:gd name="T62" fmla="*/ 476 w 642"/>
                <a:gd name="T63" fmla="*/ 137 h 393"/>
                <a:gd name="T64" fmla="*/ 462 w 642"/>
                <a:gd name="T65" fmla="*/ 128 h 393"/>
                <a:gd name="T66" fmla="*/ 467 w 642"/>
                <a:gd name="T67" fmla="*/ 119 h 393"/>
                <a:gd name="T68" fmla="*/ 464 w 642"/>
                <a:gd name="T69" fmla="*/ 94 h 393"/>
                <a:gd name="T70" fmla="*/ 458 w 642"/>
                <a:gd name="T71" fmla="*/ 74 h 393"/>
                <a:gd name="T72" fmla="*/ 426 w 642"/>
                <a:gd name="T73" fmla="*/ 84 h 393"/>
                <a:gd name="T74" fmla="*/ 411 w 642"/>
                <a:gd name="T75" fmla="*/ 131 h 393"/>
                <a:gd name="T76" fmla="*/ 417 w 642"/>
                <a:gd name="T77" fmla="*/ 75 h 393"/>
                <a:gd name="T78" fmla="*/ 423 w 642"/>
                <a:gd name="T79" fmla="*/ 62 h 393"/>
                <a:gd name="T80" fmla="*/ 448 w 642"/>
                <a:gd name="T81" fmla="*/ 53 h 393"/>
                <a:gd name="T82" fmla="*/ 402 w 642"/>
                <a:gd name="T83" fmla="*/ 47 h 393"/>
                <a:gd name="T84" fmla="*/ 383 w 642"/>
                <a:gd name="T85" fmla="*/ 50 h 393"/>
                <a:gd name="T86" fmla="*/ 388 w 642"/>
                <a:gd name="T87" fmla="*/ 26 h 393"/>
                <a:gd name="T88" fmla="*/ 329 w 642"/>
                <a:gd name="T89" fmla="*/ 0 h 393"/>
                <a:gd name="T90" fmla="*/ 20 w 642"/>
                <a:gd name="T91" fmla="*/ 8 h 393"/>
                <a:gd name="T92" fmla="*/ 20 w 642"/>
                <a:gd name="T93" fmla="*/ 35 h 393"/>
                <a:gd name="T94" fmla="*/ 0 w 642"/>
                <a:gd name="T95" fmla="*/ 2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2" h="393">
                  <a:moveTo>
                    <a:pt x="0" y="23"/>
                  </a:moveTo>
                  <a:lnTo>
                    <a:pt x="8" y="54"/>
                  </a:lnTo>
                  <a:lnTo>
                    <a:pt x="16" y="57"/>
                  </a:lnTo>
                  <a:lnTo>
                    <a:pt x="9" y="58"/>
                  </a:lnTo>
                  <a:lnTo>
                    <a:pt x="4" y="155"/>
                  </a:lnTo>
                  <a:lnTo>
                    <a:pt x="20" y="193"/>
                  </a:lnTo>
                  <a:lnTo>
                    <a:pt x="30" y="193"/>
                  </a:lnTo>
                  <a:lnTo>
                    <a:pt x="27" y="207"/>
                  </a:lnTo>
                  <a:lnTo>
                    <a:pt x="46" y="249"/>
                  </a:lnTo>
                  <a:lnTo>
                    <a:pt x="69" y="257"/>
                  </a:lnTo>
                  <a:lnTo>
                    <a:pt x="85" y="282"/>
                  </a:lnTo>
                  <a:lnTo>
                    <a:pt x="110" y="279"/>
                  </a:lnTo>
                  <a:lnTo>
                    <a:pt x="152" y="300"/>
                  </a:lnTo>
                  <a:lnTo>
                    <a:pt x="203" y="292"/>
                  </a:lnTo>
                  <a:lnTo>
                    <a:pt x="233" y="334"/>
                  </a:lnTo>
                  <a:lnTo>
                    <a:pt x="257" y="323"/>
                  </a:lnTo>
                  <a:lnTo>
                    <a:pt x="285" y="374"/>
                  </a:lnTo>
                  <a:lnTo>
                    <a:pt x="306" y="383"/>
                  </a:lnTo>
                  <a:lnTo>
                    <a:pt x="304" y="354"/>
                  </a:lnTo>
                  <a:lnTo>
                    <a:pt x="327" y="338"/>
                  </a:lnTo>
                  <a:lnTo>
                    <a:pt x="330" y="325"/>
                  </a:lnTo>
                  <a:lnTo>
                    <a:pt x="363" y="323"/>
                  </a:lnTo>
                  <a:lnTo>
                    <a:pt x="392" y="334"/>
                  </a:lnTo>
                  <a:lnTo>
                    <a:pt x="393" y="318"/>
                  </a:lnTo>
                  <a:lnTo>
                    <a:pt x="380" y="315"/>
                  </a:lnTo>
                  <a:lnTo>
                    <a:pt x="404" y="314"/>
                  </a:lnTo>
                  <a:lnTo>
                    <a:pt x="407" y="307"/>
                  </a:lnTo>
                  <a:lnTo>
                    <a:pt x="408" y="315"/>
                  </a:lnTo>
                  <a:lnTo>
                    <a:pt x="453" y="319"/>
                  </a:lnTo>
                  <a:lnTo>
                    <a:pt x="466" y="333"/>
                  </a:lnTo>
                  <a:lnTo>
                    <a:pt x="467" y="358"/>
                  </a:lnTo>
                  <a:lnTo>
                    <a:pt x="483" y="392"/>
                  </a:lnTo>
                  <a:lnTo>
                    <a:pt x="490" y="391"/>
                  </a:lnTo>
                  <a:lnTo>
                    <a:pt x="494" y="365"/>
                  </a:lnTo>
                  <a:lnTo>
                    <a:pt x="479" y="307"/>
                  </a:lnTo>
                  <a:lnTo>
                    <a:pt x="488" y="282"/>
                  </a:lnTo>
                  <a:lnTo>
                    <a:pt x="544" y="233"/>
                  </a:lnTo>
                  <a:lnTo>
                    <a:pt x="534" y="228"/>
                  </a:lnTo>
                  <a:lnTo>
                    <a:pt x="543" y="225"/>
                  </a:lnTo>
                  <a:lnTo>
                    <a:pt x="536" y="211"/>
                  </a:lnTo>
                  <a:lnTo>
                    <a:pt x="538" y="195"/>
                  </a:lnTo>
                  <a:lnTo>
                    <a:pt x="527" y="186"/>
                  </a:lnTo>
                  <a:lnTo>
                    <a:pt x="538" y="193"/>
                  </a:lnTo>
                  <a:lnTo>
                    <a:pt x="534" y="175"/>
                  </a:lnTo>
                  <a:lnTo>
                    <a:pt x="542" y="170"/>
                  </a:lnTo>
                  <a:lnTo>
                    <a:pt x="543" y="207"/>
                  </a:lnTo>
                  <a:lnTo>
                    <a:pt x="552" y="186"/>
                  </a:lnTo>
                  <a:lnTo>
                    <a:pt x="547" y="167"/>
                  </a:lnTo>
                  <a:lnTo>
                    <a:pt x="554" y="178"/>
                  </a:lnTo>
                  <a:lnTo>
                    <a:pt x="564" y="147"/>
                  </a:lnTo>
                  <a:lnTo>
                    <a:pt x="609" y="133"/>
                  </a:lnTo>
                  <a:lnTo>
                    <a:pt x="597" y="124"/>
                  </a:lnTo>
                  <a:lnTo>
                    <a:pt x="605" y="100"/>
                  </a:lnTo>
                  <a:lnTo>
                    <a:pt x="640" y="84"/>
                  </a:lnTo>
                  <a:lnTo>
                    <a:pt x="641" y="74"/>
                  </a:lnTo>
                  <a:lnTo>
                    <a:pt x="632" y="66"/>
                  </a:lnTo>
                  <a:lnTo>
                    <a:pt x="632" y="43"/>
                  </a:lnTo>
                  <a:lnTo>
                    <a:pt x="615" y="35"/>
                  </a:lnTo>
                  <a:lnTo>
                    <a:pt x="600" y="73"/>
                  </a:lnTo>
                  <a:lnTo>
                    <a:pt x="543" y="86"/>
                  </a:lnTo>
                  <a:lnTo>
                    <a:pt x="539" y="102"/>
                  </a:lnTo>
                  <a:lnTo>
                    <a:pt x="507" y="108"/>
                  </a:lnTo>
                  <a:lnTo>
                    <a:pt x="509" y="113"/>
                  </a:lnTo>
                  <a:lnTo>
                    <a:pt x="476" y="137"/>
                  </a:lnTo>
                  <a:lnTo>
                    <a:pt x="464" y="136"/>
                  </a:lnTo>
                  <a:lnTo>
                    <a:pt x="462" y="128"/>
                  </a:lnTo>
                  <a:lnTo>
                    <a:pt x="464" y="121"/>
                  </a:lnTo>
                  <a:lnTo>
                    <a:pt x="467" y="119"/>
                  </a:lnTo>
                  <a:lnTo>
                    <a:pt x="469" y="110"/>
                  </a:lnTo>
                  <a:lnTo>
                    <a:pt x="464" y="94"/>
                  </a:lnTo>
                  <a:lnTo>
                    <a:pt x="452" y="100"/>
                  </a:lnTo>
                  <a:lnTo>
                    <a:pt x="458" y="74"/>
                  </a:lnTo>
                  <a:lnTo>
                    <a:pt x="440" y="66"/>
                  </a:lnTo>
                  <a:lnTo>
                    <a:pt x="426" y="84"/>
                  </a:lnTo>
                  <a:lnTo>
                    <a:pt x="421" y="131"/>
                  </a:lnTo>
                  <a:lnTo>
                    <a:pt x="411" y="131"/>
                  </a:lnTo>
                  <a:lnTo>
                    <a:pt x="409" y="108"/>
                  </a:lnTo>
                  <a:lnTo>
                    <a:pt x="417" y="75"/>
                  </a:lnTo>
                  <a:lnTo>
                    <a:pt x="409" y="81"/>
                  </a:lnTo>
                  <a:lnTo>
                    <a:pt x="423" y="62"/>
                  </a:lnTo>
                  <a:lnTo>
                    <a:pt x="452" y="61"/>
                  </a:lnTo>
                  <a:lnTo>
                    <a:pt x="448" y="53"/>
                  </a:lnTo>
                  <a:lnTo>
                    <a:pt x="446" y="53"/>
                  </a:lnTo>
                  <a:lnTo>
                    <a:pt x="402" y="47"/>
                  </a:lnTo>
                  <a:lnTo>
                    <a:pt x="409" y="35"/>
                  </a:lnTo>
                  <a:lnTo>
                    <a:pt x="383" y="50"/>
                  </a:lnTo>
                  <a:lnTo>
                    <a:pt x="363" y="48"/>
                  </a:lnTo>
                  <a:lnTo>
                    <a:pt x="388" y="26"/>
                  </a:lnTo>
                  <a:lnTo>
                    <a:pt x="335" y="12"/>
                  </a:lnTo>
                  <a:lnTo>
                    <a:pt x="329" y="0"/>
                  </a:lnTo>
                  <a:lnTo>
                    <a:pt x="327" y="8"/>
                  </a:lnTo>
                  <a:lnTo>
                    <a:pt x="20" y="8"/>
                  </a:lnTo>
                  <a:lnTo>
                    <a:pt x="27" y="23"/>
                  </a:lnTo>
                  <a:lnTo>
                    <a:pt x="20" y="35"/>
                  </a:lnTo>
                  <a:lnTo>
                    <a:pt x="22" y="23"/>
                  </a:lnTo>
                  <a:lnTo>
                    <a:pt x="0" y="23"/>
                  </a:lnTo>
                </a:path>
              </a:pathLst>
            </a:custGeom>
            <a:solidFill>
              <a:schemeClr val="folHlink"/>
            </a:solidFill>
            <a:ln w="12700" cap="rnd"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60" name="Freeform 304"/>
            <p:cNvSpPr>
              <a:spLocks/>
            </p:cNvSpPr>
            <p:nvPr/>
          </p:nvSpPr>
          <p:spPr bwMode="auto">
            <a:xfrm>
              <a:off x="1606550" y="2728913"/>
              <a:ext cx="200025" cy="173037"/>
            </a:xfrm>
            <a:custGeom>
              <a:avLst/>
              <a:gdLst>
                <a:gd name="T0" fmla="*/ 0 w 151"/>
                <a:gd name="T1" fmla="*/ 43 h 161"/>
                <a:gd name="T2" fmla="*/ 15 w 151"/>
                <a:gd name="T3" fmla="*/ 71 h 161"/>
                <a:gd name="T4" fmla="*/ 36 w 151"/>
                <a:gd name="T5" fmla="*/ 75 h 161"/>
                <a:gd name="T6" fmla="*/ 44 w 151"/>
                <a:gd name="T7" fmla="*/ 85 h 161"/>
                <a:gd name="T8" fmla="*/ 64 w 151"/>
                <a:gd name="T9" fmla="*/ 85 h 161"/>
                <a:gd name="T10" fmla="*/ 61 w 151"/>
                <a:gd name="T11" fmla="*/ 133 h 161"/>
                <a:gd name="T12" fmla="*/ 71 w 151"/>
                <a:gd name="T13" fmla="*/ 153 h 161"/>
                <a:gd name="T14" fmla="*/ 84 w 151"/>
                <a:gd name="T15" fmla="*/ 160 h 161"/>
                <a:gd name="T16" fmla="*/ 110 w 151"/>
                <a:gd name="T17" fmla="*/ 141 h 161"/>
                <a:gd name="T18" fmla="*/ 102 w 151"/>
                <a:gd name="T19" fmla="*/ 137 h 161"/>
                <a:gd name="T20" fmla="*/ 94 w 151"/>
                <a:gd name="T21" fmla="*/ 111 h 161"/>
                <a:gd name="T22" fmla="*/ 114 w 151"/>
                <a:gd name="T23" fmla="*/ 117 h 161"/>
                <a:gd name="T24" fmla="*/ 141 w 151"/>
                <a:gd name="T25" fmla="*/ 99 h 161"/>
                <a:gd name="T26" fmla="*/ 134 w 151"/>
                <a:gd name="T27" fmla="*/ 85 h 161"/>
                <a:gd name="T28" fmla="*/ 143 w 151"/>
                <a:gd name="T29" fmla="*/ 72 h 161"/>
                <a:gd name="T30" fmla="*/ 139 w 151"/>
                <a:gd name="T31" fmla="*/ 64 h 161"/>
                <a:gd name="T32" fmla="*/ 150 w 151"/>
                <a:gd name="T33" fmla="*/ 56 h 161"/>
                <a:gd name="T34" fmla="*/ 137 w 151"/>
                <a:gd name="T35" fmla="*/ 53 h 161"/>
                <a:gd name="T36" fmla="*/ 137 w 151"/>
                <a:gd name="T37" fmla="*/ 39 h 161"/>
                <a:gd name="T38" fmla="*/ 114 w 151"/>
                <a:gd name="T39" fmla="*/ 26 h 161"/>
                <a:gd name="T40" fmla="*/ 125 w 151"/>
                <a:gd name="T41" fmla="*/ 22 h 161"/>
                <a:gd name="T42" fmla="*/ 59 w 151"/>
                <a:gd name="T43" fmla="*/ 23 h 161"/>
                <a:gd name="T44" fmla="*/ 37 w 151"/>
                <a:gd name="T45" fmla="*/ 0 h 161"/>
                <a:gd name="T46" fmla="*/ 39 w 151"/>
                <a:gd name="T47" fmla="*/ 9 h 161"/>
                <a:gd name="T48" fmla="*/ 21 w 151"/>
                <a:gd name="T49" fmla="*/ 19 h 161"/>
                <a:gd name="T50" fmla="*/ 25 w 151"/>
                <a:gd name="T51" fmla="*/ 39 h 161"/>
                <a:gd name="T52" fmla="*/ 19 w 151"/>
                <a:gd name="T53" fmla="*/ 45 h 161"/>
                <a:gd name="T54" fmla="*/ 14 w 151"/>
                <a:gd name="T55" fmla="*/ 30 h 161"/>
                <a:gd name="T56" fmla="*/ 22 w 151"/>
                <a:gd name="T57" fmla="*/ 5 h 161"/>
                <a:gd name="T58" fmla="*/ 0 w 151"/>
                <a:gd name="T59" fmla="*/ 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61">
                  <a:moveTo>
                    <a:pt x="0" y="43"/>
                  </a:moveTo>
                  <a:lnTo>
                    <a:pt x="15" y="71"/>
                  </a:lnTo>
                  <a:lnTo>
                    <a:pt x="36" y="75"/>
                  </a:lnTo>
                  <a:lnTo>
                    <a:pt x="44" y="85"/>
                  </a:lnTo>
                  <a:lnTo>
                    <a:pt x="64" y="85"/>
                  </a:lnTo>
                  <a:lnTo>
                    <a:pt x="61" y="133"/>
                  </a:lnTo>
                  <a:lnTo>
                    <a:pt x="71" y="153"/>
                  </a:lnTo>
                  <a:lnTo>
                    <a:pt x="84" y="160"/>
                  </a:lnTo>
                  <a:lnTo>
                    <a:pt x="110" y="141"/>
                  </a:lnTo>
                  <a:lnTo>
                    <a:pt x="102" y="137"/>
                  </a:lnTo>
                  <a:lnTo>
                    <a:pt x="94" y="111"/>
                  </a:lnTo>
                  <a:lnTo>
                    <a:pt x="114" y="117"/>
                  </a:lnTo>
                  <a:lnTo>
                    <a:pt x="141" y="99"/>
                  </a:lnTo>
                  <a:lnTo>
                    <a:pt x="134" y="85"/>
                  </a:lnTo>
                  <a:lnTo>
                    <a:pt x="143" y="72"/>
                  </a:lnTo>
                  <a:lnTo>
                    <a:pt x="139" y="64"/>
                  </a:lnTo>
                  <a:lnTo>
                    <a:pt x="150" y="56"/>
                  </a:lnTo>
                  <a:lnTo>
                    <a:pt x="137" y="53"/>
                  </a:lnTo>
                  <a:lnTo>
                    <a:pt x="137" y="39"/>
                  </a:lnTo>
                  <a:lnTo>
                    <a:pt x="114" y="26"/>
                  </a:lnTo>
                  <a:lnTo>
                    <a:pt x="125" y="22"/>
                  </a:lnTo>
                  <a:lnTo>
                    <a:pt x="59" y="23"/>
                  </a:lnTo>
                  <a:lnTo>
                    <a:pt x="37" y="0"/>
                  </a:lnTo>
                  <a:lnTo>
                    <a:pt x="39" y="9"/>
                  </a:lnTo>
                  <a:lnTo>
                    <a:pt x="21" y="19"/>
                  </a:lnTo>
                  <a:lnTo>
                    <a:pt x="25" y="39"/>
                  </a:lnTo>
                  <a:lnTo>
                    <a:pt x="19" y="45"/>
                  </a:lnTo>
                  <a:lnTo>
                    <a:pt x="14" y="30"/>
                  </a:lnTo>
                  <a:lnTo>
                    <a:pt x="22" y="5"/>
                  </a:lnTo>
                  <a:lnTo>
                    <a:pt x="0" y="43"/>
                  </a:lnTo>
                </a:path>
              </a:pathLst>
            </a:custGeom>
            <a:solidFill>
              <a:srgbClr val="6600CC"/>
            </a:solidFill>
            <a:ln w="12700" cap="rnd" cmpd="sng">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rgbClr val="6600CC"/>
              </a:extrusionClr>
            </a:sp3d>
            <a:extLst>
              <a:ext uri="{AF507438-7753-43E0-B8FC-AC1667EBCBE1}">
                <a14:hiddenEffects xmlns:a14="http://schemas.microsoft.com/office/drawing/2010/main">
                  <a:effectLst>
                    <a:outerShdw dist="107763" dir="2700000" algn="ctr" rotWithShape="0">
                      <a:srgbClr val="1F4300"/>
                    </a:outerShdw>
                  </a:effectLst>
                </a14:hiddenEffects>
              </a:ext>
            </a:extLst>
          </p:spPr>
          <p:txBody>
            <a:bodyPr>
              <a:flatTx/>
            </a:bodyPr>
            <a:lstStyle/>
            <a:p>
              <a:endParaRPr lang="es-VE"/>
            </a:p>
          </p:txBody>
        </p:sp>
      </p:grpSp>
      <p:sp>
        <p:nvSpPr>
          <p:cNvPr id="61" name="Freeform 215"/>
          <p:cNvSpPr>
            <a:spLocks/>
          </p:cNvSpPr>
          <p:nvPr/>
        </p:nvSpPr>
        <p:spPr bwMode="auto">
          <a:xfrm rot="296102">
            <a:off x="1736728" y="1762179"/>
            <a:ext cx="1484313" cy="1111250"/>
          </a:xfrm>
          <a:custGeom>
            <a:avLst/>
            <a:gdLst>
              <a:gd name="T0" fmla="*/ 0 w 1093"/>
              <a:gd name="T1" fmla="*/ 1088 h 1089"/>
              <a:gd name="T2" fmla="*/ 4 w 1093"/>
              <a:gd name="T3" fmla="*/ 1058 h 1089"/>
              <a:gd name="T4" fmla="*/ 10 w 1093"/>
              <a:gd name="T5" fmla="*/ 1032 h 1089"/>
              <a:gd name="T6" fmla="*/ 16 w 1093"/>
              <a:gd name="T7" fmla="*/ 1010 h 1089"/>
              <a:gd name="T8" fmla="*/ 28 w 1093"/>
              <a:gd name="T9" fmla="*/ 984 h 1089"/>
              <a:gd name="T10" fmla="*/ 42 w 1093"/>
              <a:gd name="T11" fmla="*/ 944 h 1089"/>
              <a:gd name="T12" fmla="*/ 62 w 1093"/>
              <a:gd name="T13" fmla="*/ 905 h 1089"/>
              <a:gd name="T14" fmla="*/ 87 w 1093"/>
              <a:gd name="T15" fmla="*/ 861 h 1089"/>
              <a:gd name="T16" fmla="*/ 115 w 1093"/>
              <a:gd name="T17" fmla="*/ 815 h 1089"/>
              <a:gd name="T18" fmla="*/ 144 w 1093"/>
              <a:gd name="T19" fmla="*/ 775 h 1089"/>
              <a:gd name="T20" fmla="*/ 182 w 1093"/>
              <a:gd name="T21" fmla="*/ 720 h 1089"/>
              <a:gd name="T22" fmla="*/ 211 w 1093"/>
              <a:gd name="T23" fmla="*/ 680 h 1089"/>
              <a:gd name="T24" fmla="*/ 255 w 1093"/>
              <a:gd name="T25" fmla="*/ 626 h 1089"/>
              <a:gd name="T26" fmla="*/ 304 w 1093"/>
              <a:gd name="T27" fmla="*/ 568 h 1089"/>
              <a:gd name="T28" fmla="*/ 355 w 1093"/>
              <a:gd name="T29" fmla="*/ 507 h 1089"/>
              <a:gd name="T30" fmla="*/ 394 w 1093"/>
              <a:gd name="T31" fmla="*/ 465 h 1089"/>
              <a:gd name="T32" fmla="*/ 451 w 1093"/>
              <a:gd name="T33" fmla="*/ 407 h 1089"/>
              <a:gd name="T34" fmla="*/ 502 w 1093"/>
              <a:gd name="T35" fmla="*/ 360 h 1089"/>
              <a:gd name="T36" fmla="*/ 555 w 1093"/>
              <a:gd name="T37" fmla="*/ 312 h 1089"/>
              <a:gd name="T38" fmla="*/ 614 w 1093"/>
              <a:gd name="T39" fmla="*/ 264 h 1089"/>
              <a:gd name="T40" fmla="*/ 649 w 1093"/>
              <a:gd name="T41" fmla="*/ 238 h 1089"/>
              <a:gd name="T42" fmla="*/ 694 w 1093"/>
              <a:gd name="T43" fmla="*/ 209 h 1089"/>
              <a:gd name="T44" fmla="*/ 728 w 1093"/>
              <a:gd name="T45" fmla="*/ 185 h 1089"/>
              <a:gd name="T46" fmla="*/ 759 w 1093"/>
              <a:gd name="T47" fmla="*/ 165 h 1089"/>
              <a:gd name="T48" fmla="*/ 788 w 1093"/>
              <a:gd name="T49" fmla="*/ 149 h 1089"/>
              <a:gd name="T50" fmla="*/ 746 w 1093"/>
              <a:gd name="T51" fmla="*/ 88 h 1089"/>
              <a:gd name="T52" fmla="*/ 795 w 1093"/>
              <a:gd name="T53" fmla="*/ 83 h 1089"/>
              <a:gd name="T54" fmla="*/ 841 w 1093"/>
              <a:gd name="T55" fmla="*/ 74 h 1089"/>
              <a:gd name="T56" fmla="*/ 904 w 1093"/>
              <a:gd name="T57" fmla="*/ 64 h 1089"/>
              <a:gd name="T58" fmla="*/ 966 w 1093"/>
              <a:gd name="T59" fmla="*/ 46 h 1089"/>
              <a:gd name="T60" fmla="*/ 1023 w 1093"/>
              <a:gd name="T61" fmla="*/ 28 h 1089"/>
              <a:gd name="T62" fmla="*/ 1092 w 1093"/>
              <a:gd name="T63" fmla="*/ 0 h 1089"/>
              <a:gd name="T64" fmla="*/ 1045 w 1093"/>
              <a:gd name="T65" fmla="*/ 50 h 1089"/>
              <a:gd name="T66" fmla="*/ 996 w 1093"/>
              <a:gd name="T67" fmla="*/ 102 h 1089"/>
              <a:gd name="T68" fmla="*/ 947 w 1093"/>
              <a:gd name="T69" fmla="*/ 162 h 1089"/>
              <a:gd name="T70" fmla="*/ 913 w 1093"/>
              <a:gd name="T71" fmla="*/ 211 h 1089"/>
              <a:gd name="T72" fmla="*/ 893 w 1093"/>
              <a:gd name="T73" fmla="*/ 242 h 1089"/>
              <a:gd name="T74" fmla="*/ 875 w 1093"/>
              <a:gd name="T75" fmla="*/ 280 h 1089"/>
              <a:gd name="T76" fmla="*/ 834 w 1093"/>
              <a:gd name="T77" fmla="*/ 219 h 1089"/>
              <a:gd name="T78" fmla="*/ 776 w 1093"/>
              <a:gd name="T79" fmla="*/ 255 h 1089"/>
              <a:gd name="T80" fmla="*/ 723 w 1093"/>
              <a:gd name="T81" fmla="*/ 289 h 1089"/>
              <a:gd name="T82" fmla="*/ 667 w 1093"/>
              <a:gd name="T83" fmla="*/ 333 h 1089"/>
              <a:gd name="T84" fmla="*/ 610 w 1093"/>
              <a:gd name="T85" fmla="*/ 377 h 1089"/>
              <a:gd name="T86" fmla="*/ 550 w 1093"/>
              <a:gd name="T87" fmla="*/ 429 h 1089"/>
              <a:gd name="T88" fmla="*/ 493 w 1093"/>
              <a:gd name="T89" fmla="*/ 477 h 1089"/>
              <a:gd name="T90" fmla="*/ 419 w 1093"/>
              <a:gd name="T91" fmla="*/ 548 h 1089"/>
              <a:gd name="T92" fmla="*/ 358 w 1093"/>
              <a:gd name="T93" fmla="*/ 609 h 1089"/>
              <a:gd name="T94" fmla="*/ 307 w 1093"/>
              <a:gd name="T95" fmla="*/ 664 h 1089"/>
              <a:gd name="T96" fmla="*/ 253 w 1093"/>
              <a:gd name="T97" fmla="*/ 724 h 1089"/>
              <a:gd name="T98" fmla="*/ 228 w 1093"/>
              <a:gd name="T99" fmla="*/ 753 h 1089"/>
              <a:gd name="T100" fmla="*/ 204 w 1093"/>
              <a:gd name="T101" fmla="*/ 778 h 1089"/>
              <a:gd name="T102" fmla="*/ 187 w 1093"/>
              <a:gd name="T103" fmla="*/ 804 h 1089"/>
              <a:gd name="T104" fmla="*/ 168 w 1093"/>
              <a:gd name="T105" fmla="*/ 826 h 1089"/>
              <a:gd name="T106" fmla="*/ 133 w 1093"/>
              <a:gd name="T107" fmla="*/ 869 h 1089"/>
              <a:gd name="T108" fmla="*/ 111 w 1093"/>
              <a:gd name="T109" fmla="*/ 900 h 1089"/>
              <a:gd name="T110" fmla="*/ 95 w 1093"/>
              <a:gd name="T111" fmla="*/ 923 h 1089"/>
              <a:gd name="T112" fmla="*/ 79 w 1093"/>
              <a:gd name="T113" fmla="*/ 948 h 1089"/>
              <a:gd name="T114" fmla="*/ 64 w 1093"/>
              <a:gd name="T115" fmla="*/ 970 h 1089"/>
              <a:gd name="T116" fmla="*/ 52 w 1093"/>
              <a:gd name="T117" fmla="*/ 989 h 1089"/>
              <a:gd name="T118" fmla="*/ 37 w 1093"/>
              <a:gd name="T119" fmla="*/ 1015 h 1089"/>
              <a:gd name="T120" fmla="*/ 23 w 1093"/>
              <a:gd name="T121" fmla="*/ 1039 h 1089"/>
              <a:gd name="T122" fmla="*/ 10 w 1093"/>
              <a:gd name="T123" fmla="*/ 1064 h 1089"/>
              <a:gd name="T124" fmla="*/ 0 w 1093"/>
              <a:gd name="T125" fmla="*/ 108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3" h="1089">
                <a:moveTo>
                  <a:pt x="0" y="1088"/>
                </a:moveTo>
                <a:lnTo>
                  <a:pt x="4" y="1058"/>
                </a:lnTo>
                <a:lnTo>
                  <a:pt x="10" y="1032"/>
                </a:lnTo>
                <a:lnTo>
                  <a:pt x="16" y="1010"/>
                </a:lnTo>
                <a:lnTo>
                  <a:pt x="28" y="984"/>
                </a:lnTo>
                <a:lnTo>
                  <a:pt x="42" y="944"/>
                </a:lnTo>
                <a:lnTo>
                  <a:pt x="62" y="905"/>
                </a:lnTo>
                <a:lnTo>
                  <a:pt x="87" y="861"/>
                </a:lnTo>
                <a:lnTo>
                  <a:pt x="115" y="815"/>
                </a:lnTo>
                <a:lnTo>
                  <a:pt x="144" y="775"/>
                </a:lnTo>
                <a:lnTo>
                  <a:pt x="182" y="720"/>
                </a:lnTo>
                <a:lnTo>
                  <a:pt x="211" y="680"/>
                </a:lnTo>
                <a:lnTo>
                  <a:pt x="255" y="626"/>
                </a:lnTo>
                <a:lnTo>
                  <a:pt x="304" y="568"/>
                </a:lnTo>
                <a:lnTo>
                  <a:pt x="355" y="507"/>
                </a:lnTo>
                <a:lnTo>
                  <a:pt x="394" y="465"/>
                </a:lnTo>
                <a:lnTo>
                  <a:pt x="451" y="407"/>
                </a:lnTo>
                <a:lnTo>
                  <a:pt x="502" y="360"/>
                </a:lnTo>
                <a:lnTo>
                  <a:pt x="555" y="312"/>
                </a:lnTo>
                <a:lnTo>
                  <a:pt x="614" y="264"/>
                </a:lnTo>
                <a:lnTo>
                  <a:pt x="649" y="238"/>
                </a:lnTo>
                <a:lnTo>
                  <a:pt x="694" y="209"/>
                </a:lnTo>
                <a:lnTo>
                  <a:pt x="728" y="185"/>
                </a:lnTo>
                <a:lnTo>
                  <a:pt x="759" y="165"/>
                </a:lnTo>
                <a:lnTo>
                  <a:pt x="788" y="149"/>
                </a:lnTo>
                <a:lnTo>
                  <a:pt x="746" y="88"/>
                </a:lnTo>
                <a:lnTo>
                  <a:pt x="795" y="83"/>
                </a:lnTo>
                <a:lnTo>
                  <a:pt x="841" y="74"/>
                </a:lnTo>
                <a:lnTo>
                  <a:pt x="904" y="64"/>
                </a:lnTo>
                <a:lnTo>
                  <a:pt x="966" y="46"/>
                </a:lnTo>
                <a:lnTo>
                  <a:pt x="1023" y="28"/>
                </a:lnTo>
                <a:lnTo>
                  <a:pt x="1092" y="0"/>
                </a:lnTo>
                <a:lnTo>
                  <a:pt x="1045" y="50"/>
                </a:lnTo>
                <a:lnTo>
                  <a:pt x="996" y="102"/>
                </a:lnTo>
                <a:lnTo>
                  <a:pt x="947" y="162"/>
                </a:lnTo>
                <a:lnTo>
                  <a:pt x="913" y="211"/>
                </a:lnTo>
                <a:lnTo>
                  <a:pt x="893" y="242"/>
                </a:lnTo>
                <a:lnTo>
                  <a:pt x="875" y="280"/>
                </a:lnTo>
                <a:lnTo>
                  <a:pt x="834" y="219"/>
                </a:lnTo>
                <a:lnTo>
                  <a:pt x="776" y="255"/>
                </a:lnTo>
                <a:lnTo>
                  <a:pt x="723" y="289"/>
                </a:lnTo>
                <a:lnTo>
                  <a:pt x="667" y="333"/>
                </a:lnTo>
                <a:lnTo>
                  <a:pt x="610" y="377"/>
                </a:lnTo>
                <a:lnTo>
                  <a:pt x="550" y="429"/>
                </a:lnTo>
                <a:lnTo>
                  <a:pt x="493" y="477"/>
                </a:lnTo>
                <a:lnTo>
                  <a:pt x="419" y="548"/>
                </a:lnTo>
                <a:lnTo>
                  <a:pt x="358" y="609"/>
                </a:lnTo>
                <a:lnTo>
                  <a:pt x="307" y="664"/>
                </a:lnTo>
                <a:lnTo>
                  <a:pt x="253" y="724"/>
                </a:lnTo>
                <a:lnTo>
                  <a:pt x="228" y="753"/>
                </a:lnTo>
                <a:lnTo>
                  <a:pt x="204" y="778"/>
                </a:lnTo>
                <a:lnTo>
                  <a:pt x="187" y="804"/>
                </a:lnTo>
                <a:lnTo>
                  <a:pt x="168" y="826"/>
                </a:lnTo>
                <a:lnTo>
                  <a:pt x="133" y="869"/>
                </a:lnTo>
                <a:lnTo>
                  <a:pt x="111" y="900"/>
                </a:lnTo>
                <a:lnTo>
                  <a:pt x="95" y="923"/>
                </a:lnTo>
                <a:lnTo>
                  <a:pt x="79" y="948"/>
                </a:lnTo>
                <a:lnTo>
                  <a:pt x="64" y="970"/>
                </a:lnTo>
                <a:lnTo>
                  <a:pt x="52" y="989"/>
                </a:lnTo>
                <a:lnTo>
                  <a:pt x="37" y="1015"/>
                </a:lnTo>
                <a:lnTo>
                  <a:pt x="23" y="1039"/>
                </a:lnTo>
                <a:lnTo>
                  <a:pt x="10" y="1064"/>
                </a:lnTo>
                <a:lnTo>
                  <a:pt x="0" y="1088"/>
                </a:lnTo>
              </a:path>
            </a:pathLst>
          </a:custGeom>
          <a:solidFill>
            <a:srgbClr val="FFC000"/>
          </a:solidFill>
          <a:ln w="12700" cap="rnd" cmpd="sng">
            <a:solidFill>
              <a:schemeClr val="tx1"/>
            </a:solidFill>
            <a:prstDash val="solid"/>
            <a:round/>
            <a:headEnd type="none" w="med" len="med"/>
            <a:tailEnd type="none" w="med" len="med"/>
          </a:ln>
          <a:effectLst/>
        </p:spPr>
        <p:txBody>
          <a:bodyPr/>
          <a:lstStyle/>
          <a:p>
            <a:endParaRPr lang="es-VE">
              <a:solidFill>
                <a:srgbClr val="FFC000"/>
              </a:solidFill>
            </a:endParaRPr>
          </a:p>
        </p:txBody>
      </p:sp>
      <p:sp>
        <p:nvSpPr>
          <p:cNvPr id="62" name="Freeform 222"/>
          <p:cNvSpPr>
            <a:spLocks/>
          </p:cNvSpPr>
          <p:nvPr/>
        </p:nvSpPr>
        <p:spPr bwMode="auto">
          <a:xfrm rot="1944089">
            <a:off x="5189558" y="1490300"/>
            <a:ext cx="2191324" cy="701464"/>
          </a:xfrm>
          <a:custGeom>
            <a:avLst/>
            <a:gdLst>
              <a:gd name="T0" fmla="*/ 0 w 1643"/>
              <a:gd name="T1" fmla="*/ 339 h 340"/>
              <a:gd name="T2" fmla="*/ 22 w 1643"/>
              <a:gd name="T3" fmla="*/ 318 h 340"/>
              <a:gd name="T4" fmla="*/ 43 w 1643"/>
              <a:gd name="T5" fmla="*/ 301 h 340"/>
              <a:gd name="T6" fmla="*/ 65 w 1643"/>
              <a:gd name="T7" fmla="*/ 286 h 340"/>
              <a:gd name="T8" fmla="*/ 91 w 1643"/>
              <a:gd name="T9" fmla="*/ 270 h 340"/>
              <a:gd name="T10" fmla="*/ 129 w 1643"/>
              <a:gd name="T11" fmla="*/ 247 h 340"/>
              <a:gd name="T12" fmla="*/ 171 w 1643"/>
              <a:gd name="T13" fmla="*/ 228 h 340"/>
              <a:gd name="T14" fmla="*/ 223 w 1643"/>
              <a:gd name="T15" fmla="*/ 208 h 340"/>
              <a:gd name="T16" fmla="*/ 276 w 1643"/>
              <a:gd name="T17" fmla="*/ 188 h 340"/>
              <a:gd name="T18" fmla="*/ 328 w 1643"/>
              <a:gd name="T19" fmla="*/ 172 h 340"/>
              <a:gd name="T20" fmla="*/ 396 w 1643"/>
              <a:gd name="T21" fmla="*/ 152 h 340"/>
              <a:gd name="T22" fmla="*/ 447 w 1643"/>
              <a:gd name="T23" fmla="*/ 138 h 340"/>
              <a:gd name="T24" fmla="*/ 519 w 1643"/>
              <a:gd name="T25" fmla="*/ 123 h 340"/>
              <a:gd name="T26" fmla="*/ 600 w 1643"/>
              <a:gd name="T27" fmla="*/ 105 h 340"/>
              <a:gd name="T28" fmla="*/ 681 w 1643"/>
              <a:gd name="T29" fmla="*/ 89 h 340"/>
              <a:gd name="T30" fmla="*/ 743 w 1643"/>
              <a:gd name="T31" fmla="*/ 80 h 340"/>
              <a:gd name="T32" fmla="*/ 830 w 1643"/>
              <a:gd name="T33" fmla="*/ 70 h 340"/>
              <a:gd name="T34" fmla="*/ 903 w 1643"/>
              <a:gd name="T35" fmla="*/ 64 h 340"/>
              <a:gd name="T36" fmla="*/ 980 w 1643"/>
              <a:gd name="T37" fmla="*/ 60 h 340"/>
              <a:gd name="T38" fmla="*/ 1063 w 1643"/>
              <a:gd name="T39" fmla="*/ 59 h 340"/>
              <a:gd name="T40" fmla="*/ 1111 w 1643"/>
              <a:gd name="T41" fmla="*/ 61 h 340"/>
              <a:gd name="T42" fmla="*/ 1168 w 1643"/>
              <a:gd name="T43" fmla="*/ 65 h 340"/>
              <a:gd name="T44" fmla="*/ 1211 w 1643"/>
              <a:gd name="T45" fmla="*/ 68 h 340"/>
              <a:gd name="T46" fmla="*/ 1252 w 1643"/>
              <a:gd name="T47" fmla="*/ 72 h 340"/>
              <a:gd name="T48" fmla="*/ 1286 w 1643"/>
              <a:gd name="T49" fmla="*/ 78 h 340"/>
              <a:gd name="T50" fmla="*/ 1290 w 1643"/>
              <a:gd name="T51" fmla="*/ 0 h 340"/>
              <a:gd name="T52" fmla="*/ 1335 w 1643"/>
              <a:gd name="T53" fmla="*/ 27 h 340"/>
              <a:gd name="T54" fmla="*/ 1380 w 1643"/>
              <a:gd name="T55" fmla="*/ 52 h 340"/>
              <a:gd name="T56" fmla="*/ 1440 w 1643"/>
              <a:gd name="T57" fmla="*/ 84 h 340"/>
              <a:gd name="T58" fmla="*/ 1506 w 1643"/>
              <a:gd name="T59" fmla="*/ 111 h 340"/>
              <a:gd name="T60" fmla="*/ 1566 w 1643"/>
              <a:gd name="T61" fmla="*/ 134 h 340"/>
              <a:gd name="T62" fmla="*/ 1642 w 1643"/>
              <a:gd name="T63" fmla="*/ 156 h 340"/>
              <a:gd name="T64" fmla="*/ 1569 w 1643"/>
              <a:gd name="T65" fmla="*/ 166 h 340"/>
              <a:gd name="T66" fmla="*/ 1494 w 1643"/>
              <a:gd name="T67" fmla="*/ 178 h 340"/>
              <a:gd name="T68" fmla="*/ 1414 w 1643"/>
              <a:gd name="T69" fmla="*/ 195 h 340"/>
              <a:gd name="T70" fmla="*/ 1351 w 1643"/>
              <a:gd name="T71" fmla="*/ 214 h 340"/>
              <a:gd name="T72" fmla="*/ 1315 w 1643"/>
              <a:gd name="T73" fmla="*/ 226 h 340"/>
              <a:gd name="T74" fmla="*/ 1274 w 1643"/>
              <a:gd name="T75" fmla="*/ 246 h 340"/>
              <a:gd name="T76" fmla="*/ 1279 w 1643"/>
              <a:gd name="T77" fmla="*/ 168 h 340"/>
              <a:gd name="T78" fmla="*/ 1206 w 1643"/>
              <a:gd name="T79" fmla="*/ 159 h 340"/>
              <a:gd name="T80" fmla="*/ 1140 w 1643"/>
              <a:gd name="T81" fmla="*/ 153 h 340"/>
              <a:gd name="T82" fmla="*/ 1063 w 1643"/>
              <a:gd name="T83" fmla="*/ 151 h 340"/>
              <a:gd name="T84" fmla="*/ 986 w 1643"/>
              <a:gd name="T85" fmla="*/ 151 h 340"/>
              <a:gd name="T86" fmla="*/ 898 w 1643"/>
              <a:gd name="T87" fmla="*/ 154 h 340"/>
              <a:gd name="T88" fmla="*/ 821 w 1643"/>
              <a:gd name="T89" fmla="*/ 158 h 340"/>
              <a:gd name="T90" fmla="*/ 709 w 1643"/>
              <a:gd name="T91" fmla="*/ 167 h 340"/>
              <a:gd name="T92" fmla="*/ 619 w 1643"/>
              <a:gd name="T93" fmla="*/ 177 h 340"/>
              <a:gd name="T94" fmla="*/ 538 w 1643"/>
              <a:gd name="T95" fmla="*/ 189 h 340"/>
              <a:gd name="T96" fmla="*/ 454 w 1643"/>
              <a:gd name="T97" fmla="*/ 204 h 340"/>
              <a:gd name="T98" fmla="*/ 414 w 1643"/>
              <a:gd name="T99" fmla="*/ 211 h 340"/>
              <a:gd name="T100" fmla="*/ 376 w 1643"/>
              <a:gd name="T101" fmla="*/ 218 h 340"/>
              <a:gd name="T102" fmla="*/ 345 w 1643"/>
              <a:gd name="T103" fmla="*/ 225 h 340"/>
              <a:gd name="T104" fmla="*/ 314 w 1643"/>
              <a:gd name="T105" fmla="*/ 233 h 340"/>
              <a:gd name="T106" fmla="*/ 257 w 1643"/>
              <a:gd name="T107" fmla="*/ 245 h 340"/>
              <a:gd name="T108" fmla="*/ 218 w 1643"/>
              <a:gd name="T109" fmla="*/ 256 h 340"/>
              <a:gd name="T110" fmla="*/ 188 w 1643"/>
              <a:gd name="T111" fmla="*/ 265 h 340"/>
              <a:gd name="T112" fmla="*/ 159 w 1643"/>
              <a:gd name="T113" fmla="*/ 275 h 340"/>
              <a:gd name="T114" fmla="*/ 131 w 1643"/>
              <a:gd name="T115" fmla="*/ 284 h 340"/>
              <a:gd name="T116" fmla="*/ 108 w 1643"/>
              <a:gd name="T117" fmla="*/ 292 h 340"/>
              <a:gd name="T118" fmla="*/ 79 w 1643"/>
              <a:gd name="T119" fmla="*/ 302 h 340"/>
              <a:gd name="T120" fmla="*/ 51 w 1643"/>
              <a:gd name="T121" fmla="*/ 315 h 340"/>
              <a:gd name="T122" fmla="*/ 24 w 1643"/>
              <a:gd name="T123" fmla="*/ 327 h 340"/>
              <a:gd name="T124" fmla="*/ 0 w 1643"/>
              <a:gd name="T125"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340">
                <a:moveTo>
                  <a:pt x="0" y="339"/>
                </a:moveTo>
                <a:lnTo>
                  <a:pt x="22" y="318"/>
                </a:lnTo>
                <a:lnTo>
                  <a:pt x="43" y="301"/>
                </a:lnTo>
                <a:lnTo>
                  <a:pt x="65" y="286"/>
                </a:lnTo>
                <a:lnTo>
                  <a:pt x="91" y="270"/>
                </a:lnTo>
                <a:lnTo>
                  <a:pt x="129" y="247"/>
                </a:lnTo>
                <a:lnTo>
                  <a:pt x="171" y="228"/>
                </a:lnTo>
                <a:lnTo>
                  <a:pt x="223" y="208"/>
                </a:lnTo>
                <a:lnTo>
                  <a:pt x="276" y="188"/>
                </a:lnTo>
                <a:lnTo>
                  <a:pt x="328" y="172"/>
                </a:lnTo>
                <a:lnTo>
                  <a:pt x="396" y="152"/>
                </a:lnTo>
                <a:lnTo>
                  <a:pt x="447" y="138"/>
                </a:lnTo>
                <a:lnTo>
                  <a:pt x="519" y="123"/>
                </a:lnTo>
                <a:lnTo>
                  <a:pt x="600" y="105"/>
                </a:lnTo>
                <a:lnTo>
                  <a:pt x="681" y="89"/>
                </a:lnTo>
                <a:lnTo>
                  <a:pt x="743" y="80"/>
                </a:lnTo>
                <a:lnTo>
                  <a:pt x="830" y="70"/>
                </a:lnTo>
                <a:lnTo>
                  <a:pt x="903" y="64"/>
                </a:lnTo>
                <a:lnTo>
                  <a:pt x="980" y="60"/>
                </a:lnTo>
                <a:lnTo>
                  <a:pt x="1063" y="59"/>
                </a:lnTo>
                <a:lnTo>
                  <a:pt x="1111" y="61"/>
                </a:lnTo>
                <a:lnTo>
                  <a:pt x="1168" y="65"/>
                </a:lnTo>
                <a:lnTo>
                  <a:pt x="1211" y="68"/>
                </a:lnTo>
                <a:lnTo>
                  <a:pt x="1252" y="72"/>
                </a:lnTo>
                <a:lnTo>
                  <a:pt x="1286" y="78"/>
                </a:lnTo>
                <a:lnTo>
                  <a:pt x="1290" y="0"/>
                </a:lnTo>
                <a:lnTo>
                  <a:pt x="1335" y="27"/>
                </a:lnTo>
                <a:lnTo>
                  <a:pt x="1380" y="52"/>
                </a:lnTo>
                <a:lnTo>
                  <a:pt x="1440" y="84"/>
                </a:lnTo>
                <a:lnTo>
                  <a:pt x="1506" y="111"/>
                </a:lnTo>
                <a:lnTo>
                  <a:pt x="1566" y="134"/>
                </a:lnTo>
                <a:lnTo>
                  <a:pt x="1642" y="156"/>
                </a:lnTo>
                <a:lnTo>
                  <a:pt x="1569" y="166"/>
                </a:lnTo>
                <a:lnTo>
                  <a:pt x="1494" y="178"/>
                </a:lnTo>
                <a:lnTo>
                  <a:pt x="1414" y="195"/>
                </a:lnTo>
                <a:lnTo>
                  <a:pt x="1351" y="214"/>
                </a:lnTo>
                <a:lnTo>
                  <a:pt x="1315" y="226"/>
                </a:lnTo>
                <a:lnTo>
                  <a:pt x="1274" y="246"/>
                </a:lnTo>
                <a:lnTo>
                  <a:pt x="1279" y="168"/>
                </a:lnTo>
                <a:lnTo>
                  <a:pt x="1206" y="159"/>
                </a:lnTo>
                <a:lnTo>
                  <a:pt x="1140" y="153"/>
                </a:lnTo>
                <a:lnTo>
                  <a:pt x="1063" y="151"/>
                </a:lnTo>
                <a:lnTo>
                  <a:pt x="986" y="151"/>
                </a:lnTo>
                <a:lnTo>
                  <a:pt x="898" y="154"/>
                </a:lnTo>
                <a:lnTo>
                  <a:pt x="821" y="158"/>
                </a:lnTo>
                <a:lnTo>
                  <a:pt x="709" y="167"/>
                </a:lnTo>
                <a:lnTo>
                  <a:pt x="619" y="177"/>
                </a:lnTo>
                <a:lnTo>
                  <a:pt x="538" y="189"/>
                </a:lnTo>
                <a:lnTo>
                  <a:pt x="454" y="204"/>
                </a:lnTo>
                <a:lnTo>
                  <a:pt x="414" y="211"/>
                </a:lnTo>
                <a:lnTo>
                  <a:pt x="376" y="218"/>
                </a:lnTo>
                <a:lnTo>
                  <a:pt x="345" y="225"/>
                </a:lnTo>
                <a:lnTo>
                  <a:pt x="314" y="233"/>
                </a:lnTo>
                <a:lnTo>
                  <a:pt x="257" y="245"/>
                </a:lnTo>
                <a:lnTo>
                  <a:pt x="218" y="256"/>
                </a:lnTo>
                <a:lnTo>
                  <a:pt x="188" y="265"/>
                </a:lnTo>
                <a:lnTo>
                  <a:pt x="159" y="275"/>
                </a:lnTo>
                <a:lnTo>
                  <a:pt x="131" y="284"/>
                </a:lnTo>
                <a:lnTo>
                  <a:pt x="108" y="292"/>
                </a:lnTo>
                <a:lnTo>
                  <a:pt x="79" y="302"/>
                </a:lnTo>
                <a:lnTo>
                  <a:pt x="51" y="315"/>
                </a:lnTo>
                <a:lnTo>
                  <a:pt x="24" y="327"/>
                </a:lnTo>
                <a:lnTo>
                  <a:pt x="0" y="339"/>
                </a:lnTo>
              </a:path>
            </a:pathLst>
          </a:custGeom>
          <a:solidFill>
            <a:srgbClr val="FFC000"/>
          </a:solidFill>
          <a:ln w="12700" cap="rnd" cmpd="sng">
            <a:solidFill>
              <a:schemeClr val="tx1"/>
            </a:solidFill>
            <a:prstDash val="solid"/>
            <a:round/>
            <a:headEnd type="none" w="med" len="med"/>
            <a:tailEnd type="none" w="med" len="med"/>
          </a:ln>
          <a:effectLst/>
        </p:spPr>
        <p:txBody>
          <a:bodyPr/>
          <a:lstStyle/>
          <a:p>
            <a:endParaRPr lang="es-VE"/>
          </a:p>
        </p:txBody>
      </p:sp>
      <p:grpSp>
        <p:nvGrpSpPr>
          <p:cNvPr id="63" name="62 Grupo"/>
          <p:cNvGrpSpPr/>
          <p:nvPr/>
        </p:nvGrpSpPr>
        <p:grpSpPr>
          <a:xfrm>
            <a:off x="3310831" y="980313"/>
            <a:ext cx="3493417" cy="1630723"/>
            <a:chOff x="3316288" y="1181100"/>
            <a:chExt cx="2784948" cy="1274763"/>
          </a:xfrm>
        </p:grpSpPr>
        <p:sp>
          <p:nvSpPr>
            <p:cNvPr id="64" name="Rectangle 216"/>
            <p:cNvSpPr>
              <a:spLocks noChangeArrowheads="1"/>
            </p:cNvSpPr>
            <p:nvPr/>
          </p:nvSpPr>
          <p:spPr bwMode="auto">
            <a:xfrm>
              <a:off x="3879850" y="1181100"/>
              <a:ext cx="10586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VE" altLang="es-VE" sz="1400" b="1" dirty="0">
                  <a:effectLst>
                    <a:outerShdw blurRad="38100" dist="38100" dir="2700000" algn="tl">
                      <a:srgbClr val="C0C0C0"/>
                    </a:outerShdw>
                  </a:effectLst>
                </a:rPr>
                <a:t>VENEZUELA</a:t>
              </a:r>
              <a:endParaRPr lang="es-VE" altLang="es-VE" sz="1000" b="1" dirty="0">
                <a:solidFill>
                  <a:srgbClr val="FAFD00"/>
                </a:solidFill>
                <a:effectLst>
                  <a:outerShdw blurRad="38100" dist="38100" dir="2700000" algn="tl">
                    <a:srgbClr val="C0C0C0"/>
                  </a:outerShdw>
                </a:effectLst>
              </a:endParaRPr>
            </a:p>
          </p:txBody>
        </p:sp>
        <p:sp>
          <p:nvSpPr>
            <p:cNvPr id="65" name="Freeform 217"/>
            <p:cNvSpPr>
              <a:spLocks/>
            </p:cNvSpPr>
            <p:nvPr/>
          </p:nvSpPr>
          <p:spPr bwMode="auto">
            <a:xfrm>
              <a:off x="3316288" y="1328738"/>
              <a:ext cx="1763712" cy="1127125"/>
            </a:xfrm>
            <a:custGeom>
              <a:avLst/>
              <a:gdLst>
                <a:gd name="T0" fmla="*/ 1561 w 3407"/>
                <a:gd name="T1" fmla="*/ 333 h 2401"/>
                <a:gd name="T2" fmla="*/ 1817 w 3407"/>
                <a:gd name="T3" fmla="*/ 289 h 2401"/>
                <a:gd name="T4" fmla="*/ 2054 w 3407"/>
                <a:gd name="T5" fmla="*/ 378 h 2401"/>
                <a:gd name="T6" fmla="*/ 2309 w 3407"/>
                <a:gd name="T7" fmla="*/ 349 h 2401"/>
                <a:gd name="T8" fmla="*/ 2317 w 3407"/>
                <a:gd name="T9" fmla="*/ 282 h 2401"/>
                <a:gd name="T10" fmla="*/ 2479 w 3407"/>
                <a:gd name="T11" fmla="*/ 252 h 2401"/>
                <a:gd name="T12" fmla="*/ 2743 w 3407"/>
                <a:gd name="T13" fmla="*/ 238 h 2401"/>
                <a:gd name="T14" fmla="*/ 2895 w 3407"/>
                <a:gd name="T15" fmla="*/ 282 h 2401"/>
                <a:gd name="T16" fmla="*/ 2725 w 3407"/>
                <a:gd name="T17" fmla="*/ 349 h 2401"/>
                <a:gd name="T18" fmla="*/ 2970 w 3407"/>
                <a:gd name="T19" fmla="*/ 430 h 2401"/>
                <a:gd name="T20" fmla="*/ 3179 w 3407"/>
                <a:gd name="T21" fmla="*/ 556 h 2401"/>
                <a:gd name="T22" fmla="*/ 3339 w 3407"/>
                <a:gd name="T23" fmla="*/ 719 h 2401"/>
                <a:gd name="T24" fmla="*/ 3226 w 3407"/>
                <a:gd name="T25" fmla="*/ 852 h 2401"/>
                <a:gd name="T26" fmla="*/ 3246 w 3407"/>
                <a:gd name="T27" fmla="*/ 1044 h 2401"/>
                <a:gd name="T28" fmla="*/ 3065 w 3407"/>
                <a:gd name="T29" fmla="*/ 1208 h 2401"/>
                <a:gd name="T30" fmla="*/ 3104 w 3407"/>
                <a:gd name="T31" fmla="*/ 1386 h 2401"/>
                <a:gd name="T32" fmla="*/ 3151 w 3407"/>
                <a:gd name="T33" fmla="*/ 1556 h 2401"/>
                <a:gd name="T34" fmla="*/ 2933 w 3407"/>
                <a:gd name="T35" fmla="*/ 1616 h 2401"/>
                <a:gd name="T36" fmla="*/ 2735 w 3407"/>
                <a:gd name="T37" fmla="*/ 1652 h 2401"/>
                <a:gd name="T38" fmla="*/ 2601 w 3407"/>
                <a:gd name="T39" fmla="*/ 1689 h 2401"/>
                <a:gd name="T40" fmla="*/ 2366 w 3407"/>
                <a:gd name="T41" fmla="*/ 1652 h 2401"/>
                <a:gd name="T42" fmla="*/ 2356 w 3407"/>
                <a:gd name="T43" fmla="*/ 1771 h 2401"/>
                <a:gd name="T44" fmla="*/ 2423 w 3407"/>
                <a:gd name="T45" fmla="*/ 1971 h 2401"/>
                <a:gd name="T46" fmla="*/ 2545 w 3407"/>
                <a:gd name="T47" fmla="*/ 2044 h 2401"/>
                <a:gd name="T48" fmla="*/ 2413 w 3407"/>
                <a:gd name="T49" fmla="*/ 2193 h 2401"/>
                <a:gd name="T50" fmla="*/ 2204 w 3407"/>
                <a:gd name="T51" fmla="*/ 2304 h 2401"/>
                <a:gd name="T52" fmla="*/ 2082 w 3407"/>
                <a:gd name="T53" fmla="*/ 2333 h 2401"/>
                <a:gd name="T54" fmla="*/ 1855 w 3407"/>
                <a:gd name="T55" fmla="*/ 2341 h 2401"/>
                <a:gd name="T56" fmla="*/ 1731 w 3407"/>
                <a:gd name="T57" fmla="*/ 2193 h 2401"/>
                <a:gd name="T58" fmla="*/ 1618 w 3407"/>
                <a:gd name="T59" fmla="*/ 2008 h 2401"/>
                <a:gd name="T60" fmla="*/ 1599 w 3407"/>
                <a:gd name="T61" fmla="*/ 1897 h 2401"/>
                <a:gd name="T62" fmla="*/ 1561 w 3407"/>
                <a:gd name="T63" fmla="*/ 1697 h 2401"/>
                <a:gd name="T64" fmla="*/ 1494 w 3407"/>
                <a:gd name="T65" fmla="*/ 1556 h 2401"/>
                <a:gd name="T66" fmla="*/ 1514 w 3407"/>
                <a:gd name="T67" fmla="*/ 1356 h 2401"/>
                <a:gd name="T68" fmla="*/ 1429 w 3407"/>
                <a:gd name="T69" fmla="*/ 1267 h 2401"/>
                <a:gd name="T70" fmla="*/ 1164 w 3407"/>
                <a:gd name="T71" fmla="*/ 1297 h 2401"/>
                <a:gd name="T72" fmla="*/ 947 w 3407"/>
                <a:gd name="T73" fmla="*/ 1230 h 2401"/>
                <a:gd name="T74" fmla="*/ 710 w 3407"/>
                <a:gd name="T75" fmla="*/ 1133 h 2401"/>
                <a:gd name="T76" fmla="*/ 454 w 3407"/>
                <a:gd name="T77" fmla="*/ 1163 h 2401"/>
                <a:gd name="T78" fmla="*/ 322 w 3407"/>
                <a:gd name="T79" fmla="*/ 1082 h 2401"/>
                <a:gd name="T80" fmla="*/ 294 w 3407"/>
                <a:gd name="T81" fmla="*/ 927 h 2401"/>
                <a:gd name="T82" fmla="*/ 180 w 3407"/>
                <a:gd name="T83" fmla="*/ 763 h 2401"/>
                <a:gd name="T84" fmla="*/ 85 w 3407"/>
                <a:gd name="T85" fmla="*/ 689 h 2401"/>
                <a:gd name="T86" fmla="*/ 28 w 3407"/>
                <a:gd name="T87" fmla="*/ 600 h 2401"/>
                <a:gd name="T88" fmla="*/ 132 w 3407"/>
                <a:gd name="T89" fmla="*/ 400 h 2401"/>
                <a:gd name="T90" fmla="*/ 246 w 3407"/>
                <a:gd name="T91" fmla="*/ 238 h 2401"/>
                <a:gd name="T92" fmla="*/ 436 w 3407"/>
                <a:gd name="T93" fmla="*/ 97 h 2401"/>
                <a:gd name="T94" fmla="*/ 416 w 3407"/>
                <a:gd name="T95" fmla="*/ 141 h 2401"/>
                <a:gd name="T96" fmla="*/ 426 w 3407"/>
                <a:gd name="T97" fmla="*/ 311 h 2401"/>
                <a:gd name="T98" fmla="*/ 331 w 3407"/>
                <a:gd name="T99" fmla="*/ 482 h 2401"/>
                <a:gd name="T100" fmla="*/ 454 w 3407"/>
                <a:gd name="T101" fmla="*/ 667 h 2401"/>
                <a:gd name="T102" fmla="*/ 596 w 3407"/>
                <a:gd name="T103" fmla="*/ 556 h 2401"/>
                <a:gd name="T104" fmla="*/ 521 w 3407"/>
                <a:gd name="T105" fmla="*/ 356 h 2401"/>
                <a:gd name="T106" fmla="*/ 671 w 3407"/>
                <a:gd name="T107" fmla="*/ 208 h 2401"/>
                <a:gd name="T108" fmla="*/ 918 w 3407"/>
                <a:gd name="T109" fmla="*/ 133 h 2401"/>
                <a:gd name="T110" fmla="*/ 805 w 3407"/>
                <a:gd name="T111" fmla="*/ 30 h 2401"/>
                <a:gd name="T112" fmla="*/ 955 w 3407"/>
                <a:gd name="T113" fmla="*/ 119 h 2401"/>
                <a:gd name="T114" fmla="*/ 1211 w 3407"/>
                <a:gd name="T115" fmla="*/ 178 h 2401"/>
                <a:gd name="T116" fmla="*/ 1372 w 3407"/>
                <a:gd name="T117" fmla="*/ 341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7" h="2401">
                  <a:moveTo>
                    <a:pt x="1334" y="327"/>
                  </a:moveTo>
                  <a:lnTo>
                    <a:pt x="1362" y="327"/>
                  </a:lnTo>
                  <a:lnTo>
                    <a:pt x="1391" y="319"/>
                  </a:lnTo>
                  <a:lnTo>
                    <a:pt x="1419" y="333"/>
                  </a:lnTo>
                  <a:lnTo>
                    <a:pt x="1448" y="333"/>
                  </a:lnTo>
                  <a:lnTo>
                    <a:pt x="1476" y="341"/>
                  </a:lnTo>
                  <a:lnTo>
                    <a:pt x="1504" y="341"/>
                  </a:lnTo>
                  <a:lnTo>
                    <a:pt x="1533" y="341"/>
                  </a:lnTo>
                  <a:lnTo>
                    <a:pt x="1561" y="333"/>
                  </a:lnTo>
                  <a:lnTo>
                    <a:pt x="1589" y="319"/>
                  </a:lnTo>
                  <a:lnTo>
                    <a:pt x="1618" y="319"/>
                  </a:lnTo>
                  <a:lnTo>
                    <a:pt x="1646" y="319"/>
                  </a:lnTo>
                  <a:lnTo>
                    <a:pt x="1675" y="311"/>
                  </a:lnTo>
                  <a:lnTo>
                    <a:pt x="1703" y="311"/>
                  </a:lnTo>
                  <a:lnTo>
                    <a:pt x="1731" y="304"/>
                  </a:lnTo>
                  <a:lnTo>
                    <a:pt x="1760" y="289"/>
                  </a:lnTo>
                  <a:lnTo>
                    <a:pt x="1788" y="289"/>
                  </a:lnTo>
                  <a:lnTo>
                    <a:pt x="1817" y="289"/>
                  </a:lnTo>
                  <a:lnTo>
                    <a:pt x="1845" y="289"/>
                  </a:lnTo>
                  <a:lnTo>
                    <a:pt x="1873" y="304"/>
                  </a:lnTo>
                  <a:lnTo>
                    <a:pt x="1883" y="327"/>
                  </a:lnTo>
                  <a:lnTo>
                    <a:pt x="1902" y="349"/>
                  </a:lnTo>
                  <a:lnTo>
                    <a:pt x="1920" y="371"/>
                  </a:lnTo>
                  <a:lnTo>
                    <a:pt x="1958" y="371"/>
                  </a:lnTo>
                  <a:lnTo>
                    <a:pt x="1987" y="378"/>
                  </a:lnTo>
                  <a:lnTo>
                    <a:pt x="2015" y="378"/>
                  </a:lnTo>
                  <a:lnTo>
                    <a:pt x="2054" y="378"/>
                  </a:lnTo>
                  <a:lnTo>
                    <a:pt x="2082" y="386"/>
                  </a:lnTo>
                  <a:lnTo>
                    <a:pt x="2110" y="393"/>
                  </a:lnTo>
                  <a:lnTo>
                    <a:pt x="2139" y="393"/>
                  </a:lnTo>
                  <a:lnTo>
                    <a:pt x="2167" y="393"/>
                  </a:lnTo>
                  <a:lnTo>
                    <a:pt x="2195" y="400"/>
                  </a:lnTo>
                  <a:lnTo>
                    <a:pt x="2224" y="393"/>
                  </a:lnTo>
                  <a:lnTo>
                    <a:pt x="2252" y="378"/>
                  </a:lnTo>
                  <a:lnTo>
                    <a:pt x="2281" y="363"/>
                  </a:lnTo>
                  <a:lnTo>
                    <a:pt x="2309" y="349"/>
                  </a:lnTo>
                  <a:lnTo>
                    <a:pt x="2337" y="349"/>
                  </a:lnTo>
                  <a:lnTo>
                    <a:pt x="2374" y="349"/>
                  </a:lnTo>
                  <a:lnTo>
                    <a:pt x="2403" y="341"/>
                  </a:lnTo>
                  <a:lnTo>
                    <a:pt x="2423" y="319"/>
                  </a:lnTo>
                  <a:lnTo>
                    <a:pt x="2431" y="297"/>
                  </a:lnTo>
                  <a:lnTo>
                    <a:pt x="2403" y="282"/>
                  </a:lnTo>
                  <a:lnTo>
                    <a:pt x="2374" y="274"/>
                  </a:lnTo>
                  <a:lnTo>
                    <a:pt x="2346" y="274"/>
                  </a:lnTo>
                  <a:lnTo>
                    <a:pt x="2317" y="282"/>
                  </a:lnTo>
                  <a:lnTo>
                    <a:pt x="2289" y="289"/>
                  </a:lnTo>
                  <a:lnTo>
                    <a:pt x="2281" y="267"/>
                  </a:lnTo>
                  <a:lnTo>
                    <a:pt x="2309" y="252"/>
                  </a:lnTo>
                  <a:lnTo>
                    <a:pt x="2337" y="244"/>
                  </a:lnTo>
                  <a:lnTo>
                    <a:pt x="2366" y="244"/>
                  </a:lnTo>
                  <a:lnTo>
                    <a:pt x="2394" y="244"/>
                  </a:lnTo>
                  <a:lnTo>
                    <a:pt x="2423" y="252"/>
                  </a:lnTo>
                  <a:lnTo>
                    <a:pt x="2451" y="252"/>
                  </a:lnTo>
                  <a:lnTo>
                    <a:pt x="2479" y="252"/>
                  </a:lnTo>
                  <a:lnTo>
                    <a:pt x="2516" y="238"/>
                  </a:lnTo>
                  <a:lnTo>
                    <a:pt x="2545" y="238"/>
                  </a:lnTo>
                  <a:lnTo>
                    <a:pt x="2573" y="244"/>
                  </a:lnTo>
                  <a:lnTo>
                    <a:pt x="2601" y="244"/>
                  </a:lnTo>
                  <a:lnTo>
                    <a:pt x="2630" y="244"/>
                  </a:lnTo>
                  <a:lnTo>
                    <a:pt x="2658" y="244"/>
                  </a:lnTo>
                  <a:lnTo>
                    <a:pt x="2686" y="244"/>
                  </a:lnTo>
                  <a:lnTo>
                    <a:pt x="2715" y="244"/>
                  </a:lnTo>
                  <a:lnTo>
                    <a:pt x="2743" y="238"/>
                  </a:lnTo>
                  <a:lnTo>
                    <a:pt x="2772" y="238"/>
                  </a:lnTo>
                  <a:lnTo>
                    <a:pt x="2800" y="238"/>
                  </a:lnTo>
                  <a:lnTo>
                    <a:pt x="2828" y="244"/>
                  </a:lnTo>
                  <a:lnTo>
                    <a:pt x="2857" y="252"/>
                  </a:lnTo>
                  <a:lnTo>
                    <a:pt x="2885" y="252"/>
                  </a:lnTo>
                  <a:lnTo>
                    <a:pt x="2942" y="252"/>
                  </a:lnTo>
                  <a:lnTo>
                    <a:pt x="2952" y="274"/>
                  </a:lnTo>
                  <a:lnTo>
                    <a:pt x="2923" y="274"/>
                  </a:lnTo>
                  <a:lnTo>
                    <a:pt x="2895" y="282"/>
                  </a:lnTo>
                  <a:lnTo>
                    <a:pt x="2867" y="282"/>
                  </a:lnTo>
                  <a:lnTo>
                    <a:pt x="2838" y="282"/>
                  </a:lnTo>
                  <a:lnTo>
                    <a:pt x="2810" y="282"/>
                  </a:lnTo>
                  <a:lnTo>
                    <a:pt x="2782" y="289"/>
                  </a:lnTo>
                  <a:lnTo>
                    <a:pt x="2753" y="297"/>
                  </a:lnTo>
                  <a:lnTo>
                    <a:pt x="2725" y="311"/>
                  </a:lnTo>
                  <a:lnTo>
                    <a:pt x="2696" y="319"/>
                  </a:lnTo>
                  <a:lnTo>
                    <a:pt x="2696" y="341"/>
                  </a:lnTo>
                  <a:lnTo>
                    <a:pt x="2725" y="349"/>
                  </a:lnTo>
                  <a:lnTo>
                    <a:pt x="2753" y="349"/>
                  </a:lnTo>
                  <a:lnTo>
                    <a:pt x="2782" y="356"/>
                  </a:lnTo>
                  <a:lnTo>
                    <a:pt x="2800" y="378"/>
                  </a:lnTo>
                  <a:lnTo>
                    <a:pt x="2828" y="386"/>
                  </a:lnTo>
                  <a:lnTo>
                    <a:pt x="2857" y="400"/>
                  </a:lnTo>
                  <a:lnTo>
                    <a:pt x="2885" y="408"/>
                  </a:lnTo>
                  <a:lnTo>
                    <a:pt x="2914" y="422"/>
                  </a:lnTo>
                  <a:lnTo>
                    <a:pt x="2942" y="430"/>
                  </a:lnTo>
                  <a:lnTo>
                    <a:pt x="2970" y="430"/>
                  </a:lnTo>
                  <a:lnTo>
                    <a:pt x="2999" y="444"/>
                  </a:lnTo>
                  <a:lnTo>
                    <a:pt x="3027" y="452"/>
                  </a:lnTo>
                  <a:lnTo>
                    <a:pt x="3055" y="460"/>
                  </a:lnTo>
                  <a:lnTo>
                    <a:pt x="3084" y="474"/>
                  </a:lnTo>
                  <a:lnTo>
                    <a:pt x="3112" y="482"/>
                  </a:lnTo>
                  <a:lnTo>
                    <a:pt x="3141" y="489"/>
                  </a:lnTo>
                  <a:lnTo>
                    <a:pt x="3160" y="511"/>
                  </a:lnTo>
                  <a:lnTo>
                    <a:pt x="3169" y="533"/>
                  </a:lnTo>
                  <a:lnTo>
                    <a:pt x="3179" y="556"/>
                  </a:lnTo>
                  <a:lnTo>
                    <a:pt x="3179" y="578"/>
                  </a:lnTo>
                  <a:lnTo>
                    <a:pt x="3197" y="600"/>
                  </a:lnTo>
                  <a:lnTo>
                    <a:pt x="3217" y="622"/>
                  </a:lnTo>
                  <a:lnTo>
                    <a:pt x="3226" y="644"/>
                  </a:lnTo>
                  <a:lnTo>
                    <a:pt x="3236" y="667"/>
                  </a:lnTo>
                  <a:lnTo>
                    <a:pt x="3264" y="674"/>
                  </a:lnTo>
                  <a:lnTo>
                    <a:pt x="3292" y="682"/>
                  </a:lnTo>
                  <a:lnTo>
                    <a:pt x="3321" y="697"/>
                  </a:lnTo>
                  <a:lnTo>
                    <a:pt x="3339" y="719"/>
                  </a:lnTo>
                  <a:lnTo>
                    <a:pt x="3378" y="733"/>
                  </a:lnTo>
                  <a:lnTo>
                    <a:pt x="3406" y="749"/>
                  </a:lnTo>
                  <a:lnTo>
                    <a:pt x="3388" y="771"/>
                  </a:lnTo>
                  <a:lnTo>
                    <a:pt x="3368" y="793"/>
                  </a:lnTo>
                  <a:lnTo>
                    <a:pt x="3339" y="808"/>
                  </a:lnTo>
                  <a:lnTo>
                    <a:pt x="3311" y="822"/>
                  </a:lnTo>
                  <a:lnTo>
                    <a:pt x="3283" y="838"/>
                  </a:lnTo>
                  <a:lnTo>
                    <a:pt x="3254" y="852"/>
                  </a:lnTo>
                  <a:lnTo>
                    <a:pt x="3226" y="852"/>
                  </a:lnTo>
                  <a:lnTo>
                    <a:pt x="3197" y="867"/>
                  </a:lnTo>
                  <a:lnTo>
                    <a:pt x="3189" y="889"/>
                  </a:lnTo>
                  <a:lnTo>
                    <a:pt x="3207" y="911"/>
                  </a:lnTo>
                  <a:lnTo>
                    <a:pt x="3207" y="933"/>
                  </a:lnTo>
                  <a:lnTo>
                    <a:pt x="3226" y="956"/>
                  </a:lnTo>
                  <a:lnTo>
                    <a:pt x="3217" y="978"/>
                  </a:lnTo>
                  <a:lnTo>
                    <a:pt x="3217" y="1000"/>
                  </a:lnTo>
                  <a:lnTo>
                    <a:pt x="3236" y="1022"/>
                  </a:lnTo>
                  <a:lnTo>
                    <a:pt x="3246" y="1044"/>
                  </a:lnTo>
                  <a:lnTo>
                    <a:pt x="3226" y="1067"/>
                  </a:lnTo>
                  <a:lnTo>
                    <a:pt x="3217" y="1089"/>
                  </a:lnTo>
                  <a:lnTo>
                    <a:pt x="3217" y="1111"/>
                  </a:lnTo>
                  <a:lnTo>
                    <a:pt x="3189" y="1127"/>
                  </a:lnTo>
                  <a:lnTo>
                    <a:pt x="3160" y="1133"/>
                  </a:lnTo>
                  <a:lnTo>
                    <a:pt x="3141" y="1156"/>
                  </a:lnTo>
                  <a:lnTo>
                    <a:pt x="3112" y="1171"/>
                  </a:lnTo>
                  <a:lnTo>
                    <a:pt x="3084" y="1186"/>
                  </a:lnTo>
                  <a:lnTo>
                    <a:pt x="3065" y="1208"/>
                  </a:lnTo>
                  <a:lnTo>
                    <a:pt x="3075" y="1230"/>
                  </a:lnTo>
                  <a:lnTo>
                    <a:pt x="3094" y="1252"/>
                  </a:lnTo>
                  <a:lnTo>
                    <a:pt x="3094" y="1274"/>
                  </a:lnTo>
                  <a:lnTo>
                    <a:pt x="3084" y="1297"/>
                  </a:lnTo>
                  <a:lnTo>
                    <a:pt x="3075" y="1319"/>
                  </a:lnTo>
                  <a:lnTo>
                    <a:pt x="3075" y="1341"/>
                  </a:lnTo>
                  <a:lnTo>
                    <a:pt x="3075" y="1363"/>
                  </a:lnTo>
                  <a:lnTo>
                    <a:pt x="3075" y="1386"/>
                  </a:lnTo>
                  <a:lnTo>
                    <a:pt x="3104" y="1386"/>
                  </a:lnTo>
                  <a:lnTo>
                    <a:pt x="3112" y="1408"/>
                  </a:lnTo>
                  <a:lnTo>
                    <a:pt x="3141" y="1430"/>
                  </a:lnTo>
                  <a:lnTo>
                    <a:pt x="3169" y="1444"/>
                  </a:lnTo>
                  <a:lnTo>
                    <a:pt x="3197" y="1460"/>
                  </a:lnTo>
                  <a:lnTo>
                    <a:pt x="3197" y="1482"/>
                  </a:lnTo>
                  <a:lnTo>
                    <a:pt x="3197" y="1504"/>
                  </a:lnTo>
                  <a:lnTo>
                    <a:pt x="3189" y="1527"/>
                  </a:lnTo>
                  <a:lnTo>
                    <a:pt x="3160" y="1533"/>
                  </a:lnTo>
                  <a:lnTo>
                    <a:pt x="3151" y="1556"/>
                  </a:lnTo>
                  <a:lnTo>
                    <a:pt x="3151" y="1578"/>
                  </a:lnTo>
                  <a:lnTo>
                    <a:pt x="3122" y="1578"/>
                  </a:lnTo>
                  <a:lnTo>
                    <a:pt x="3094" y="1563"/>
                  </a:lnTo>
                  <a:lnTo>
                    <a:pt x="3075" y="1586"/>
                  </a:lnTo>
                  <a:lnTo>
                    <a:pt x="3047" y="1593"/>
                  </a:lnTo>
                  <a:lnTo>
                    <a:pt x="3019" y="1586"/>
                  </a:lnTo>
                  <a:lnTo>
                    <a:pt x="2990" y="1600"/>
                  </a:lnTo>
                  <a:lnTo>
                    <a:pt x="2962" y="1608"/>
                  </a:lnTo>
                  <a:lnTo>
                    <a:pt x="2933" y="1616"/>
                  </a:lnTo>
                  <a:lnTo>
                    <a:pt x="2905" y="1630"/>
                  </a:lnTo>
                  <a:lnTo>
                    <a:pt x="2877" y="1638"/>
                  </a:lnTo>
                  <a:lnTo>
                    <a:pt x="2848" y="1630"/>
                  </a:lnTo>
                  <a:lnTo>
                    <a:pt x="2820" y="1630"/>
                  </a:lnTo>
                  <a:lnTo>
                    <a:pt x="2792" y="1638"/>
                  </a:lnTo>
                  <a:lnTo>
                    <a:pt x="2763" y="1652"/>
                  </a:lnTo>
                  <a:lnTo>
                    <a:pt x="2753" y="1674"/>
                  </a:lnTo>
                  <a:lnTo>
                    <a:pt x="2743" y="1697"/>
                  </a:lnTo>
                  <a:lnTo>
                    <a:pt x="2735" y="1652"/>
                  </a:lnTo>
                  <a:lnTo>
                    <a:pt x="2725" y="1674"/>
                  </a:lnTo>
                  <a:lnTo>
                    <a:pt x="2725" y="1697"/>
                  </a:lnTo>
                  <a:lnTo>
                    <a:pt x="2715" y="1719"/>
                  </a:lnTo>
                  <a:lnTo>
                    <a:pt x="2715" y="1741"/>
                  </a:lnTo>
                  <a:lnTo>
                    <a:pt x="2686" y="1756"/>
                  </a:lnTo>
                  <a:lnTo>
                    <a:pt x="2658" y="1749"/>
                  </a:lnTo>
                  <a:lnTo>
                    <a:pt x="2640" y="1727"/>
                  </a:lnTo>
                  <a:lnTo>
                    <a:pt x="2630" y="1704"/>
                  </a:lnTo>
                  <a:lnTo>
                    <a:pt x="2601" y="1689"/>
                  </a:lnTo>
                  <a:lnTo>
                    <a:pt x="2573" y="1697"/>
                  </a:lnTo>
                  <a:lnTo>
                    <a:pt x="2545" y="1697"/>
                  </a:lnTo>
                  <a:lnTo>
                    <a:pt x="2516" y="1689"/>
                  </a:lnTo>
                  <a:lnTo>
                    <a:pt x="2488" y="1697"/>
                  </a:lnTo>
                  <a:lnTo>
                    <a:pt x="2459" y="1689"/>
                  </a:lnTo>
                  <a:lnTo>
                    <a:pt x="2431" y="1697"/>
                  </a:lnTo>
                  <a:lnTo>
                    <a:pt x="2413" y="1674"/>
                  </a:lnTo>
                  <a:lnTo>
                    <a:pt x="2384" y="1674"/>
                  </a:lnTo>
                  <a:lnTo>
                    <a:pt x="2366" y="1652"/>
                  </a:lnTo>
                  <a:lnTo>
                    <a:pt x="2337" y="1667"/>
                  </a:lnTo>
                  <a:lnTo>
                    <a:pt x="2299" y="1660"/>
                  </a:lnTo>
                  <a:lnTo>
                    <a:pt x="2271" y="1652"/>
                  </a:lnTo>
                  <a:lnTo>
                    <a:pt x="2261" y="1674"/>
                  </a:lnTo>
                  <a:lnTo>
                    <a:pt x="2271" y="1697"/>
                  </a:lnTo>
                  <a:lnTo>
                    <a:pt x="2299" y="1711"/>
                  </a:lnTo>
                  <a:lnTo>
                    <a:pt x="2327" y="1727"/>
                  </a:lnTo>
                  <a:lnTo>
                    <a:pt x="2346" y="1749"/>
                  </a:lnTo>
                  <a:lnTo>
                    <a:pt x="2356" y="1771"/>
                  </a:lnTo>
                  <a:lnTo>
                    <a:pt x="2356" y="1793"/>
                  </a:lnTo>
                  <a:lnTo>
                    <a:pt x="2374" y="1816"/>
                  </a:lnTo>
                  <a:lnTo>
                    <a:pt x="2374" y="1838"/>
                  </a:lnTo>
                  <a:lnTo>
                    <a:pt x="2366" y="1860"/>
                  </a:lnTo>
                  <a:lnTo>
                    <a:pt x="2394" y="1882"/>
                  </a:lnTo>
                  <a:lnTo>
                    <a:pt x="2413" y="1904"/>
                  </a:lnTo>
                  <a:lnTo>
                    <a:pt x="2413" y="1927"/>
                  </a:lnTo>
                  <a:lnTo>
                    <a:pt x="2431" y="1949"/>
                  </a:lnTo>
                  <a:lnTo>
                    <a:pt x="2423" y="1971"/>
                  </a:lnTo>
                  <a:lnTo>
                    <a:pt x="2451" y="1978"/>
                  </a:lnTo>
                  <a:lnTo>
                    <a:pt x="2479" y="1978"/>
                  </a:lnTo>
                  <a:lnTo>
                    <a:pt x="2508" y="1978"/>
                  </a:lnTo>
                  <a:lnTo>
                    <a:pt x="2536" y="1978"/>
                  </a:lnTo>
                  <a:lnTo>
                    <a:pt x="2564" y="1986"/>
                  </a:lnTo>
                  <a:lnTo>
                    <a:pt x="2593" y="1993"/>
                  </a:lnTo>
                  <a:lnTo>
                    <a:pt x="2601" y="2016"/>
                  </a:lnTo>
                  <a:lnTo>
                    <a:pt x="2573" y="2030"/>
                  </a:lnTo>
                  <a:lnTo>
                    <a:pt x="2545" y="2044"/>
                  </a:lnTo>
                  <a:lnTo>
                    <a:pt x="2536" y="2067"/>
                  </a:lnTo>
                  <a:lnTo>
                    <a:pt x="2508" y="2067"/>
                  </a:lnTo>
                  <a:lnTo>
                    <a:pt x="2479" y="2074"/>
                  </a:lnTo>
                  <a:lnTo>
                    <a:pt x="2479" y="2097"/>
                  </a:lnTo>
                  <a:lnTo>
                    <a:pt x="2451" y="2104"/>
                  </a:lnTo>
                  <a:lnTo>
                    <a:pt x="2431" y="2127"/>
                  </a:lnTo>
                  <a:lnTo>
                    <a:pt x="2413" y="2149"/>
                  </a:lnTo>
                  <a:lnTo>
                    <a:pt x="2403" y="2171"/>
                  </a:lnTo>
                  <a:lnTo>
                    <a:pt x="2413" y="2193"/>
                  </a:lnTo>
                  <a:lnTo>
                    <a:pt x="2394" y="2216"/>
                  </a:lnTo>
                  <a:lnTo>
                    <a:pt x="2366" y="2230"/>
                  </a:lnTo>
                  <a:lnTo>
                    <a:pt x="2337" y="2230"/>
                  </a:lnTo>
                  <a:lnTo>
                    <a:pt x="2327" y="2252"/>
                  </a:lnTo>
                  <a:lnTo>
                    <a:pt x="2299" y="2252"/>
                  </a:lnTo>
                  <a:lnTo>
                    <a:pt x="2271" y="2260"/>
                  </a:lnTo>
                  <a:lnTo>
                    <a:pt x="2242" y="2282"/>
                  </a:lnTo>
                  <a:lnTo>
                    <a:pt x="2232" y="2304"/>
                  </a:lnTo>
                  <a:lnTo>
                    <a:pt x="2204" y="2304"/>
                  </a:lnTo>
                  <a:lnTo>
                    <a:pt x="2195" y="2327"/>
                  </a:lnTo>
                  <a:lnTo>
                    <a:pt x="2186" y="2349"/>
                  </a:lnTo>
                  <a:lnTo>
                    <a:pt x="2157" y="2349"/>
                  </a:lnTo>
                  <a:lnTo>
                    <a:pt x="2129" y="2363"/>
                  </a:lnTo>
                  <a:lnTo>
                    <a:pt x="2110" y="2386"/>
                  </a:lnTo>
                  <a:lnTo>
                    <a:pt x="2082" y="2400"/>
                  </a:lnTo>
                  <a:lnTo>
                    <a:pt x="2062" y="2378"/>
                  </a:lnTo>
                  <a:lnTo>
                    <a:pt x="2082" y="2356"/>
                  </a:lnTo>
                  <a:lnTo>
                    <a:pt x="2082" y="2333"/>
                  </a:lnTo>
                  <a:lnTo>
                    <a:pt x="2054" y="2333"/>
                  </a:lnTo>
                  <a:lnTo>
                    <a:pt x="2025" y="2349"/>
                  </a:lnTo>
                  <a:lnTo>
                    <a:pt x="1997" y="2356"/>
                  </a:lnTo>
                  <a:lnTo>
                    <a:pt x="1987" y="2378"/>
                  </a:lnTo>
                  <a:lnTo>
                    <a:pt x="1958" y="2378"/>
                  </a:lnTo>
                  <a:lnTo>
                    <a:pt x="1930" y="2386"/>
                  </a:lnTo>
                  <a:lnTo>
                    <a:pt x="1902" y="2371"/>
                  </a:lnTo>
                  <a:lnTo>
                    <a:pt x="1873" y="2363"/>
                  </a:lnTo>
                  <a:lnTo>
                    <a:pt x="1855" y="2341"/>
                  </a:lnTo>
                  <a:lnTo>
                    <a:pt x="1845" y="2311"/>
                  </a:lnTo>
                  <a:lnTo>
                    <a:pt x="1817" y="2311"/>
                  </a:lnTo>
                  <a:lnTo>
                    <a:pt x="1788" y="2319"/>
                  </a:lnTo>
                  <a:lnTo>
                    <a:pt x="1770" y="2297"/>
                  </a:lnTo>
                  <a:lnTo>
                    <a:pt x="1741" y="2282"/>
                  </a:lnTo>
                  <a:lnTo>
                    <a:pt x="1721" y="2260"/>
                  </a:lnTo>
                  <a:lnTo>
                    <a:pt x="1713" y="2238"/>
                  </a:lnTo>
                  <a:lnTo>
                    <a:pt x="1731" y="2216"/>
                  </a:lnTo>
                  <a:lnTo>
                    <a:pt x="1731" y="2193"/>
                  </a:lnTo>
                  <a:lnTo>
                    <a:pt x="1731" y="2171"/>
                  </a:lnTo>
                  <a:lnTo>
                    <a:pt x="1721" y="2149"/>
                  </a:lnTo>
                  <a:lnTo>
                    <a:pt x="1703" y="2127"/>
                  </a:lnTo>
                  <a:lnTo>
                    <a:pt x="1675" y="2119"/>
                  </a:lnTo>
                  <a:lnTo>
                    <a:pt x="1665" y="2097"/>
                  </a:lnTo>
                  <a:lnTo>
                    <a:pt x="1675" y="2074"/>
                  </a:lnTo>
                  <a:lnTo>
                    <a:pt x="1665" y="2052"/>
                  </a:lnTo>
                  <a:lnTo>
                    <a:pt x="1636" y="2030"/>
                  </a:lnTo>
                  <a:lnTo>
                    <a:pt x="1618" y="2008"/>
                  </a:lnTo>
                  <a:lnTo>
                    <a:pt x="1589" y="2000"/>
                  </a:lnTo>
                  <a:lnTo>
                    <a:pt x="1561" y="2008"/>
                  </a:lnTo>
                  <a:lnTo>
                    <a:pt x="1533" y="2008"/>
                  </a:lnTo>
                  <a:lnTo>
                    <a:pt x="1514" y="1986"/>
                  </a:lnTo>
                  <a:lnTo>
                    <a:pt x="1543" y="1978"/>
                  </a:lnTo>
                  <a:lnTo>
                    <a:pt x="1571" y="1963"/>
                  </a:lnTo>
                  <a:lnTo>
                    <a:pt x="1580" y="1941"/>
                  </a:lnTo>
                  <a:lnTo>
                    <a:pt x="1580" y="1919"/>
                  </a:lnTo>
                  <a:lnTo>
                    <a:pt x="1599" y="1897"/>
                  </a:lnTo>
                  <a:lnTo>
                    <a:pt x="1599" y="1874"/>
                  </a:lnTo>
                  <a:lnTo>
                    <a:pt x="1608" y="1852"/>
                  </a:lnTo>
                  <a:lnTo>
                    <a:pt x="1599" y="1830"/>
                  </a:lnTo>
                  <a:lnTo>
                    <a:pt x="1599" y="1808"/>
                  </a:lnTo>
                  <a:lnTo>
                    <a:pt x="1599" y="1786"/>
                  </a:lnTo>
                  <a:lnTo>
                    <a:pt x="1589" y="1763"/>
                  </a:lnTo>
                  <a:lnTo>
                    <a:pt x="1571" y="1741"/>
                  </a:lnTo>
                  <a:lnTo>
                    <a:pt x="1561" y="1719"/>
                  </a:lnTo>
                  <a:lnTo>
                    <a:pt x="1561" y="1697"/>
                  </a:lnTo>
                  <a:lnTo>
                    <a:pt x="1561" y="1674"/>
                  </a:lnTo>
                  <a:lnTo>
                    <a:pt x="1533" y="1689"/>
                  </a:lnTo>
                  <a:lnTo>
                    <a:pt x="1504" y="1689"/>
                  </a:lnTo>
                  <a:lnTo>
                    <a:pt x="1486" y="1667"/>
                  </a:lnTo>
                  <a:lnTo>
                    <a:pt x="1486" y="1644"/>
                  </a:lnTo>
                  <a:lnTo>
                    <a:pt x="1476" y="1622"/>
                  </a:lnTo>
                  <a:lnTo>
                    <a:pt x="1476" y="1600"/>
                  </a:lnTo>
                  <a:lnTo>
                    <a:pt x="1476" y="1578"/>
                  </a:lnTo>
                  <a:lnTo>
                    <a:pt x="1494" y="1556"/>
                  </a:lnTo>
                  <a:lnTo>
                    <a:pt x="1504" y="1533"/>
                  </a:lnTo>
                  <a:lnTo>
                    <a:pt x="1514" y="1511"/>
                  </a:lnTo>
                  <a:lnTo>
                    <a:pt x="1504" y="1489"/>
                  </a:lnTo>
                  <a:lnTo>
                    <a:pt x="1504" y="1467"/>
                  </a:lnTo>
                  <a:lnTo>
                    <a:pt x="1514" y="1444"/>
                  </a:lnTo>
                  <a:lnTo>
                    <a:pt x="1514" y="1422"/>
                  </a:lnTo>
                  <a:lnTo>
                    <a:pt x="1504" y="1400"/>
                  </a:lnTo>
                  <a:lnTo>
                    <a:pt x="1514" y="1378"/>
                  </a:lnTo>
                  <a:lnTo>
                    <a:pt x="1514" y="1356"/>
                  </a:lnTo>
                  <a:lnTo>
                    <a:pt x="1514" y="1333"/>
                  </a:lnTo>
                  <a:lnTo>
                    <a:pt x="1543" y="1319"/>
                  </a:lnTo>
                  <a:lnTo>
                    <a:pt x="1561" y="1297"/>
                  </a:lnTo>
                  <a:lnTo>
                    <a:pt x="1571" y="1274"/>
                  </a:lnTo>
                  <a:lnTo>
                    <a:pt x="1543" y="1260"/>
                  </a:lnTo>
                  <a:lnTo>
                    <a:pt x="1514" y="1260"/>
                  </a:lnTo>
                  <a:lnTo>
                    <a:pt x="1486" y="1260"/>
                  </a:lnTo>
                  <a:lnTo>
                    <a:pt x="1457" y="1252"/>
                  </a:lnTo>
                  <a:lnTo>
                    <a:pt x="1429" y="1267"/>
                  </a:lnTo>
                  <a:lnTo>
                    <a:pt x="1401" y="1252"/>
                  </a:lnTo>
                  <a:lnTo>
                    <a:pt x="1372" y="1267"/>
                  </a:lnTo>
                  <a:lnTo>
                    <a:pt x="1344" y="1274"/>
                  </a:lnTo>
                  <a:lnTo>
                    <a:pt x="1316" y="1267"/>
                  </a:lnTo>
                  <a:lnTo>
                    <a:pt x="1287" y="1274"/>
                  </a:lnTo>
                  <a:lnTo>
                    <a:pt x="1259" y="1282"/>
                  </a:lnTo>
                  <a:lnTo>
                    <a:pt x="1230" y="1282"/>
                  </a:lnTo>
                  <a:lnTo>
                    <a:pt x="1192" y="1282"/>
                  </a:lnTo>
                  <a:lnTo>
                    <a:pt x="1164" y="1297"/>
                  </a:lnTo>
                  <a:lnTo>
                    <a:pt x="1135" y="1289"/>
                  </a:lnTo>
                  <a:lnTo>
                    <a:pt x="1107" y="1297"/>
                  </a:lnTo>
                  <a:lnTo>
                    <a:pt x="1079" y="1319"/>
                  </a:lnTo>
                  <a:lnTo>
                    <a:pt x="1050" y="1319"/>
                  </a:lnTo>
                  <a:lnTo>
                    <a:pt x="1022" y="1304"/>
                  </a:lnTo>
                  <a:lnTo>
                    <a:pt x="1012" y="1282"/>
                  </a:lnTo>
                  <a:lnTo>
                    <a:pt x="993" y="1260"/>
                  </a:lnTo>
                  <a:lnTo>
                    <a:pt x="965" y="1252"/>
                  </a:lnTo>
                  <a:lnTo>
                    <a:pt x="947" y="1230"/>
                  </a:lnTo>
                  <a:lnTo>
                    <a:pt x="947" y="1208"/>
                  </a:lnTo>
                  <a:lnTo>
                    <a:pt x="918" y="1186"/>
                  </a:lnTo>
                  <a:lnTo>
                    <a:pt x="890" y="1186"/>
                  </a:lnTo>
                  <a:lnTo>
                    <a:pt x="861" y="1178"/>
                  </a:lnTo>
                  <a:lnTo>
                    <a:pt x="833" y="1156"/>
                  </a:lnTo>
                  <a:lnTo>
                    <a:pt x="805" y="1133"/>
                  </a:lnTo>
                  <a:lnTo>
                    <a:pt x="776" y="1133"/>
                  </a:lnTo>
                  <a:lnTo>
                    <a:pt x="738" y="1133"/>
                  </a:lnTo>
                  <a:lnTo>
                    <a:pt x="710" y="1133"/>
                  </a:lnTo>
                  <a:lnTo>
                    <a:pt x="681" y="1141"/>
                  </a:lnTo>
                  <a:lnTo>
                    <a:pt x="653" y="1133"/>
                  </a:lnTo>
                  <a:lnTo>
                    <a:pt x="624" y="1149"/>
                  </a:lnTo>
                  <a:lnTo>
                    <a:pt x="596" y="1149"/>
                  </a:lnTo>
                  <a:lnTo>
                    <a:pt x="568" y="1149"/>
                  </a:lnTo>
                  <a:lnTo>
                    <a:pt x="539" y="1163"/>
                  </a:lnTo>
                  <a:lnTo>
                    <a:pt x="511" y="1171"/>
                  </a:lnTo>
                  <a:lnTo>
                    <a:pt x="483" y="1171"/>
                  </a:lnTo>
                  <a:lnTo>
                    <a:pt x="454" y="1163"/>
                  </a:lnTo>
                  <a:lnTo>
                    <a:pt x="426" y="1163"/>
                  </a:lnTo>
                  <a:lnTo>
                    <a:pt x="397" y="1171"/>
                  </a:lnTo>
                  <a:lnTo>
                    <a:pt x="369" y="1171"/>
                  </a:lnTo>
                  <a:lnTo>
                    <a:pt x="351" y="1149"/>
                  </a:lnTo>
                  <a:lnTo>
                    <a:pt x="379" y="1127"/>
                  </a:lnTo>
                  <a:lnTo>
                    <a:pt x="387" y="1104"/>
                  </a:lnTo>
                  <a:lnTo>
                    <a:pt x="379" y="1082"/>
                  </a:lnTo>
                  <a:lnTo>
                    <a:pt x="351" y="1082"/>
                  </a:lnTo>
                  <a:lnTo>
                    <a:pt x="322" y="1082"/>
                  </a:lnTo>
                  <a:lnTo>
                    <a:pt x="294" y="1097"/>
                  </a:lnTo>
                  <a:lnTo>
                    <a:pt x="265" y="1082"/>
                  </a:lnTo>
                  <a:lnTo>
                    <a:pt x="274" y="1060"/>
                  </a:lnTo>
                  <a:lnTo>
                    <a:pt x="284" y="1038"/>
                  </a:lnTo>
                  <a:lnTo>
                    <a:pt x="294" y="1016"/>
                  </a:lnTo>
                  <a:lnTo>
                    <a:pt x="284" y="993"/>
                  </a:lnTo>
                  <a:lnTo>
                    <a:pt x="284" y="971"/>
                  </a:lnTo>
                  <a:lnTo>
                    <a:pt x="284" y="949"/>
                  </a:lnTo>
                  <a:lnTo>
                    <a:pt x="294" y="927"/>
                  </a:lnTo>
                  <a:lnTo>
                    <a:pt x="284" y="904"/>
                  </a:lnTo>
                  <a:lnTo>
                    <a:pt x="255" y="889"/>
                  </a:lnTo>
                  <a:lnTo>
                    <a:pt x="227" y="882"/>
                  </a:lnTo>
                  <a:lnTo>
                    <a:pt x="199" y="867"/>
                  </a:lnTo>
                  <a:lnTo>
                    <a:pt x="170" y="852"/>
                  </a:lnTo>
                  <a:lnTo>
                    <a:pt x="152" y="830"/>
                  </a:lnTo>
                  <a:lnTo>
                    <a:pt x="180" y="808"/>
                  </a:lnTo>
                  <a:lnTo>
                    <a:pt x="180" y="786"/>
                  </a:lnTo>
                  <a:lnTo>
                    <a:pt x="180" y="763"/>
                  </a:lnTo>
                  <a:lnTo>
                    <a:pt x="170" y="741"/>
                  </a:lnTo>
                  <a:lnTo>
                    <a:pt x="170" y="719"/>
                  </a:lnTo>
                  <a:lnTo>
                    <a:pt x="170" y="697"/>
                  </a:lnTo>
                  <a:lnTo>
                    <a:pt x="142" y="682"/>
                  </a:lnTo>
                  <a:lnTo>
                    <a:pt x="114" y="689"/>
                  </a:lnTo>
                  <a:lnTo>
                    <a:pt x="104" y="711"/>
                  </a:lnTo>
                  <a:lnTo>
                    <a:pt x="95" y="733"/>
                  </a:lnTo>
                  <a:lnTo>
                    <a:pt x="85" y="711"/>
                  </a:lnTo>
                  <a:lnTo>
                    <a:pt x="85" y="689"/>
                  </a:lnTo>
                  <a:lnTo>
                    <a:pt x="104" y="667"/>
                  </a:lnTo>
                  <a:lnTo>
                    <a:pt x="104" y="644"/>
                  </a:lnTo>
                  <a:lnTo>
                    <a:pt x="95" y="622"/>
                  </a:lnTo>
                  <a:lnTo>
                    <a:pt x="67" y="616"/>
                  </a:lnTo>
                  <a:lnTo>
                    <a:pt x="38" y="638"/>
                  </a:lnTo>
                  <a:lnTo>
                    <a:pt x="28" y="660"/>
                  </a:lnTo>
                  <a:lnTo>
                    <a:pt x="10" y="638"/>
                  </a:lnTo>
                  <a:lnTo>
                    <a:pt x="0" y="616"/>
                  </a:lnTo>
                  <a:lnTo>
                    <a:pt x="28" y="600"/>
                  </a:lnTo>
                  <a:lnTo>
                    <a:pt x="57" y="578"/>
                  </a:lnTo>
                  <a:lnTo>
                    <a:pt x="75" y="556"/>
                  </a:lnTo>
                  <a:lnTo>
                    <a:pt x="85" y="533"/>
                  </a:lnTo>
                  <a:lnTo>
                    <a:pt x="85" y="511"/>
                  </a:lnTo>
                  <a:lnTo>
                    <a:pt x="85" y="489"/>
                  </a:lnTo>
                  <a:lnTo>
                    <a:pt x="104" y="467"/>
                  </a:lnTo>
                  <a:lnTo>
                    <a:pt x="114" y="444"/>
                  </a:lnTo>
                  <a:lnTo>
                    <a:pt x="123" y="422"/>
                  </a:lnTo>
                  <a:lnTo>
                    <a:pt x="132" y="400"/>
                  </a:lnTo>
                  <a:lnTo>
                    <a:pt x="132" y="378"/>
                  </a:lnTo>
                  <a:lnTo>
                    <a:pt x="132" y="356"/>
                  </a:lnTo>
                  <a:lnTo>
                    <a:pt x="142" y="333"/>
                  </a:lnTo>
                  <a:lnTo>
                    <a:pt x="152" y="311"/>
                  </a:lnTo>
                  <a:lnTo>
                    <a:pt x="180" y="304"/>
                  </a:lnTo>
                  <a:lnTo>
                    <a:pt x="209" y="297"/>
                  </a:lnTo>
                  <a:lnTo>
                    <a:pt x="189" y="267"/>
                  </a:lnTo>
                  <a:lnTo>
                    <a:pt x="217" y="252"/>
                  </a:lnTo>
                  <a:lnTo>
                    <a:pt x="246" y="238"/>
                  </a:lnTo>
                  <a:lnTo>
                    <a:pt x="255" y="216"/>
                  </a:lnTo>
                  <a:lnTo>
                    <a:pt x="284" y="193"/>
                  </a:lnTo>
                  <a:lnTo>
                    <a:pt x="294" y="171"/>
                  </a:lnTo>
                  <a:lnTo>
                    <a:pt x="302" y="149"/>
                  </a:lnTo>
                  <a:lnTo>
                    <a:pt x="331" y="141"/>
                  </a:lnTo>
                  <a:lnTo>
                    <a:pt x="359" y="133"/>
                  </a:lnTo>
                  <a:lnTo>
                    <a:pt x="379" y="111"/>
                  </a:lnTo>
                  <a:lnTo>
                    <a:pt x="407" y="104"/>
                  </a:lnTo>
                  <a:lnTo>
                    <a:pt x="436" y="97"/>
                  </a:lnTo>
                  <a:lnTo>
                    <a:pt x="464" y="82"/>
                  </a:lnTo>
                  <a:lnTo>
                    <a:pt x="492" y="67"/>
                  </a:lnTo>
                  <a:lnTo>
                    <a:pt x="521" y="60"/>
                  </a:lnTo>
                  <a:lnTo>
                    <a:pt x="529" y="82"/>
                  </a:lnTo>
                  <a:lnTo>
                    <a:pt x="501" y="89"/>
                  </a:lnTo>
                  <a:lnTo>
                    <a:pt x="473" y="89"/>
                  </a:lnTo>
                  <a:lnTo>
                    <a:pt x="444" y="97"/>
                  </a:lnTo>
                  <a:lnTo>
                    <a:pt x="436" y="119"/>
                  </a:lnTo>
                  <a:lnTo>
                    <a:pt x="416" y="141"/>
                  </a:lnTo>
                  <a:lnTo>
                    <a:pt x="387" y="141"/>
                  </a:lnTo>
                  <a:lnTo>
                    <a:pt x="369" y="163"/>
                  </a:lnTo>
                  <a:lnTo>
                    <a:pt x="369" y="186"/>
                  </a:lnTo>
                  <a:lnTo>
                    <a:pt x="379" y="208"/>
                  </a:lnTo>
                  <a:lnTo>
                    <a:pt x="407" y="222"/>
                  </a:lnTo>
                  <a:lnTo>
                    <a:pt x="416" y="244"/>
                  </a:lnTo>
                  <a:lnTo>
                    <a:pt x="416" y="267"/>
                  </a:lnTo>
                  <a:lnTo>
                    <a:pt x="426" y="289"/>
                  </a:lnTo>
                  <a:lnTo>
                    <a:pt x="426" y="311"/>
                  </a:lnTo>
                  <a:lnTo>
                    <a:pt x="454" y="327"/>
                  </a:lnTo>
                  <a:lnTo>
                    <a:pt x="454" y="349"/>
                  </a:lnTo>
                  <a:lnTo>
                    <a:pt x="444" y="371"/>
                  </a:lnTo>
                  <a:lnTo>
                    <a:pt x="416" y="378"/>
                  </a:lnTo>
                  <a:lnTo>
                    <a:pt x="407" y="400"/>
                  </a:lnTo>
                  <a:lnTo>
                    <a:pt x="397" y="422"/>
                  </a:lnTo>
                  <a:lnTo>
                    <a:pt x="379" y="444"/>
                  </a:lnTo>
                  <a:lnTo>
                    <a:pt x="351" y="460"/>
                  </a:lnTo>
                  <a:lnTo>
                    <a:pt x="331" y="482"/>
                  </a:lnTo>
                  <a:lnTo>
                    <a:pt x="351" y="504"/>
                  </a:lnTo>
                  <a:lnTo>
                    <a:pt x="359" y="527"/>
                  </a:lnTo>
                  <a:lnTo>
                    <a:pt x="387" y="541"/>
                  </a:lnTo>
                  <a:lnTo>
                    <a:pt x="387" y="563"/>
                  </a:lnTo>
                  <a:lnTo>
                    <a:pt x="397" y="586"/>
                  </a:lnTo>
                  <a:lnTo>
                    <a:pt x="407" y="608"/>
                  </a:lnTo>
                  <a:lnTo>
                    <a:pt x="426" y="630"/>
                  </a:lnTo>
                  <a:lnTo>
                    <a:pt x="426" y="652"/>
                  </a:lnTo>
                  <a:lnTo>
                    <a:pt x="454" y="667"/>
                  </a:lnTo>
                  <a:lnTo>
                    <a:pt x="483" y="674"/>
                  </a:lnTo>
                  <a:lnTo>
                    <a:pt x="492" y="652"/>
                  </a:lnTo>
                  <a:lnTo>
                    <a:pt x="521" y="644"/>
                  </a:lnTo>
                  <a:lnTo>
                    <a:pt x="549" y="630"/>
                  </a:lnTo>
                  <a:lnTo>
                    <a:pt x="578" y="638"/>
                  </a:lnTo>
                  <a:lnTo>
                    <a:pt x="606" y="622"/>
                  </a:lnTo>
                  <a:lnTo>
                    <a:pt x="606" y="600"/>
                  </a:lnTo>
                  <a:lnTo>
                    <a:pt x="606" y="578"/>
                  </a:lnTo>
                  <a:lnTo>
                    <a:pt x="596" y="556"/>
                  </a:lnTo>
                  <a:lnTo>
                    <a:pt x="568" y="533"/>
                  </a:lnTo>
                  <a:lnTo>
                    <a:pt x="558" y="511"/>
                  </a:lnTo>
                  <a:lnTo>
                    <a:pt x="549" y="489"/>
                  </a:lnTo>
                  <a:lnTo>
                    <a:pt x="549" y="467"/>
                  </a:lnTo>
                  <a:lnTo>
                    <a:pt x="558" y="444"/>
                  </a:lnTo>
                  <a:lnTo>
                    <a:pt x="549" y="422"/>
                  </a:lnTo>
                  <a:lnTo>
                    <a:pt x="558" y="400"/>
                  </a:lnTo>
                  <a:lnTo>
                    <a:pt x="549" y="378"/>
                  </a:lnTo>
                  <a:lnTo>
                    <a:pt x="521" y="356"/>
                  </a:lnTo>
                  <a:lnTo>
                    <a:pt x="521" y="333"/>
                  </a:lnTo>
                  <a:lnTo>
                    <a:pt x="511" y="311"/>
                  </a:lnTo>
                  <a:lnTo>
                    <a:pt x="511" y="289"/>
                  </a:lnTo>
                  <a:lnTo>
                    <a:pt x="539" y="282"/>
                  </a:lnTo>
                  <a:lnTo>
                    <a:pt x="568" y="267"/>
                  </a:lnTo>
                  <a:lnTo>
                    <a:pt x="586" y="244"/>
                  </a:lnTo>
                  <a:lnTo>
                    <a:pt x="614" y="222"/>
                  </a:lnTo>
                  <a:lnTo>
                    <a:pt x="643" y="208"/>
                  </a:lnTo>
                  <a:lnTo>
                    <a:pt x="671" y="208"/>
                  </a:lnTo>
                  <a:lnTo>
                    <a:pt x="700" y="208"/>
                  </a:lnTo>
                  <a:lnTo>
                    <a:pt x="728" y="208"/>
                  </a:lnTo>
                  <a:lnTo>
                    <a:pt x="756" y="193"/>
                  </a:lnTo>
                  <a:lnTo>
                    <a:pt x="785" y="178"/>
                  </a:lnTo>
                  <a:lnTo>
                    <a:pt x="805" y="156"/>
                  </a:lnTo>
                  <a:lnTo>
                    <a:pt x="833" y="149"/>
                  </a:lnTo>
                  <a:lnTo>
                    <a:pt x="861" y="149"/>
                  </a:lnTo>
                  <a:lnTo>
                    <a:pt x="890" y="141"/>
                  </a:lnTo>
                  <a:lnTo>
                    <a:pt x="918" y="133"/>
                  </a:lnTo>
                  <a:lnTo>
                    <a:pt x="927" y="111"/>
                  </a:lnTo>
                  <a:lnTo>
                    <a:pt x="908" y="89"/>
                  </a:lnTo>
                  <a:lnTo>
                    <a:pt x="880" y="89"/>
                  </a:lnTo>
                  <a:lnTo>
                    <a:pt x="861" y="111"/>
                  </a:lnTo>
                  <a:lnTo>
                    <a:pt x="833" y="111"/>
                  </a:lnTo>
                  <a:lnTo>
                    <a:pt x="805" y="97"/>
                  </a:lnTo>
                  <a:lnTo>
                    <a:pt x="805" y="74"/>
                  </a:lnTo>
                  <a:lnTo>
                    <a:pt x="813" y="52"/>
                  </a:lnTo>
                  <a:lnTo>
                    <a:pt x="805" y="30"/>
                  </a:lnTo>
                  <a:lnTo>
                    <a:pt x="833" y="8"/>
                  </a:lnTo>
                  <a:lnTo>
                    <a:pt x="861" y="0"/>
                  </a:lnTo>
                  <a:lnTo>
                    <a:pt x="890" y="0"/>
                  </a:lnTo>
                  <a:lnTo>
                    <a:pt x="918" y="8"/>
                  </a:lnTo>
                  <a:lnTo>
                    <a:pt x="937" y="30"/>
                  </a:lnTo>
                  <a:lnTo>
                    <a:pt x="955" y="52"/>
                  </a:lnTo>
                  <a:lnTo>
                    <a:pt x="947" y="74"/>
                  </a:lnTo>
                  <a:lnTo>
                    <a:pt x="947" y="97"/>
                  </a:lnTo>
                  <a:lnTo>
                    <a:pt x="955" y="119"/>
                  </a:lnTo>
                  <a:lnTo>
                    <a:pt x="983" y="119"/>
                  </a:lnTo>
                  <a:lnTo>
                    <a:pt x="1012" y="119"/>
                  </a:lnTo>
                  <a:lnTo>
                    <a:pt x="1040" y="127"/>
                  </a:lnTo>
                  <a:lnTo>
                    <a:pt x="1069" y="141"/>
                  </a:lnTo>
                  <a:lnTo>
                    <a:pt x="1097" y="149"/>
                  </a:lnTo>
                  <a:lnTo>
                    <a:pt x="1125" y="156"/>
                  </a:lnTo>
                  <a:lnTo>
                    <a:pt x="1154" y="163"/>
                  </a:lnTo>
                  <a:lnTo>
                    <a:pt x="1182" y="163"/>
                  </a:lnTo>
                  <a:lnTo>
                    <a:pt x="1211" y="178"/>
                  </a:lnTo>
                  <a:lnTo>
                    <a:pt x="1239" y="193"/>
                  </a:lnTo>
                  <a:lnTo>
                    <a:pt x="1249" y="216"/>
                  </a:lnTo>
                  <a:lnTo>
                    <a:pt x="1267" y="238"/>
                  </a:lnTo>
                  <a:lnTo>
                    <a:pt x="1277" y="260"/>
                  </a:lnTo>
                  <a:lnTo>
                    <a:pt x="1287" y="282"/>
                  </a:lnTo>
                  <a:lnTo>
                    <a:pt x="1287" y="304"/>
                  </a:lnTo>
                  <a:lnTo>
                    <a:pt x="1316" y="319"/>
                  </a:lnTo>
                  <a:lnTo>
                    <a:pt x="1344" y="341"/>
                  </a:lnTo>
                  <a:lnTo>
                    <a:pt x="1372" y="341"/>
                  </a:lnTo>
                  <a:lnTo>
                    <a:pt x="1401" y="327"/>
                  </a:lnTo>
                  <a:lnTo>
                    <a:pt x="1429" y="327"/>
                  </a:lnTo>
                  <a:lnTo>
                    <a:pt x="1457" y="333"/>
                  </a:lnTo>
                </a:path>
              </a:pathLst>
            </a:custGeom>
            <a:gradFill rotWithShape="0">
              <a:gsLst>
                <a:gs pos="0">
                  <a:srgbClr val="CCCCFF">
                    <a:gamma/>
                    <a:shade val="70980"/>
                    <a:invGamma/>
                  </a:srgbClr>
                </a:gs>
                <a:gs pos="100000">
                  <a:srgbClr val="CCCCFF"/>
                </a:gs>
              </a:gsLst>
              <a:path path="rect">
                <a:fillToRect l="50000" t="50000" r="50000" b="50000"/>
              </a:path>
            </a:gradFill>
            <a:ln w="12700" cap="rnd" cmpd="sng">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rgbClr val="CCCCFF"/>
              </a:extrusionClr>
            </a:sp3d>
            <a:extLst>
              <a:ext uri="{AF507438-7753-43E0-B8FC-AC1667EBCBE1}">
                <a14:hiddenEffects xmlns:a14="http://schemas.microsoft.com/office/drawing/2010/main">
                  <a:effectLst>
                    <a:outerShdw dist="107763" dir="2700000" algn="ctr" rotWithShape="0">
                      <a:srgbClr val="1F4300"/>
                    </a:outerShdw>
                  </a:effectLst>
                </a14:hiddenEffects>
              </a:ext>
            </a:extLst>
          </p:spPr>
          <p:txBody>
            <a:bodyPr>
              <a:flatTx/>
            </a:bodyPr>
            <a:lstStyle/>
            <a:p>
              <a:endParaRPr lang="es-VE"/>
            </a:p>
          </p:txBody>
        </p:sp>
        <p:sp>
          <p:nvSpPr>
            <p:cNvPr id="66" name="Freeform 218"/>
            <p:cNvSpPr>
              <a:spLocks/>
            </p:cNvSpPr>
            <p:nvPr/>
          </p:nvSpPr>
          <p:spPr bwMode="auto">
            <a:xfrm>
              <a:off x="4222750" y="1611313"/>
              <a:ext cx="633413" cy="152400"/>
            </a:xfrm>
            <a:custGeom>
              <a:avLst/>
              <a:gdLst>
                <a:gd name="T0" fmla="*/ 666 w 667"/>
                <a:gd name="T1" fmla="*/ 0 h 189"/>
                <a:gd name="T2" fmla="*/ 629 w 667"/>
                <a:gd name="T3" fmla="*/ 16 h 189"/>
                <a:gd name="T4" fmla="*/ 614 w 667"/>
                <a:gd name="T5" fmla="*/ 41 h 189"/>
                <a:gd name="T6" fmla="*/ 574 w 667"/>
                <a:gd name="T7" fmla="*/ 38 h 189"/>
                <a:gd name="T8" fmla="*/ 538 w 667"/>
                <a:gd name="T9" fmla="*/ 41 h 189"/>
                <a:gd name="T10" fmla="*/ 501 w 667"/>
                <a:gd name="T11" fmla="*/ 38 h 189"/>
                <a:gd name="T12" fmla="*/ 464 w 667"/>
                <a:gd name="T13" fmla="*/ 33 h 189"/>
                <a:gd name="T14" fmla="*/ 433 w 667"/>
                <a:gd name="T15" fmla="*/ 52 h 189"/>
                <a:gd name="T16" fmla="*/ 399 w 667"/>
                <a:gd name="T17" fmla="*/ 63 h 189"/>
                <a:gd name="T18" fmla="*/ 362 w 667"/>
                <a:gd name="T19" fmla="*/ 68 h 189"/>
                <a:gd name="T20" fmla="*/ 325 w 667"/>
                <a:gd name="T21" fmla="*/ 63 h 189"/>
                <a:gd name="T22" fmla="*/ 291 w 667"/>
                <a:gd name="T23" fmla="*/ 41 h 189"/>
                <a:gd name="T24" fmla="*/ 257 w 667"/>
                <a:gd name="T25" fmla="*/ 27 h 189"/>
                <a:gd name="T26" fmla="*/ 215 w 667"/>
                <a:gd name="T27" fmla="*/ 22 h 189"/>
                <a:gd name="T28" fmla="*/ 176 w 667"/>
                <a:gd name="T29" fmla="*/ 16 h 189"/>
                <a:gd name="T30" fmla="*/ 134 w 667"/>
                <a:gd name="T31" fmla="*/ 16 h 189"/>
                <a:gd name="T32" fmla="*/ 89 w 667"/>
                <a:gd name="T33" fmla="*/ 16 h 189"/>
                <a:gd name="T34" fmla="*/ 60 w 667"/>
                <a:gd name="T35" fmla="*/ 27 h 189"/>
                <a:gd name="T36" fmla="*/ 24 w 667"/>
                <a:gd name="T37" fmla="*/ 33 h 189"/>
                <a:gd name="T38" fmla="*/ 0 w 667"/>
                <a:gd name="T39" fmla="*/ 57 h 189"/>
                <a:gd name="T40" fmla="*/ 13 w 667"/>
                <a:gd name="T41" fmla="*/ 82 h 189"/>
                <a:gd name="T42" fmla="*/ 37 w 667"/>
                <a:gd name="T43" fmla="*/ 112 h 189"/>
                <a:gd name="T44" fmla="*/ 66 w 667"/>
                <a:gd name="T45" fmla="*/ 131 h 189"/>
                <a:gd name="T46" fmla="*/ 105 w 667"/>
                <a:gd name="T47" fmla="*/ 147 h 189"/>
                <a:gd name="T48" fmla="*/ 134 w 667"/>
                <a:gd name="T49" fmla="*/ 163 h 189"/>
                <a:gd name="T50" fmla="*/ 110 w 667"/>
                <a:gd name="T51" fmla="*/ 188 h 189"/>
                <a:gd name="T52" fmla="*/ 121 w 667"/>
                <a:gd name="T53" fmla="*/ 166 h 189"/>
                <a:gd name="T54" fmla="*/ 147 w 667"/>
                <a:gd name="T55" fmla="*/ 158 h 189"/>
                <a:gd name="T56" fmla="*/ 184 w 667"/>
                <a:gd name="T57" fmla="*/ 153 h 189"/>
                <a:gd name="T58" fmla="*/ 220 w 667"/>
                <a:gd name="T59" fmla="*/ 147 h 189"/>
                <a:gd name="T60" fmla="*/ 257 w 667"/>
                <a:gd name="T61" fmla="*/ 136 h 189"/>
                <a:gd name="T62" fmla="*/ 286 w 667"/>
                <a:gd name="T63" fmla="*/ 158 h 189"/>
                <a:gd name="T64" fmla="*/ 325 w 667"/>
                <a:gd name="T65" fmla="*/ 153 h 189"/>
                <a:gd name="T66" fmla="*/ 351 w 667"/>
                <a:gd name="T67" fmla="*/ 142 h 189"/>
                <a:gd name="T68" fmla="*/ 383 w 667"/>
                <a:gd name="T69" fmla="*/ 136 h 189"/>
                <a:gd name="T70" fmla="*/ 420 w 667"/>
                <a:gd name="T71" fmla="*/ 131 h 189"/>
                <a:gd name="T72" fmla="*/ 459 w 667"/>
                <a:gd name="T73" fmla="*/ 114 h 189"/>
                <a:gd name="T74" fmla="*/ 496 w 667"/>
                <a:gd name="T75" fmla="*/ 112 h 189"/>
                <a:gd name="T76" fmla="*/ 524 w 667"/>
                <a:gd name="T77" fmla="*/ 95 h 189"/>
                <a:gd name="T78" fmla="*/ 569 w 667"/>
                <a:gd name="T79" fmla="*/ 90 h 189"/>
                <a:gd name="T80" fmla="*/ 606 w 667"/>
                <a:gd name="T81" fmla="*/ 79 h 189"/>
                <a:gd name="T82" fmla="*/ 629 w 667"/>
                <a:gd name="T83" fmla="*/ 52 h 189"/>
                <a:gd name="T84" fmla="*/ 648 w 667"/>
                <a:gd name="T85" fmla="*/ 22 h 189"/>
                <a:gd name="T86" fmla="*/ 666 w 667"/>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189">
                  <a:moveTo>
                    <a:pt x="666" y="0"/>
                  </a:moveTo>
                  <a:lnTo>
                    <a:pt x="629" y="16"/>
                  </a:lnTo>
                  <a:lnTo>
                    <a:pt x="614" y="41"/>
                  </a:lnTo>
                  <a:lnTo>
                    <a:pt x="574" y="38"/>
                  </a:lnTo>
                  <a:lnTo>
                    <a:pt x="538" y="41"/>
                  </a:lnTo>
                  <a:lnTo>
                    <a:pt x="501" y="38"/>
                  </a:lnTo>
                  <a:lnTo>
                    <a:pt x="464" y="33"/>
                  </a:lnTo>
                  <a:lnTo>
                    <a:pt x="433" y="52"/>
                  </a:lnTo>
                  <a:lnTo>
                    <a:pt x="399" y="63"/>
                  </a:lnTo>
                  <a:lnTo>
                    <a:pt x="362" y="68"/>
                  </a:lnTo>
                  <a:lnTo>
                    <a:pt x="325" y="63"/>
                  </a:lnTo>
                  <a:lnTo>
                    <a:pt x="291" y="41"/>
                  </a:lnTo>
                  <a:lnTo>
                    <a:pt x="257" y="27"/>
                  </a:lnTo>
                  <a:lnTo>
                    <a:pt x="215" y="22"/>
                  </a:lnTo>
                  <a:lnTo>
                    <a:pt x="176" y="16"/>
                  </a:lnTo>
                  <a:lnTo>
                    <a:pt x="134" y="16"/>
                  </a:lnTo>
                  <a:lnTo>
                    <a:pt x="89" y="16"/>
                  </a:lnTo>
                  <a:lnTo>
                    <a:pt x="60" y="27"/>
                  </a:lnTo>
                  <a:lnTo>
                    <a:pt x="24" y="33"/>
                  </a:lnTo>
                  <a:lnTo>
                    <a:pt x="0" y="57"/>
                  </a:lnTo>
                  <a:lnTo>
                    <a:pt x="13" y="82"/>
                  </a:lnTo>
                  <a:lnTo>
                    <a:pt x="37" y="112"/>
                  </a:lnTo>
                  <a:lnTo>
                    <a:pt x="66" y="131"/>
                  </a:lnTo>
                  <a:lnTo>
                    <a:pt x="105" y="147"/>
                  </a:lnTo>
                  <a:lnTo>
                    <a:pt x="134" y="163"/>
                  </a:lnTo>
                  <a:lnTo>
                    <a:pt x="110" y="188"/>
                  </a:lnTo>
                  <a:lnTo>
                    <a:pt x="121" y="166"/>
                  </a:lnTo>
                  <a:lnTo>
                    <a:pt x="147" y="158"/>
                  </a:lnTo>
                  <a:lnTo>
                    <a:pt x="184" y="153"/>
                  </a:lnTo>
                  <a:lnTo>
                    <a:pt x="220" y="147"/>
                  </a:lnTo>
                  <a:lnTo>
                    <a:pt x="257" y="136"/>
                  </a:lnTo>
                  <a:lnTo>
                    <a:pt x="286" y="158"/>
                  </a:lnTo>
                  <a:lnTo>
                    <a:pt x="325" y="153"/>
                  </a:lnTo>
                  <a:lnTo>
                    <a:pt x="351" y="142"/>
                  </a:lnTo>
                  <a:lnTo>
                    <a:pt x="383" y="136"/>
                  </a:lnTo>
                  <a:lnTo>
                    <a:pt x="420" y="131"/>
                  </a:lnTo>
                  <a:lnTo>
                    <a:pt x="459" y="114"/>
                  </a:lnTo>
                  <a:lnTo>
                    <a:pt x="496" y="112"/>
                  </a:lnTo>
                  <a:lnTo>
                    <a:pt x="524" y="95"/>
                  </a:lnTo>
                  <a:lnTo>
                    <a:pt x="569" y="90"/>
                  </a:lnTo>
                  <a:lnTo>
                    <a:pt x="606" y="79"/>
                  </a:lnTo>
                  <a:lnTo>
                    <a:pt x="629" y="52"/>
                  </a:lnTo>
                  <a:lnTo>
                    <a:pt x="648" y="22"/>
                  </a:lnTo>
                  <a:lnTo>
                    <a:pt x="666" y="0"/>
                  </a:lnTo>
                </a:path>
              </a:pathLst>
            </a:custGeom>
            <a:solidFill>
              <a:schemeClr val="tx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67" name="Freeform 219" descr="Diagonal hacia arriba oscura"/>
            <p:cNvSpPr>
              <a:spLocks/>
            </p:cNvSpPr>
            <p:nvPr/>
          </p:nvSpPr>
          <p:spPr bwMode="auto">
            <a:xfrm>
              <a:off x="4848225" y="1674813"/>
              <a:ext cx="434975" cy="741362"/>
            </a:xfrm>
            <a:custGeom>
              <a:avLst/>
              <a:gdLst>
                <a:gd name="T0" fmla="*/ 141 w 321"/>
                <a:gd name="T1" fmla="*/ 1 h 723"/>
                <a:gd name="T2" fmla="*/ 87 w 321"/>
                <a:gd name="T3" fmla="*/ 47 h 723"/>
                <a:gd name="T4" fmla="*/ 69 w 321"/>
                <a:gd name="T5" fmla="*/ 57 h 723"/>
                <a:gd name="T6" fmla="*/ 63 w 321"/>
                <a:gd name="T7" fmla="*/ 61 h 723"/>
                <a:gd name="T8" fmla="*/ 65 w 321"/>
                <a:gd name="T9" fmla="*/ 105 h 723"/>
                <a:gd name="T10" fmla="*/ 31 w 321"/>
                <a:gd name="T11" fmla="*/ 193 h 723"/>
                <a:gd name="T12" fmla="*/ 11 w 321"/>
                <a:gd name="T13" fmla="*/ 213 h 723"/>
                <a:gd name="T14" fmla="*/ 9 w 321"/>
                <a:gd name="T15" fmla="*/ 265 h 723"/>
                <a:gd name="T16" fmla="*/ 45 w 321"/>
                <a:gd name="T17" fmla="*/ 325 h 723"/>
                <a:gd name="T18" fmla="*/ 117 w 321"/>
                <a:gd name="T19" fmla="*/ 335 h 723"/>
                <a:gd name="T20" fmla="*/ 143 w 321"/>
                <a:gd name="T21" fmla="*/ 403 h 723"/>
                <a:gd name="T22" fmla="*/ 135 w 321"/>
                <a:gd name="T23" fmla="*/ 423 h 723"/>
                <a:gd name="T24" fmla="*/ 141 w 321"/>
                <a:gd name="T25" fmla="*/ 449 h 723"/>
                <a:gd name="T26" fmla="*/ 159 w 321"/>
                <a:gd name="T27" fmla="*/ 453 h 723"/>
                <a:gd name="T28" fmla="*/ 171 w 321"/>
                <a:gd name="T29" fmla="*/ 457 h 723"/>
                <a:gd name="T30" fmla="*/ 147 w 321"/>
                <a:gd name="T31" fmla="*/ 511 h 723"/>
                <a:gd name="T32" fmla="*/ 141 w 321"/>
                <a:gd name="T33" fmla="*/ 531 h 723"/>
                <a:gd name="T34" fmla="*/ 137 w 321"/>
                <a:gd name="T35" fmla="*/ 543 h 723"/>
                <a:gd name="T36" fmla="*/ 139 w 321"/>
                <a:gd name="T37" fmla="*/ 585 h 723"/>
                <a:gd name="T38" fmla="*/ 171 w 321"/>
                <a:gd name="T39" fmla="*/ 653 h 723"/>
                <a:gd name="T40" fmla="*/ 205 w 321"/>
                <a:gd name="T41" fmla="*/ 695 h 723"/>
                <a:gd name="T42" fmla="*/ 235 w 321"/>
                <a:gd name="T43" fmla="*/ 711 h 723"/>
                <a:gd name="T44" fmla="*/ 247 w 321"/>
                <a:gd name="T45" fmla="*/ 719 h 723"/>
                <a:gd name="T46" fmla="*/ 259 w 321"/>
                <a:gd name="T47" fmla="*/ 723 h 723"/>
                <a:gd name="T48" fmla="*/ 291 w 321"/>
                <a:gd name="T49" fmla="*/ 681 h 723"/>
                <a:gd name="T50" fmla="*/ 303 w 321"/>
                <a:gd name="T51" fmla="*/ 663 h 723"/>
                <a:gd name="T52" fmla="*/ 307 w 321"/>
                <a:gd name="T53" fmla="*/ 651 h 723"/>
                <a:gd name="T54" fmla="*/ 315 w 321"/>
                <a:gd name="T55" fmla="*/ 589 h 723"/>
                <a:gd name="T56" fmla="*/ 321 w 321"/>
                <a:gd name="T57" fmla="*/ 559 h 723"/>
                <a:gd name="T58" fmla="*/ 305 w 321"/>
                <a:gd name="T59" fmla="*/ 507 h 723"/>
                <a:gd name="T60" fmla="*/ 297 w 321"/>
                <a:gd name="T61" fmla="*/ 489 h 723"/>
                <a:gd name="T62" fmla="*/ 293 w 321"/>
                <a:gd name="T63" fmla="*/ 477 h 723"/>
                <a:gd name="T64" fmla="*/ 269 w 321"/>
                <a:gd name="T65" fmla="*/ 373 h 723"/>
                <a:gd name="T66" fmla="*/ 253 w 321"/>
                <a:gd name="T67" fmla="*/ 337 h 723"/>
                <a:gd name="T68" fmla="*/ 249 w 321"/>
                <a:gd name="T69" fmla="*/ 325 h 723"/>
                <a:gd name="T70" fmla="*/ 257 w 321"/>
                <a:gd name="T71" fmla="*/ 307 h 723"/>
                <a:gd name="T72" fmla="*/ 269 w 321"/>
                <a:gd name="T73" fmla="*/ 299 h 723"/>
                <a:gd name="T74" fmla="*/ 277 w 321"/>
                <a:gd name="T75" fmla="*/ 281 h 723"/>
                <a:gd name="T76" fmla="*/ 275 w 321"/>
                <a:gd name="T77" fmla="*/ 261 h 723"/>
                <a:gd name="T78" fmla="*/ 271 w 321"/>
                <a:gd name="T79" fmla="*/ 249 h 723"/>
                <a:gd name="T80" fmla="*/ 271 w 321"/>
                <a:gd name="T81" fmla="*/ 195 h 723"/>
                <a:gd name="T82" fmla="*/ 269 w 321"/>
                <a:gd name="T83" fmla="*/ 109 h 723"/>
                <a:gd name="T84" fmla="*/ 257 w 321"/>
                <a:gd name="T85" fmla="*/ 85 h 723"/>
                <a:gd name="T86" fmla="*/ 205 w 321"/>
                <a:gd name="T87" fmla="*/ 19 h 723"/>
                <a:gd name="T88" fmla="*/ 167 w 321"/>
                <a:gd name="T89" fmla="*/ 3 h 723"/>
                <a:gd name="T90" fmla="*/ 141 w 321"/>
                <a:gd name="T91" fmla="*/ 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723">
                  <a:moveTo>
                    <a:pt x="141" y="1"/>
                  </a:moveTo>
                  <a:cubicBezTo>
                    <a:pt x="137" y="25"/>
                    <a:pt x="109" y="40"/>
                    <a:pt x="87" y="47"/>
                  </a:cubicBezTo>
                  <a:cubicBezTo>
                    <a:pt x="76" y="51"/>
                    <a:pt x="83" y="48"/>
                    <a:pt x="69" y="57"/>
                  </a:cubicBezTo>
                  <a:cubicBezTo>
                    <a:pt x="67" y="58"/>
                    <a:pt x="63" y="61"/>
                    <a:pt x="63" y="61"/>
                  </a:cubicBezTo>
                  <a:cubicBezTo>
                    <a:pt x="53" y="77"/>
                    <a:pt x="60" y="89"/>
                    <a:pt x="65" y="105"/>
                  </a:cubicBezTo>
                  <a:cubicBezTo>
                    <a:pt x="59" y="149"/>
                    <a:pt x="67" y="169"/>
                    <a:pt x="31" y="193"/>
                  </a:cubicBezTo>
                  <a:cubicBezTo>
                    <a:pt x="26" y="200"/>
                    <a:pt x="18" y="208"/>
                    <a:pt x="11" y="213"/>
                  </a:cubicBezTo>
                  <a:cubicBezTo>
                    <a:pt x="0" y="229"/>
                    <a:pt x="7" y="247"/>
                    <a:pt x="9" y="265"/>
                  </a:cubicBezTo>
                  <a:cubicBezTo>
                    <a:pt x="13" y="297"/>
                    <a:pt x="11" y="319"/>
                    <a:pt x="45" y="325"/>
                  </a:cubicBezTo>
                  <a:cubicBezTo>
                    <a:pt x="64" y="344"/>
                    <a:pt x="87" y="334"/>
                    <a:pt x="117" y="335"/>
                  </a:cubicBezTo>
                  <a:cubicBezTo>
                    <a:pt x="119" y="359"/>
                    <a:pt x="121" y="388"/>
                    <a:pt x="143" y="403"/>
                  </a:cubicBezTo>
                  <a:cubicBezTo>
                    <a:pt x="141" y="411"/>
                    <a:pt x="140" y="416"/>
                    <a:pt x="135" y="423"/>
                  </a:cubicBezTo>
                  <a:cubicBezTo>
                    <a:pt x="136" y="428"/>
                    <a:pt x="137" y="445"/>
                    <a:pt x="141" y="449"/>
                  </a:cubicBezTo>
                  <a:cubicBezTo>
                    <a:pt x="145" y="453"/>
                    <a:pt x="153" y="452"/>
                    <a:pt x="159" y="453"/>
                  </a:cubicBezTo>
                  <a:cubicBezTo>
                    <a:pt x="163" y="454"/>
                    <a:pt x="171" y="457"/>
                    <a:pt x="171" y="457"/>
                  </a:cubicBezTo>
                  <a:cubicBezTo>
                    <a:pt x="165" y="475"/>
                    <a:pt x="153" y="492"/>
                    <a:pt x="147" y="511"/>
                  </a:cubicBezTo>
                  <a:cubicBezTo>
                    <a:pt x="145" y="518"/>
                    <a:pt x="143" y="524"/>
                    <a:pt x="141" y="531"/>
                  </a:cubicBezTo>
                  <a:cubicBezTo>
                    <a:pt x="140" y="535"/>
                    <a:pt x="137" y="543"/>
                    <a:pt x="137" y="543"/>
                  </a:cubicBezTo>
                  <a:cubicBezTo>
                    <a:pt x="141" y="559"/>
                    <a:pt x="141" y="567"/>
                    <a:pt x="139" y="585"/>
                  </a:cubicBezTo>
                  <a:cubicBezTo>
                    <a:pt x="143" y="610"/>
                    <a:pt x="147" y="641"/>
                    <a:pt x="171" y="653"/>
                  </a:cubicBezTo>
                  <a:cubicBezTo>
                    <a:pt x="183" y="671"/>
                    <a:pt x="180" y="687"/>
                    <a:pt x="205" y="695"/>
                  </a:cubicBezTo>
                  <a:cubicBezTo>
                    <a:pt x="216" y="706"/>
                    <a:pt x="219" y="707"/>
                    <a:pt x="235" y="711"/>
                  </a:cubicBezTo>
                  <a:cubicBezTo>
                    <a:pt x="239" y="714"/>
                    <a:pt x="243" y="716"/>
                    <a:pt x="247" y="719"/>
                  </a:cubicBezTo>
                  <a:cubicBezTo>
                    <a:pt x="251" y="721"/>
                    <a:pt x="259" y="723"/>
                    <a:pt x="259" y="723"/>
                  </a:cubicBezTo>
                  <a:cubicBezTo>
                    <a:pt x="288" y="718"/>
                    <a:pt x="269" y="695"/>
                    <a:pt x="291" y="681"/>
                  </a:cubicBezTo>
                  <a:cubicBezTo>
                    <a:pt x="295" y="675"/>
                    <a:pt x="301" y="670"/>
                    <a:pt x="303" y="663"/>
                  </a:cubicBezTo>
                  <a:cubicBezTo>
                    <a:pt x="304" y="659"/>
                    <a:pt x="307" y="651"/>
                    <a:pt x="307" y="651"/>
                  </a:cubicBezTo>
                  <a:cubicBezTo>
                    <a:pt x="309" y="629"/>
                    <a:pt x="311" y="610"/>
                    <a:pt x="315" y="589"/>
                  </a:cubicBezTo>
                  <a:cubicBezTo>
                    <a:pt x="317" y="579"/>
                    <a:pt x="321" y="559"/>
                    <a:pt x="321" y="559"/>
                  </a:cubicBezTo>
                  <a:cubicBezTo>
                    <a:pt x="319" y="538"/>
                    <a:pt x="317" y="524"/>
                    <a:pt x="305" y="507"/>
                  </a:cubicBezTo>
                  <a:cubicBezTo>
                    <a:pt x="301" y="502"/>
                    <a:pt x="300" y="495"/>
                    <a:pt x="297" y="489"/>
                  </a:cubicBezTo>
                  <a:cubicBezTo>
                    <a:pt x="295" y="485"/>
                    <a:pt x="293" y="477"/>
                    <a:pt x="293" y="477"/>
                  </a:cubicBezTo>
                  <a:cubicBezTo>
                    <a:pt x="297" y="437"/>
                    <a:pt x="291" y="407"/>
                    <a:pt x="269" y="373"/>
                  </a:cubicBezTo>
                  <a:cubicBezTo>
                    <a:pt x="262" y="363"/>
                    <a:pt x="257" y="348"/>
                    <a:pt x="253" y="337"/>
                  </a:cubicBezTo>
                  <a:cubicBezTo>
                    <a:pt x="252" y="333"/>
                    <a:pt x="249" y="325"/>
                    <a:pt x="249" y="325"/>
                  </a:cubicBezTo>
                  <a:cubicBezTo>
                    <a:pt x="251" y="313"/>
                    <a:pt x="249" y="314"/>
                    <a:pt x="257" y="307"/>
                  </a:cubicBezTo>
                  <a:cubicBezTo>
                    <a:pt x="261" y="304"/>
                    <a:pt x="269" y="299"/>
                    <a:pt x="269" y="299"/>
                  </a:cubicBezTo>
                  <a:cubicBezTo>
                    <a:pt x="273" y="294"/>
                    <a:pt x="277" y="281"/>
                    <a:pt x="277" y="281"/>
                  </a:cubicBezTo>
                  <a:cubicBezTo>
                    <a:pt x="276" y="274"/>
                    <a:pt x="276" y="268"/>
                    <a:pt x="275" y="261"/>
                  </a:cubicBezTo>
                  <a:cubicBezTo>
                    <a:pt x="274" y="257"/>
                    <a:pt x="271" y="249"/>
                    <a:pt x="271" y="249"/>
                  </a:cubicBezTo>
                  <a:cubicBezTo>
                    <a:pt x="273" y="229"/>
                    <a:pt x="274" y="215"/>
                    <a:pt x="271" y="195"/>
                  </a:cubicBezTo>
                  <a:cubicBezTo>
                    <a:pt x="270" y="166"/>
                    <a:pt x="271" y="138"/>
                    <a:pt x="269" y="109"/>
                  </a:cubicBezTo>
                  <a:cubicBezTo>
                    <a:pt x="268" y="100"/>
                    <a:pt x="262" y="92"/>
                    <a:pt x="257" y="85"/>
                  </a:cubicBezTo>
                  <a:cubicBezTo>
                    <a:pt x="243" y="64"/>
                    <a:pt x="230" y="27"/>
                    <a:pt x="205" y="19"/>
                  </a:cubicBezTo>
                  <a:cubicBezTo>
                    <a:pt x="194" y="8"/>
                    <a:pt x="182" y="5"/>
                    <a:pt x="167" y="3"/>
                  </a:cubicBezTo>
                  <a:cubicBezTo>
                    <a:pt x="158" y="0"/>
                    <a:pt x="145" y="8"/>
                    <a:pt x="141" y="1"/>
                  </a:cubicBezTo>
                  <a:close/>
                </a:path>
              </a:pathLst>
            </a:custGeom>
            <a:pattFill prst="dkUpDiag">
              <a:fgClr>
                <a:schemeClr val="hlink"/>
              </a:fgClr>
              <a:bgClr>
                <a:srgbClr val="FFFFFF"/>
              </a:bgClr>
            </a:patt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8" name="Freeform 220"/>
            <p:cNvSpPr>
              <a:spLocks/>
            </p:cNvSpPr>
            <p:nvPr/>
          </p:nvSpPr>
          <p:spPr bwMode="auto">
            <a:xfrm>
              <a:off x="4133850" y="1571625"/>
              <a:ext cx="776288" cy="355600"/>
            </a:xfrm>
            <a:custGeom>
              <a:avLst/>
              <a:gdLst>
                <a:gd name="T0" fmla="*/ 0 w 609"/>
                <a:gd name="T1" fmla="*/ 364 h 364"/>
                <a:gd name="T2" fmla="*/ 136 w 609"/>
                <a:gd name="T3" fmla="*/ 237 h 364"/>
                <a:gd name="T4" fmla="*/ 218 w 609"/>
                <a:gd name="T5" fmla="*/ 228 h 364"/>
                <a:gd name="T6" fmla="*/ 427 w 609"/>
                <a:gd name="T7" fmla="*/ 173 h 364"/>
                <a:gd name="T8" fmla="*/ 509 w 609"/>
                <a:gd name="T9" fmla="*/ 137 h 364"/>
                <a:gd name="T10" fmla="*/ 609 w 609"/>
                <a:gd name="T11" fmla="*/ 0 h 364"/>
              </a:gdLst>
              <a:ahLst/>
              <a:cxnLst>
                <a:cxn ang="0">
                  <a:pos x="T0" y="T1"/>
                </a:cxn>
                <a:cxn ang="0">
                  <a:pos x="T2" y="T3"/>
                </a:cxn>
                <a:cxn ang="0">
                  <a:pos x="T4" y="T5"/>
                </a:cxn>
                <a:cxn ang="0">
                  <a:pos x="T6" y="T7"/>
                </a:cxn>
                <a:cxn ang="0">
                  <a:pos x="T8" y="T9"/>
                </a:cxn>
                <a:cxn ang="0">
                  <a:pos x="T10" y="T11"/>
                </a:cxn>
              </a:cxnLst>
              <a:rect l="0" t="0" r="r" b="b"/>
              <a:pathLst>
                <a:path w="609" h="364">
                  <a:moveTo>
                    <a:pt x="0" y="364"/>
                  </a:moveTo>
                  <a:cubicBezTo>
                    <a:pt x="41" y="337"/>
                    <a:pt x="80" y="243"/>
                    <a:pt x="136" y="237"/>
                  </a:cubicBezTo>
                  <a:cubicBezTo>
                    <a:pt x="163" y="234"/>
                    <a:pt x="191" y="231"/>
                    <a:pt x="218" y="228"/>
                  </a:cubicBezTo>
                  <a:cubicBezTo>
                    <a:pt x="287" y="203"/>
                    <a:pt x="357" y="193"/>
                    <a:pt x="427" y="173"/>
                  </a:cubicBezTo>
                  <a:cubicBezTo>
                    <a:pt x="457" y="164"/>
                    <a:pt x="479" y="147"/>
                    <a:pt x="509" y="137"/>
                  </a:cubicBezTo>
                  <a:cubicBezTo>
                    <a:pt x="534" y="110"/>
                    <a:pt x="590" y="38"/>
                    <a:pt x="609"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9" name="Freeform 221"/>
            <p:cNvSpPr>
              <a:spLocks/>
            </p:cNvSpPr>
            <p:nvPr/>
          </p:nvSpPr>
          <p:spPr bwMode="auto">
            <a:xfrm>
              <a:off x="4779963" y="1614488"/>
              <a:ext cx="168275" cy="60325"/>
            </a:xfrm>
            <a:custGeom>
              <a:avLst/>
              <a:gdLst>
                <a:gd name="T0" fmla="*/ 0 w 132"/>
                <a:gd name="T1" fmla="*/ 60 h 60"/>
                <a:gd name="T2" fmla="*/ 80 w 132"/>
                <a:gd name="T3" fmla="*/ 36 h 60"/>
                <a:gd name="T4" fmla="*/ 104 w 132"/>
                <a:gd name="T5" fmla="*/ 28 h 60"/>
                <a:gd name="T6" fmla="*/ 128 w 132"/>
                <a:gd name="T7" fmla="*/ 12 h 60"/>
                <a:gd name="T8" fmla="*/ 132 w 132"/>
                <a:gd name="T9" fmla="*/ 0 h 60"/>
              </a:gdLst>
              <a:ahLst/>
              <a:cxnLst>
                <a:cxn ang="0">
                  <a:pos x="T0" y="T1"/>
                </a:cxn>
                <a:cxn ang="0">
                  <a:pos x="T2" y="T3"/>
                </a:cxn>
                <a:cxn ang="0">
                  <a:pos x="T4" y="T5"/>
                </a:cxn>
                <a:cxn ang="0">
                  <a:pos x="T6" y="T7"/>
                </a:cxn>
                <a:cxn ang="0">
                  <a:pos x="T8" y="T9"/>
                </a:cxn>
              </a:cxnLst>
              <a:rect l="0" t="0" r="r" b="b"/>
              <a:pathLst>
                <a:path w="132" h="60">
                  <a:moveTo>
                    <a:pt x="0" y="60"/>
                  </a:moveTo>
                  <a:cubicBezTo>
                    <a:pt x="27" y="53"/>
                    <a:pt x="53" y="44"/>
                    <a:pt x="80" y="36"/>
                  </a:cubicBezTo>
                  <a:cubicBezTo>
                    <a:pt x="88" y="34"/>
                    <a:pt x="97" y="33"/>
                    <a:pt x="104" y="28"/>
                  </a:cubicBezTo>
                  <a:cubicBezTo>
                    <a:pt x="112" y="23"/>
                    <a:pt x="128" y="12"/>
                    <a:pt x="128" y="12"/>
                  </a:cubicBezTo>
                  <a:cubicBezTo>
                    <a:pt x="129" y="8"/>
                    <a:pt x="132" y="0"/>
                    <a:pt x="132"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0" name="Rectangle 223"/>
            <p:cNvSpPr>
              <a:spLocks noChangeArrowheads="1"/>
            </p:cNvSpPr>
            <p:nvPr/>
          </p:nvSpPr>
          <p:spPr bwMode="auto">
            <a:xfrm>
              <a:off x="4881093" y="1347788"/>
              <a:ext cx="122014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s-VE" sz="1400" b="1" dirty="0">
                  <a:effectLst>
                    <a:outerShdw blurRad="38100" dist="38100" dir="2700000" algn="tl">
                      <a:srgbClr val="C0C0C0"/>
                    </a:outerShdw>
                  </a:effectLst>
                </a:rPr>
                <a:t>RIO ORINOCO</a:t>
              </a:r>
            </a:p>
          </p:txBody>
        </p:sp>
      </p:grpSp>
      <p:grpSp>
        <p:nvGrpSpPr>
          <p:cNvPr id="2" name="1 Grupo"/>
          <p:cNvGrpSpPr/>
          <p:nvPr/>
        </p:nvGrpSpPr>
        <p:grpSpPr>
          <a:xfrm>
            <a:off x="7956376" y="1021390"/>
            <a:ext cx="384175" cy="534987"/>
            <a:chOff x="7956376" y="1021390"/>
            <a:chExt cx="384175" cy="534987"/>
          </a:xfrm>
        </p:grpSpPr>
        <p:grpSp>
          <p:nvGrpSpPr>
            <p:cNvPr id="71" name="Group 325"/>
            <p:cNvGrpSpPr>
              <a:grpSpLocks/>
            </p:cNvGrpSpPr>
            <p:nvPr/>
          </p:nvGrpSpPr>
          <p:grpSpPr bwMode="auto">
            <a:xfrm>
              <a:off x="7956376" y="1213477"/>
              <a:ext cx="384175" cy="342900"/>
              <a:chOff x="9481" y="8879"/>
              <a:chExt cx="603" cy="564"/>
            </a:xfrm>
          </p:grpSpPr>
          <p:grpSp>
            <p:nvGrpSpPr>
              <p:cNvPr id="72" name="Group 326"/>
              <p:cNvGrpSpPr>
                <a:grpSpLocks/>
              </p:cNvGrpSpPr>
              <p:nvPr/>
            </p:nvGrpSpPr>
            <p:grpSpPr bwMode="auto">
              <a:xfrm>
                <a:off x="9496" y="9053"/>
                <a:ext cx="588" cy="260"/>
                <a:chOff x="9496" y="9053"/>
                <a:chExt cx="588" cy="260"/>
              </a:xfrm>
            </p:grpSpPr>
            <p:grpSp>
              <p:nvGrpSpPr>
                <p:cNvPr id="129" name="Group 327"/>
                <p:cNvGrpSpPr>
                  <a:grpSpLocks/>
                </p:cNvGrpSpPr>
                <p:nvPr/>
              </p:nvGrpSpPr>
              <p:grpSpPr bwMode="auto">
                <a:xfrm>
                  <a:off x="9496" y="9053"/>
                  <a:ext cx="588" cy="260"/>
                  <a:chOff x="9496" y="9053"/>
                  <a:chExt cx="588" cy="260"/>
                </a:xfrm>
              </p:grpSpPr>
              <p:sp>
                <p:nvSpPr>
                  <p:cNvPr id="131" name="Freeform 328"/>
                  <p:cNvSpPr>
                    <a:spLocks/>
                  </p:cNvSpPr>
                  <p:nvPr/>
                </p:nvSpPr>
                <p:spPr bwMode="auto">
                  <a:xfrm>
                    <a:off x="9496" y="9053"/>
                    <a:ext cx="588" cy="260"/>
                  </a:xfrm>
                  <a:custGeom>
                    <a:avLst/>
                    <a:gdLst>
                      <a:gd name="T0" fmla="*/ 241 w 481"/>
                      <a:gd name="T1" fmla="*/ 0 h 306"/>
                      <a:gd name="T2" fmla="*/ 185 w 481"/>
                      <a:gd name="T3" fmla="*/ 117 h 306"/>
                      <a:gd name="T4" fmla="*/ 0 w 481"/>
                      <a:gd name="T5" fmla="*/ 117 h 306"/>
                      <a:gd name="T6" fmla="*/ 150 w 481"/>
                      <a:gd name="T7" fmla="*/ 190 h 306"/>
                      <a:gd name="T8" fmla="*/ 94 w 481"/>
                      <a:gd name="T9" fmla="*/ 306 h 306"/>
                      <a:gd name="T10" fmla="*/ 241 w 481"/>
                      <a:gd name="T11" fmla="*/ 234 h 306"/>
                      <a:gd name="T12" fmla="*/ 388 w 481"/>
                      <a:gd name="T13" fmla="*/ 306 h 306"/>
                      <a:gd name="T14" fmla="*/ 332 w 481"/>
                      <a:gd name="T15" fmla="*/ 190 h 306"/>
                      <a:gd name="T16" fmla="*/ 481 w 481"/>
                      <a:gd name="T17" fmla="*/ 117 h 306"/>
                      <a:gd name="T18" fmla="*/ 297 w 481"/>
                      <a:gd name="T19" fmla="*/ 117 h 306"/>
                      <a:gd name="T20" fmla="*/ 241 w 48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306">
                        <a:moveTo>
                          <a:pt x="241" y="0"/>
                        </a:moveTo>
                        <a:lnTo>
                          <a:pt x="185" y="117"/>
                        </a:lnTo>
                        <a:lnTo>
                          <a:pt x="0" y="117"/>
                        </a:lnTo>
                        <a:lnTo>
                          <a:pt x="150" y="190"/>
                        </a:lnTo>
                        <a:lnTo>
                          <a:pt x="94" y="306"/>
                        </a:lnTo>
                        <a:lnTo>
                          <a:pt x="241" y="234"/>
                        </a:lnTo>
                        <a:lnTo>
                          <a:pt x="388" y="306"/>
                        </a:lnTo>
                        <a:lnTo>
                          <a:pt x="332" y="190"/>
                        </a:lnTo>
                        <a:lnTo>
                          <a:pt x="481" y="117"/>
                        </a:lnTo>
                        <a:lnTo>
                          <a:pt x="297" y="117"/>
                        </a:lnTo>
                        <a:lnTo>
                          <a:pt x="24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2" name="Freeform 329"/>
                  <p:cNvSpPr>
                    <a:spLocks/>
                  </p:cNvSpPr>
                  <p:nvPr/>
                </p:nvSpPr>
                <p:spPr bwMode="auto">
                  <a:xfrm>
                    <a:off x="9506" y="9056"/>
                    <a:ext cx="565" cy="250"/>
                  </a:xfrm>
                  <a:custGeom>
                    <a:avLst/>
                    <a:gdLst>
                      <a:gd name="T0" fmla="*/ 232 w 462"/>
                      <a:gd name="T1" fmla="*/ 0 h 294"/>
                      <a:gd name="T2" fmla="*/ 178 w 462"/>
                      <a:gd name="T3" fmla="*/ 113 h 294"/>
                      <a:gd name="T4" fmla="*/ 0 w 462"/>
                      <a:gd name="T5" fmla="*/ 113 h 294"/>
                      <a:gd name="T6" fmla="*/ 144 w 462"/>
                      <a:gd name="T7" fmla="*/ 183 h 294"/>
                      <a:gd name="T8" fmla="*/ 91 w 462"/>
                      <a:gd name="T9" fmla="*/ 294 h 294"/>
                      <a:gd name="T10" fmla="*/ 232 w 462"/>
                      <a:gd name="T11" fmla="*/ 225 h 294"/>
                      <a:gd name="T12" fmla="*/ 372 w 462"/>
                      <a:gd name="T13" fmla="*/ 294 h 294"/>
                      <a:gd name="T14" fmla="*/ 319 w 462"/>
                      <a:gd name="T15" fmla="*/ 183 h 294"/>
                      <a:gd name="T16" fmla="*/ 462 w 462"/>
                      <a:gd name="T17" fmla="*/ 113 h 294"/>
                      <a:gd name="T18" fmla="*/ 285 w 462"/>
                      <a:gd name="T19" fmla="*/ 113 h 294"/>
                      <a:gd name="T20" fmla="*/ 232 w 462"/>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294">
                        <a:moveTo>
                          <a:pt x="232" y="0"/>
                        </a:moveTo>
                        <a:lnTo>
                          <a:pt x="178" y="113"/>
                        </a:lnTo>
                        <a:lnTo>
                          <a:pt x="0" y="113"/>
                        </a:lnTo>
                        <a:lnTo>
                          <a:pt x="144" y="183"/>
                        </a:lnTo>
                        <a:lnTo>
                          <a:pt x="91" y="294"/>
                        </a:lnTo>
                        <a:lnTo>
                          <a:pt x="232" y="225"/>
                        </a:lnTo>
                        <a:lnTo>
                          <a:pt x="372" y="294"/>
                        </a:lnTo>
                        <a:lnTo>
                          <a:pt x="319" y="183"/>
                        </a:lnTo>
                        <a:lnTo>
                          <a:pt x="462" y="113"/>
                        </a:lnTo>
                        <a:lnTo>
                          <a:pt x="285" y="113"/>
                        </a:lnTo>
                        <a:lnTo>
                          <a:pt x="232"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3" name="Freeform 330"/>
                  <p:cNvSpPr>
                    <a:spLocks/>
                  </p:cNvSpPr>
                  <p:nvPr/>
                </p:nvSpPr>
                <p:spPr bwMode="auto">
                  <a:xfrm>
                    <a:off x="9518" y="9061"/>
                    <a:ext cx="540" cy="240"/>
                  </a:xfrm>
                  <a:custGeom>
                    <a:avLst/>
                    <a:gdLst>
                      <a:gd name="T0" fmla="*/ 222 w 442"/>
                      <a:gd name="T1" fmla="*/ 0 h 282"/>
                      <a:gd name="T2" fmla="*/ 170 w 442"/>
                      <a:gd name="T3" fmla="*/ 108 h 282"/>
                      <a:gd name="T4" fmla="*/ 0 w 442"/>
                      <a:gd name="T5" fmla="*/ 108 h 282"/>
                      <a:gd name="T6" fmla="*/ 138 w 442"/>
                      <a:gd name="T7" fmla="*/ 176 h 282"/>
                      <a:gd name="T8" fmla="*/ 87 w 442"/>
                      <a:gd name="T9" fmla="*/ 282 h 282"/>
                      <a:gd name="T10" fmla="*/ 222 w 442"/>
                      <a:gd name="T11" fmla="*/ 216 h 282"/>
                      <a:gd name="T12" fmla="*/ 356 w 442"/>
                      <a:gd name="T13" fmla="*/ 282 h 282"/>
                      <a:gd name="T14" fmla="*/ 305 w 442"/>
                      <a:gd name="T15" fmla="*/ 176 h 282"/>
                      <a:gd name="T16" fmla="*/ 442 w 442"/>
                      <a:gd name="T17" fmla="*/ 108 h 282"/>
                      <a:gd name="T18" fmla="*/ 273 w 442"/>
                      <a:gd name="T19" fmla="*/ 108 h 282"/>
                      <a:gd name="T20" fmla="*/ 222 w 442"/>
                      <a:gd name="T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282">
                        <a:moveTo>
                          <a:pt x="222" y="0"/>
                        </a:moveTo>
                        <a:lnTo>
                          <a:pt x="170" y="108"/>
                        </a:lnTo>
                        <a:lnTo>
                          <a:pt x="0" y="108"/>
                        </a:lnTo>
                        <a:lnTo>
                          <a:pt x="138" y="176"/>
                        </a:lnTo>
                        <a:lnTo>
                          <a:pt x="87" y="282"/>
                        </a:lnTo>
                        <a:lnTo>
                          <a:pt x="222" y="216"/>
                        </a:lnTo>
                        <a:lnTo>
                          <a:pt x="356" y="282"/>
                        </a:lnTo>
                        <a:lnTo>
                          <a:pt x="305" y="176"/>
                        </a:lnTo>
                        <a:lnTo>
                          <a:pt x="442" y="108"/>
                        </a:lnTo>
                        <a:lnTo>
                          <a:pt x="273" y="108"/>
                        </a:lnTo>
                        <a:lnTo>
                          <a:pt x="222"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4" name="Freeform 331"/>
                  <p:cNvSpPr>
                    <a:spLocks/>
                  </p:cNvSpPr>
                  <p:nvPr/>
                </p:nvSpPr>
                <p:spPr bwMode="auto">
                  <a:xfrm>
                    <a:off x="9531" y="9067"/>
                    <a:ext cx="515" cy="228"/>
                  </a:xfrm>
                  <a:custGeom>
                    <a:avLst/>
                    <a:gdLst>
                      <a:gd name="T0" fmla="*/ 211 w 421"/>
                      <a:gd name="T1" fmla="*/ 0 h 268"/>
                      <a:gd name="T2" fmla="*/ 162 w 421"/>
                      <a:gd name="T3" fmla="*/ 103 h 268"/>
                      <a:gd name="T4" fmla="*/ 0 w 421"/>
                      <a:gd name="T5" fmla="*/ 103 h 268"/>
                      <a:gd name="T6" fmla="*/ 131 w 421"/>
                      <a:gd name="T7" fmla="*/ 166 h 268"/>
                      <a:gd name="T8" fmla="*/ 82 w 421"/>
                      <a:gd name="T9" fmla="*/ 268 h 268"/>
                      <a:gd name="T10" fmla="*/ 211 w 421"/>
                      <a:gd name="T11" fmla="*/ 206 h 268"/>
                      <a:gd name="T12" fmla="*/ 339 w 421"/>
                      <a:gd name="T13" fmla="*/ 268 h 268"/>
                      <a:gd name="T14" fmla="*/ 290 w 421"/>
                      <a:gd name="T15" fmla="*/ 166 h 268"/>
                      <a:gd name="T16" fmla="*/ 421 w 421"/>
                      <a:gd name="T17" fmla="*/ 103 h 268"/>
                      <a:gd name="T18" fmla="*/ 260 w 421"/>
                      <a:gd name="T19" fmla="*/ 103 h 268"/>
                      <a:gd name="T20" fmla="*/ 211 w 421"/>
                      <a:gd name="T2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268">
                        <a:moveTo>
                          <a:pt x="211" y="0"/>
                        </a:moveTo>
                        <a:lnTo>
                          <a:pt x="162" y="103"/>
                        </a:lnTo>
                        <a:lnTo>
                          <a:pt x="0" y="103"/>
                        </a:lnTo>
                        <a:lnTo>
                          <a:pt x="131" y="166"/>
                        </a:lnTo>
                        <a:lnTo>
                          <a:pt x="82" y="268"/>
                        </a:lnTo>
                        <a:lnTo>
                          <a:pt x="211" y="206"/>
                        </a:lnTo>
                        <a:lnTo>
                          <a:pt x="339" y="268"/>
                        </a:lnTo>
                        <a:lnTo>
                          <a:pt x="290" y="166"/>
                        </a:lnTo>
                        <a:lnTo>
                          <a:pt x="421" y="103"/>
                        </a:lnTo>
                        <a:lnTo>
                          <a:pt x="260" y="103"/>
                        </a:lnTo>
                        <a:lnTo>
                          <a:pt x="21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5" name="Freeform 332"/>
                  <p:cNvSpPr>
                    <a:spLocks/>
                  </p:cNvSpPr>
                  <p:nvPr/>
                </p:nvSpPr>
                <p:spPr bwMode="auto">
                  <a:xfrm>
                    <a:off x="9544" y="9073"/>
                    <a:ext cx="490" cy="217"/>
                  </a:xfrm>
                  <a:custGeom>
                    <a:avLst/>
                    <a:gdLst>
                      <a:gd name="T0" fmla="*/ 201 w 401"/>
                      <a:gd name="T1" fmla="*/ 0 h 256"/>
                      <a:gd name="T2" fmla="*/ 154 w 401"/>
                      <a:gd name="T3" fmla="*/ 98 h 256"/>
                      <a:gd name="T4" fmla="*/ 0 w 401"/>
                      <a:gd name="T5" fmla="*/ 98 h 256"/>
                      <a:gd name="T6" fmla="*/ 125 w 401"/>
                      <a:gd name="T7" fmla="*/ 159 h 256"/>
                      <a:gd name="T8" fmla="*/ 78 w 401"/>
                      <a:gd name="T9" fmla="*/ 256 h 256"/>
                      <a:gd name="T10" fmla="*/ 201 w 401"/>
                      <a:gd name="T11" fmla="*/ 197 h 256"/>
                      <a:gd name="T12" fmla="*/ 323 w 401"/>
                      <a:gd name="T13" fmla="*/ 256 h 256"/>
                      <a:gd name="T14" fmla="*/ 276 w 401"/>
                      <a:gd name="T15" fmla="*/ 159 h 256"/>
                      <a:gd name="T16" fmla="*/ 401 w 401"/>
                      <a:gd name="T17" fmla="*/ 98 h 256"/>
                      <a:gd name="T18" fmla="*/ 247 w 401"/>
                      <a:gd name="T19" fmla="*/ 98 h 256"/>
                      <a:gd name="T20" fmla="*/ 201 w 401"/>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56">
                        <a:moveTo>
                          <a:pt x="201" y="0"/>
                        </a:moveTo>
                        <a:lnTo>
                          <a:pt x="154" y="98"/>
                        </a:lnTo>
                        <a:lnTo>
                          <a:pt x="0" y="98"/>
                        </a:lnTo>
                        <a:lnTo>
                          <a:pt x="125" y="159"/>
                        </a:lnTo>
                        <a:lnTo>
                          <a:pt x="78" y="256"/>
                        </a:lnTo>
                        <a:lnTo>
                          <a:pt x="201" y="197"/>
                        </a:lnTo>
                        <a:lnTo>
                          <a:pt x="323" y="256"/>
                        </a:lnTo>
                        <a:lnTo>
                          <a:pt x="276" y="159"/>
                        </a:lnTo>
                        <a:lnTo>
                          <a:pt x="401" y="98"/>
                        </a:lnTo>
                        <a:lnTo>
                          <a:pt x="247" y="98"/>
                        </a:lnTo>
                        <a:lnTo>
                          <a:pt x="20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6" name="Freeform 333"/>
                  <p:cNvSpPr>
                    <a:spLocks/>
                  </p:cNvSpPr>
                  <p:nvPr/>
                </p:nvSpPr>
                <p:spPr bwMode="auto">
                  <a:xfrm>
                    <a:off x="9556" y="9078"/>
                    <a:ext cx="466" cy="207"/>
                  </a:xfrm>
                  <a:custGeom>
                    <a:avLst/>
                    <a:gdLst>
                      <a:gd name="T0" fmla="*/ 191 w 381"/>
                      <a:gd name="T1" fmla="*/ 0 h 244"/>
                      <a:gd name="T2" fmla="*/ 146 w 381"/>
                      <a:gd name="T3" fmla="*/ 94 h 244"/>
                      <a:gd name="T4" fmla="*/ 0 w 381"/>
                      <a:gd name="T5" fmla="*/ 94 h 244"/>
                      <a:gd name="T6" fmla="*/ 119 w 381"/>
                      <a:gd name="T7" fmla="*/ 151 h 244"/>
                      <a:gd name="T8" fmla="*/ 74 w 381"/>
                      <a:gd name="T9" fmla="*/ 244 h 244"/>
                      <a:gd name="T10" fmla="*/ 191 w 381"/>
                      <a:gd name="T11" fmla="*/ 187 h 244"/>
                      <a:gd name="T12" fmla="*/ 307 w 381"/>
                      <a:gd name="T13" fmla="*/ 244 h 244"/>
                      <a:gd name="T14" fmla="*/ 263 w 381"/>
                      <a:gd name="T15" fmla="*/ 151 h 244"/>
                      <a:gd name="T16" fmla="*/ 381 w 381"/>
                      <a:gd name="T17" fmla="*/ 94 h 244"/>
                      <a:gd name="T18" fmla="*/ 235 w 381"/>
                      <a:gd name="T19" fmla="*/ 94 h 244"/>
                      <a:gd name="T20" fmla="*/ 191 w 381"/>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244">
                        <a:moveTo>
                          <a:pt x="191" y="0"/>
                        </a:moveTo>
                        <a:lnTo>
                          <a:pt x="146" y="94"/>
                        </a:lnTo>
                        <a:lnTo>
                          <a:pt x="0" y="94"/>
                        </a:lnTo>
                        <a:lnTo>
                          <a:pt x="119" y="151"/>
                        </a:lnTo>
                        <a:lnTo>
                          <a:pt x="74" y="244"/>
                        </a:lnTo>
                        <a:lnTo>
                          <a:pt x="191" y="187"/>
                        </a:lnTo>
                        <a:lnTo>
                          <a:pt x="307" y="244"/>
                        </a:lnTo>
                        <a:lnTo>
                          <a:pt x="263" y="151"/>
                        </a:lnTo>
                        <a:lnTo>
                          <a:pt x="381" y="94"/>
                        </a:lnTo>
                        <a:lnTo>
                          <a:pt x="235" y="94"/>
                        </a:lnTo>
                        <a:lnTo>
                          <a:pt x="19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7" name="Freeform 334"/>
                  <p:cNvSpPr>
                    <a:spLocks/>
                  </p:cNvSpPr>
                  <p:nvPr/>
                </p:nvSpPr>
                <p:spPr bwMode="auto">
                  <a:xfrm>
                    <a:off x="9568" y="9084"/>
                    <a:ext cx="441" cy="195"/>
                  </a:xfrm>
                  <a:custGeom>
                    <a:avLst/>
                    <a:gdLst>
                      <a:gd name="T0" fmla="*/ 181 w 361"/>
                      <a:gd name="T1" fmla="*/ 0 h 230"/>
                      <a:gd name="T2" fmla="*/ 139 w 361"/>
                      <a:gd name="T3" fmla="*/ 88 h 230"/>
                      <a:gd name="T4" fmla="*/ 0 w 361"/>
                      <a:gd name="T5" fmla="*/ 88 h 230"/>
                      <a:gd name="T6" fmla="*/ 112 w 361"/>
                      <a:gd name="T7" fmla="*/ 143 h 230"/>
                      <a:gd name="T8" fmla="*/ 70 w 361"/>
                      <a:gd name="T9" fmla="*/ 230 h 230"/>
                      <a:gd name="T10" fmla="*/ 181 w 361"/>
                      <a:gd name="T11" fmla="*/ 176 h 230"/>
                      <a:gd name="T12" fmla="*/ 291 w 361"/>
                      <a:gd name="T13" fmla="*/ 230 h 230"/>
                      <a:gd name="T14" fmla="*/ 249 w 361"/>
                      <a:gd name="T15" fmla="*/ 143 h 230"/>
                      <a:gd name="T16" fmla="*/ 361 w 361"/>
                      <a:gd name="T17" fmla="*/ 88 h 230"/>
                      <a:gd name="T18" fmla="*/ 223 w 361"/>
                      <a:gd name="T19" fmla="*/ 88 h 230"/>
                      <a:gd name="T20" fmla="*/ 181 w 36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30">
                        <a:moveTo>
                          <a:pt x="181" y="0"/>
                        </a:moveTo>
                        <a:lnTo>
                          <a:pt x="139" y="88"/>
                        </a:lnTo>
                        <a:lnTo>
                          <a:pt x="0" y="88"/>
                        </a:lnTo>
                        <a:lnTo>
                          <a:pt x="112" y="143"/>
                        </a:lnTo>
                        <a:lnTo>
                          <a:pt x="70" y="230"/>
                        </a:lnTo>
                        <a:lnTo>
                          <a:pt x="181" y="176"/>
                        </a:lnTo>
                        <a:lnTo>
                          <a:pt x="291" y="230"/>
                        </a:lnTo>
                        <a:lnTo>
                          <a:pt x="249" y="143"/>
                        </a:lnTo>
                        <a:lnTo>
                          <a:pt x="361" y="88"/>
                        </a:lnTo>
                        <a:lnTo>
                          <a:pt x="223" y="88"/>
                        </a:lnTo>
                        <a:lnTo>
                          <a:pt x="18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8" name="Freeform 335"/>
                  <p:cNvSpPr>
                    <a:spLocks/>
                  </p:cNvSpPr>
                  <p:nvPr/>
                </p:nvSpPr>
                <p:spPr bwMode="auto">
                  <a:xfrm>
                    <a:off x="9580" y="9089"/>
                    <a:ext cx="417" cy="185"/>
                  </a:xfrm>
                  <a:custGeom>
                    <a:avLst/>
                    <a:gdLst>
                      <a:gd name="T0" fmla="*/ 171 w 341"/>
                      <a:gd name="T1" fmla="*/ 0 h 218"/>
                      <a:gd name="T2" fmla="*/ 131 w 341"/>
                      <a:gd name="T3" fmla="*/ 84 h 218"/>
                      <a:gd name="T4" fmla="*/ 0 w 341"/>
                      <a:gd name="T5" fmla="*/ 84 h 218"/>
                      <a:gd name="T6" fmla="*/ 106 w 341"/>
                      <a:gd name="T7" fmla="*/ 135 h 218"/>
                      <a:gd name="T8" fmla="*/ 66 w 341"/>
                      <a:gd name="T9" fmla="*/ 218 h 218"/>
                      <a:gd name="T10" fmla="*/ 171 w 341"/>
                      <a:gd name="T11" fmla="*/ 167 h 218"/>
                      <a:gd name="T12" fmla="*/ 275 w 341"/>
                      <a:gd name="T13" fmla="*/ 218 h 218"/>
                      <a:gd name="T14" fmla="*/ 235 w 341"/>
                      <a:gd name="T15" fmla="*/ 135 h 218"/>
                      <a:gd name="T16" fmla="*/ 341 w 341"/>
                      <a:gd name="T17" fmla="*/ 84 h 218"/>
                      <a:gd name="T18" fmla="*/ 210 w 341"/>
                      <a:gd name="T19" fmla="*/ 84 h 218"/>
                      <a:gd name="T20" fmla="*/ 171 w 341"/>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18">
                        <a:moveTo>
                          <a:pt x="171" y="0"/>
                        </a:moveTo>
                        <a:lnTo>
                          <a:pt x="131" y="84"/>
                        </a:lnTo>
                        <a:lnTo>
                          <a:pt x="0" y="84"/>
                        </a:lnTo>
                        <a:lnTo>
                          <a:pt x="106" y="135"/>
                        </a:lnTo>
                        <a:lnTo>
                          <a:pt x="66" y="218"/>
                        </a:lnTo>
                        <a:lnTo>
                          <a:pt x="171" y="167"/>
                        </a:lnTo>
                        <a:lnTo>
                          <a:pt x="275" y="218"/>
                        </a:lnTo>
                        <a:lnTo>
                          <a:pt x="235" y="135"/>
                        </a:lnTo>
                        <a:lnTo>
                          <a:pt x="341" y="84"/>
                        </a:lnTo>
                        <a:lnTo>
                          <a:pt x="210" y="84"/>
                        </a:lnTo>
                        <a:lnTo>
                          <a:pt x="17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39" name="Freeform 336"/>
                  <p:cNvSpPr>
                    <a:spLocks/>
                  </p:cNvSpPr>
                  <p:nvPr/>
                </p:nvSpPr>
                <p:spPr bwMode="auto">
                  <a:xfrm>
                    <a:off x="9593" y="9095"/>
                    <a:ext cx="392" cy="174"/>
                  </a:xfrm>
                  <a:custGeom>
                    <a:avLst/>
                    <a:gdLst>
                      <a:gd name="T0" fmla="*/ 161 w 321"/>
                      <a:gd name="T1" fmla="*/ 0 h 205"/>
                      <a:gd name="T2" fmla="*/ 123 w 321"/>
                      <a:gd name="T3" fmla="*/ 78 h 205"/>
                      <a:gd name="T4" fmla="*/ 0 w 321"/>
                      <a:gd name="T5" fmla="*/ 78 h 205"/>
                      <a:gd name="T6" fmla="*/ 100 w 321"/>
                      <a:gd name="T7" fmla="*/ 127 h 205"/>
                      <a:gd name="T8" fmla="*/ 63 w 321"/>
                      <a:gd name="T9" fmla="*/ 205 h 205"/>
                      <a:gd name="T10" fmla="*/ 161 w 321"/>
                      <a:gd name="T11" fmla="*/ 157 h 205"/>
                      <a:gd name="T12" fmla="*/ 259 w 321"/>
                      <a:gd name="T13" fmla="*/ 205 h 205"/>
                      <a:gd name="T14" fmla="*/ 221 w 321"/>
                      <a:gd name="T15" fmla="*/ 127 h 205"/>
                      <a:gd name="T16" fmla="*/ 321 w 321"/>
                      <a:gd name="T17" fmla="*/ 78 h 205"/>
                      <a:gd name="T18" fmla="*/ 198 w 321"/>
                      <a:gd name="T19" fmla="*/ 78 h 205"/>
                      <a:gd name="T20" fmla="*/ 161 w 321"/>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205">
                        <a:moveTo>
                          <a:pt x="161" y="0"/>
                        </a:moveTo>
                        <a:lnTo>
                          <a:pt x="123" y="78"/>
                        </a:lnTo>
                        <a:lnTo>
                          <a:pt x="0" y="78"/>
                        </a:lnTo>
                        <a:lnTo>
                          <a:pt x="100" y="127"/>
                        </a:lnTo>
                        <a:lnTo>
                          <a:pt x="63" y="205"/>
                        </a:lnTo>
                        <a:lnTo>
                          <a:pt x="161" y="157"/>
                        </a:lnTo>
                        <a:lnTo>
                          <a:pt x="259" y="205"/>
                        </a:lnTo>
                        <a:lnTo>
                          <a:pt x="221" y="127"/>
                        </a:lnTo>
                        <a:lnTo>
                          <a:pt x="321" y="78"/>
                        </a:lnTo>
                        <a:lnTo>
                          <a:pt x="198" y="78"/>
                        </a:lnTo>
                        <a:lnTo>
                          <a:pt x="16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0" name="Freeform 337"/>
                  <p:cNvSpPr>
                    <a:spLocks/>
                  </p:cNvSpPr>
                  <p:nvPr/>
                </p:nvSpPr>
                <p:spPr bwMode="auto">
                  <a:xfrm>
                    <a:off x="9605" y="9100"/>
                    <a:ext cx="368" cy="163"/>
                  </a:xfrm>
                  <a:custGeom>
                    <a:avLst/>
                    <a:gdLst>
                      <a:gd name="T0" fmla="*/ 151 w 301"/>
                      <a:gd name="T1" fmla="*/ 0 h 192"/>
                      <a:gd name="T2" fmla="*/ 116 w 301"/>
                      <a:gd name="T3" fmla="*/ 73 h 192"/>
                      <a:gd name="T4" fmla="*/ 0 w 301"/>
                      <a:gd name="T5" fmla="*/ 73 h 192"/>
                      <a:gd name="T6" fmla="*/ 94 w 301"/>
                      <a:gd name="T7" fmla="*/ 120 h 192"/>
                      <a:gd name="T8" fmla="*/ 59 w 301"/>
                      <a:gd name="T9" fmla="*/ 192 h 192"/>
                      <a:gd name="T10" fmla="*/ 151 w 301"/>
                      <a:gd name="T11" fmla="*/ 148 h 192"/>
                      <a:gd name="T12" fmla="*/ 243 w 301"/>
                      <a:gd name="T13" fmla="*/ 192 h 192"/>
                      <a:gd name="T14" fmla="*/ 208 w 301"/>
                      <a:gd name="T15" fmla="*/ 120 h 192"/>
                      <a:gd name="T16" fmla="*/ 301 w 301"/>
                      <a:gd name="T17" fmla="*/ 73 h 192"/>
                      <a:gd name="T18" fmla="*/ 186 w 301"/>
                      <a:gd name="T19" fmla="*/ 73 h 192"/>
                      <a:gd name="T20" fmla="*/ 151 w 301"/>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92">
                        <a:moveTo>
                          <a:pt x="151" y="0"/>
                        </a:moveTo>
                        <a:lnTo>
                          <a:pt x="116" y="73"/>
                        </a:lnTo>
                        <a:lnTo>
                          <a:pt x="0" y="73"/>
                        </a:lnTo>
                        <a:lnTo>
                          <a:pt x="94" y="120"/>
                        </a:lnTo>
                        <a:lnTo>
                          <a:pt x="59" y="192"/>
                        </a:lnTo>
                        <a:lnTo>
                          <a:pt x="151" y="148"/>
                        </a:lnTo>
                        <a:lnTo>
                          <a:pt x="243" y="192"/>
                        </a:lnTo>
                        <a:lnTo>
                          <a:pt x="208" y="120"/>
                        </a:lnTo>
                        <a:lnTo>
                          <a:pt x="301" y="73"/>
                        </a:lnTo>
                        <a:lnTo>
                          <a:pt x="186" y="73"/>
                        </a:lnTo>
                        <a:lnTo>
                          <a:pt x="15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1" name="Freeform 338"/>
                  <p:cNvSpPr>
                    <a:spLocks/>
                  </p:cNvSpPr>
                  <p:nvPr/>
                </p:nvSpPr>
                <p:spPr bwMode="auto">
                  <a:xfrm>
                    <a:off x="9617" y="9105"/>
                    <a:ext cx="344" cy="153"/>
                  </a:xfrm>
                  <a:custGeom>
                    <a:avLst/>
                    <a:gdLst>
                      <a:gd name="T0" fmla="*/ 141 w 281"/>
                      <a:gd name="T1" fmla="*/ 0 h 180"/>
                      <a:gd name="T2" fmla="*/ 108 w 281"/>
                      <a:gd name="T3" fmla="*/ 69 h 180"/>
                      <a:gd name="T4" fmla="*/ 0 w 281"/>
                      <a:gd name="T5" fmla="*/ 69 h 180"/>
                      <a:gd name="T6" fmla="*/ 88 w 281"/>
                      <a:gd name="T7" fmla="*/ 112 h 180"/>
                      <a:gd name="T8" fmla="*/ 55 w 281"/>
                      <a:gd name="T9" fmla="*/ 180 h 180"/>
                      <a:gd name="T10" fmla="*/ 141 w 281"/>
                      <a:gd name="T11" fmla="*/ 138 h 180"/>
                      <a:gd name="T12" fmla="*/ 227 w 281"/>
                      <a:gd name="T13" fmla="*/ 180 h 180"/>
                      <a:gd name="T14" fmla="*/ 194 w 281"/>
                      <a:gd name="T15" fmla="*/ 112 h 180"/>
                      <a:gd name="T16" fmla="*/ 281 w 281"/>
                      <a:gd name="T17" fmla="*/ 69 h 180"/>
                      <a:gd name="T18" fmla="*/ 173 w 281"/>
                      <a:gd name="T19" fmla="*/ 69 h 180"/>
                      <a:gd name="T20" fmla="*/ 141 w 281"/>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80">
                        <a:moveTo>
                          <a:pt x="141" y="0"/>
                        </a:moveTo>
                        <a:lnTo>
                          <a:pt x="108" y="69"/>
                        </a:lnTo>
                        <a:lnTo>
                          <a:pt x="0" y="69"/>
                        </a:lnTo>
                        <a:lnTo>
                          <a:pt x="88" y="112"/>
                        </a:lnTo>
                        <a:lnTo>
                          <a:pt x="55" y="180"/>
                        </a:lnTo>
                        <a:lnTo>
                          <a:pt x="141" y="138"/>
                        </a:lnTo>
                        <a:lnTo>
                          <a:pt x="227" y="180"/>
                        </a:lnTo>
                        <a:lnTo>
                          <a:pt x="194" y="112"/>
                        </a:lnTo>
                        <a:lnTo>
                          <a:pt x="281" y="69"/>
                        </a:lnTo>
                        <a:lnTo>
                          <a:pt x="173" y="69"/>
                        </a:lnTo>
                        <a:lnTo>
                          <a:pt x="14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2" name="Freeform 339"/>
                  <p:cNvSpPr>
                    <a:spLocks/>
                  </p:cNvSpPr>
                  <p:nvPr/>
                </p:nvSpPr>
                <p:spPr bwMode="auto">
                  <a:xfrm>
                    <a:off x="9629" y="9111"/>
                    <a:ext cx="319" cy="141"/>
                  </a:xfrm>
                  <a:custGeom>
                    <a:avLst/>
                    <a:gdLst>
                      <a:gd name="T0" fmla="*/ 131 w 261"/>
                      <a:gd name="T1" fmla="*/ 0 h 166"/>
                      <a:gd name="T2" fmla="*/ 100 w 261"/>
                      <a:gd name="T3" fmla="*/ 63 h 166"/>
                      <a:gd name="T4" fmla="*/ 0 w 261"/>
                      <a:gd name="T5" fmla="*/ 63 h 166"/>
                      <a:gd name="T6" fmla="*/ 81 w 261"/>
                      <a:gd name="T7" fmla="*/ 104 h 166"/>
                      <a:gd name="T8" fmla="*/ 51 w 261"/>
                      <a:gd name="T9" fmla="*/ 166 h 166"/>
                      <a:gd name="T10" fmla="*/ 131 w 261"/>
                      <a:gd name="T11" fmla="*/ 128 h 166"/>
                      <a:gd name="T12" fmla="*/ 210 w 261"/>
                      <a:gd name="T13" fmla="*/ 166 h 166"/>
                      <a:gd name="T14" fmla="*/ 180 w 261"/>
                      <a:gd name="T15" fmla="*/ 104 h 166"/>
                      <a:gd name="T16" fmla="*/ 261 w 261"/>
                      <a:gd name="T17" fmla="*/ 63 h 166"/>
                      <a:gd name="T18" fmla="*/ 161 w 261"/>
                      <a:gd name="T19" fmla="*/ 63 h 166"/>
                      <a:gd name="T20" fmla="*/ 131 w 261"/>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66">
                        <a:moveTo>
                          <a:pt x="131" y="0"/>
                        </a:moveTo>
                        <a:lnTo>
                          <a:pt x="100" y="63"/>
                        </a:lnTo>
                        <a:lnTo>
                          <a:pt x="0" y="63"/>
                        </a:lnTo>
                        <a:lnTo>
                          <a:pt x="81" y="104"/>
                        </a:lnTo>
                        <a:lnTo>
                          <a:pt x="51" y="166"/>
                        </a:lnTo>
                        <a:lnTo>
                          <a:pt x="131" y="128"/>
                        </a:lnTo>
                        <a:lnTo>
                          <a:pt x="210" y="166"/>
                        </a:lnTo>
                        <a:lnTo>
                          <a:pt x="180" y="104"/>
                        </a:lnTo>
                        <a:lnTo>
                          <a:pt x="261" y="63"/>
                        </a:lnTo>
                        <a:lnTo>
                          <a:pt x="161" y="63"/>
                        </a:lnTo>
                        <a:lnTo>
                          <a:pt x="13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3" name="Freeform 340"/>
                  <p:cNvSpPr>
                    <a:spLocks/>
                  </p:cNvSpPr>
                  <p:nvPr/>
                </p:nvSpPr>
                <p:spPr bwMode="auto">
                  <a:xfrm>
                    <a:off x="9641" y="9116"/>
                    <a:ext cx="295" cy="131"/>
                  </a:xfrm>
                  <a:custGeom>
                    <a:avLst/>
                    <a:gdLst>
                      <a:gd name="T0" fmla="*/ 121 w 241"/>
                      <a:gd name="T1" fmla="*/ 0 h 154"/>
                      <a:gd name="T2" fmla="*/ 93 w 241"/>
                      <a:gd name="T3" fmla="*/ 60 h 154"/>
                      <a:gd name="T4" fmla="*/ 0 w 241"/>
                      <a:gd name="T5" fmla="*/ 60 h 154"/>
                      <a:gd name="T6" fmla="*/ 75 w 241"/>
                      <a:gd name="T7" fmla="*/ 96 h 154"/>
                      <a:gd name="T8" fmla="*/ 47 w 241"/>
                      <a:gd name="T9" fmla="*/ 154 h 154"/>
                      <a:gd name="T10" fmla="*/ 121 w 241"/>
                      <a:gd name="T11" fmla="*/ 118 h 154"/>
                      <a:gd name="T12" fmla="*/ 194 w 241"/>
                      <a:gd name="T13" fmla="*/ 154 h 154"/>
                      <a:gd name="T14" fmla="*/ 166 w 241"/>
                      <a:gd name="T15" fmla="*/ 96 h 154"/>
                      <a:gd name="T16" fmla="*/ 241 w 241"/>
                      <a:gd name="T17" fmla="*/ 60 h 154"/>
                      <a:gd name="T18" fmla="*/ 149 w 241"/>
                      <a:gd name="T19" fmla="*/ 60 h 154"/>
                      <a:gd name="T20" fmla="*/ 121 w 241"/>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154">
                        <a:moveTo>
                          <a:pt x="121" y="0"/>
                        </a:moveTo>
                        <a:lnTo>
                          <a:pt x="93" y="60"/>
                        </a:lnTo>
                        <a:lnTo>
                          <a:pt x="0" y="60"/>
                        </a:lnTo>
                        <a:lnTo>
                          <a:pt x="75" y="96"/>
                        </a:lnTo>
                        <a:lnTo>
                          <a:pt x="47" y="154"/>
                        </a:lnTo>
                        <a:lnTo>
                          <a:pt x="121" y="118"/>
                        </a:lnTo>
                        <a:lnTo>
                          <a:pt x="194" y="154"/>
                        </a:lnTo>
                        <a:lnTo>
                          <a:pt x="166" y="96"/>
                        </a:lnTo>
                        <a:lnTo>
                          <a:pt x="241" y="60"/>
                        </a:lnTo>
                        <a:lnTo>
                          <a:pt x="149" y="60"/>
                        </a:lnTo>
                        <a:lnTo>
                          <a:pt x="12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4" name="Freeform 341"/>
                  <p:cNvSpPr>
                    <a:spLocks/>
                  </p:cNvSpPr>
                  <p:nvPr/>
                </p:nvSpPr>
                <p:spPr bwMode="auto">
                  <a:xfrm>
                    <a:off x="9654" y="9121"/>
                    <a:ext cx="270" cy="121"/>
                  </a:xfrm>
                  <a:custGeom>
                    <a:avLst/>
                    <a:gdLst>
                      <a:gd name="T0" fmla="*/ 111 w 221"/>
                      <a:gd name="T1" fmla="*/ 0 h 142"/>
                      <a:gd name="T2" fmla="*/ 85 w 221"/>
                      <a:gd name="T3" fmla="*/ 55 h 142"/>
                      <a:gd name="T4" fmla="*/ 0 w 221"/>
                      <a:gd name="T5" fmla="*/ 55 h 142"/>
                      <a:gd name="T6" fmla="*/ 69 w 221"/>
                      <a:gd name="T7" fmla="*/ 89 h 142"/>
                      <a:gd name="T8" fmla="*/ 43 w 221"/>
                      <a:gd name="T9" fmla="*/ 142 h 142"/>
                      <a:gd name="T10" fmla="*/ 111 w 221"/>
                      <a:gd name="T11" fmla="*/ 109 h 142"/>
                      <a:gd name="T12" fmla="*/ 178 w 221"/>
                      <a:gd name="T13" fmla="*/ 142 h 142"/>
                      <a:gd name="T14" fmla="*/ 153 w 221"/>
                      <a:gd name="T15" fmla="*/ 89 h 142"/>
                      <a:gd name="T16" fmla="*/ 221 w 221"/>
                      <a:gd name="T17" fmla="*/ 55 h 142"/>
                      <a:gd name="T18" fmla="*/ 136 w 221"/>
                      <a:gd name="T19" fmla="*/ 55 h 142"/>
                      <a:gd name="T20" fmla="*/ 111 w 221"/>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142">
                        <a:moveTo>
                          <a:pt x="111" y="0"/>
                        </a:moveTo>
                        <a:lnTo>
                          <a:pt x="85" y="55"/>
                        </a:lnTo>
                        <a:lnTo>
                          <a:pt x="0" y="55"/>
                        </a:lnTo>
                        <a:lnTo>
                          <a:pt x="69" y="89"/>
                        </a:lnTo>
                        <a:lnTo>
                          <a:pt x="43" y="142"/>
                        </a:lnTo>
                        <a:lnTo>
                          <a:pt x="111" y="109"/>
                        </a:lnTo>
                        <a:lnTo>
                          <a:pt x="178" y="142"/>
                        </a:lnTo>
                        <a:lnTo>
                          <a:pt x="153" y="89"/>
                        </a:lnTo>
                        <a:lnTo>
                          <a:pt x="221" y="55"/>
                        </a:lnTo>
                        <a:lnTo>
                          <a:pt x="136" y="55"/>
                        </a:lnTo>
                        <a:lnTo>
                          <a:pt x="11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5" name="Freeform 342"/>
                  <p:cNvSpPr>
                    <a:spLocks/>
                  </p:cNvSpPr>
                  <p:nvPr/>
                </p:nvSpPr>
                <p:spPr bwMode="auto">
                  <a:xfrm>
                    <a:off x="9666" y="9127"/>
                    <a:ext cx="246" cy="109"/>
                  </a:xfrm>
                  <a:custGeom>
                    <a:avLst/>
                    <a:gdLst>
                      <a:gd name="T0" fmla="*/ 101 w 201"/>
                      <a:gd name="T1" fmla="*/ 0 h 128"/>
                      <a:gd name="T2" fmla="*/ 77 w 201"/>
                      <a:gd name="T3" fmla="*/ 50 h 128"/>
                      <a:gd name="T4" fmla="*/ 0 w 201"/>
                      <a:gd name="T5" fmla="*/ 50 h 128"/>
                      <a:gd name="T6" fmla="*/ 63 w 201"/>
                      <a:gd name="T7" fmla="*/ 79 h 128"/>
                      <a:gd name="T8" fmla="*/ 39 w 201"/>
                      <a:gd name="T9" fmla="*/ 128 h 128"/>
                      <a:gd name="T10" fmla="*/ 101 w 201"/>
                      <a:gd name="T11" fmla="*/ 99 h 128"/>
                      <a:gd name="T12" fmla="*/ 162 w 201"/>
                      <a:gd name="T13" fmla="*/ 128 h 128"/>
                      <a:gd name="T14" fmla="*/ 139 w 201"/>
                      <a:gd name="T15" fmla="*/ 79 h 128"/>
                      <a:gd name="T16" fmla="*/ 201 w 201"/>
                      <a:gd name="T17" fmla="*/ 50 h 128"/>
                      <a:gd name="T18" fmla="*/ 124 w 201"/>
                      <a:gd name="T19" fmla="*/ 50 h 128"/>
                      <a:gd name="T20" fmla="*/ 101 w 201"/>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8">
                        <a:moveTo>
                          <a:pt x="101" y="0"/>
                        </a:moveTo>
                        <a:lnTo>
                          <a:pt x="77" y="50"/>
                        </a:lnTo>
                        <a:lnTo>
                          <a:pt x="0" y="50"/>
                        </a:lnTo>
                        <a:lnTo>
                          <a:pt x="63" y="79"/>
                        </a:lnTo>
                        <a:lnTo>
                          <a:pt x="39" y="128"/>
                        </a:lnTo>
                        <a:lnTo>
                          <a:pt x="101" y="99"/>
                        </a:lnTo>
                        <a:lnTo>
                          <a:pt x="162" y="128"/>
                        </a:lnTo>
                        <a:lnTo>
                          <a:pt x="139" y="79"/>
                        </a:lnTo>
                        <a:lnTo>
                          <a:pt x="201" y="50"/>
                        </a:lnTo>
                        <a:lnTo>
                          <a:pt x="124" y="50"/>
                        </a:lnTo>
                        <a:lnTo>
                          <a:pt x="10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6" name="Freeform 343"/>
                  <p:cNvSpPr>
                    <a:spLocks/>
                  </p:cNvSpPr>
                  <p:nvPr/>
                </p:nvSpPr>
                <p:spPr bwMode="auto">
                  <a:xfrm>
                    <a:off x="9678" y="9132"/>
                    <a:ext cx="221" cy="99"/>
                  </a:xfrm>
                  <a:custGeom>
                    <a:avLst/>
                    <a:gdLst>
                      <a:gd name="T0" fmla="*/ 91 w 181"/>
                      <a:gd name="T1" fmla="*/ 0 h 116"/>
                      <a:gd name="T2" fmla="*/ 70 w 181"/>
                      <a:gd name="T3" fmla="*/ 45 h 116"/>
                      <a:gd name="T4" fmla="*/ 0 w 181"/>
                      <a:gd name="T5" fmla="*/ 45 h 116"/>
                      <a:gd name="T6" fmla="*/ 57 w 181"/>
                      <a:gd name="T7" fmla="*/ 72 h 116"/>
                      <a:gd name="T8" fmla="*/ 35 w 181"/>
                      <a:gd name="T9" fmla="*/ 116 h 116"/>
                      <a:gd name="T10" fmla="*/ 91 w 181"/>
                      <a:gd name="T11" fmla="*/ 89 h 116"/>
                      <a:gd name="T12" fmla="*/ 146 w 181"/>
                      <a:gd name="T13" fmla="*/ 116 h 116"/>
                      <a:gd name="T14" fmla="*/ 125 w 181"/>
                      <a:gd name="T15" fmla="*/ 72 h 116"/>
                      <a:gd name="T16" fmla="*/ 181 w 181"/>
                      <a:gd name="T17" fmla="*/ 45 h 116"/>
                      <a:gd name="T18" fmla="*/ 112 w 181"/>
                      <a:gd name="T19" fmla="*/ 45 h 116"/>
                      <a:gd name="T20" fmla="*/ 91 w 181"/>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16">
                        <a:moveTo>
                          <a:pt x="91" y="0"/>
                        </a:moveTo>
                        <a:lnTo>
                          <a:pt x="70" y="45"/>
                        </a:lnTo>
                        <a:lnTo>
                          <a:pt x="0" y="45"/>
                        </a:lnTo>
                        <a:lnTo>
                          <a:pt x="57" y="72"/>
                        </a:lnTo>
                        <a:lnTo>
                          <a:pt x="35" y="116"/>
                        </a:lnTo>
                        <a:lnTo>
                          <a:pt x="91" y="89"/>
                        </a:lnTo>
                        <a:lnTo>
                          <a:pt x="146" y="116"/>
                        </a:lnTo>
                        <a:lnTo>
                          <a:pt x="125" y="72"/>
                        </a:lnTo>
                        <a:lnTo>
                          <a:pt x="181" y="45"/>
                        </a:lnTo>
                        <a:lnTo>
                          <a:pt x="112" y="45"/>
                        </a:lnTo>
                        <a:lnTo>
                          <a:pt x="9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7" name="Freeform 344"/>
                  <p:cNvSpPr>
                    <a:spLocks/>
                  </p:cNvSpPr>
                  <p:nvPr/>
                </p:nvSpPr>
                <p:spPr bwMode="auto">
                  <a:xfrm>
                    <a:off x="9690" y="9138"/>
                    <a:ext cx="197" cy="87"/>
                  </a:xfrm>
                  <a:custGeom>
                    <a:avLst/>
                    <a:gdLst>
                      <a:gd name="T0" fmla="*/ 81 w 161"/>
                      <a:gd name="T1" fmla="*/ 0 h 103"/>
                      <a:gd name="T2" fmla="*/ 62 w 161"/>
                      <a:gd name="T3" fmla="*/ 39 h 103"/>
                      <a:gd name="T4" fmla="*/ 0 w 161"/>
                      <a:gd name="T5" fmla="*/ 39 h 103"/>
                      <a:gd name="T6" fmla="*/ 50 w 161"/>
                      <a:gd name="T7" fmla="*/ 64 h 103"/>
                      <a:gd name="T8" fmla="*/ 32 w 161"/>
                      <a:gd name="T9" fmla="*/ 103 h 103"/>
                      <a:gd name="T10" fmla="*/ 81 w 161"/>
                      <a:gd name="T11" fmla="*/ 79 h 103"/>
                      <a:gd name="T12" fmla="*/ 130 w 161"/>
                      <a:gd name="T13" fmla="*/ 103 h 103"/>
                      <a:gd name="T14" fmla="*/ 111 w 161"/>
                      <a:gd name="T15" fmla="*/ 64 h 103"/>
                      <a:gd name="T16" fmla="*/ 161 w 161"/>
                      <a:gd name="T17" fmla="*/ 39 h 103"/>
                      <a:gd name="T18" fmla="*/ 100 w 161"/>
                      <a:gd name="T19" fmla="*/ 39 h 103"/>
                      <a:gd name="T20" fmla="*/ 81 w 161"/>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03">
                        <a:moveTo>
                          <a:pt x="81" y="0"/>
                        </a:moveTo>
                        <a:lnTo>
                          <a:pt x="62" y="39"/>
                        </a:lnTo>
                        <a:lnTo>
                          <a:pt x="0" y="39"/>
                        </a:lnTo>
                        <a:lnTo>
                          <a:pt x="50" y="64"/>
                        </a:lnTo>
                        <a:lnTo>
                          <a:pt x="32" y="103"/>
                        </a:lnTo>
                        <a:lnTo>
                          <a:pt x="81" y="79"/>
                        </a:lnTo>
                        <a:lnTo>
                          <a:pt x="130" y="103"/>
                        </a:lnTo>
                        <a:lnTo>
                          <a:pt x="111" y="64"/>
                        </a:lnTo>
                        <a:lnTo>
                          <a:pt x="161" y="39"/>
                        </a:lnTo>
                        <a:lnTo>
                          <a:pt x="100" y="39"/>
                        </a:lnTo>
                        <a:lnTo>
                          <a:pt x="8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8" name="Freeform 345"/>
                  <p:cNvSpPr>
                    <a:spLocks/>
                  </p:cNvSpPr>
                  <p:nvPr/>
                </p:nvSpPr>
                <p:spPr bwMode="auto">
                  <a:xfrm>
                    <a:off x="9703" y="9143"/>
                    <a:ext cx="172" cy="77"/>
                  </a:xfrm>
                  <a:custGeom>
                    <a:avLst/>
                    <a:gdLst>
                      <a:gd name="T0" fmla="*/ 71 w 141"/>
                      <a:gd name="T1" fmla="*/ 0 h 90"/>
                      <a:gd name="T2" fmla="*/ 54 w 141"/>
                      <a:gd name="T3" fmla="*/ 35 h 90"/>
                      <a:gd name="T4" fmla="*/ 0 w 141"/>
                      <a:gd name="T5" fmla="*/ 35 h 90"/>
                      <a:gd name="T6" fmla="*/ 44 w 141"/>
                      <a:gd name="T7" fmla="*/ 56 h 90"/>
                      <a:gd name="T8" fmla="*/ 28 w 141"/>
                      <a:gd name="T9" fmla="*/ 90 h 90"/>
                      <a:gd name="T10" fmla="*/ 71 w 141"/>
                      <a:gd name="T11" fmla="*/ 69 h 90"/>
                      <a:gd name="T12" fmla="*/ 114 w 141"/>
                      <a:gd name="T13" fmla="*/ 90 h 90"/>
                      <a:gd name="T14" fmla="*/ 98 w 141"/>
                      <a:gd name="T15" fmla="*/ 56 h 90"/>
                      <a:gd name="T16" fmla="*/ 141 w 141"/>
                      <a:gd name="T17" fmla="*/ 35 h 90"/>
                      <a:gd name="T18" fmla="*/ 87 w 141"/>
                      <a:gd name="T19" fmla="*/ 35 h 90"/>
                      <a:gd name="T20" fmla="*/ 71 w 141"/>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90">
                        <a:moveTo>
                          <a:pt x="71" y="0"/>
                        </a:moveTo>
                        <a:lnTo>
                          <a:pt x="54" y="35"/>
                        </a:lnTo>
                        <a:lnTo>
                          <a:pt x="0" y="35"/>
                        </a:lnTo>
                        <a:lnTo>
                          <a:pt x="44" y="56"/>
                        </a:lnTo>
                        <a:lnTo>
                          <a:pt x="28" y="90"/>
                        </a:lnTo>
                        <a:lnTo>
                          <a:pt x="71" y="69"/>
                        </a:lnTo>
                        <a:lnTo>
                          <a:pt x="114" y="90"/>
                        </a:lnTo>
                        <a:lnTo>
                          <a:pt x="98" y="56"/>
                        </a:lnTo>
                        <a:lnTo>
                          <a:pt x="141" y="35"/>
                        </a:lnTo>
                        <a:lnTo>
                          <a:pt x="87" y="35"/>
                        </a:lnTo>
                        <a:lnTo>
                          <a:pt x="7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49" name="Freeform 346"/>
                  <p:cNvSpPr>
                    <a:spLocks/>
                  </p:cNvSpPr>
                  <p:nvPr/>
                </p:nvSpPr>
                <p:spPr bwMode="auto">
                  <a:xfrm>
                    <a:off x="9715" y="9148"/>
                    <a:ext cx="148" cy="66"/>
                  </a:xfrm>
                  <a:custGeom>
                    <a:avLst/>
                    <a:gdLst>
                      <a:gd name="T0" fmla="*/ 61 w 121"/>
                      <a:gd name="T1" fmla="*/ 0 h 78"/>
                      <a:gd name="T2" fmla="*/ 47 w 121"/>
                      <a:gd name="T3" fmla="*/ 30 h 78"/>
                      <a:gd name="T4" fmla="*/ 0 w 121"/>
                      <a:gd name="T5" fmla="*/ 30 h 78"/>
                      <a:gd name="T6" fmla="*/ 38 w 121"/>
                      <a:gd name="T7" fmla="*/ 49 h 78"/>
                      <a:gd name="T8" fmla="*/ 24 w 121"/>
                      <a:gd name="T9" fmla="*/ 78 h 78"/>
                      <a:gd name="T10" fmla="*/ 61 w 121"/>
                      <a:gd name="T11" fmla="*/ 60 h 78"/>
                      <a:gd name="T12" fmla="*/ 98 w 121"/>
                      <a:gd name="T13" fmla="*/ 78 h 78"/>
                      <a:gd name="T14" fmla="*/ 84 w 121"/>
                      <a:gd name="T15" fmla="*/ 49 h 78"/>
                      <a:gd name="T16" fmla="*/ 121 w 121"/>
                      <a:gd name="T17" fmla="*/ 30 h 78"/>
                      <a:gd name="T18" fmla="*/ 75 w 121"/>
                      <a:gd name="T19" fmla="*/ 30 h 78"/>
                      <a:gd name="T20" fmla="*/ 61 w 12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78">
                        <a:moveTo>
                          <a:pt x="61" y="0"/>
                        </a:moveTo>
                        <a:lnTo>
                          <a:pt x="47" y="30"/>
                        </a:lnTo>
                        <a:lnTo>
                          <a:pt x="0" y="30"/>
                        </a:lnTo>
                        <a:lnTo>
                          <a:pt x="38" y="49"/>
                        </a:lnTo>
                        <a:lnTo>
                          <a:pt x="24" y="78"/>
                        </a:lnTo>
                        <a:lnTo>
                          <a:pt x="61" y="60"/>
                        </a:lnTo>
                        <a:lnTo>
                          <a:pt x="98" y="78"/>
                        </a:lnTo>
                        <a:lnTo>
                          <a:pt x="84" y="49"/>
                        </a:lnTo>
                        <a:lnTo>
                          <a:pt x="121" y="30"/>
                        </a:lnTo>
                        <a:lnTo>
                          <a:pt x="75" y="30"/>
                        </a:lnTo>
                        <a:lnTo>
                          <a:pt x="6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0" name="Freeform 347"/>
                  <p:cNvSpPr>
                    <a:spLocks/>
                  </p:cNvSpPr>
                  <p:nvPr/>
                </p:nvSpPr>
                <p:spPr bwMode="auto">
                  <a:xfrm>
                    <a:off x="9727" y="9154"/>
                    <a:ext cx="124" cy="54"/>
                  </a:xfrm>
                  <a:custGeom>
                    <a:avLst/>
                    <a:gdLst>
                      <a:gd name="T0" fmla="*/ 51 w 101"/>
                      <a:gd name="T1" fmla="*/ 0 h 64"/>
                      <a:gd name="T2" fmla="*/ 39 w 101"/>
                      <a:gd name="T3" fmla="*/ 25 h 64"/>
                      <a:gd name="T4" fmla="*/ 0 w 101"/>
                      <a:gd name="T5" fmla="*/ 25 h 64"/>
                      <a:gd name="T6" fmla="*/ 32 w 101"/>
                      <a:gd name="T7" fmla="*/ 40 h 64"/>
                      <a:gd name="T8" fmla="*/ 20 w 101"/>
                      <a:gd name="T9" fmla="*/ 64 h 64"/>
                      <a:gd name="T10" fmla="*/ 51 w 101"/>
                      <a:gd name="T11" fmla="*/ 50 h 64"/>
                      <a:gd name="T12" fmla="*/ 82 w 101"/>
                      <a:gd name="T13" fmla="*/ 64 h 64"/>
                      <a:gd name="T14" fmla="*/ 70 w 101"/>
                      <a:gd name="T15" fmla="*/ 40 h 64"/>
                      <a:gd name="T16" fmla="*/ 101 w 101"/>
                      <a:gd name="T17" fmla="*/ 25 h 64"/>
                      <a:gd name="T18" fmla="*/ 63 w 101"/>
                      <a:gd name="T19" fmla="*/ 25 h 64"/>
                      <a:gd name="T20" fmla="*/ 51 w 101"/>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64">
                        <a:moveTo>
                          <a:pt x="51" y="0"/>
                        </a:moveTo>
                        <a:lnTo>
                          <a:pt x="39" y="25"/>
                        </a:lnTo>
                        <a:lnTo>
                          <a:pt x="0" y="25"/>
                        </a:lnTo>
                        <a:lnTo>
                          <a:pt x="32" y="40"/>
                        </a:lnTo>
                        <a:lnTo>
                          <a:pt x="20" y="64"/>
                        </a:lnTo>
                        <a:lnTo>
                          <a:pt x="51" y="50"/>
                        </a:lnTo>
                        <a:lnTo>
                          <a:pt x="82" y="64"/>
                        </a:lnTo>
                        <a:lnTo>
                          <a:pt x="70" y="40"/>
                        </a:lnTo>
                        <a:lnTo>
                          <a:pt x="101" y="25"/>
                        </a:lnTo>
                        <a:lnTo>
                          <a:pt x="63" y="25"/>
                        </a:lnTo>
                        <a:lnTo>
                          <a:pt x="5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1" name="Freeform 348"/>
                  <p:cNvSpPr>
                    <a:spLocks/>
                  </p:cNvSpPr>
                  <p:nvPr/>
                </p:nvSpPr>
                <p:spPr bwMode="auto">
                  <a:xfrm>
                    <a:off x="9739" y="9159"/>
                    <a:ext cx="99" cy="44"/>
                  </a:xfrm>
                  <a:custGeom>
                    <a:avLst/>
                    <a:gdLst>
                      <a:gd name="T0" fmla="*/ 41 w 81"/>
                      <a:gd name="T1" fmla="*/ 0 h 52"/>
                      <a:gd name="T2" fmla="*/ 31 w 81"/>
                      <a:gd name="T3" fmla="*/ 20 h 52"/>
                      <a:gd name="T4" fmla="*/ 0 w 81"/>
                      <a:gd name="T5" fmla="*/ 20 h 52"/>
                      <a:gd name="T6" fmla="*/ 26 w 81"/>
                      <a:gd name="T7" fmla="*/ 33 h 52"/>
                      <a:gd name="T8" fmla="*/ 16 w 81"/>
                      <a:gd name="T9" fmla="*/ 52 h 52"/>
                      <a:gd name="T10" fmla="*/ 41 w 81"/>
                      <a:gd name="T11" fmla="*/ 40 h 52"/>
                      <a:gd name="T12" fmla="*/ 66 w 81"/>
                      <a:gd name="T13" fmla="*/ 52 h 52"/>
                      <a:gd name="T14" fmla="*/ 56 w 81"/>
                      <a:gd name="T15" fmla="*/ 33 h 52"/>
                      <a:gd name="T16" fmla="*/ 81 w 81"/>
                      <a:gd name="T17" fmla="*/ 20 h 52"/>
                      <a:gd name="T18" fmla="*/ 50 w 81"/>
                      <a:gd name="T19" fmla="*/ 20 h 52"/>
                      <a:gd name="T20" fmla="*/ 41 w 8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2">
                        <a:moveTo>
                          <a:pt x="41" y="0"/>
                        </a:moveTo>
                        <a:lnTo>
                          <a:pt x="31" y="20"/>
                        </a:lnTo>
                        <a:lnTo>
                          <a:pt x="0" y="20"/>
                        </a:lnTo>
                        <a:lnTo>
                          <a:pt x="26" y="33"/>
                        </a:lnTo>
                        <a:lnTo>
                          <a:pt x="16" y="52"/>
                        </a:lnTo>
                        <a:lnTo>
                          <a:pt x="41" y="40"/>
                        </a:lnTo>
                        <a:lnTo>
                          <a:pt x="66" y="52"/>
                        </a:lnTo>
                        <a:lnTo>
                          <a:pt x="56" y="33"/>
                        </a:lnTo>
                        <a:lnTo>
                          <a:pt x="81" y="20"/>
                        </a:lnTo>
                        <a:lnTo>
                          <a:pt x="50" y="20"/>
                        </a:lnTo>
                        <a:lnTo>
                          <a:pt x="4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2" name="Freeform 349"/>
                  <p:cNvSpPr>
                    <a:spLocks/>
                  </p:cNvSpPr>
                  <p:nvPr/>
                </p:nvSpPr>
                <p:spPr bwMode="auto">
                  <a:xfrm>
                    <a:off x="9751" y="9164"/>
                    <a:ext cx="75" cy="34"/>
                  </a:xfrm>
                  <a:custGeom>
                    <a:avLst/>
                    <a:gdLst>
                      <a:gd name="T0" fmla="*/ 31 w 61"/>
                      <a:gd name="T1" fmla="*/ 0 h 40"/>
                      <a:gd name="T2" fmla="*/ 24 w 61"/>
                      <a:gd name="T3" fmla="*/ 16 h 40"/>
                      <a:gd name="T4" fmla="*/ 0 w 61"/>
                      <a:gd name="T5" fmla="*/ 16 h 40"/>
                      <a:gd name="T6" fmla="*/ 19 w 61"/>
                      <a:gd name="T7" fmla="*/ 25 h 40"/>
                      <a:gd name="T8" fmla="*/ 12 w 61"/>
                      <a:gd name="T9" fmla="*/ 40 h 40"/>
                      <a:gd name="T10" fmla="*/ 31 w 61"/>
                      <a:gd name="T11" fmla="*/ 31 h 40"/>
                      <a:gd name="T12" fmla="*/ 50 w 61"/>
                      <a:gd name="T13" fmla="*/ 40 h 40"/>
                      <a:gd name="T14" fmla="*/ 42 w 61"/>
                      <a:gd name="T15" fmla="*/ 25 h 40"/>
                      <a:gd name="T16" fmla="*/ 61 w 61"/>
                      <a:gd name="T17" fmla="*/ 16 h 40"/>
                      <a:gd name="T18" fmla="*/ 38 w 61"/>
                      <a:gd name="T19" fmla="*/ 16 h 40"/>
                      <a:gd name="T20" fmla="*/ 31 w 61"/>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0">
                        <a:moveTo>
                          <a:pt x="31" y="0"/>
                        </a:moveTo>
                        <a:lnTo>
                          <a:pt x="24" y="16"/>
                        </a:lnTo>
                        <a:lnTo>
                          <a:pt x="0" y="16"/>
                        </a:lnTo>
                        <a:lnTo>
                          <a:pt x="19" y="25"/>
                        </a:lnTo>
                        <a:lnTo>
                          <a:pt x="12" y="40"/>
                        </a:lnTo>
                        <a:lnTo>
                          <a:pt x="31" y="31"/>
                        </a:lnTo>
                        <a:lnTo>
                          <a:pt x="50" y="40"/>
                        </a:lnTo>
                        <a:lnTo>
                          <a:pt x="42" y="25"/>
                        </a:lnTo>
                        <a:lnTo>
                          <a:pt x="61" y="16"/>
                        </a:lnTo>
                        <a:lnTo>
                          <a:pt x="38" y="16"/>
                        </a:lnTo>
                        <a:lnTo>
                          <a:pt x="3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3" name="Freeform 350"/>
                  <p:cNvSpPr>
                    <a:spLocks/>
                  </p:cNvSpPr>
                  <p:nvPr/>
                </p:nvSpPr>
                <p:spPr bwMode="auto">
                  <a:xfrm>
                    <a:off x="9764" y="9170"/>
                    <a:ext cx="50" cy="22"/>
                  </a:xfrm>
                  <a:custGeom>
                    <a:avLst/>
                    <a:gdLst>
                      <a:gd name="T0" fmla="*/ 21 w 41"/>
                      <a:gd name="T1" fmla="*/ 0 h 26"/>
                      <a:gd name="T2" fmla="*/ 16 w 41"/>
                      <a:gd name="T3" fmla="*/ 10 h 26"/>
                      <a:gd name="T4" fmla="*/ 0 w 41"/>
                      <a:gd name="T5" fmla="*/ 10 h 26"/>
                      <a:gd name="T6" fmla="*/ 13 w 41"/>
                      <a:gd name="T7" fmla="*/ 17 h 26"/>
                      <a:gd name="T8" fmla="*/ 8 w 41"/>
                      <a:gd name="T9" fmla="*/ 26 h 26"/>
                      <a:gd name="T10" fmla="*/ 21 w 41"/>
                      <a:gd name="T11" fmla="*/ 21 h 26"/>
                      <a:gd name="T12" fmla="*/ 33 w 41"/>
                      <a:gd name="T13" fmla="*/ 26 h 26"/>
                      <a:gd name="T14" fmla="*/ 29 w 41"/>
                      <a:gd name="T15" fmla="*/ 17 h 26"/>
                      <a:gd name="T16" fmla="*/ 41 w 41"/>
                      <a:gd name="T17" fmla="*/ 10 h 26"/>
                      <a:gd name="T18" fmla="*/ 26 w 41"/>
                      <a:gd name="T19" fmla="*/ 10 h 26"/>
                      <a:gd name="T20" fmla="*/ 21 w 41"/>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6">
                        <a:moveTo>
                          <a:pt x="21" y="0"/>
                        </a:moveTo>
                        <a:lnTo>
                          <a:pt x="16" y="10"/>
                        </a:lnTo>
                        <a:lnTo>
                          <a:pt x="0" y="10"/>
                        </a:lnTo>
                        <a:lnTo>
                          <a:pt x="13" y="17"/>
                        </a:lnTo>
                        <a:lnTo>
                          <a:pt x="8" y="26"/>
                        </a:lnTo>
                        <a:lnTo>
                          <a:pt x="21" y="21"/>
                        </a:lnTo>
                        <a:lnTo>
                          <a:pt x="33" y="26"/>
                        </a:lnTo>
                        <a:lnTo>
                          <a:pt x="29" y="17"/>
                        </a:lnTo>
                        <a:lnTo>
                          <a:pt x="41" y="10"/>
                        </a:lnTo>
                        <a:lnTo>
                          <a:pt x="26" y="10"/>
                        </a:lnTo>
                        <a:lnTo>
                          <a:pt x="2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4" name="Freeform 351"/>
                  <p:cNvSpPr>
                    <a:spLocks/>
                  </p:cNvSpPr>
                  <p:nvPr/>
                </p:nvSpPr>
                <p:spPr bwMode="auto">
                  <a:xfrm>
                    <a:off x="9776" y="9175"/>
                    <a:ext cx="26" cy="12"/>
                  </a:xfrm>
                  <a:custGeom>
                    <a:avLst/>
                    <a:gdLst>
                      <a:gd name="T0" fmla="*/ 11 w 21"/>
                      <a:gd name="T1" fmla="*/ 0 h 14"/>
                      <a:gd name="T2" fmla="*/ 9 w 21"/>
                      <a:gd name="T3" fmla="*/ 5 h 14"/>
                      <a:gd name="T4" fmla="*/ 0 w 21"/>
                      <a:gd name="T5" fmla="*/ 5 h 14"/>
                      <a:gd name="T6" fmla="*/ 7 w 21"/>
                      <a:gd name="T7" fmla="*/ 10 h 14"/>
                      <a:gd name="T8" fmla="*/ 5 w 21"/>
                      <a:gd name="T9" fmla="*/ 14 h 14"/>
                      <a:gd name="T10" fmla="*/ 11 w 21"/>
                      <a:gd name="T11" fmla="*/ 11 h 14"/>
                      <a:gd name="T12" fmla="*/ 17 w 21"/>
                      <a:gd name="T13" fmla="*/ 14 h 14"/>
                      <a:gd name="T14" fmla="*/ 15 w 21"/>
                      <a:gd name="T15" fmla="*/ 10 h 14"/>
                      <a:gd name="T16" fmla="*/ 21 w 21"/>
                      <a:gd name="T17" fmla="*/ 5 h 14"/>
                      <a:gd name="T18" fmla="*/ 13 w 21"/>
                      <a:gd name="T19" fmla="*/ 5 h 14"/>
                      <a:gd name="T20" fmla="*/ 11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1" y="0"/>
                        </a:moveTo>
                        <a:lnTo>
                          <a:pt x="9" y="5"/>
                        </a:lnTo>
                        <a:lnTo>
                          <a:pt x="0" y="5"/>
                        </a:lnTo>
                        <a:lnTo>
                          <a:pt x="7" y="10"/>
                        </a:lnTo>
                        <a:lnTo>
                          <a:pt x="5" y="14"/>
                        </a:lnTo>
                        <a:lnTo>
                          <a:pt x="11" y="11"/>
                        </a:lnTo>
                        <a:lnTo>
                          <a:pt x="17" y="14"/>
                        </a:lnTo>
                        <a:lnTo>
                          <a:pt x="15" y="10"/>
                        </a:lnTo>
                        <a:lnTo>
                          <a:pt x="21" y="5"/>
                        </a:lnTo>
                        <a:lnTo>
                          <a:pt x="13" y="5"/>
                        </a:lnTo>
                        <a:lnTo>
                          <a:pt x="1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55" name="Freeform 352"/>
                  <p:cNvSpPr>
                    <a:spLocks/>
                  </p:cNvSpPr>
                  <p:nvPr/>
                </p:nvSpPr>
                <p:spPr bwMode="auto">
                  <a:xfrm>
                    <a:off x="9788" y="9181"/>
                    <a:ext cx="1" cy="1"/>
                  </a:xfrm>
                  <a:custGeom>
                    <a:avLst/>
                    <a:gdLst>
                      <a:gd name="T0" fmla="*/ 1 w 1"/>
                      <a:gd name="T1" fmla="*/ 0 h 1"/>
                      <a:gd name="T2" fmla="*/ 1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0"/>
                        </a:moveTo>
                        <a:lnTo>
                          <a:pt x="1" y="1"/>
                        </a:lnTo>
                        <a:lnTo>
                          <a:pt x="0" y="1"/>
                        </a:lnTo>
                        <a:lnTo>
                          <a:pt x="1" y="1"/>
                        </a:lnTo>
                        <a:lnTo>
                          <a:pt x="1" y="1"/>
                        </a:lnTo>
                        <a:lnTo>
                          <a:pt x="1" y="1"/>
                        </a:lnTo>
                        <a:lnTo>
                          <a:pt x="1" y="1"/>
                        </a:lnTo>
                        <a:lnTo>
                          <a:pt x="1" y="1"/>
                        </a:lnTo>
                        <a:lnTo>
                          <a:pt x="1" y="1"/>
                        </a:lnTo>
                        <a:lnTo>
                          <a:pt x="1" y="1"/>
                        </a:lnTo>
                        <a:lnTo>
                          <a:pt x="1" y="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grpSp>
            <p:sp>
              <p:nvSpPr>
                <p:cNvPr id="130" name="Freeform 353"/>
                <p:cNvSpPr>
                  <a:spLocks/>
                </p:cNvSpPr>
                <p:nvPr/>
              </p:nvSpPr>
              <p:spPr bwMode="auto">
                <a:xfrm>
                  <a:off x="9496" y="9053"/>
                  <a:ext cx="588" cy="260"/>
                </a:xfrm>
                <a:custGeom>
                  <a:avLst/>
                  <a:gdLst>
                    <a:gd name="T0" fmla="*/ 241 w 481"/>
                    <a:gd name="T1" fmla="*/ 0 h 306"/>
                    <a:gd name="T2" fmla="*/ 185 w 481"/>
                    <a:gd name="T3" fmla="*/ 117 h 306"/>
                    <a:gd name="T4" fmla="*/ 0 w 481"/>
                    <a:gd name="T5" fmla="*/ 117 h 306"/>
                    <a:gd name="T6" fmla="*/ 150 w 481"/>
                    <a:gd name="T7" fmla="*/ 190 h 306"/>
                    <a:gd name="T8" fmla="*/ 94 w 481"/>
                    <a:gd name="T9" fmla="*/ 306 h 306"/>
                    <a:gd name="T10" fmla="*/ 241 w 481"/>
                    <a:gd name="T11" fmla="*/ 234 h 306"/>
                    <a:gd name="T12" fmla="*/ 388 w 481"/>
                    <a:gd name="T13" fmla="*/ 306 h 306"/>
                    <a:gd name="T14" fmla="*/ 332 w 481"/>
                    <a:gd name="T15" fmla="*/ 190 h 306"/>
                    <a:gd name="T16" fmla="*/ 481 w 481"/>
                    <a:gd name="T17" fmla="*/ 117 h 306"/>
                    <a:gd name="T18" fmla="*/ 297 w 481"/>
                    <a:gd name="T19" fmla="*/ 117 h 306"/>
                    <a:gd name="T20" fmla="*/ 241 w 48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306">
                      <a:moveTo>
                        <a:pt x="241" y="0"/>
                      </a:moveTo>
                      <a:lnTo>
                        <a:pt x="185" y="117"/>
                      </a:lnTo>
                      <a:lnTo>
                        <a:pt x="0" y="117"/>
                      </a:lnTo>
                      <a:lnTo>
                        <a:pt x="150" y="190"/>
                      </a:lnTo>
                      <a:lnTo>
                        <a:pt x="94" y="306"/>
                      </a:lnTo>
                      <a:lnTo>
                        <a:pt x="241" y="234"/>
                      </a:lnTo>
                      <a:lnTo>
                        <a:pt x="388" y="306"/>
                      </a:lnTo>
                      <a:lnTo>
                        <a:pt x="332" y="190"/>
                      </a:lnTo>
                      <a:lnTo>
                        <a:pt x="481" y="117"/>
                      </a:lnTo>
                      <a:lnTo>
                        <a:pt x="297" y="117"/>
                      </a:lnTo>
                      <a:lnTo>
                        <a:pt x="241" y="0"/>
                      </a:lnTo>
                      <a:close/>
                    </a:path>
                  </a:pathLst>
                </a:custGeom>
                <a:solidFill>
                  <a:srgbClr val="9BBC6E"/>
                </a:solidFill>
                <a:ln w="9525">
                  <a:solidFill>
                    <a:srgbClr val="000000"/>
                  </a:solidFill>
                  <a:prstDash val="solid"/>
                  <a:round/>
                  <a:headEnd/>
                  <a:tailEnd/>
                </a:ln>
              </p:spPr>
              <p:txBody>
                <a:bodyPr/>
                <a:lstStyle/>
                <a:p>
                  <a:endParaRPr lang="es-VE"/>
                </a:p>
              </p:txBody>
            </p:sp>
          </p:grpSp>
          <p:grpSp>
            <p:nvGrpSpPr>
              <p:cNvPr id="73" name="Group 354"/>
              <p:cNvGrpSpPr>
                <a:grpSpLocks/>
              </p:cNvGrpSpPr>
              <p:nvPr/>
            </p:nvGrpSpPr>
            <p:grpSpPr bwMode="auto">
              <a:xfrm>
                <a:off x="9481" y="9009"/>
                <a:ext cx="588" cy="260"/>
                <a:chOff x="9481" y="9009"/>
                <a:chExt cx="588" cy="260"/>
              </a:xfrm>
            </p:grpSpPr>
            <p:grpSp>
              <p:nvGrpSpPr>
                <p:cNvPr id="102" name="Group 355"/>
                <p:cNvGrpSpPr>
                  <a:grpSpLocks/>
                </p:cNvGrpSpPr>
                <p:nvPr/>
              </p:nvGrpSpPr>
              <p:grpSpPr bwMode="auto">
                <a:xfrm>
                  <a:off x="9481" y="9009"/>
                  <a:ext cx="588" cy="260"/>
                  <a:chOff x="9481" y="9009"/>
                  <a:chExt cx="588" cy="260"/>
                </a:xfrm>
              </p:grpSpPr>
              <p:sp>
                <p:nvSpPr>
                  <p:cNvPr id="104" name="Freeform 356"/>
                  <p:cNvSpPr>
                    <a:spLocks/>
                  </p:cNvSpPr>
                  <p:nvPr/>
                </p:nvSpPr>
                <p:spPr bwMode="auto">
                  <a:xfrm>
                    <a:off x="9481" y="9009"/>
                    <a:ext cx="588" cy="260"/>
                  </a:xfrm>
                  <a:custGeom>
                    <a:avLst/>
                    <a:gdLst>
                      <a:gd name="T0" fmla="*/ 241 w 481"/>
                      <a:gd name="T1" fmla="*/ 306 h 306"/>
                      <a:gd name="T2" fmla="*/ 185 w 481"/>
                      <a:gd name="T3" fmla="*/ 189 h 306"/>
                      <a:gd name="T4" fmla="*/ 0 w 481"/>
                      <a:gd name="T5" fmla="*/ 189 h 306"/>
                      <a:gd name="T6" fmla="*/ 150 w 481"/>
                      <a:gd name="T7" fmla="*/ 115 h 306"/>
                      <a:gd name="T8" fmla="*/ 94 w 481"/>
                      <a:gd name="T9" fmla="*/ 0 h 306"/>
                      <a:gd name="T10" fmla="*/ 241 w 481"/>
                      <a:gd name="T11" fmla="*/ 71 h 306"/>
                      <a:gd name="T12" fmla="*/ 388 w 481"/>
                      <a:gd name="T13" fmla="*/ 0 h 306"/>
                      <a:gd name="T14" fmla="*/ 332 w 481"/>
                      <a:gd name="T15" fmla="*/ 115 h 306"/>
                      <a:gd name="T16" fmla="*/ 481 w 481"/>
                      <a:gd name="T17" fmla="*/ 189 h 306"/>
                      <a:gd name="T18" fmla="*/ 297 w 481"/>
                      <a:gd name="T19" fmla="*/ 189 h 306"/>
                      <a:gd name="T20" fmla="*/ 241 w 481"/>
                      <a:gd name="T2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306">
                        <a:moveTo>
                          <a:pt x="241" y="306"/>
                        </a:moveTo>
                        <a:lnTo>
                          <a:pt x="185" y="189"/>
                        </a:lnTo>
                        <a:lnTo>
                          <a:pt x="0" y="189"/>
                        </a:lnTo>
                        <a:lnTo>
                          <a:pt x="150" y="115"/>
                        </a:lnTo>
                        <a:lnTo>
                          <a:pt x="94" y="0"/>
                        </a:lnTo>
                        <a:lnTo>
                          <a:pt x="241" y="71"/>
                        </a:lnTo>
                        <a:lnTo>
                          <a:pt x="388" y="0"/>
                        </a:lnTo>
                        <a:lnTo>
                          <a:pt x="332" y="115"/>
                        </a:lnTo>
                        <a:lnTo>
                          <a:pt x="481" y="189"/>
                        </a:lnTo>
                        <a:lnTo>
                          <a:pt x="297" y="189"/>
                        </a:lnTo>
                        <a:lnTo>
                          <a:pt x="241" y="30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5" name="Freeform 357"/>
                  <p:cNvSpPr>
                    <a:spLocks/>
                  </p:cNvSpPr>
                  <p:nvPr/>
                </p:nvSpPr>
                <p:spPr bwMode="auto">
                  <a:xfrm>
                    <a:off x="9491" y="9012"/>
                    <a:ext cx="565" cy="250"/>
                  </a:xfrm>
                  <a:custGeom>
                    <a:avLst/>
                    <a:gdLst>
                      <a:gd name="T0" fmla="*/ 232 w 462"/>
                      <a:gd name="T1" fmla="*/ 294 h 294"/>
                      <a:gd name="T2" fmla="*/ 178 w 462"/>
                      <a:gd name="T3" fmla="*/ 182 h 294"/>
                      <a:gd name="T4" fmla="*/ 0 w 462"/>
                      <a:gd name="T5" fmla="*/ 182 h 294"/>
                      <a:gd name="T6" fmla="*/ 144 w 462"/>
                      <a:gd name="T7" fmla="*/ 111 h 294"/>
                      <a:gd name="T8" fmla="*/ 91 w 462"/>
                      <a:gd name="T9" fmla="*/ 0 h 294"/>
                      <a:gd name="T10" fmla="*/ 232 w 462"/>
                      <a:gd name="T11" fmla="*/ 69 h 294"/>
                      <a:gd name="T12" fmla="*/ 372 w 462"/>
                      <a:gd name="T13" fmla="*/ 0 h 294"/>
                      <a:gd name="T14" fmla="*/ 319 w 462"/>
                      <a:gd name="T15" fmla="*/ 111 h 294"/>
                      <a:gd name="T16" fmla="*/ 462 w 462"/>
                      <a:gd name="T17" fmla="*/ 182 h 294"/>
                      <a:gd name="T18" fmla="*/ 285 w 462"/>
                      <a:gd name="T19" fmla="*/ 182 h 294"/>
                      <a:gd name="T20" fmla="*/ 232 w 462"/>
                      <a:gd name="T2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294">
                        <a:moveTo>
                          <a:pt x="232" y="294"/>
                        </a:moveTo>
                        <a:lnTo>
                          <a:pt x="178" y="182"/>
                        </a:lnTo>
                        <a:lnTo>
                          <a:pt x="0" y="182"/>
                        </a:lnTo>
                        <a:lnTo>
                          <a:pt x="144" y="111"/>
                        </a:lnTo>
                        <a:lnTo>
                          <a:pt x="91" y="0"/>
                        </a:lnTo>
                        <a:lnTo>
                          <a:pt x="232" y="69"/>
                        </a:lnTo>
                        <a:lnTo>
                          <a:pt x="372" y="0"/>
                        </a:lnTo>
                        <a:lnTo>
                          <a:pt x="319" y="111"/>
                        </a:lnTo>
                        <a:lnTo>
                          <a:pt x="462" y="182"/>
                        </a:lnTo>
                        <a:lnTo>
                          <a:pt x="285" y="182"/>
                        </a:lnTo>
                        <a:lnTo>
                          <a:pt x="232" y="29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6" name="Freeform 358"/>
                  <p:cNvSpPr>
                    <a:spLocks/>
                  </p:cNvSpPr>
                  <p:nvPr/>
                </p:nvSpPr>
                <p:spPr bwMode="auto">
                  <a:xfrm>
                    <a:off x="9503" y="9017"/>
                    <a:ext cx="540" cy="240"/>
                  </a:xfrm>
                  <a:custGeom>
                    <a:avLst/>
                    <a:gdLst>
                      <a:gd name="T0" fmla="*/ 222 w 442"/>
                      <a:gd name="T1" fmla="*/ 282 h 282"/>
                      <a:gd name="T2" fmla="*/ 170 w 442"/>
                      <a:gd name="T3" fmla="*/ 175 h 282"/>
                      <a:gd name="T4" fmla="*/ 0 w 442"/>
                      <a:gd name="T5" fmla="*/ 175 h 282"/>
                      <a:gd name="T6" fmla="*/ 138 w 442"/>
                      <a:gd name="T7" fmla="*/ 107 h 282"/>
                      <a:gd name="T8" fmla="*/ 87 w 442"/>
                      <a:gd name="T9" fmla="*/ 0 h 282"/>
                      <a:gd name="T10" fmla="*/ 222 w 442"/>
                      <a:gd name="T11" fmla="*/ 66 h 282"/>
                      <a:gd name="T12" fmla="*/ 356 w 442"/>
                      <a:gd name="T13" fmla="*/ 0 h 282"/>
                      <a:gd name="T14" fmla="*/ 305 w 442"/>
                      <a:gd name="T15" fmla="*/ 107 h 282"/>
                      <a:gd name="T16" fmla="*/ 442 w 442"/>
                      <a:gd name="T17" fmla="*/ 175 h 282"/>
                      <a:gd name="T18" fmla="*/ 273 w 442"/>
                      <a:gd name="T19" fmla="*/ 175 h 282"/>
                      <a:gd name="T20" fmla="*/ 222 w 442"/>
                      <a:gd name="T21"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282">
                        <a:moveTo>
                          <a:pt x="222" y="282"/>
                        </a:moveTo>
                        <a:lnTo>
                          <a:pt x="170" y="175"/>
                        </a:lnTo>
                        <a:lnTo>
                          <a:pt x="0" y="175"/>
                        </a:lnTo>
                        <a:lnTo>
                          <a:pt x="138" y="107"/>
                        </a:lnTo>
                        <a:lnTo>
                          <a:pt x="87" y="0"/>
                        </a:lnTo>
                        <a:lnTo>
                          <a:pt x="222" y="66"/>
                        </a:lnTo>
                        <a:lnTo>
                          <a:pt x="356" y="0"/>
                        </a:lnTo>
                        <a:lnTo>
                          <a:pt x="305" y="107"/>
                        </a:lnTo>
                        <a:lnTo>
                          <a:pt x="442" y="175"/>
                        </a:lnTo>
                        <a:lnTo>
                          <a:pt x="273" y="175"/>
                        </a:lnTo>
                        <a:lnTo>
                          <a:pt x="222" y="28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7" name="Freeform 359"/>
                  <p:cNvSpPr>
                    <a:spLocks/>
                  </p:cNvSpPr>
                  <p:nvPr/>
                </p:nvSpPr>
                <p:spPr bwMode="auto">
                  <a:xfrm>
                    <a:off x="9515" y="9023"/>
                    <a:ext cx="516" cy="228"/>
                  </a:xfrm>
                  <a:custGeom>
                    <a:avLst/>
                    <a:gdLst>
                      <a:gd name="T0" fmla="*/ 212 w 422"/>
                      <a:gd name="T1" fmla="*/ 268 h 268"/>
                      <a:gd name="T2" fmla="*/ 163 w 422"/>
                      <a:gd name="T3" fmla="*/ 165 h 268"/>
                      <a:gd name="T4" fmla="*/ 0 w 422"/>
                      <a:gd name="T5" fmla="*/ 165 h 268"/>
                      <a:gd name="T6" fmla="*/ 132 w 422"/>
                      <a:gd name="T7" fmla="*/ 102 h 268"/>
                      <a:gd name="T8" fmla="*/ 83 w 422"/>
                      <a:gd name="T9" fmla="*/ 0 h 268"/>
                      <a:gd name="T10" fmla="*/ 212 w 422"/>
                      <a:gd name="T11" fmla="*/ 62 h 268"/>
                      <a:gd name="T12" fmla="*/ 340 w 422"/>
                      <a:gd name="T13" fmla="*/ 0 h 268"/>
                      <a:gd name="T14" fmla="*/ 291 w 422"/>
                      <a:gd name="T15" fmla="*/ 102 h 268"/>
                      <a:gd name="T16" fmla="*/ 422 w 422"/>
                      <a:gd name="T17" fmla="*/ 165 h 268"/>
                      <a:gd name="T18" fmla="*/ 261 w 422"/>
                      <a:gd name="T19" fmla="*/ 165 h 268"/>
                      <a:gd name="T20" fmla="*/ 212 w 422"/>
                      <a:gd name="T21"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268">
                        <a:moveTo>
                          <a:pt x="212" y="268"/>
                        </a:moveTo>
                        <a:lnTo>
                          <a:pt x="163" y="165"/>
                        </a:lnTo>
                        <a:lnTo>
                          <a:pt x="0" y="165"/>
                        </a:lnTo>
                        <a:lnTo>
                          <a:pt x="132" y="102"/>
                        </a:lnTo>
                        <a:lnTo>
                          <a:pt x="83" y="0"/>
                        </a:lnTo>
                        <a:lnTo>
                          <a:pt x="212" y="62"/>
                        </a:lnTo>
                        <a:lnTo>
                          <a:pt x="340" y="0"/>
                        </a:lnTo>
                        <a:lnTo>
                          <a:pt x="291" y="102"/>
                        </a:lnTo>
                        <a:lnTo>
                          <a:pt x="422" y="165"/>
                        </a:lnTo>
                        <a:lnTo>
                          <a:pt x="261" y="165"/>
                        </a:lnTo>
                        <a:lnTo>
                          <a:pt x="212" y="26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8" name="Freeform 360"/>
                  <p:cNvSpPr>
                    <a:spLocks/>
                  </p:cNvSpPr>
                  <p:nvPr/>
                </p:nvSpPr>
                <p:spPr bwMode="auto">
                  <a:xfrm>
                    <a:off x="9529" y="9029"/>
                    <a:ext cx="490" cy="217"/>
                  </a:xfrm>
                  <a:custGeom>
                    <a:avLst/>
                    <a:gdLst>
                      <a:gd name="T0" fmla="*/ 201 w 401"/>
                      <a:gd name="T1" fmla="*/ 256 h 256"/>
                      <a:gd name="T2" fmla="*/ 154 w 401"/>
                      <a:gd name="T3" fmla="*/ 158 h 256"/>
                      <a:gd name="T4" fmla="*/ 0 w 401"/>
                      <a:gd name="T5" fmla="*/ 158 h 256"/>
                      <a:gd name="T6" fmla="*/ 125 w 401"/>
                      <a:gd name="T7" fmla="*/ 97 h 256"/>
                      <a:gd name="T8" fmla="*/ 78 w 401"/>
                      <a:gd name="T9" fmla="*/ 0 h 256"/>
                      <a:gd name="T10" fmla="*/ 201 w 401"/>
                      <a:gd name="T11" fmla="*/ 60 h 256"/>
                      <a:gd name="T12" fmla="*/ 323 w 401"/>
                      <a:gd name="T13" fmla="*/ 0 h 256"/>
                      <a:gd name="T14" fmla="*/ 276 w 401"/>
                      <a:gd name="T15" fmla="*/ 97 h 256"/>
                      <a:gd name="T16" fmla="*/ 401 w 401"/>
                      <a:gd name="T17" fmla="*/ 158 h 256"/>
                      <a:gd name="T18" fmla="*/ 247 w 401"/>
                      <a:gd name="T19" fmla="*/ 158 h 256"/>
                      <a:gd name="T20" fmla="*/ 201 w 401"/>
                      <a:gd name="T21"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56">
                        <a:moveTo>
                          <a:pt x="201" y="256"/>
                        </a:moveTo>
                        <a:lnTo>
                          <a:pt x="154" y="158"/>
                        </a:lnTo>
                        <a:lnTo>
                          <a:pt x="0" y="158"/>
                        </a:lnTo>
                        <a:lnTo>
                          <a:pt x="125" y="97"/>
                        </a:lnTo>
                        <a:lnTo>
                          <a:pt x="78" y="0"/>
                        </a:lnTo>
                        <a:lnTo>
                          <a:pt x="201" y="60"/>
                        </a:lnTo>
                        <a:lnTo>
                          <a:pt x="323" y="0"/>
                        </a:lnTo>
                        <a:lnTo>
                          <a:pt x="276" y="97"/>
                        </a:lnTo>
                        <a:lnTo>
                          <a:pt x="401" y="158"/>
                        </a:lnTo>
                        <a:lnTo>
                          <a:pt x="247" y="158"/>
                        </a:lnTo>
                        <a:lnTo>
                          <a:pt x="201" y="25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9" name="Freeform 361"/>
                  <p:cNvSpPr>
                    <a:spLocks/>
                  </p:cNvSpPr>
                  <p:nvPr/>
                </p:nvSpPr>
                <p:spPr bwMode="auto">
                  <a:xfrm>
                    <a:off x="9541" y="9034"/>
                    <a:ext cx="466" cy="207"/>
                  </a:xfrm>
                  <a:custGeom>
                    <a:avLst/>
                    <a:gdLst>
                      <a:gd name="T0" fmla="*/ 191 w 381"/>
                      <a:gd name="T1" fmla="*/ 244 h 244"/>
                      <a:gd name="T2" fmla="*/ 146 w 381"/>
                      <a:gd name="T3" fmla="*/ 151 h 244"/>
                      <a:gd name="T4" fmla="*/ 0 w 381"/>
                      <a:gd name="T5" fmla="*/ 151 h 244"/>
                      <a:gd name="T6" fmla="*/ 119 w 381"/>
                      <a:gd name="T7" fmla="*/ 93 h 244"/>
                      <a:gd name="T8" fmla="*/ 74 w 381"/>
                      <a:gd name="T9" fmla="*/ 0 h 244"/>
                      <a:gd name="T10" fmla="*/ 191 w 381"/>
                      <a:gd name="T11" fmla="*/ 58 h 244"/>
                      <a:gd name="T12" fmla="*/ 307 w 381"/>
                      <a:gd name="T13" fmla="*/ 0 h 244"/>
                      <a:gd name="T14" fmla="*/ 263 w 381"/>
                      <a:gd name="T15" fmla="*/ 93 h 244"/>
                      <a:gd name="T16" fmla="*/ 381 w 381"/>
                      <a:gd name="T17" fmla="*/ 151 h 244"/>
                      <a:gd name="T18" fmla="*/ 235 w 381"/>
                      <a:gd name="T19" fmla="*/ 151 h 244"/>
                      <a:gd name="T20" fmla="*/ 191 w 381"/>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244">
                        <a:moveTo>
                          <a:pt x="191" y="244"/>
                        </a:moveTo>
                        <a:lnTo>
                          <a:pt x="146" y="151"/>
                        </a:lnTo>
                        <a:lnTo>
                          <a:pt x="0" y="151"/>
                        </a:lnTo>
                        <a:lnTo>
                          <a:pt x="119" y="93"/>
                        </a:lnTo>
                        <a:lnTo>
                          <a:pt x="74" y="0"/>
                        </a:lnTo>
                        <a:lnTo>
                          <a:pt x="191" y="58"/>
                        </a:lnTo>
                        <a:lnTo>
                          <a:pt x="307" y="0"/>
                        </a:lnTo>
                        <a:lnTo>
                          <a:pt x="263" y="93"/>
                        </a:lnTo>
                        <a:lnTo>
                          <a:pt x="381" y="151"/>
                        </a:lnTo>
                        <a:lnTo>
                          <a:pt x="235" y="151"/>
                        </a:lnTo>
                        <a:lnTo>
                          <a:pt x="191" y="24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0" name="Freeform 362"/>
                  <p:cNvSpPr>
                    <a:spLocks/>
                  </p:cNvSpPr>
                  <p:nvPr/>
                </p:nvSpPr>
                <p:spPr bwMode="auto">
                  <a:xfrm>
                    <a:off x="9553" y="9040"/>
                    <a:ext cx="441" cy="195"/>
                  </a:xfrm>
                  <a:custGeom>
                    <a:avLst/>
                    <a:gdLst>
                      <a:gd name="T0" fmla="*/ 181 w 361"/>
                      <a:gd name="T1" fmla="*/ 230 h 230"/>
                      <a:gd name="T2" fmla="*/ 139 w 361"/>
                      <a:gd name="T3" fmla="*/ 142 h 230"/>
                      <a:gd name="T4" fmla="*/ 0 w 361"/>
                      <a:gd name="T5" fmla="*/ 142 h 230"/>
                      <a:gd name="T6" fmla="*/ 112 w 361"/>
                      <a:gd name="T7" fmla="*/ 87 h 230"/>
                      <a:gd name="T8" fmla="*/ 70 w 361"/>
                      <a:gd name="T9" fmla="*/ 0 h 230"/>
                      <a:gd name="T10" fmla="*/ 181 w 361"/>
                      <a:gd name="T11" fmla="*/ 54 h 230"/>
                      <a:gd name="T12" fmla="*/ 291 w 361"/>
                      <a:gd name="T13" fmla="*/ 0 h 230"/>
                      <a:gd name="T14" fmla="*/ 249 w 361"/>
                      <a:gd name="T15" fmla="*/ 87 h 230"/>
                      <a:gd name="T16" fmla="*/ 361 w 361"/>
                      <a:gd name="T17" fmla="*/ 142 h 230"/>
                      <a:gd name="T18" fmla="*/ 223 w 361"/>
                      <a:gd name="T19" fmla="*/ 142 h 230"/>
                      <a:gd name="T20" fmla="*/ 181 w 361"/>
                      <a:gd name="T2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30">
                        <a:moveTo>
                          <a:pt x="181" y="230"/>
                        </a:moveTo>
                        <a:lnTo>
                          <a:pt x="139" y="142"/>
                        </a:lnTo>
                        <a:lnTo>
                          <a:pt x="0" y="142"/>
                        </a:lnTo>
                        <a:lnTo>
                          <a:pt x="112" y="87"/>
                        </a:lnTo>
                        <a:lnTo>
                          <a:pt x="70" y="0"/>
                        </a:lnTo>
                        <a:lnTo>
                          <a:pt x="181" y="54"/>
                        </a:lnTo>
                        <a:lnTo>
                          <a:pt x="291" y="0"/>
                        </a:lnTo>
                        <a:lnTo>
                          <a:pt x="249" y="87"/>
                        </a:lnTo>
                        <a:lnTo>
                          <a:pt x="361" y="142"/>
                        </a:lnTo>
                        <a:lnTo>
                          <a:pt x="223" y="142"/>
                        </a:lnTo>
                        <a:lnTo>
                          <a:pt x="181" y="23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1" name="Freeform 363"/>
                  <p:cNvSpPr>
                    <a:spLocks/>
                  </p:cNvSpPr>
                  <p:nvPr/>
                </p:nvSpPr>
                <p:spPr bwMode="auto">
                  <a:xfrm>
                    <a:off x="9565" y="9045"/>
                    <a:ext cx="417" cy="185"/>
                  </a:xfrm>
                  <a:custGeom>
                    <a:avLst/>
                    <a:gdLst>
                      <a:gd name="T0" fmla="*/ 171 w 341"/>
                      <a:gd name="T1" fmla="*/ 218 h 218"/>
                      <a:gd name="T2" fmla="*/ 131 w 341"/>
                      <a:gd name="T3" fmla="*/ 135 h 218"/>
                      <a:gd name="T4" fmla="*/ 0 w 341"/>
                      <a:gd name="T5" fmla="*/ 135 h 218"/>
                      <a:gd name="T6" fmla="*/ 106 w 341"/>
                      <a:gd name="T7" fmla="*/ 83 h 218"/>
                      <a:gd name="T8" fmla="*/ 66 w 341"/>
                      <a:gd name="T9" fmla="*/ 0 h 218"/>
                      <a:gd name="T10" fmla="*/ 171 w 341"/>
                      <a:gd name="T11" fmla="*/ 51 h 218"/>
                      <a:gd name="T12" fmla="*/ 275 w 341"/>
                      <a:gd name="T13" fmla="*/ 0 h 218"/>
                      <a:gd name="T14" fmla="*/ 235 w 341"/>
                      <a:gd name="T15" fmla="*/ 83 h 218"/>
                      <a:gd name="T16" fmla="*/ 341 w 341"/>
                      <a:gd name="T17" fmla="*/ 135 h 218"/>
                      <a:gd name="T18" fmla="*/ 210 w 341"/>
                      <a:gd name="T19" fmla="*/ 135 h 218"/>
                      <a:gd name="T20" fmla="*/ 171 w 341"/>
                      <a:gd name="T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18">
                        <a:moveTo>
                          <a:pt x="171" y="218"/>
                        </a:moveTo>
                        <a:lnTo>
                          <a:pt x="131" y="135"/>
                        </a:lnTo>
                        <a:lnTo>
                          <a:pt x="0" y="135"/>
                        </a:lnTo>
                        <a:lnTo>
                          <a:pt x="106" y="83"/>
                        </a:lnTo>
                        <a:lnTo>
                          <a:pt x="66" y="0"/>
                        </a:lnTo>
                        <a:lnTo>
                          <a:pt x="171" y="51"/>
                        </a:lnTo>
                        <a:lnTo>
                          <a:pt x="275" y="0"/>
                        </a:lnTo>
                        <a:lnTo>
                          <a:pt x="235" y="83"/>
                        </a:lnTo>
                        <a:lnTo>
                          <a:pt x="341" y="135"/>
                        </a:lnTo>
                        <a:lnTo>
                          <a:pt x="210" y="135"/>
                        </a:lnTo>
                        <a:lnTo>
                          <a:pt x="171" y="21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2" name="Freeform 364"/>
                  <p:cNvSpPr>
                    <a:spLocks/>
                  </p:cNvSpPr>
                  <p:nvPr/>
                </p:nvSpPr>
                <p:spPr bwMode="auto">
                  <a:xfrm>
                    <a:off x="9578" y="9051"/>
                    <a:ext cx="392" cy="174"/>
                  </a:xfrm>
                  <a:custGeom>
                    <a:avLst/>
                    <a:gdLst>
                      <a:gd name="T0" fmla="*/ 161 w 321"/>
                      <a:gd name="T1" fmla="*/ 205 h 205"/>
                      <a:gd name="T2" fmla="*/ 123 w 321"/>
                      <a:gd name="T3" fmla="*/ 126 h 205"/>
                      <a:gd name="T4" fmla="*/ 0 w 321"/>
                      <a:gd name="T5" fmla="*/ 126 h 205"/>
                      <a:gd name="T6" fmla="*/ 100 w 321"/>
                      <a:gd name="T7" fmla="*/ 77 h 205"/>
                      <a:gd name="T8" fmla="*/ 63 w 321"/>
                      <a:gd name="T9" fmla="*/ 0 h 205"/>
                      <a:gd name="T10" fmla="*/ 161 w 321"/>
                      <a:gd name="T11" fmla="*/ 47 h 205"/>
                      <a:gd name="T12" fmla="*/ 259 w 321"/>
                      <a:gd name="T13" fmla="*/ 0 h 205"/>
                      <a:gd name="T14" fmla="*/ 221 w 321"/>
                      <a:gd name="T15" fmla="*/ 77 h 205"/>
                      <a:gd name="T16" fmla="*/ 321 w 321"/>
                      <a:gd name="T17" fmla="*/ 126 h 205"/>
                      <a:gd name="T18" fmla="*/ 198 w 321"/>
                      <a:gd name="T19" fmla="*/ 126 h 205"/>
                      <a:gd name="T20" fmla="*/ 161 w 321"/>
                      <a:gd name="T2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205">
                        <a:moveTo>
                          <a:pt x="161" y="205"/>
                        </a:moveTo>
                        <a:lnTo>
                          <a:pt x="123" y="126"/>
                        </a:lnTo>
                        <a:lnTo>
                          <a:pt x="0" y="126"/>
                        </a:lnTo>
                        <a:lnTo>
                          <a:pt x="100" y="77"/>
                        </a:lnTo>
                        <a:lnTo>
                          <a:pt x="63" y="0"/>
                        </a:lnTo>
                        <a:lnTo>
                          <a:pt x="161" y="47"/>
                        </a:lnTo>
                        <a:lnTo>
                          <a:pt x="259" y="0"/>
                        </a:lnTo>
                        <a:lnTo>
                          <a:pt x="221" y="77"/>
                        </a:lnTo>
                        <a:lnTo>
                          <a:pt x="321" y="126"/>
                        </a:lnTo>
                        <a:lnTo>
                          <a:pt x="198" y="126"/>
                        </a:lnTo>
                        <a:lnTo>
                          <a:pt x="161" y="205"/>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3" name="Freeform 365"/>
                  <p:cNvSpPr>
                    <a:spLocks/>
                  </p:cNvSpPr>
                  <p:nvPr/>
                </p:nvSpPr>
                <p:spPr bwMode="auto">
                  <a:xfrm>
                    <a:off x="9590" y="9056"/>
                    <a:ext cx="368" cy="163"/>
                  </a:xfrm>
                  <a:custGeom>
                    <a:avLst/>
                    <a:gdLst>
                      <a:gd name="T0" fmla="*/ 151 w 301"/>
                      <a:gd name="T1" fmla="*/ 192 h 192"/>
                      <a:gd name="T2" fmla="*/ 116 w 301"/>
                      <a:gd name="T3" fmla="*/ 119 h 192"/>
                      <a:gd name="T4" fmla="*/ 0 w 301"/>
                      <a:gd name="T5" fmla="*/ 119 h 192"/>
                      <a:gd name="T6" fmla="*/ 94 w 301"/>
                      <a:gd name="T7" fmla="*/ 73 h 192"/>
                      <a:gd name="T8" fmla="*/ 59 w 301"/>
                      <a:gd name="T9" fmla="*/ 0 h 192"/>
                      <a:gd name="T10" fmla="*/ 151 w 301"/>
                      <a:gd name="T11" fmla="*/ 45 h 192"/>
                      <a:gd name="T12" fmla="*/ 243 w 301"/>
                      <a:gd name="T13" fmla="*/ 0 h 192"/>
                      <a:gd name="T14" fmla="*/ 208 w 301"/>
                      <a:gd name="T15" fmla="*/ 73 h 192"/>
                      <a:gd name="T16" fmla="*/ 301 w 301"/>
                      <a:gd name="T17" fmla="*/ 119 h 192"/>
                      <a:gd name="T18" fmla="*/ 186 w 301"/>
                      <a:gd name="T19" fmla="*/ 119 h 192"/>
                      <a:gd name="T20" fmla="*/ 151 w 301"/>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92">
                        <a:moveTo>
                          <a:pt x="151" y="192"/>
                        </a:moveTo>
                        <a:lnTo>
                          <a:pt x="116" y="119"/>
                        </a:lnTo>
                        <a:lnTo>
                          <a:pt x="0" y="119"/>
                        </a:lnTo>
                        <a:lnTo>
                          <a:pt x="94" y="73"/>
                        </a:lnTo>
                        <a:lnTo>
                          <a:pt x="59" y="0"/>
                        </a:lnTo>
                        <a:lnTo>
                          <a:pt x="151" y="45"/>
                        </a:lnTo>
                        <a:lnTo>
                          <a:pt x="243" y="0"/>
                        </a:lnTo>
                        <a:lnTo>
                          <a:pt x="208" y="73"/>
                        </a:lnTo>
                        <a:lnTo>
                          <a:pt x="301" y="119"/>
                        </a:lnTo>
                        <a:lnTo>
                          <a:pt x="186" y="119"/>
                        </a:lnTo>
                        <a:lnTo>
                          <a:pt x="151" y="19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4" name="Freeform 366"/>
                  <p:cNvSpPr>
                    <a:spLocks/>
                  </p:cNvSpPr>
                  <p:nvPr/>
                </p:nvSpPr>
                <p:spPr bwMode="auto">
                  <a:xfrm>
                    <a:off x="9602" y="9061"/>
                    <a:ext cx="344" cy="153"/>
                  </a:xfrm>
                  <a:custGeom>
                    <a:avLst/>
                    <a:gdLst>
                      <a:gd name="T0" fmla="*/ 141 w 281"/>
                      <a:gd name="T1" fmla="*/ 180 h 180"/>
                      <a:gd name="T2" fmla="*/ 108 w 281"/>
                      <a:gd name="T3" fmla="*/ 112 h 180"/>
                      <a:gd name="T4" fmla="*/ 0 w 281"/>
                      <a:gd name="T5" fmla="*/ 112 h 180"/>
                      <a:gd name="T6" fmla="*/ 88 w 281"/>
                      <a:gd name="T7" fmla="*/ 68 h 180"/>
                      <a:gd name="T8" fmla="*/ 55 w 281"/>
                      <a:gd name="T9" fmla="*/ 0 h 180"/>
                      <a:gd name="T10" fmla="*/ 141 w 281"/>
                      <a:gd name="T11" fmla="*/ 43 h 180"/>
                      <a:gd name="T12" fmla="*/ 227 w 281"/>
                      <a:gd name="T13" fmla="*/ 0 h 180"/>
                      <a:gd name="T14" fmla="*/ 194 w 281"/>
                      <a:gd name="T15" fmla="*/ 68 h 180"/>
                      <a:gd name="T16" fmla="*/ 281 w 281"/>
                      <a:gd name="T17" fmla="*/ 112 h 180"/>
                      <a:gd name="T18" fmla="*/ 173 w 281"/>
                      <a:gd name="T19" fmla="*/ 112 h 180"/>
                      <a:gd name="T20" fmla="*/ 141 w 281"/>
                      <a:gd name="T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80">
                        <a:moveTo>
                          <a:pt x="141" y="180"/>
                        </a:moveTo>
                        <a:lnTo>
                          <a:pt x="108" y="112"/>
                        </a:lnTo>
                        <a:lnTo>
                          <a:pt x="0" y="112"/>
                        </a:lnTo>
                        <a:lnTo>
                          <a:pt x="88" y="68"/>
                        </a:lnTo>
                        <a:lnTo>
                          <a:pt x="55" y="0"/>
                        </a:lnTo>
                        <a:lnTo>
                          <a:pt x="141" y="43"/>
                        </a:lnTo>
                        <a:lnTo>
                          <a:pt x="227" y="0"/>
                        </a:lnTo>
                        <a:lnTo>
                          <a:pt x="194" y="68"/>
                        </a:lnTo>
                        <a:lnTo>
                          <a:pt x="281" y="112"/>
                        </a:lnTo>
                        <a:lnTo>
                          <a:pt x="173" y="112"/>
                        </a:lnTo>
                        <a:lnTo>
                          <a:pt x="141" y="18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5" name="Freeform 367"/>
                  <p:cNvSpPr>
                    <a:spLocks/>
                  </p:cNvSpPr>
                  <p:nvPr/>
                </p:nvSpPr>
                <p:spPr bwMode="auto">
                  <a:xfrm>
                    <a:off x="9614" y="9067"/>
                    <a:ext cx="319" cy="141"/>
                  </a:xfrm>
                  <a:custGeom>
                    <a:avLst/>
                    <a:gdLst>
                      <a:gd name="T0" fmla="*/ 131 w 261"/>
                      <a:gd name="T1" fmla="*/ 166 h 166"/>
                      <a:gd name="T2" fmla="*/ 100 w 261"/>
                      <a:gd name="T3" fmla="*/ 103 h 166"/>
                      <a:gd name="T4" fmla="*/ 0 w 261"/>
                      <a:gd name="T5" fmla="*/ 103 h 166"/>
                      <a:gd name="T6" fmla="*/ 81 w 261"/>
                      <a:gd name="T7" fmla="*/ 63 h 166"/>
                      <a:gd name="T8" fmla="*/ 51 w 261"/>
                      <a:gd name="T9" fmla="*/ 0 h 166"/>
                      <a:gd name="T10" fmla="*/ 131 w 261"/>
                      <a:gd name="T11" fmla="*/ 39 h 166"/>
                      <a:gd name="T12" fmla="*/ 210 w 261"/>
                      <a:gd name="T13" fmla="*/ 0 h 166"/>
                      <a:gd name="T14" fmla="*/ 180 w 261"/>
                      <a:gd name="T15" fmla="*/ 63 h 166"/>
                      <a:gd name="T16" fmla="*/ 261 w 261"/>
                      <a:gd name="T17" fmla="*/ 103 h 166"/>
                      <a:gd name="T18" fmla="*/ 161 w 261"/>
                      <a:gd name="T19" fmla="*/ 103 h 166"/>
                      <a:gd name="T20" fmla="*/ 131 w 261"/>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66">
                        <a:moveTo>
                          <a:pt x="131" y="166"/>
                        </a:moveTo>
                        <a:lnTo>
                          <a:pt x="100" y="103"/>
                        </a:lnTo>
                        <a:lnTo>
                          <a:pt x="0" y="103"/>
                        </a:lnTo>
                        <a:lnTo>
                          <a:pt x="81" y="63"/>
                        </a:lnTo>
                        <a:lnTo>
                          <a:pt x="51" y="0"/>
                        </a:lnTo>
                        <a:lnTo>
                          <a:pt x="131" y="39"/>
                        </a:lnTo>
                        <a:lnTo>
                          <a:pt x="210" y="0"/>
                        </a:lnTo>
                        <a:lnTo>
                          <a:pt x="180" y="63"/>
                        </a:lnTo>
                        <a:lnTo>
                          <a:pt x="261" y="103"/>
                        </a:lnTo>
                        <a:lnTo>
                          <a:pt x="161" y="103"/>
                        </a:lnTo>
                        <a:lnTo>
                          <a:pt x="131" y="16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6" name="Freeform 368"/>
                  <p:cNvSpPr>
                    <a:spLocks/>
                  </p:cNvSpPr>
                  <p:nvPr/>
                </p:nvSpPr>
                <p:spPr bwMode="auto">
                  <a:xfrm>
                    <a:off x="9626" y="9072"/>
                    <a:ext cx="295" cy="131"/>
                  </a:xfrm>
                  <a:custGeom>
                    <a:avLst/>
                    <a:gdLst>
                      <a:gd name="T0" fmla="*/ 121 w 241"/>
                      <a:gd name="T1" fmla="*/ 154 h 154"/>
                      <a:gd name="T2" fmla="*/ 93 w 241"/>
                      <a:gd name="T3" fmla="*/ 96 h 154"/>
                      <a:gd name="T4" fmla="*/ 0 w 241"/>
                      <a:gd name="T5" fmla="*/ 96 h 154"/>
                      <a:gd name="T6" fmla="*/ 75 w 241"/>
                      <a:gd name="T7" fmla="*/ 58 h 154"/>
                      <a:gd name="T8" fmla="*/ 47 w 241"/>
                      <a:gd name="T9" fmla="*/ 0 h 154"/>
                      <a:gd name="T10" fmla="*/ 121 w 241"/>
                      <a:gd name="T11" fmla="*/ 36 h 154"/>
                      <a:gd name="T12" fmla="*/ 194 w 241"/>
                      <a:gd name="T13" fmla="*/ 0 h 154"/>
                      <a:gd name="T14" fmla="*/ 166 w 241"/>
                      <a:gd name="T15" fmla="*/ 58 h 154"/>
                      <a:gd name="T16" fmla="*/ 241 w 241"/>
                      <a:gd name="T17" fmla="*/ 96 h 154"/>
                      <a:gd name="T18" fmla="*/ 149 w 241"/>
                      <a:gd name="T19" fmla="*/ 96 h 154"/>
                      <a:gd name="T20" fmla="*/ 121 w 241"/>
                      <a:gd name="T2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154">
                        <a:moveTo>
                          <a:pt x="121" y="154"/>
                        </a:moveTo>
                        <a:lnTo>
                          <a:pt x="93" y="96"/>
                        </a:lnTo>
                        <a:lnTo>
                          <a:pt x="0" y="96"/>
                        </a:lnTo>
                        <a:lnTo>
                          <a:pt x="75" y="58"/>
                        </a:lnTo>
                        <a:lnTo>
                          <a:pt x="47" y="0"/>
                        </a:lnTo>
                        <a:lnTo>
                          <a:pt x="121" y="36"/>
                        </a:lnTo>
                        <a:lnTo>
                          <a:pt x="194" y="0"/>
                        </a:lnTo>
                        <a:lnTo>
                          <a:pt x="166" y="58"/>
                        </a:lnTo>
                        <a:lnTo>
                          <a:pt x="241" y="96"/>
                        </a:lnTo>
                        <a:lnTo>
                          <a:pt x="149" y="96"/>
                        </a:lnTo>
                        <a:lnTo>
                          <a:pt x="121" y="15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7" name="Freeform 369"/>
                  <p:cNvSpPr>
                    <a:spLocks/>
                  </p:cNvSpPr>
                  <p:nvPr/>
                </p:nvSpPr>
                <p:spPr bwMode="auto">
                  <a:xfrm>
                    <a:off x="9639" y="9077"/>
                    <a:ext cx="270" cy="121"/>
                  </a:xfrm>
                  <a:custGeom>
                    <a:avLst/>
                    <a:gdLst>
                      <a:gd name="T0" fmla="*/ 111 w 221"/>
                      <a:gd name="T1" fmla="*/ 142 h 142"/>
                      <a:gd name="T2" fmla="*/ 85 w 221"/>
                      <a:gd name="T3" fmla="*/ 88 h 142"/>
                      <a:gd name="T4" fmla="*/ 0 w 221"/>
                      <a:gd name="T5" fmla="*/ 88 h 142"/>
                      <a:gd name="T6" fmla="*/ 69 w 221"/>
                      <a:gd name="T7" fmla="*/ 55 h 142"/>
                      <a:gd name="T8" fmla="*/ 43 w 221"/>
                      <a:gd name="T9" fmla="*/ 0 h 142"/>
                      <a:gd name="T10" fmla="*/ 111 w 221"/>
                      <a:gd name="T11" fmla="*/ 33 h 142"/>
                      <a:gd name="T12" fmla="*/ 178 w 221"/>
                      <a:gd name="T13" fmla="*/ 0 h 142"/>
                      <a:gd name="T14" fmla="*/ 153 w 221"/>
                      <a:gd name="T15" fmla="*/ 55 h 142"/>
                      <a:gd name="T16" fmla="*/ 221 w 221"/>
                      <a:gd name="T17" fmla="*/ 88 h 142"/>
                      <a:gd name="T18" fmla="*/ 136 w 221"/>
                      <a:gd name="T19" fmla="*/ 88 h 142"/>
                      <a:gd name="T20" fmla="*/ 111 w 221"/>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142">
                        <a:moveTo>
                          <a:pt x="111" y="142"/>
                        </a:moveTo>
                        <a:lnTo>
                          <a:pt x="85" y="88"/>
                        </a:lnTo>
                        <a:lnTo>
                          <a:pt x="0" y="88"/>
                        </a:lnTo>
                        <a:lnTo>
                          <a:pt x="69" y="55"/>
                        </a:lnTo>
                        <a:lnTo>
                          <a:pt x="43" y="0"/>
                        </a:lnTo>
                        <a:lnTo>
                          <a:pt x="111" y="33"/>
                        </a:lnTo>
                        <a:lnTo>
                          <a:pt x="178" y="0"/>
                        </a:lnTo>
                        <a:lnTo>
                          <a:pt x="153" y="55"/>
                        </a:lnTo>
                        <a:lnTo>
                          <a:pt x="221" y="88"/>
                        </a:lnTo>
                        <a:lnTo>
                          <a:pt x="136" y="88"/>
                        </a:lnTo>
                        <a:lnTo>
                          <a:pt x="111" y="14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8" name="Freeform 370"/>
                  <p:cNvSpPr>
                    <a:spLocks/>
                  </p:cNvSpPr>
                  <p:nvPr/>
                </p:nvSpPr>
                <p:spPr bwMode="auto">
                  <a:xfrm>
                    <a:off x="9651" y="9083"/>
                    <a:ext cx="246" cy="109"/>
                  </a:xfrm>
                  <a:custGeom>
                    <a:avLst/>
                    <a:gdLst>
                      <a:gd name="T0" fmla="*/ 101 w 201"/>
                      <a:gd name="T1" fmla="*/ 128 h 128"/>
                      <a:gd name="T2" fmla="*/ 77 w 201"/>
                      <a:gd name="T3" fmla="*/ 79 h 128"/>
                      <a:gd name="T4" fmla="*/ 0 w 201"/>
                      <a:gd name="T5" fmla="*/ 79 h 128"/>
                      <a:gd name="T6" fmla="*/ 63 w 201"/>
                      <a:gd name="T7" fmla="*/ 49 h 128"/>
                      <a:gd name="T8" fmla="*/ 39 w 201"/>
                      <a:gd name="T9" fmla="*/ 0 h 128"/>
                      <a:gd name="T10" fmla="*/ 101 w 201"/>
                      <a:gd name="T11" fmla="*/ 31 h 128"/>
                      <a:gd name="T12" fmla="*/ 162 w 201"/>
                      <a:gd name="T13" fmla="*/ 0 h 128"/>
                      <a:gd name="T14" fmla="*/ 139 w 201"/>
                      <a:gd name="T15" fmla="*/ 49 h 128"/>
                      <a:gd name="T16" fmla="*/ 201 w 201"/>
                      <a:gd name="T17" fmla="*/ 79 h 128"/>
                      <a:gd name="T18" fmla="*/ 124 w 201"/>
                      <a:gd name="T19" fmla="*/ 79 h 128"/>
                      <a:gd name="T20" fmla="*/ 101 w 201"/>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8">
                        <a:moveTo>
                          <a:pt x="101" y="128"/>
                        </a:moveTo>
                        <a:lnTo>
                          <a:pt x="77" y="79"/>
                        </a:lnTo>
                        <a:lnTo>
                          <a:pt x="0" y="79"/>
                        </a:lnTo>
                        <a:lnTo>
                          <a:pt x="63" y="49"/>
                        </a:lnTo>
                        <a:lnTo>
                          <a:pt x="39" y="0"/>
                        </a:lnTo>
                        <a:lnTo>
                          <a:pt x="101" y="31"/>
                        </a:lnTo>
                        <a:lnTo>
                          <a:pt x="162" y="0"/>
                        </a:lnTo>
                        <a:lnTo>
                          <a:pt x="139" y="49"/>
                        </a:lnTo>
                        <a:lnTo>
                          <a:pt x="201" y="79"/>
                        </a:lnTo>
                        <a:lnTo>
                          <a:pt x="124" y="79"/>
                        </a:lnTo>
                        <a:lnTo>
                          <a:pt x="101" y="12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19" name="Freeform 371"/>
                  <p:cNvSpPr>
                    <a:spLocks/>
                  </p:cNvSpPr>
                  <p:nvPr/>
                </p:nvSpPr>
                <p:spPr bwMode="auto">
                  <a:xfrm>
                    <a:off x="9663" y="9088"/>
                    <a:ext cx="221" cy="99"/>
                  </a:xfrm>
                  <a:custGeom>
                    <a:avLst/>
                    <a:gdLst>
                      <a:gd name="T0" fmla="*/ 91 w 181"/>
                      <a:gd name="T1" fmla="*/ 116 h 116"/>
                      <a:gd name="T2" fmla="*/ 70 w 181"/>
                      <a:gd name="T3" fmla="*/ 72 h 116"/>
                      <a:gd name="T4" fmla="*/ 0 w 181"/>
                      <a:gd name="T5" fmla="*/ 72 h 116"/>
                      <a:gd name="T6" fmla="*/ 57 w 181"/>
                      <a:gd name="T7" fmla="*/ 45 h 116"/>
                      <a:gd name="T8" fmla="*/ 35 w 181"/>
                      <a:gd name="T9" fmla="*/ 0 h 116"/>
                      <a:gd name="T10" fmla="*/ 91 w 181"/>
                      <a:gd name="T11" fmla="*/ 28 h 116"/>
                      <a:gd name="T12" fmla="*/ 146 w 181"/>
                      <a:gd name="T13" fmla="*/ 0 h 116"/>
                      <a:gd name="T14" fmla="*/ 125 w 181"/>
                      <a:gd name="T15" fmla="*/ 45 h 116"/>
                      <a:gd name="T16" fmla="*/ 181 w 181"/>
                      <a:gd name="T17" fmla="*/ 72 h 116"/>
                      <a:gd name="T18" fmla="*/ 112 w 181"/>
                      <a:gd name="T19" fmla="*/ 72 h 116"/>
                      <a:gd name="T20" fmla="*/ 91 w 181"/>
                      <a:gd name="T2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16">
                        <a:moveTo>
                          <a:pt x="91" y="116"/>
                        </a:moveTo>
                        <a:lnTo>
                          <a:pt x="70" y="72"/>
                        </a:lnTo>
                        <a:lnTo>
                          <a:pt x="0" y="72"/>
                        </a:lnTo>
                        <a:lnTo>
                          <a:pt x="57" y="45"/>
                        </a:lnTo>
                        <a:lnTo>
                          <a:pt x="35" y="0"/>
                        </a:lnTo>
                        <a:lnTo>
                          <a:pt x="91" y="28"/>
                        </a:lnTo>
                        <a:lnTo>
                          <a:pt x="146" y="0"/>
                        </a:lnTo>
                        <a:lnTo>
                          <a:pt x="125" y="45"/>
                        </a:lnTo>
                        <a:lnTo>
                          <a:pt x="181" y="72"/>
                        </a:lnTo>
                        <a:lnTo>
                          <a:pt x="112" y="72"/>
                        </a:lnTo>
                        <a:lnTo>
                          <a:pt x="91" y="11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0" name="Freeform 372"/>
                  <p:cNvSpPr>
                    <a:spLocks/>
                  </p:cNvSpPr>
                  <p:nvPr/>
                </p:nvSpPr>
                <p:spPr bwMode="auto">
                  <a:xfrm>
                    <a:off x="9675" y="9094"/>
                    <a:ext cx="197" cy="87"/>
                  </a:xfrm>
                  <a:custGeom>
                    <a:avLst/>
                    <a:gdLst>
                      <a:gd name="T0" fmla="*/ 81 w 161"/>
                      <a:gd name="T1" fmla="*/ 103 h 103"/>
                      <a:gd name="T2" fmla="*/ 62 w 161"/>
                      <a:gd name="T3" fmla="*/ 63 h 103"/>
                      <a:gd name="T4" fmla="*/ 0 w 161"/>
                      <a:gd name="T5" fmla="*/ 63 h 103"/>
                      <a:gd name="T6" fmla="*/ 50 w 161"/>
                      <a:gd name="T7" fmla="*/ 39 h 103"/>
                      <a:gd name="T8" fmla="*/ 32 w 161"/>
                      <a:gd name="T9" fmla="*/ 0 h 103"/>
                      <a:gd name="T10" fmla="*/ 81 w 161"/>
                      <a:gd name="T11" fmla="*/ 24 h 103"/>
                      <a:gd name="T12" fmla="*/ 130 w 161"/>
                      <a:gd name="T13" fmla="*/ 0 h 103"/>
                      <a:gd name="T14" fmla="*/ 111 w 161"/>
                      <a:gd name="T15" fmla="*/ 39 h 103"/>
                      <a:gd name="T16" fmla="*/ 161 w 161"/>
                      <a:gd name="T17" fmla="*/ 63 h 103"/>
                      <a:gd name="T18" fmla="*/ 100 w 161"/>
                      <a:gd name="T19" fmla="*/ 63 h 103"/>
                      <a:gd name="T20" fmla="*/ 81 w 161"/>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03">
                        <a:moveTo>
                          <a:pt x="81" y="103"/>
                        </a:moveTo>
                        <a:lnTo>
                          <a:pt x="62" y="63"/>
                        </a:lnTo>
                        <a:lnTo>
                          <a:pt x="0" y="63"/>
                        </a:lnTo>
                        <a:lnTo>
                          <a:pt x="50" y="39"/>
                        </a:lnTo>
                        <a:lnTo>
                          <a:pt x="32" y="0"/>
                        </a:lnTo>
                        <a:lnTo>
                          <a:pt x="81" y="24"/>
                        </a:lnTo>
                        <a:lnTo>
                          <a:pt x="130" y="0"/>
                        </a:lnTo>
                        <a:lnTo>
                          <a:pt x="111" y="39"/>
                        </a:lnTo>
                        <a:lnTo>
                          <a:pt x="161" y="63"/>
                        </a:lnTo>
                        <a:lnTo>
                          <a:pt x="100" y="63"/>
                        </a:lnTo>
                        <a:lnTo>
                          <a:pt x="81" y="103"/>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1" name="Freeform 373"/>
                  <p:cNvSpPr>
                    <a:spLocks/>
                  </p:cNvSpPr>
                  <p:nvPr/>
                </p:nvSpPr>
                <p:spPr bwMode="auto">
                  <a:xfrm>
                    <a:off x="9688" y="9099"/>
                    <a:ext cx="172" cy="77"/>
                  </a:xfrm>
                  <a:custGeom>
                    <a:avLst/>
                    <a:gdLst>
                      <a:gd name="T0" fmla="*/ 71 w 141"/>
                      <a:gd name="T1" fmla="*/ 90 h 90"/>
                      <a:gd name="T2" fmla="*/ 54 w 141"/>
                      <a:gd name="T3" fmla="*/ 56 h 90"/>
                      <a:gd name="T4" fmla="*/ 0 w 141"/>
                      <a:gd name="T5" fmla="*/ 56 h 90"/>
                      <a:gd name="T6" fmla="*/ 44 w 141"/>
                      <a:gd name="T7" fmla="*/ 35 h 90"/>
                      <a:gd name="T8" fmla="*/ 28 w 141"/>
                      <a:gd name="T9" fmla="*/ 0 h 90"/>
                      <a:gd name="T10" fmla="*/ 71 w 141"/>
                      <a:gd name="T11" fmla="*/ 21 h 90"/>
                      <a:gd name="T12" fmla="*/ 114 w 141"/>
                      <a:gd name="T13" fmla="*/ 0 h 90"/>
                      <a:gd name="T14" fmla="*/ 98 w 141"/>
                      <a:gd name="T15" fmla="*/ 35 h 90"/>
                      <a:gd name="T16" fmla="*/ 141 w 141"/>
                      <a:gd name="T17" fmla="*/ 56 h 90"/>
                      <a:gd name="T18" fmla="*/ 87 w 141"/>
                      <a:gd name="T19" fmla="*/ 56 h 90"/>
                      <a:gd name="T20" fmla="*/ 71 w 141"/>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90">
                        <a:moveTo>
                          <a:pt x="71" y="90"/>
                        </a:moveTo>
                        <a:lnTo>
                          <a:pt x="54" y="56"/>
                        </a:lnTo>
                        <a:lnTo>
                          <a:pt x="0" y="56"/>
                        </a:lnTo>
                        <a:lnTo>
                          <a:pt x="44" y="35"/>
                        </a:lnTo>
                        <a:lnTo>
                          <a:pt x="28" y="0"/>
                        </a:lnTo>
                        <a:lnTo>
                          <a:pt x="71" y="21"/>
                        </a:lnTo>
                        <a:lnTo>
                          <a:pt x="114" y="0"/>
                        </a:lnTo>
                        <a:lnTo>
                          <a:pt x="98" y="35"/>
                        </a:lnTo>
                        <a:lnTo>
                          <a:pt x="141" y="56"/>
                        </a:lnTo>
                        <a:lnTo>
                          <a:pt x="87" y="56"/>
                        </a:lnTo>
                        <a:lnTo>
                          <a:pt x="71" y="9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2" name="Freeform 374"/>
                  <p:cNvSpPr>
                    <a:spLocks/>
                  </p:cNvSpPr>
                  <p:nvPr/>
                </p:nvSpPr>
                <p:spPr bwMode="auto">
                  <a:xfrm>
                    <a:off x="9700" y="9104"/>
                    <a:ext cx="148" cy="66"/>
                  </a:xfrm>
                  <a:custGeom>
                    <a:avLst/>
                    <a:gdLst>
                      <a:gd name="T0" fmla="*/ 61 w 121"/>
                      <a:gd name="T1" fmla="*/ 78 h 78"/>
                      <a:gd name="T2" fmla="*/ 47 w 121"/>
                      <a:gd name="T3" fmla="*/ 48 h 78"/>
                      <a:gd name="T4" fmla="*/ 0 w 121"/>
                      <a:gd name="T5" fmla="*/ 48 h 78"/>
                      <a:gd name="T6" fmla="*/ 38 w 121"/>
                      <a:gd name="T7" fmla="*/ 30 h 78"/>
                      <a:gd name="T8" fmla="*/ 24 w 121"/>
                      <a:gd name="T9" fmla="*/ 0 h 78"/>
                      <a:gd name="T10" fmla="*/ 61 w 121"/>
                      <a:gd name="T11" fmla="*/ 18 h 78"/>
                      <a:gd name="T12" fmla="*/ 98 w 121"/>
                      <a:gd name="T13" fmla="*/ 0 h 78"/>
                      <a:gd name="T14" fmla="*/ 84 w 121"/>
                      <a:gd name="T15" fmla="*/ 30 h 78"/>
                      <a:gd name="T16" fmla="*/ 121 w 121"/>
                      <a:gd name="T17" fmla="*/ 48 h 78"/>
                      <a:gd name="T18" fmla="*/ 75 w 121"/>
                      <a:gd name="T19" fmla="*/ 48 h 78"/>
                      <a:gd name="T20" fmla="*/ 61 w 121"/>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78">
                        <a:moveTo>
                          <a:pt x="61" y="78"/>
                        </a:moveTo>
                        <a:lnTo>
                          <a:pt x="47" y="48"/>
                        </a:lnTo>
                        <a:lnTo>
                          <a:pt x="0" y="48"/>
                        </a:lnTo>
                        <a:lnTo>
                          <a:pt x="38" y="30"/>
                        </a:lnTo>
                        <a:lnTo>
                          <a:pt x="24" y="0"/>
                        </a:lnTo>
                        <a:lnTo>
                          <a:pt x="61" y="18"/>
                        </a:lnTo>
                        <a:lnTo>
                          <a:pt x="98" y="0"/>
                        </a:lnTo>
                        <a:lnTo>
                          <a:pt x="84" y="30"/>
                        </a:lnTo>
                        <a:lnTo>
                          <a:pt x="121" y="48"/>
                        </a:lnTo>
                        <a:lnTo>
                          <a:pt x="75" y="48"/>
                        </a:lnTo>
                        <a:lnTo>
                          <a:pt x="61" y="7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3" name="Freeform 375"/>
                  <p:cNvSpPr>
                    <a:spLocks/>
                  </p:cNvSpPr>
                  <p:nvPr/>
                </p:nvSpPr>
                <p:spPr bwMode="auto">
                  <a:xfrm>
                    <a:off x="9712" y="9110"/>
                    <a:ext cx="124" cy="54"/>
                  </a:xfrm>
                  <a:custGeom>
                    <a:avLst/>
                    <a:gdLst>
                      <a:gd name="T0" fmla="*/ 51 w 101"/>
                      <a:gd name="T1" fmla="*/ 64 h 64"/>
                      <a:gd name="T2" fmla="*/ 39 w 101"/>
                      <a:gd name="T3" fmla="*/ 40 h 64"/>
                      <a:gd name="T4" fmla="*/ 0 w 101"/>
                      <a:gd name="T5" fmla="*/ 40 h 64"/>
                      <a:gd name="T6" fmla="*/ 32 w 101"/>
                      <a:gd name="T7" fmla="*/ 25 h 64"/>
                      <a:gd name="T8" fmla="*/ 20 w 101"/>
                      <a:gd name="T9" fmla="*/ 0 h 64"/>
                      <a:gd name="T10" fmla="*/ 51 w 101"/>
                      <a:gd name="T11" fmla="*/ 16 h 64"/>
                      <a:gd name="T12" fmla="*/ 82 w 101"/>
                      <a:gd name="T13" fmla="*/ 0 h 64"/>
                      <a:gd name="T14" fmla="*/ 70 w 101"/>
                      <a:gd name="T15" fmla="*/ 25 h 64"/>
                      <a:gd name="T16" fmla="*/ 101 w 101"/>
                      <a:gd name="T17" fmla="*/ 40 h 64"/>
                      <a:gd name="T18" fmla="*/ 63 w 101"/>
                      <a:gd name="T19" fmla="*/ 40 h 64"/>
                      <a:gd name="T20" fmla="*/ 51 w 10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64">
                        <a:moveTo>
                          <a:pt x="51" y="64"/>
                        </a:moveTo>
                        <a:lnTo>
                          <a:pt x="39" y="40"/>
                        </a:lnTo>
                        <a:lnTo>
                          <a:pt x="0" y="40"/>
                        </a:lnTo>
                        <a:lnTo>
                          <a:pt x="32" y="25"/>
                        </a:lnTo>
                        <a:lnTo>
                          <a:pt x="20" y="0"/>
                        </a:lnTo>
                        <a:lnTo>
                          <a:pt x="51" y="16"/>
                        </a:lnTo>
                        <a:lnTo>
                          <a:pt x="82" y="0"/>
                        </a:lnTo>
                        <a:lnTo>
                          <a:pt x="70" y="25"/>
                        </a:lnTo>
                        <a:lnTo>
                          <a:pt x="101" y="40"/>
                        </a:lnTo>
                        <a:lnTo>
                          <a:pt x="63" y="40"/>
                        </a:lnTo>
                        <a:lnTo>
                          <a:pt x="51" y="6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4" name="Freeform 376"/>
                  <p:cNvSpPr>
                    <a:spLocks/>
                  </p:cNvSpPr>
                  <p:nvPr/>
                </p:nvSpPr>
                <p:spPr bwMode="auto">
                  <a:xfrm>
                    <a:off x="9724" y="9115"/>
                    <a:ext cx="99" cy="44"/>
                  </a:xfrm>
                  <a:custGeom>
                    <a:avLst/>
                    <a:gdLst>
                      <a:gd name="T0" fmla="*/ 41 w 81"/>
                      <a:gd name="T1" fmla="*/ 52 h 52"/>
                      <a:gd name="T2" fmla="*/ 31 w 81"/>
                      <a:gd name="T3" fmla="*/ 33 h 52"/>
                      <a:gd name="T4" fmla="*/ 0 w 81"/>
                      <a:gd name="T5" fmla="*/ 33 h 52"/>
                      <a:gd name="T6" fmla="*/ 26 w 81"/>
                      <a:gd name="T7" fmla="*/ 20 h 52"/>
                      <a:gd name="T8" fmla="*/ 16 w 81"/>
                      <a:gd name="T9" fmla="*/ 0 h 52"/>
                      <a:gd name="T10" fmla="*/ 41 w 81"/>
                      <a:gd name="T11" fmla="*/ 13 h 52"/>
                      <a:gd name="T12" fmla="*/ 66 w 81"/>
                      <a:gd name="T13" fmla="*/ 0 h 52"/>
                      <a:gd name="T14" fmla="*/ 56 w 81"/>
                      <a:gd name="T15" fmla="*/ 20 h 52"/>
                      <a:gd name="T16" fmla="*/ 81 w 81"/>
                      <a:gd name="T17" fmla="*/ 33 h 52"/>
                      <a:gd name="T18" fmla="*/ 50 w 81"/>
                      <a:gd name="T19" fmla="*/ 33 h 52"/>
                      <a:gd name="T20" fmla="*/ 41 w 81"/>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2">
                        <a:moveTo>
                          <a:pt x="41" y="52"/>
                        </a:moveTo>
                        <a:lnTo>
                          <a:pt x="31" y="33"/>
                        </a:lnTo>
                        <a:lnTo>
                          <a:pt x="0" y="33"/>
                        </a:lnTo>
                        <a:lnTo>
                          <a:pt x="26" y="20"/>
                        </a:lnTo>
                        <a:lnTo>
                          <a:pt x="16" y="0"/>
                        </a:lnTo>
                        <a:lnTo>
                          <a:pt x="41" y="13"/>
                        </a:lnTo>
                        <a:lnTo>
                          <a:pt x="66" y="0"/>
                        </a:lnTo>
                        <a:lnTo>
                          <a:pt x="56" y="20"/>
                        </a:lnTo>
                        <a:lnTo>
                          <a:pt x="81" y="33"/>
                        </a:lnTo>
                        <a:lnTo>
                          <a:pt x="50" y="33"/>
                        </a:lnTo>
                        <a:lnTo>
                          <a:pt x="41" y="5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5" name="Freeform 377"/>
                  <p:cNvSpPr>
                    <a:spLocks/>
                  </p:cNvSpPr>
                  <p:nvPr/>
                </p:nvSpPr>
                <p:spPr bwMode="auto">
                  <a:xfrm>
                    <a:off x="9736" y="9120"/>
                    <a:ext cx="75" cy="34"/>
                  </a:xfrm>
                  <a:custGeom>
                    <a:avLst/>
                    <a:gdLst>
                      <a:gd name="T0" fmla="*/ 31 w 61"/>
                      <a:gd name="T1" fmla="*/ 40 h 40"/>
                      <a:gd name="T2" fmla="*/ 24 w 61"/>
                      <a:gd name="T3" fmla="*/ 25 h 40"/>
                      <a:gd name="T4" fmla="*/ 0 w 61"/>
                      <a:gd name="T5" fmla="*/ 25 h 40"/>
                      <a:gd name="T6" fmla="*/ 19 w 61"/>
                      <a:gd name="T7" fmla="*/ 15 h 40"/>
                      <a:gd name="T8" fmla="*/ 12 w 61"/>
                      <a:gd name="T9" fmla="*/ 0 h 40"/>
                      <a:gd name="T10" fmla="*/ 31 w 61"/>
                      <a:gd name="T11" fmla="*/ 10 h 40"/>
                      <a:gd name="T12" fmla="*/ 50 w 61"/>
                      <a:gd name="T13" fmla="*/ 0 h 40"/>
                      <a:gd name="T14" fmla="*/ 42 w 61"/>
                      <a:gd name="T15" fmla="*/ 15 h 40"/>
                      <a:gd name="T16" fmla="*/ 61 w 61"/>
                      <a:gd name="T17" fmla="*/ 25 h 40"/>
                      <a:gd name="T18" fmla="*/ 38 w 61"/>
                      <a:gd name="T19" fmla="*/ 25 h 40"/>
                      <a:gd name="T20" fmla="*/ 31 w 6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0">
                        <a:moveTo>
                          <a:pt x="31" y="40"/>
                        </a:moveTo>
                        <a:lnTo>
                          <a:pt x="24" y="25"/>
                        </a:lnTo>
                        <a:lnTo>
                          <a:pt x="0" y="25"/>
                        </a:lnTo>
                        <a:lnTo>
                          <a:pt x="19" y="15"/>
                        </a:lnTo>
                        <a:lnTo>
                          <a:pt x="12" y="0"/>
                        </a:lnTo>
                        <a:lnTo>
                          <a:pt x="31" y="10"/>
                        </a:lnTo>
                        <a:lnTo>
                          <a:pt x="50" y="0"/>
                        </a:lnTo>
                        <a:lnTo>
                          <a:pt x="42" y="15"/>
                        </a:lnTo>
                        <a:lnTo>
                          <a:pt x="61" y="25"/>
                        </a:lnTo>
                        <a:lnTo>
                          <a:pt x="38" y="25"/>
                        </a:lnTo>
                        <a:lnTo>
                          <a:pt x="31" y="4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6" name="Freeform 378"/>
                  <p:cNvSpPr>
                    <a:spLocks/>
                  </p:cNvSpPr>
                  <p:nvPr/>
                </p:nvSpPr>
                <p:spPr bwMode="auto">
                  <a:xfrm>
                    <a:off x="9749" y="9126"/>
                    <a:ext cx="50" cy="22"/>
                  </a:xfrm>
                  <a:custGeom>
                    <a:avLst/>
                    <a:gdLst>
                      <a:gd name="T0" fmla="*/ 21 w 41"/>
                      <a:gd name="T1" fmla="*/ 26 h 26"/>
                      <a:gd name="T2" fmla="*/ 16 w 41"/>
                      <a:gd name="T3" fmla="*/ 17 h 26"/>
                      <a:gd name="T4" fmla="*/ 0 w 41"/>
                      <a:gd name="T5" fmla="*/ 17 h 26"/>
                      <a:gd name="T6" fmla="*/ 13 w 41"/>
                      <a:gd name="T7" fmla="*/ 10 h 26"/>
                      <a:gd name="T8" fmla="*/ 8 w 41"/>
                      <a:gd name="T9" fmla="*/ 0 h 26"/>
                      <a:gd name="T10" fmla="*/ 21 w 41"/>
                      <a:gd name="T11" fmla="*/ 6 h 26"/>
                      <a:gd name="T12" fmla="*/ 33 w 41"/>
                      <a:gd name="T13" fmla="*/ 0 h 26"/>
                      <a:gd name="T14" fmla="*/ 29 w 41"/>
                      <a:gd name="T15" fmla="*/ 10 h 26"/>
                      <a:gd name="T16" fmla="*/ 41 w 41"/>
                      <a:gd name="T17" fmla="*/ 17 h 26"/>
                      <a:gd name="T18" fmla="*/ 26 w 41"/>
                      <a:gd name="T19" fmla="*/ 17 h 26"/>
                      <a:gd name="T20" fmla="*/ 21 w 41"/>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6">
                        <a:moveTo>
                          <a:pt x="21" y="26"/>
                        </a:moveTo>
                        <a:lnTo>
                          <a:pt x="16" y="17"/>
                        </a:lnTo>
                        <a:lnTo>
                          <a:pt x="0" y="17"/>
                        </a:lnTo>
                        <a:lnTo>
                          <a:pt x="13" y="10"/>
                        </a:lnTo>
                        <a:lnTo>
                          <a:pt x="8" y="0"/>
                        </a:lnTo>
                        <a:lnTo>
                          <a:pt x="21" y="6"/>
                        </a:lnTo>
                        <a:lnTo>
                          <a:pt x="33" y="0"/>
                        </a:lnTo>
                        <a:lnTo>
                          <a:pt x="29" y="10"/>
                        </a:lnTo>
                        <a:lnTo>
                          <a:pt x="41" y="17"/>
                        </a:lnTo>
                        <a:lnTo>
                          <a:pt x="26" y="17"/>
                        </a:lnTo>
                        <a:lnTo>
                          <a:pt x="21" y="2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7" name="Freeform 379"/>
                  <p:cNvSpPr>
                    <a:spLocks/>
                  </p:cNvSpPr>
                  <p:nvPr/>
                </p:nvSpPr>
                <p:spPr bwMode="auto">
                  <a:xfrm>
                    <a:off x="9761" y="9131"/>
                    <a:ext cx="26" cy="12"/>
                  </a:xfrm>
                  <a:custGeom>
                    <a:avLst/>
                    <a:gdLst>
                      <a:gd name="T0" fmla="*/ 11 w 21"/>
                      <a:gd name="T1" fmla="*/ 14 h 14"/>
                      <a:gd name="T2" fmla="*/ 9 w 21"/>
                      <a:gd name="T3" fmla="*/ 10 h 14"/>
                      <a:gd name="T4" fmla="*/ 0 w 21"/>
                      <a:gd name="T5" fmla="*/ 10 h 14"/>
                      <a:gd name="T6" fmla="*/ 7 w 21"/>
                      <a:gd name="T7" fmla="*/ 5 h 14"/>
                      <a:gd name="T8" fmla="*/ 5 w 21"/>
                      <a:gd name="T9" fmla="*/ 0 h 14"/>
                      <a:gd name="T10" fmla="*/ 11 w 21"/>
                      <a:gd name="T11" fmla="*/ 4 h 14"/>
                      <a:gd name="T12" fmla="*/ 17 w 21"/>
                      <a:gd name="T13" fmla="*/ 0 h 14"/>
                      <a:gd name="T14" fmla="*/ 15 w 21"/>
                      <a:gd name="T15" fmla="*/ 5 h 14"/>
                      <a:gd name="T16" fmla="*/ 21 w 21"/>
                      <a:gd name="T17" fmla="*/ 10 h 14"/>
                      <a:gd name="T18" fmla="*/ 13 w 21"/>
                      <a:gd name="T19" fmla="*/ 10 h 14"/>
                      <a:gd name="T20" fmla="*/ 11 w 21"/>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1" y="14"/>
                        </a:moveTo>
                        <a:lnTo>
                          <a:pt x="9" y="10"/>
                        </a:lnTo>
                        <a:lnTo>
                          <a:pt x="0" y="10"/>
                        </a:lnTo>
                        <a:lnTo>
                          <a:pt x="7" y="5"/>
                        </a:lnTo>
                        <a:lnTo>
                          <a:pt x="5" y="0"/>
                        </a:lnTo>
                        <a:lnTo>
                          <a:pt x="11" y="4"/>
                        </a:lnTo>
                        <a:lnTo>
                          <a:pt x="17" y="0"/>
                        </a:lnTo>
                        <a:lnTo>
                          <a:pt x="15" y="5"/>
                        </a:lnTo>
                        <a:lnTo>
                          <a:pt x="21" y="10"/>
                        </a:lnTo>
                        <a:lnTo>
                          <a:pt x="13" y="10"/>
                        </a:lnTo>
                        <a:lnTo>
                          <a:pt x="11" y="1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28" name="Freeform 380"/>
                  <p:cNvSpPr>
                    <a:spLocks/>
                  </p:cNvSpPr>
                  <p:nvPr/>
                </p:nvSpPr>
                <p:spPr bwMode="auto">
                  <a:xfrm>
                    <a:off x="9773" y="9137"/>
                    <a:ext cx="1" cy="1"/>
                  </a:xfrm>
                  <a:custGeom>
                    <a:avLst/>
                    <a:gdLst>
                      <a:gd name="T0" fmla="*/ 1 w 1"/>
                      <a:gd name="T1" fmla="*/ 1 h 1"/>
                      <a:gd name="T2" fmla="*/ 1 w 1"/>
                      <a:gd name="T3" fmla="*/ 1 h 1"/>
                      <a:gd name="T4" fmla="*/ 0 w 1"/>
                      <a:gd name="T5" fmla="*/ 1 h 1"/>
                      <a:gd name="T6" fmla="*/ 1 w 1"/>
                      <a:gd name="T7" fmla="*/ 1 h 1"/>
                      <a:gd name="T8" fmla="*/ 1 w 1"/>
                      <a:gd name="T9" fmla="*/ 0 h 1"/>
                      <a:gd name="T10" fmla="*/ 1 w 1"/>
                      <a:gd name="T11" fmla="*/ 1 h 1"/>
                      <a:gd name="T12" fmla="*/ 1 w 1"/>
                      <a:gd name="T13" fmla="*/ 0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lnTo>
                          <a:pt x="1" y="1"/>
                        </a:lnTo>
                        <a:lnTo>
                          <a:pt x="0" y="1"/>
                        </a:lnTo>
                        <a:lnTo>
                          <a:pt x="1" y="1"/>
                        </a:lnTo>
                        <a:lnTo>
                          <a:pt x="1" y="0"/>
                        </a:lnTo>
                        <a:lnTo>
                          <a:pt x="1" y="1"/>
                        </a:lnTo>
                        <a:lnTo>
                          <a:pt x="1" y="0"/>
                        </a:lnTo>
                        <a:lnTo>
                          <a:pt x="1" y="1"/>
                        </a:lnTo>
                        <a:lnTo>
                          <a:pt x="1" y="1"/>
                        </a:lnTo>
                        <a:lnTo>
                          <a:pt x="1" y="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grpSp>
            <p:sp>
              <p:nvSpPr>
                <p:cNvPr id="103" name="Freeform 381"/>
                <p:cNvSpPr>
                  <a:spLocks/>
                </p:cNvSpPr>
                <p:nvPr/>
              </p:nvSpPr>
              <p:spPr bwMode="auto">
                <a:xfrm>
                  <a:off x="9481" y="9009"/>
                  <a:ext cx="588" cy="260"/>
                </a:xfrm>
                <a:custGeom>
                  <a:avLst/>
                  <a:gdLst>
                    <a:gd name="T0" fmla="*/ 241 w 481"/>
                    <a:gd name="T1" fmla="*/ 306 h 306"/>
                    <a:gd name="T2" fmla="*/ 185 w 481"/>
                    <a:gd name="T3" fmla="*/ 189 h 306"/>
                    <a:gd name="T4" fmla="*/ 0 w 481"/>
                    <a:gd name="T5" fmla="*/ 189 h 306"/>
                    <a:gd name="T6" fmla="*/ 150 w 481"/>
                    <a:gd name="T7" fmla="*/ 115 h 306"/>
                    <a:gd name="T8" fmla="*/ 94 w 481"/>
                    <a:gd name="T9" fmla="*/ 0 h 306"/>
                    <a:gd name="T10" fmla="*/ 241 w 481"/>
                    <a:gd name="T11" fmla="*/ 71 h 306"/>
                    <a:gd name="T12" fmla="*/ 388 w 481"/>
                    <a:gd name="T13" fmla="*/ 0 h 306"/>
                    <a:gd name="T14" fmla="*/ 332 w 481"/>
                    <a:gd name="T15" fmla="*/ 115 h 306"/>
                    <a:gd name="T16" fmla="*/ 481 w 481"/>
                    <a:gd name="T17" fmla="*/ 189 h 306"/>
                    <a:gd name="T18" fmla="*/ 297 w 481"/>
                    <a:gd name="T19" fmla="*/ 189 h 306"/>
                    <a:gd name="T20" fmla="*/ 241 w 481"/>
                    <a:gd name="T2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306">
                      <a:moveTo>
                        <a:pt x="241" y="306"/>
                      </a:moveTo>
                      <a:lnTo>
                        <a:pt x="185" y="189"/>
                      </a:lnTo>
                      <a:lnTo>
                        <a:pt x="0" y="189"/>
                      </a:lnTo>
                      <a:lnTo>
                        <a:pt x="150" y="115"/>
                      </a:lnTo>
                      <a:lnTo>
                        <a:pt x="94" y="0"/>
                      </a:lnTo>
                      <a:lnTo>
                        <a:pt x="241" y="71"/>
                      </a:lnTo>
                      <a:lnTo>
                        <a:pt x="388" y="0"/>
                      </a:lnTo>
                      <a:lnTo>
                        <a:pt x="332" y="115"/>
                      </a:lnTo>
                      <a:lnTo>
                        <a:pt x="481" y="189"/>
                      </a:lnTo>
                      <a:lnTo>
                        <a:pt x="297" y="189"/>
                      </a:lnTo>
                      <a:lnTo>
                        <a:pt x="241" y="306"/>
                      </a:lnTo>
                      <a:close/>
                    </a:path>
                  </a:pathLst>
                </a:custGeom>
                <a:solidFill>
                  <a:srgbClr val="9BBC6E"/>
                </a:solidFill>
                <a:ln w="9525">
                  <a:solidFill>
                    <a:srgbClr val="000000"/>
                  </a:solidFill>
                  <a:prstDash val="solid"/>
                  <a:round/>
                  <a:headEnd/>
                  <a:tailEnd/>
                </a:ln>
              </p:spPr>
              <p:txBody>
                <a:bodyPr/>
                <a:lstStyle/>
                <a:p>
                  <a:endParaRPr lang="es-VE"/>
                </a:p>
              </p:txBody>
            </p:sp>
          </p:grpSp>
          <p:grpSp>
            <p:nvGrpSpPr>
              <p:cNvPr id="74" name="Group 382"/>
              <p:cNvGrpSpPr>
                <a:grpSpLocks/>
              </p:cNvGrpSpPr>
              <p:nvPr/>
            </p:nvGrpSpPr>
            <p:grpSpPr bwMode="auto">
              <a:xfrm>
                <a:off x="9481" y="8879"/>
                <a:ext cx="588" cy="564"/>
                <a:chOff x="9481" y="8879"/>
                <a:chExt cx="588" cy="564"/>
              </a:xfrm>
            </p:grpSpPr>
            <p:grpSp>
              <p:nvGrpSpPr>
                <p:cNvPr id="75" name="Group 383"/>
                <p:cNvGrpSpPr>
                  <a:grpSpLocks/>
                </p:cNvGrpSpPr>
                <p:nvPr/>
              </p:nvGrpSpPr>
              <p:grpSpPr bwMode="auto">
                <a:xfrm>
                  <a:off x="9481" y="8879"/>
                  <a:ext cx="588" cy="564"/>
                  <a:chOff x="9481" y="8879"/>
                  <a:chExt cx="588" cy="564"/>
                </a:xfrm>
              </p:grpSpPr>
              <p:sp>
                <p:nvSpPr>
                  <p:cNvPr id="77" name="Freeform 384"/>
                  <p:cNvSpPr>
                    <a:spLocks/>
                  </p:cNvSpPr>
                  <p:nvPr/>
                </p:nvSpPr>
                <p:spPr bwMode="auto">
                  <a:xfrm>
                    <a:off x="9481" y="8879"/>
                    <a:ext cx="588" cy="564"/>
                  </a:xfrm>
                  <a:custGeom>
                    <a:avLst/>
                    <a:gdLst>
                      <a:gd name="T0" fmla="*/ 481 w 481"/>
                      <a:gd name="T1" fmla="*/ 331 h 663"/>
                      <a:gd name="T2" fmla="*/ 283 w 481"/>
                      <a:gd name="T3" fmla="*/ 273 h 663"/>
                      <a:gd name="T4" fmla="*/ 241 w 481"/>
                      <a:gd name="T5" fmla="*/ 0 h 663"/>
                      <a:gd name="T6" fmla="*/ 199 w 481"/>
                      <a:gd name="T7" fmla="*/ 273 h 663"/>
                      <a:gd name="T8" fmla="*/ 0 w 481"/>
                      <a:gd name="T9" fmla="*/ 331 h 663"/>
                      <a:gd name="T10" fmla="*/ 199 w 481"/>
                      <a:gd name="T11" fmla="*/ 390 h 663"/>
                      <a:gd name="T12" fmla="*/ 241 w 481"/>
                      <a:gd name="T13" fmla="*/ 663 h 663"/>
                      <a:gd name="T14" fmla="*/ 283 w 481"/>
                      <a:gd name="T15" fmla="*/ 390 h 663"/>
                      <a:gd name="T16" fmla="*/ 481 w 481"/>
                      <a:gd name="T17" fmla="*/ 33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663">
                        <a:moveTo>
                          <a:pt x="481" y="331"/>
                        </a:moveTo>
                        <a:lnTo>
                          <a:pt x="283" y="273"/>
                        </a:lnTo>
                        <a:lnTo>
                          <a:pt x="241" y="0"/>
                        </a:lnTo>
                        <a:lnTo>
                          <a:pt x="199" y="273"/>
                        </a:lnTo>
                        <a:lnTo>
                          <a:pt x="0" y="331"/>
                        </a:lnTo>
                        <a:lnTo>
                          <a:pt x="199" y="390"/>
                        </a:lnTo>
                        <a:lnTo>
                          <a:pt x="241" y="663"/>
                        </a:lnTo>
                        <a:lnTo>
                          <a:pt x="283" y="390"/>
                        </a:lnTo>
                        <a:lnTo>
                          <a:pt x="481" y="33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78" name="Freeform 385"/>
                  <p:cNvSpPr>
                    <a:spLocks/>
                  </p:cNvSpPr>
                  <p:nvPr/>
                </p:nvSpPr>
                <p:spPr bwMode="auto">
                  <a:xfrm>
                    <a:off x="9491" y="8888"/>
                    <a:ext cx="565" cy="542"/>
                  </a:xfrm>
                  <a:custGeom>
                    <a:avLst/>
                    <a:gdLst>
                      <a:gd name="T0" fmla="*/ 462 w 462"/>
                      <a:gd name="T1" fmla="*/ 319 h 637"/>
                      <a:gd name="T2" fmla="*/ 272 w 462"/>
                      <a:gd name="T3" fmla="*/ 263 h 637"/>
                      <a:gd name="T4" fmla="*/ 232 w 462"/>
                      <a:gd name="T5" fmla="*/ 0 h 637"/>
                      <a:gd name="T6" fmla="*/ 191 w 462"/>
                      <a:gd name="T7" fmla="*/ 263 h 637"/>
                      <a:gd name="T8" fmla="*/ 0 w 462"/>
                      <a:gd name="T9" fmla="*/ 319 h 637"/>
                      <a:gd name="T10" fmla="*/ 191 w 462"/>
                      <a:gd name="T11" fmla="*/ 374 h 637"/>
                      <a:gd name="T12" fmla="*/ 232 w 462"/>
                      <a:gd name="T13" fmla="*/ 637 h 637"/>
                      <a:gd name="T14" fmla="*/ 272 w 462"/>
                      <a:gd name="T15" fmla="*/ 374 h 637"/>
                      <a:gd name="T16" fmla="*/ 462 w 462"/>
                      <a:gd name="T17" fmla="*/ 319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637">
                        <a:moveTo>
                          <a:pt x="462" y="319"/>
                        </a:moveTo>
                        <a:lnTo>
                          <a:pt x="272" y="263"/>
                        </a:lnTo>
                        <a:lnTo>
                          <a:pt x="232" y="0"/>
                        </a:lnTo>
                        <a:lnTo>
                          <a:pt x="191" y="263"/>
                        </a:lnTo>
                        <a:lnTo>
                          <a:pt x="0" y="319"/>
                        </a:lnTo>
                        <a:lnTo>
                          <a:pt x="191" y="374"/>
                        </a:lnTo>
                        <a:lnTo>
                          <a:pt x="232" y="637"/>
                        </a:lnTo>
                        <a:lnTo>
                          <a:pt x="272" y="374"/>
                        </a:lnTo>
                        <a:lnTo>
                          <a:pt x="462" y="319"/>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79" name="Freeform 386"/>
                  <p:cNvSpPr>
                    <a:spLocks/>
                  </p:cNvSpPr>
                  <p:nvPr/>
                </p:nvSpPr>
                <p:spPr bwMode="auto">
                  <a:xfrm>
                    <a:off x="9503" y="8900"/>
                    <a:ext cx="540" cy="518"/>
                  </a:xfrm>
                  <a:custGeom>
                    <a:avLst/>
                    <a:gdLst>
                      <a:gd name="T0" fmla="*/ 442 w 442"/>
                      <a:gd name="T1" fmla="*/ 305 h 609"/>
                      <a:gd name="T2" fmla="*/ 260 w 442"/>
                      <a:gd name="T3" fmla="*/ 251 h 609"/>
                      <a:gd name="T4" fmla="*/ 222 w 442"/>
                      <a:gd name="T5" fmla="*/ 0 h 609"/>
                      <a:gd name="T6" fmla="*/ 183 w 442"/>
                      <a:gd name="T7" fmla="*/ 251 h 609"/>
                      <a:gd name="T8" fmla="*/ 0 w 442"/>
                      <a:gd name="T9" fmla="*/ 305 h 609"/>
                      <a:gd name="T10" fmla="*/ 183 w 442"/>
                      <a:gd name="T11" fmla="*/ 358 h 609"/>
                      <a:gd name="T12" fmla="*/ 222 w 442"/>
                      <a:gd name="T13" fmla="*/ 609 h 609"/>
                      <a:gd name="T14" fmla="*/ 260 w 442"/>
                      <a:gd name="T15" fmla="*/ 358 h 609"/>
                      <a:gd name="T16" fmla="*/ 442 w 442"/>
                      <a:gd name="T17" fmla="*/ 30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09">
                        <a:moveTo>
                          <a:pt x="442" y="305"/>
                        </a:moveTo>
                        <a:lnTo>
                          <a:pt x="260" y="251"/>
                        </a:lnTo>
                        <a:lnTo>
                          <a:pt x="222" y="0"/>
                        </a:lnTo>
                        <a:lnTo>
                          <a:pt x="183" y="251"/>
                        </a:lnTo>
                        <a:lnTo>
                          <a:pt x="0" y="305"/>
                        </a:lnTo>
                        <a:lnTo>
                          <a:pt x="183" y="358"/>
                        </a:lnTo>
                        <a:lnTo>
                          <a:pt x="222" y="609"/>
                        </a:lnTo>
                        <a:lnTo>
                          <a:pt x="260" y="358"/>
                        </a:lnTo>
                        <a:lnTo>
                          <a:pt x="442" y="305"/>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0" name="Freeform 387"/>
                  <p:cNvSpPr>
                    <a:spLocks/>
                  </p:cNvSpPr>
                  <p:nvPr/>
                </p:nvSpPr>
                <p:spPr bwMode="auto">
                  <a:xfrm>
                    <a:off x="9515" y="8912"/>
                    <a:ext cx="516" cy="494"/>
                  </a:xfrm>
                  <a:custGeom>
                    <a:avLst/>
                    <a:gdLst>
                      <a:gd name="T0" fmla="*/ 422 w 422"/>
                      <a:gd name="T1" fmla="*/ 291 h 581"/>
                      <a:gd name="T2" fmla="*/ 248 w 422"/>
                      <a:gd name="T3" fmla="*/ 239 h 581"/>
                      <a:gd name="T4" fmla="*/ 212 w 422"/>
                      <a:gd name="T5" fmla="*/ 0 h 581"/>
                      <a:gd name="T6" fmla="*/ 175 w 422"/>
                      <a:gd name="T7" fmla="*/ 239 h 581"/>
                      <a:gd name="T8" fmla="*/ 0 w 422"/>
                      <a:gd name="T9" fmla="*/ 291 h 581"/>
                      <a:gd name="T10" fmla="*/ 175 w 422"/>
                      <a:gd name="T11" fmla="*/ 342 h 581"/>
                      <a:gd name="T12" fmla="*/ 212 w 422"/>
                      <a:gd name="T13" fmla="*/ 581 h 581"/>
                      <a:gd name="T14" fmla="*/ 248 w 422"/>
                      <a:gd name="T15" fmla="*/ 342 h 581"/>
                      <a:gd name="T16" fmla="*/ 422 w 422"/>
                      <a:gd name="T17" fmla="*/ 29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81">
                        <a:moveTo>
                          <a:pt x="422" y="291"/>
                        </a:moveTo>
                        <a:lnTo>
                          <a:pt x="248" y="239"/>
                        </a:lnTo>
                        <a:lnTo>
                          <a:pt x="212" y="0"/>
                        </a:lnTo>
                        <a:lnTo>
                          <a:pt x="175" y="239"/>
                        </a:lnTo>
                        <a:lnTo>
                          <a:pt x="0" y="291"/>
                        </a:lnTo>
                        <a:lnTo>
                          <a:pt x="175" y="342"/>
                        </a:lnTo>
                        <a:lnTo>
                          <a:pt x="212" y="581"/>
                        </a:lnTo>
                        <a:lnTo>
                          <a:pt x="248" y="342"/>
                        </a:lnTo>
                        <a:lnTo>
                          <a:pt x="422" y="29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1" name="Freeform 388"/>
                  <p:cNvSpPr>
                    <a:spLocks/>
                  </p:cNvSpPr>
                  <p:nvPr/>
                </p:nvSpPr>
                <p:spPr bwMode="auto">
                  <a:xfrm>
                    <a:off x="9529" y="8924"/>
                    <a:ext cx="490" cy="471"/>
                  </a:xfrm>
                  <a:custGeom>
                    <a:avLst/>
                    <a:gdLst>
                      <a:gd name="T0" fmla="*/ 401 w 401"/>
                      <a:gd name="T1" fmla="*/ 277 h 553"/>
                      <a:gd name="T2" fmla="*/ 236 w 401"/>
                      <a:gd name="T3" fmla="*/ 228 h 553"/>
                      <a:gd name="T4" fmla="*/ 201 w 401"/>
                      <a:gd name="T5" fmla="*/ 0 h 553"/>
                      <a:gd name="T6" fmla="*/ 166 w 401"/>
                      <a:gd name="T7" fmla="*/ 228 h 553"/>
                      <a:gd name="T8" fmla="*/ 0 w 401"/>
                      <a:gd name="T9" fmla="*/ 277 h 553"/>
                      <a:gd name="T10" fmla="*/ 166 w 401"/>
                      <a:gd name="T11" fmla="*/ 325 h 553"/>
                      <a:gd name="T12" fmla="*/ 201 w 401"/>
                      <a:gd name="T13" fmla="*/ 553 h 553"/>
                      <a:gd name="T14" fmla="*/ 236 w 401"/>
                      <a:gd name="T15" fmla="*/ 325 h 553"/>
                      <a:gd name="T16" fmla="*/ 401 w 401"/>
                      <a:gd name="T17" fmla="*/ 27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553">
                        <a:moveTo>
                          <a:pt x="401" y="277"/>
                        </a:moveTo>
                        <a:lnTo>
                          <a:pt x="236" y="228"/>
                        </a:lnTo>
                        <a:lnTo>
                          <a:pt x="201" y="0"/>
                        </a:lnTo>
                        <a:lnTo>
                          <a:pt x="166" y="228"/>
                        </a:lnTo>
                        <a:lnTo>
                          <a:pt x="0" y="277"/>
                        </a:lnTo>
                        <a:lnTo>
                          <a:pt x="166" y="325"/>
                        </a:lnTo>
                        <a:lnTo>
                          <a:pt x="201" y="553"/>
                        </a:lnTo>
                        <a:lnTo>
                          <a:pt x="236" y="325"/>
                        </a:lnTo>
                        <a:lnTo>
                          <a:pt x="401" y="277"/>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2" name="Freeform 389"/>
                  <p:cNvSpPr>
                    <a:spLocks/>
                  </p:cNvSpPr>
                  <p:nvPr/>
                </p:nvSpPr>
                <p:spPr bwMode="auto">
                  <a:xfrm>
                    <a:off x="9541" y="8936"/>
                    <a:ext cx="466" cy="447"/>
                  </a:xfrm>
                  <a:custGeom>
                    <a:avLst/>
                    <a:gdLst>
                      <a:gd name="T0" fmla="*/ 381 w 381"/>
                      <a:gd name="T1" fmla="*/ 263 h 526"/>
                      <a:gd name="T2" fmla="*/ 224 w 381"/>
                      <a:gd name="T3" fmla="*/ 216 h 526"/>
                      <a:gd name="T4" fmla="*/ 191 w 381"/>
                      <a:gd name="T5" fmla="*/ 0 h 526"/>
                      <a:gd name="T6" fmla="*/ 157 w 381"/>
                      <a:gd name="T7" fmla="*/ 216 h 526"/>
                      <a:gd name="T8" fmla="*/ 0 w 381"/>
                      <a:gd name="T9" fmla="*/ 263 h 526"/>
                      <a:gd name="T10" fmla="*/ 157 w 381"/>
                      <a:gd name="T11" fmla="*/ 309 h 526"/>
                      <a:gd name="T12" fmla="*/ 191 w 381"/>
                      <a:gd name="T13" fmla="*/ 526 h 526"/>
                      <a:gd name="T14" fmla="*/ 224 w 381"/>
                      <a:gd name="T15" fmla="*/ 309 h 526"/>
                      <a:gd name="T16" fmla="*/ 381 w 381"/>
                      <a:gd name="T17" fmla="*/ 26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526">
                        <a:moveTo>
                          <a:pt x="381" y="263"/>
                        </a:moveTo>
                        <a:lnTo>
                          <a:pt x="224" y="216"/>
                        </a:lnTo>
                        <a:lnTo>
                          <a:pt x="191" y="0"/>
                        </a:lnTo>
                        <a:lnTo>
                          <a:pt x="157" y="216"/>
                        </a:lnTo>
                        <a:lnTo>
                          <a:pt x="0" y="263"/>
                        </a:lnTo>
                        <a:lnTo>
                          <a:pt x="157" y="309"/>
                        </a:lnTo>
                        <a:lnTo>
                          <a:pt x="191" y="526"/>
                        </a:lnTo>
                        <a:lnTo>
                          <a:pt x="224" y="309"/>
                        </a:lnTo>
                        <a:lnTo>
                          <a:pt x="381" y="263"/>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3" name="Freeform 390"/>
                  <p:cNvSpPr>
                    <a:spLocks/>
                  </p:cNvSpPr>
                  <p:nvPr/>
                </p:nvSpPr>
                <p:spPr bwMode="auto">
                  <a:xfrm>
                    <a:off x="9553" y="8947"/>
                    <a:ext cx="441" cy="425"/>
                  </a:xfrm>
                  <a:custGeom>
                    <a:avLst/>
                    <a:gdLst>
                      <a:gd name="T0" fmla="*/ 361 w 361"/>
                      <a:gd name="T1" fmla="*/ 250 h 499"/>
                      <a:gd name="T2" fmla="*/ 212 w 361"/>
                      <a:gd name="T3" fmla="*/ 205 h 499"/>
                      <a:gd name="T4" fmla="*/ 181 w 361"/>
                      <a:gd name="T5" fmla="*/ 0 h 499"/>
                      <a:gd name="T6" fmla="*/ 149 w 361"/>
                      <a:gd name="T7" fmla="*/ 205 h 499"/>
                      <a:gd name="T8" fmla="*/ 0 w 361"/>
                      <a:gd name="T9" fmla="*/ 250 h 499"/>
                      <a:gd name="T10" fmla="*/ 149 w 361"/>
                      <a:gd name="T11" fmla="*/ 294 h 499"/>
                      <a:gd name="T12" fmla="*/ 181 w 361"/>
                      <a:gd name="T13" fmla="*/ 499 h 499"/>
                      <a:gd name="T14" fmla="*/ 212 w 361"/>
                      <a:gd name="T15" fmla="*/ 294 h 499"/>
                      <a:gd name="T16" fmla="*/ 361 w 361"/>
                      <a:gd name="T17"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499">
                        <a:moveTo>
                          <a:pt x="361" y="250"/>
                        </a:moveTo>
                        <a:lnTo>
                          <a:pt x="212" y="205"/>
                        </a:lnTo>
                        <a:lnTo>
                          <a:pt x="181" y="0"/>
                        </a:lnTo>
                        <a:lnTo>
                          <a:pt x="149" y="205"/>
                        </a:lnTo>
                        <a:lnTo>
                          <a:pt x="0" y="250"/>
                        </a:lnTo>
                        <a:lnTo>
                          <a:pt x="149" y="294"/>
                        </a:lnTo>
                        <a:lnTo>
                          <a:pt x="181" y="499"/>
                        </a:lnTo>
                        <a:lnTo>
                          <a:pt x="212" y="294"/>
                        </a:lnTo>
                        <a:lnTo>
                          <a:pt x="361" y="25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4" name="Freeform 391"/>
                  <p:cNvSpPr>
                    <a:spLocks/>
                  </p:cNvSpPr>
                  <p:nvPr/>
                </p:nvSpPr>
                <p:spPr bwMode="auto">
                  <a:xfrm>
                    <a:off x="9565" y="8959"/>
                    <a:ext cx="417" cy="401"/>
                  </a:xfrm>
                  <a:custGeom>
                    <a:avLst/>
                    <a:gdLst>
                      <a:gd name="T0" fmla="*/ 341 w 341"/>
                      <a:gd name="T1" fmla="*/ 236 h 471"/>
                      <a:gd name="T2" fmla="*/ 200 w 341"/>
                      <a:gd name="T3" fmla="*/ 195 h 471"/>
                      <a:gd name="T4" fmla="*/ 171 w 341"/>
                      <a:gd name="T5" fmla="*/ 0 h 471"/>
                      <a:gd name="T6" fmla="*/ 141 w 341"/>
                      <a:gd name="T7" fmla="*/ 195 h 471"/>
                      <a:gd name="T8" fmla="*/ 0 w 341"/>
                      <a:gd name="T9" fmla="*/ 236 h 471"/>
                      <a:gd name="T10" fmla="*/ 141 w 341"/>
                      <a:gd name="T11" fmla="*/ 278 h 471"/>
                      <a:gd name="T12" fmla="*/ 171 w 341"/>
                      <a:gd name="T13" fmla="*/ 471 h 471"/>
                      <a:gd name="T14" fmla="*/ 200 w 341"/>
                      <a:gd name="T15" fmla="*/ 278 h 471"/>
                      <a:gd name="T16" fmla="*/ 341 w 341"/>
                      <a:gd name="T17" fmla="*/ 23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471">
                        <a:moveTo>
                          <a:pt x="341" y="236"/>
                        </a:moveTo>
                        <a:lnTo>
                          <a:pt x="200" y="195"/>
                        </a:lnTo>
                        <a:lnTo>
                          <a:pt x="171" y="0"/>
                        </a:lnTo>
                        <a:lnTo>
                          <a:pt x="141" y="195"/>
                        </a:lnTo>
                        <a:lnTo>
                          <a:pt x="0" y="236"/>
                        </a:lnTo>
                        <a:lnTo>
                          <a:pt x="141" y="278"/>
                        </a:lnTo>
                        <a:lnTo>
                          <a:pt x="171" y="471"/>
                        </a:lnTo>
                        <a:lnTo>
                          <a:pt x="200" y="278"/>
                        </a:lnTo>
                        <a:lnTo>
                          <a:pt x="341" y="23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5" name="Freeform 392"/>
                  <p:cNvSpPr>
                    <a:spLocks/>
                  </p:cNvSpPr>
                  <p:nvPr/>
                </p:nvSpPr>
                <p:spPr bwMode="auto">
                  <a:xfrm>
                    <a:off x="9578" y="8971"/>
                    <a:ext cx="392" cy="377"/>
                  </a:xfrm>
                  <a:custGeom>
                    <a:avLst/>
                    <a:gdLst>
                      <a:gd name="T0" fmla="*/ 321 w 321"/>
                      <a:gd name="T1" fmla="*/ 222 h 443"/>
                      <a:gd name="T2" fmla="*/ 189 w 321"/>
                      <a:gd name="T3" fmla="*/ 183 h 443"/>
                      <a:gd name="T4" fmla="*/ 161 w 321"/>
                      <a:gd name="T5" fmla="*/ 0 h 443"/>
                      <a:gd name="T6" fmla="*/ 133 w 321"/>
                      <a:gd name="T7" fmla="*/ 183 h 443"/>
                      <a:gd name="T8" fmla="*/ 0 w 321"/>
                      <a:gd name="T9" fmla="*/ 222 h 443"/>
                      <a:gd name="T10" fmla="*/ 133 w 321"/>
                      <a:gd name="T11" fmla="*/ 260 h 443"/>
                      <a:gd name="T12" fmla="*/ 161 w 321"/>
                      <a:gd name="T13" fmla="*/ 443 h 443"/>
                      <a:gd name="T14" fmla="*/ 189 w 321"/>
                      <a:gd name="T15" fmla="*/ 260 h 443"/>
                      <a:gd name="T16" fmla="*/ 321 w 321"/>
                      <a:gd name="T17"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443">
                        <a:moveTo>
                          <a:pt x="321" y="222"/>
                        </a:moveTo>
                        <a:lnTo>
                          <a:pt x="189" y="183"/>
                        </a:lnTo>
                        <a:lnTo>
                          <a:pt x="161" y="0"/>
                        </a:lnTo>
                        <a:lnTo>
                          <a:pt x="133" y="183"/>
                        </a:lnTo>
                        <a:lnTo>
                          <a:pt x="0" y="222"/>
                        </a:lnTo>
                        <a:lnTo>
                          <a:pt x="133" y="260"/>
                        </a:lnTo>
                        <a:lnTo>
                          <a:pt x="161" y="443"/>
                        </a:lnTo>
                        <a:lnTo>
                          <a:pt x="189" y="260"/>
                        </a:lnTo>
                        <a:lnTo>
                          <a:pt x="321" y="22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6" name="Freeform 393"/>
                  <p:cNvSpPr>
                    <a:spLocks/>
                  </p:cNvSpPr>
                  <p:nvPr/>
                </p:nvSpPr>
                <p:spPr bwMode="auto">
                  <a:xfrm>
                    <a:off x="9590" y="8983"/>
                    <a:ext cx="368" cy="353"/>
                  </a:xfrm>
                  <a:custGeom>
                    <a:avLst/>
                    <a:gdLst>
                      <a:gd name="T0" fmla="*/ 301 w 301"/>
                      <a:gd name="T1" fmla="*/ 208 h 415"/>
                      <a:gd name="T2" fmla="*/ 177 w 301"/>
                      <a:gd name="T3" fmla="*/ 171 h 415"/>
                      <a:gd name="T4" fmla="*/ 151 w 301"/>
                      <a:gd name="T5" fmla="*/ 0 h 415"/>
                      <a:gd name="T6" fmla="*/ 124 w 301"/>
                      <a:gd name="T7" fmla="*/ 171 h 415"/>
                      <a:gd name="T8" fmla="*/ 0 w 301"/>
                      <a:gd name="T9" fmla="*/ 208 h 415"/>
                      <a:gd name="T10" fmla="*/ 124 w 301"/>
                      <a:gd name="T11" fmla="*/ 244 h 415"/>
                      <a:gd name="T12" fmla="*/ 151 w 301"/>
                      <a:gd name="T13" fmla="*/ 415 h 415"/>
                      <a:gd name="T14" fmla="*/ 177 w 301"/>
                      <a:gd name="T15" fmla="*/ 244 h 415"/>
                      <a:gd name="T16" fmla="*/ 301 w 301"/>
                      <a:gd name="T17" fmla="*/ 20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415">
                        <a:moveTo>
                          <a:pt x="301" y="208"/>
                        </a:moveTo>
                        <a:lnTo>
                          <a:pt x="177" y="171"/>
                        </a:lnTo>
                        <a:lnTo>
                          <a:pt x="151" y="0"/>
                        </a:lnTo>
                        <a:lnTo>
                          <a:pt x="124" y="171"/>
                        </a:lnTo>
                        <a:lnTo>
                          <a:pt x="0" y="208"/>
                        </a:lnTo>
                        <a:lnTo>
                          <a:pt x="124" y="244"/>
                        </a:lnTo>
                        <a:lnTo>
                          <a:pt x="151" y="415"/>
                        </a:lnTo>
                        <a:lnTo>
                          <a:pt x="177" y="244"/>
                        </a:lnTo>
                        <a:lnTo>
                          <a:pt x="301" y="20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7" name="Freeform 394"/>
                  <p:cNvSpPr>
                    <a:spLocks/>
                  </p:cNvSpPr>
                  <p:nvPr/>
                </p:nvSpPr>
                <p:spPr bwMode="auto">
                  <a:xfrm>
                    <a:off x="9602" y="8995"/>
                    <a:ext cx="344" cy="329"/>
                  </a:xfrm>
                  <a:custGeom>
                    <a:avLst/>
                    <a:gdLst>
                      <a:gd name="T0" fmla="*/ 281 w 281"/>
                      <a:gd name="T1" fmla="*/ 194 h 387"/>
                      <a:gd name="T2" fmla="*/ 165 w 281"/>
                      <a:gd name="T3" fmla="*/ 160 h 387"/>
                      <a:gd name="T4" fmla="*/ 141 w 281"/>
                      <a:gd name="T5" fmla="*/ 0 h 387"/>
                      <a:gd name="T6" fmla="*/ 116 w 281"/>
                      <a:gd name="T7" fmla="*/ 160 h 387"/>
                      <a:gd name="T8" fmla="*/ 0 w 281"/>
                      <a:gd name="T9" fmla="*/ 194 h 387"/>
                      <a:gd name="T10" fmla="*/ 116 w 281"/>
                      <a:gd name="T11" fmla="*/ 228 h 387"/>
                      <a:gd name="T12" fmla="*/ 141 w 281"/>
                      <a:gd name="T13" fmla="*/ 387 h 387"/>
                      <a:gd name="T14" fmla="*/ 165 w 281"/>
                      <a:gd name="T15" fmla="*/ 228 h 387"/>
                      <a:gd name="T16" fmla="*/ 281 w 281"/>
                      <a:gd name="T17" fmla="*/ 19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387">
                        <a:moveTo>
                          <a:pt x="281" y="194"/>
                        </a:moveTo>
                        <a:lnTo>
                          <a:pt x="165" y="160"/>
                        </a:lnTo>
                        <a:lnTo>
                          <a:pt x="141" y="0"/>
                        </a:lnTo>
                        <a:lnTo>
                          <a:pt x="116" y="160"/>
                        </a:lnTo>
                        <a:lnTo>
                          <a:pt x="0" y="194"/>
                        </a:lnTo>
                        <a:lnTo>
                          <a:pt x="116" y="228"/>
                        </a:lnTo>
                        <a:lnTo>
                          <a:pt x="141" y="387"/>
                        </a:lnTo>
                        <a:lnTo>
                          <a:pt x="165" y="228"/>
                        </a:lnTo>
                        <a:lnTo>
                          <a:pt x="281" y="19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8" name="Freeform 395"/>
                  <p:cNvSpPr>
                    <a:spLocks/>
                  </p:cNvSpPr>
                  <p:nvPr/>
                </p:nvSpPr>
                <p:spPr bwMode="auto">
                  <a:xfrm>
                    <a:off x="9614" y="9006"/>
                    <a:ext cx="319" cy="307"/>
                  </a:xfrm>
                  <a:custGeom>
                    <a:avLst/>
                    <a:gdLst>
                      <a:gd name="T0" fmla="*/ 261 w 261"/>
                      <a:gd name="T1" fmla="*/ 181 h 361"/>
                      <a:gd name="T2" fmla="*/ 154 w 261"/>
                      <a:gd name="T3" fmla="*/ 149 h 361"/>
                      <a:gd name="T4" fmla="*/ 131 w 261"/>
                      <a:gd name="T5" fmla="*/ 0 h 361"/>
                      <a:gd name="T6" fmla="*/ 108 w 261"/>
                      <a:gd name="T7" fmla="*/ 149 h 361"/>
                      <a:gd name="T8" fmla="*/ 0 w 261"/>
                      <a:gd name="T9" fmla="*/ 181 h 361"/>
                      <a:gd name="T10" fmla="*/ 108 w 261"/>
                      <a:gd name="T11" fmla="*/ 213 h 361"/>
                      <a:gd name="T12" fmla="*/ 131 w 261"/>
                      <a:gd name="T13" fmla="*/ 361 h 361"/>
                      <a:gd name="T14" fmla="*/ 154 w 261"/>
                      <a:gd name="T15" fmla="*/ 213 h 361"/>
                      <a:gd name="T16" fmla="*/ 261 w 261"/>
                      <a:gd name="T17" fmla="*/ 1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61">
                        <a:moveTo>
                          <a:pt x="261" y="181"/>
                        </a:moveTo>
                        <a:lnTo>
                          <a:pt x="154" y="149"/>
                        </a:lnTo>
                        <a:lnTo>
                          <a:pt x="131" y="0"/>
                        </a:lnTo>
                        <a:lnTo>
                          <a:pt x="108" y="149"/>
                        </a:lnTo>
                        <a:lnTo>
                          <a:pt x="0" y="181"/>
                        </a:lnTo>
                        <a:lnTo>
                          <a:pt x="108" y="213"/>
                        </a:lnTo>
                        <a:lnTo>
                          <a:pt x="131" y="361"/>
                        </a:lnTo>
                        <a:lnTo>
                          <a:pt x="154" y="213"/>
                        </a:lnTo>
                        <a:lnTo>
                          <a:pt x="261" y="18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89" name="Freeform 396"/>
                  <p:cNvSpPr>
                    <a:spLocks/>
                  </p:cNvSpPr>
                  <p:nvPr/>
                </p:nvSpPr>
                <p:spPr bwMode="auto">
                  <a:xfrm>
                    <a:off x="9626" y="9018"/>
                    <a:ext cx="295" cy="283"/>
                  </a:xfrm>
                  <a:custGeom>
                    <a:avLst/>
                    <a:gdLst>
                      <a:gd name="T0" fmla="*/ 241 w 241"/>
                      <a:gd name="T1" fmla="*/ 167 h 333"/>
                      <a:gd name="T2" fmla="*/ 142 w 241"/>
                      <a:gd name="T3" fmla="*/ 137 h 333"/>
                      <a:gd name="T4" fmla="*/ 121 w 241"/>
                      <a:gd name="T5" fmla="*/ 0 h 333"/>
                      <a:gd name="T6" fmla="*/ 100 w 241"/>
                      <a:gd name="T7" fmla="*/ 137 h 333"/>
                      <a:gd name="T8" fmla="*/ 0 w 241"/>
                      <a:gd name="T9" fmla="*/ 167 h 333"/>
                      <a:gd name="T10" fmla="*/ 100 w 241"/>
                      <a:gd name="T11" fmla="*/ 196 h 333"/>
                      <a:gd name="T12" fmla="*/ 121 w 241"/>
                      <a:gd name="T13" fmla="*/ 333 h 333"/>
                      <a:gd name="T14" fmla="*/ 142 w 241"/>
                      <a:gd name="T15" fmla="*/ 196 h 333"/>
                      <a:gd name="T16" fmla="*/ 241 w 241"/>
                      <a:gd name="T17" fmla="*/ 16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33">
                        <a:moveTo>
                          <a:pt x="241" y="167"/>
                        </a:moveTo>
                        <a:lnTo>
                          <a:pt x="142" y="137"/>
                        </a:lnTo>
                        <a:lnTo>
                          <a:pt x="121" y="0"/>
                        </a:lnTo>
                        <a:lnTo>
                          <a:pt x="100" y="137"/>
                        </a:lnTo>
                        <a:lnTo>
                          <a:pt x="0" y="167"/>
                        </a:lnTo>
                        <a:lnTo>
                          <a:pt x="100" y="196"/>
                        </a:lnTo>
                        <a:lnTo>
                          <a:pt x="121" y="333"/>
                        </a:lnTo>
                        <a:lnTo>
                          <a:pt x="142" y="196"/>
                        </a:lnTo>
                        <a:lnTo>
                          <a:pt x="241" y="167"/>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0" name="Freeform 397"/>
                  <p:cNvSpPr>
                    <a:spLocks/>
                  </p:cNvSpPr>
                  <p:nvPr/>
                </p:nvSpPr>
                <p:spPr bwMode="auto">
                  <a:xfrm>
                    <a:off x="9639" y="9030"/>
                    <a:ext cx="270" cy="259"/>
                  </a:xfrm>
                  <a:custGeom>
                    <a:avLst/>
                    <a:gdLst>
                      <a:gd name="T0" fmla="*/ 221 w 221"/>
                      <a:gd name="T1" fmla="*/ 153 h 305"/>
                      <a:gd name="T2" fmla="*/ 130 w 221"/>
                      <a:gd name="T3" fmla="*/ 127 h 305"/>
                      <a:gd name="T4" fmla="*/ 111 w 221"/>
                      <a:gd name="T5" fmla="*/ 0 h 305"/>
                      <a:gd name="T6" fmla="*/ 91 w 221"/>
                      <a:gd name="T7" fmla="*/ 127 h 305"/>
                      <a:gd name="T8" fmla="*/ 0 w 221"/>
                      <a:gd name="T9" fmla="*/ 153 h 305"/>
                      <a:gd name="T10" fmla="*/ 91 w 221"/>
                      <a:gd name="T11" fmla="*/ 180 h 305"/>
                      <a:gd name="T12" fmla="*/ 111 w 221"/>
                      <a:gd name="T13" fmla="*/ 305 h 305"/>
                      <a:gd name="T14" fmla="*/ 130 w 221"/>
                      <a:gd name="T15" fmla="*/ 180 h 305"/>
                      <a:gd name="T16" fmla="*/ 221 w 221"/>
                      <a:gd name="T17" fmla="*/ 15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05">
                        <a:moveTo>
                          <a:pt x="221" y="153"/>
                        </a:moveTo>
                        <a:lnTo>
                          <a:pt x="130" y="127"/>
                        </a:lnTo>
                        <a:lnTo>
                          <a:pt x="111" y="0"/>
                        </a:lnTo>
                        <a:lnTo>
                          <a:pt x="91" y="127"/>
                        </a:lnTo>
                        <a:lnTo>
                          <a:pt x="0" y="153"/>
                        </a:lnTo>
                        <a:lnTo>
                          <a:pt x="91" y="180"/>
                        </a:lnTo>
                        <a:lnTo>
                          <a:pt x="111" y="305"/>
                        </a:lnTo>
                        <a:lnTo>
                          <a:pt x="130" y="180"/>
                        </a:lnTo>
                        <a:lnTo>
                          <a:pt x="221" y="153"/>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1" name="Freeform 398"/>
                  <p:cNvSpPr>
                    <a:spLocks/>
                  </p:cNvSpPr>
                  <p:nvPr/>
                </p:nvSpPr>
                <p:spPr bwMode="auto">
                  <a:xfrm>
                    <a:off x="9651" y="9041"/>
                    <a:ext cx="246" cy="236"/>
                  </a:xfrm>
                  <a:custGeom>
                    <a:avLst/>
                    <a:gdLst>
                      <a:gd name="T0" fmla="*/ 201 w 201"/>
                      <a:gd name="T1" fmla="*/ 139 h 277"/>
                      <a:gd name="T2" fmla="*/ 118 w 201"/>
                      <a:gd name="T3" fmla="*/ 115 h 277"/>
                      <a:gd name="T4" fmla="*/ 101 w 201"/>
                      <a:gd name="T5" fmla="*/ 0 h 277"/>
                      <a:gd name="T6" fmla="*/ 83 w 201"/>
                      <a:gd name="T7" fmla="*/ 115 h 277"/>
                      <a:gd name="T8" fmla="*/ 0 w 201"/>
                      <a:gd name="T9" fmla="*/ 139 h 277"/>
                      <a:gd name="T10" fmla="*/ 83 w 201"/>
                      <a:gd name="T11" fmla="*/ 164 h 277"/>
                      <a:gd name="T12" fmla="*/ 101 w 201"/>
                      <a:gd name="T13" fmla="*/ 277 h 277"/>
                      <a:gd name="T14" fmla="*/ 118 w 201"/>
                      <a:gd name="T15" fmla="*/ 164 h 277"/>
                      <a:gd name="T16" fmla="*/ 201 w 201"/>
                      <a:gd name="T17"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77">
                        <a:moveTo>
                          <a:pt x="201" y="139"/>
                        </a:moveTo>
                        <a:lnTo>
                          <a:pt x="118" y="115"/>
                        </a:lnTo>
                        <a:lnTo>
                          <a:pt x="101" y="0"/>
                        </a:lnTo>
                        <a:lnTo>
                          <a:pt x="83" y="115"/>
                        </a:lnTo>
                        <a:lnTo>
                          <a:pt x="0" y="139"/>
                        </a:lnTo>
                        <a:lnTo>
                          <a:pt x="83" y="164"/>
                        </a:lnTo>
                        <a:lnTo>
                          <a:pt x="101" y="277"/>
                        </a:lnTo>
                        <a:lnTo>
                          <a:pt x="118" y="164"/>
                        </a:lnTo>
                        <a:lnTo>
                          <a:pt x="201" y="139"/>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2" name="Freeform 399"/>
                  <p:cNvSpPr>
                    <a:spLocks/>
                  </p:cNvSpPr>
                  <p:nvPr/>
                </p:nvSpPr>
                <p:spPr bwMode="auto">
                  <a:xfrm>
                    <a:off x="9663" y="9053"/>
                    <a:ext cx="221" cy="212"/>
                  </a:xfrm>
                  <a:custGeom>
                    <a:avLst/>
                    <a:gdLst>
                      <a:gd name="T0" fmla="*/ 181 w 181"/>
                      <a:gd name="T1" fmla="*/ 125 h 249"/>
                      <a:gd name="T2" fmla="*/ 107 w 181"/>
                      <a:gd name="T3" fmla="*/ 103 h 249"/>
                      <a:gd name="T4" fmla="*/ 91 w 181"/>
                      <a:gd name="T5" fmla="*/ 0 h 249"/>
                      <a:gd name="T6" fmla="*/ 75 w 181"/>
                      <a:gd name="T7" fmla="*/ 103 h 249"/>
                      <a:gd name="T8" fmla="*/ 0 w 181"/>
                      <a:gd name="T9" fmla="*/ 125 h 249"/>
                      <a:gd name="T10" fmla="*/ 75 w 181"/>
                      <a:gd name="T11" fmla="*/ 146 h 249"/>
                      <a:gd name="T12" fmla="*/ 91 w 181"/>
                      <a:gd name="T13" fmla="*/ 249 h 249"/>
                      <a:gd name="T14" fmla="*/ 107 w 181"/>
                      <a:gd name="T15" fmla="*/ 146 h 249"/>
                      <a:gd name="T16" fmla="*/ 181 w 181"/>
                      <a:gd name="T17"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49">
                        <a:moveTo>
                          <a:pt x="181" y="125"/>
                        </a:moveTo>
                        <a:lnTo>
                          <a:pt x="107" y="103"/>
                        </a:lnTo>
                        <a:lnTo>
                          <a:pt x="91" y="0"/>
                        </a:lnTo>
                        <a:lnTo>
                          <a:pt x="75" y="103"/>
                        </a:lnTo>
                        <a:lnTo>
                          <a:pt x="0" y="125"/>
                        </a:lnTo>
                        <a:lnTo>
                          <a:pt x="75" y="146"/>
                        </a:lnTo>
                        <a:lnTo>
                          <a:pt x="91" y="249"/>
                        </a:lnTo>
                        <a:lnTo>
                          <a:pt x="107" y="146"/>
                        </a:lnTo>
                        <a:lnTo>
                          <a:pt x="181" y="125"/>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3" name="Freeform 400"/>
                  <p:cNvSpPr>
                    <a:spLocks/>
                  </p:cNvSpPr>
                  <p:nvPr/>
                </p:nvSpPr>
                <p:spPr bwMode="auto">
                  <a:xfrm>
                    <a:off x="9675" y="9065"/>
                    <a:ext cx="197" cy="189"/>
                  </a:xfrm>
                  <a:custGeom>
                    <a:avLst/>
                    <a:gdLst>
                      <a:gd name="T0" fmla="*/ 161 w 161"/>
                      <a:gd name="T1" fmla="*/ 111 h 222"/>
                      <a:gd name="T2" fmla="*/ 95 w 161"/>
                      <a:gd name="T3" fmla="*/ 91 h 222"/>
                      <a:gd name="T4" fmla="*/ 81 w 161"/>
                      <a:gd name="T5" fmla="*/ 0 h 222"/>
                      <a:gd name="T6" fmla="*/ 67 w 161"/>
                      <a:gd name="T7" fmla="*/ 91 h 222"/>
                      <a:gd name="T8" fmla="*/ 0 w 161"/>
                      <a:gd name="T9" fmla="*/ 111 h 222"/>
                      <a:gd name="T10" fmla="*/ 67 w 161"/>
                      <a:gd name="T11" fmla="*/ 130 h 222"/>
                      <a:gd name="T12" fmla="*/ 81 w 161"/>
                      <a:gd name="T13" fmla="*/ 222 h 222"/>
                      <a:gd name="T14" fmla="*/ 95 w 161"/>
                      <a:gd name="T15" fmla="*/ 130 h 222"/>
                      <a:gd name="T16" fmla="*/ 161 w 161"/>
                      <a:gd name="T1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22">
                        <a:moveTo>
                          <a:pt x="161" y="111"/>
                        </a:moveTo>
                        <a:lnTo>
                          <a:pt x="95" y="91"/>
                        </a:lnTo>
                        <a:lnTo>
                          <a:pt x="81" y="0"/>
                        </a:lnTo>
                        <a:lnTo>
                          <a:pt x="67" y="91"/>
                        </a:lnTo>
                        <a:lnTo>
                          <a:pt x="0" y="111"/>
                        </a:lnTo>
                        <a:lnTo>
                          <a:pt x="67" y="130"/>
                        </a:lnTo>
                        <a:lnTo>
                          <a:pt x="81" y="222"/>
                        </a:lnTo>
                        <a:lnTo>
                          <a:pt x="95" y="130"/>
                        </a:lnTo>
                        <a:lnTo>
                          <a:pt x="161" y="11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4" name="Freeform 401"/>
                  <p:cNvSpPr>
                    <a:spLocks/>
                  </p:cNvSpPr>
                  <p:nvPr/>
                </p:nvSpPr>
                <p:spPr bwMode="auto">
                  <a:xfrm>
                    <a:off x="9688" y="9076"/>
                    <a:ext cx="172" cy="166"/>
                  </a:xfrm>
                  <a:custGeom>
                    <a:avLst/>
                    <a:gdLst>
                      <a:gd name="T0" fmla="*/ 141 w 141"/>
                      <a:gd name="T1" fmla="*/ 98 h 195"/>
                      <a:gd name="T2" fmla="*/ 83 w 141"/>
                      <a:gd name="T3" fmla="*/ 81 h 195"/>
                      <a:gd name="T4" fmla="*/ 71 w 141"/>
                      <a:gd name="T5" fmla="*/ 0 h 195"/>
                      <a:gd name="T6" fmla="*/ 59 w 141"/>
                      <a:gd name="T7" fmla="*/ 81 h 195"/>
                      <a:gd name="T8" fmla="*/ 0 w 141"/>
                      <a:gd name="T9" fmla="*/ 98 h 195"/>
                      <a:gd name="T10" fmla="*/ 59 w 141"/>
                      <a:gd name="T11" fmla="*/ 115 h 195"/>
                      <a:gd name="T12" fmla="*/ 71 w 141"/>
                      <a:gd name="T13" fmla="*/ 195 h 195"/>
                      <a:gd name="T14" fmla="*/ 83 w 141"/>
                      <a:gd name="T15" fmla="*/ 115 h 195"/>
                      <a:gd name="T16" fmla="*/ 141 w 141"/>
                      <a:gd name="T17"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95">
                        <a:moveTo>
                          <a:pt x="141" y="98"/>
                        </a:moveTo>
                        <a:lnTo>
                          <a:pt x="83" y="81"/>
                        </a:lnTo>
                        <a:lnTo>
                          <a:pt x="71" y="0"/>
                        </a:lnTo>
                        <a:lnTo>
                          <a:pt x="59" y="81"/>
                        </a:lnTo>
                        <a:lnTo>
                          <a:pt x="0" y="98"/>
                        </a:lnTo>
                        <a:lnTo>
                          <a:pt x="59" y="115"/>
                        </a:lnTo>
                        <a:lnTo>
                          <a:pt x="71" y="195"/>
                        </a:lnTo>
                        <a:lnTo>
                          <a:pt x="83" y="115"/>
                        </a:lnTo>
                        <a:lnTo>
                          <a:pt x="141" y="98"/>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5" name="Freeform 402"/>
                  <p:cNvSpPr>
                    <a:spLocks/>
                  </p:cNvSpPr>
                  <p:nvPr/>
                </p:nvSpPr>
                <p:spPr bwMode="auto">
                  <a:xfrm>
                    <a:off x="9700" y="9088"/>
                    <a:ext cx="148" cy="142"/>
                  </a:xfrm>
                  <a:custGeom>
                    <a:avLst/>
                    <a:gdLst>
                      <a:gd name="T0" fmla="*/ 121 w 121"/>
                      <a:gd name="T1" fmla="*/ 84 h 167"/>
                      <a:gd name="T2" fmla="*/ 71 w 121"/>
                      <a:gd name="T3" fmla="*/ 69 h 167"/>
                      <a:gd name="T4" fmla="*/ 61 w 121"/>
                      <a:gd name="T5" fmla="*/ 0 h 167"/>
                      <a:gd name="T6" fmla="*/ 50 w 121"/>
                      <a:gd name="T7" fmla="*/ 69 h 167"/>
                      <a:gd name="T8" fmla="*/ 0 w 121"/>
                      <a:gd name="T9" fmla="*/ 84 h 167"/>
                      <a:gd name="T10" fmla="*/ 50 w 121"/>
                      <a:gd name="T11" fmla="*/ 99 h 167"/>
                      <a:gd name="T12" fmla="*/ 61 w 121"/>
                      <a:gd name="T13" fmla="*/ 167 h 167"/>
                      <a:gd name="T14" fmla="*/ 71 w 121"/>
                      <a:gd name="T15" fmla="*/ 99 h 167"/>
                      <a:gd name="T16" fmla="*/ 121 w 121"/>
                      <a:gd name="T1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7">
                        <a:moveTo>
                          <a:pt x="121" y="84"/>
                        </a:moveTo>
                        <a:lnTo>
                          <a:pt x="71" y="69"/>
                        </a:lnTo>
                        <a:lnTo>
                          <a:pt x="61" y="0"/>
                        </a:lnTo>
                        <a:lnTo>
                          <a:pt x="50" y="69"/>
                        </a:lnTo>
                        <a:lnTo>
                          <a:pt x="0" y="84"/>
                        </a:lnTo>
                        <a:lnTo>
                          <a:pt x="50" y="99"/>
                        </a:lnTo>
                        <a:lnTo>
                          <a:pt x="61" y="167"/>
                        </a:lnTo>
                        <a:lnTo>
                          <a:pt x="71" y="99"/>
                        </a:lnTo>
                        <a:lnTo>
                          <a:pt x="121" y="84"/>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6" name="Freeform 403"/>
                  <p:cNvSpPr>
                    <a:spLocks/>
                  </p:cNvSpPr>
                  <p:nvPr/>
                </p:nvSpPr>
                <p:spPr bwMode="auto">
                  <a:xfrm>
                    <a:off x="9712" y="9100"/>
                    <a:ext cx="124" cy="118"/>
                  </a:xfrm>
                  <a:custGeom>
                    <a:avLst/>
                    <a:gdLst>
                      <a:gd name="T0" fmla="*/ 101 w 101"/>
                      <a:gd name="T1" fmla="*/ 70 h 139"/>
                      <a:gd name="T2" fmla="*/ 60 w 101"/>
                      <a:gd name="T3" fmla="*/ 57 h 139"/>
                      <a:gd name="T4" fmla="*/ 51 w 101"/>
                      <a:gd name="T5" fmla="*/ 0 h 139"/>
                      <a:gd name="T6" fmla="*/ 42 w 101"/>
                      <a:gd name="T7" fmla="*/ 57 h 139"/>
                      <a:gd name="T8" fmla="*/ 0 w 101"/>
                      <a:gd name="T9" fmla="*/ 70 h 139"/>
                      <a:gd name="T10" fmla="*/ 42 w 101"/>
                      <a:gd name="T11" fmla="*/ 82 h 139"/>
                      <a:gd name="T12" fmla="*/ 51 w 101"/>
                      <a:gd name="T13" fmla="*/ 139 h 139"/>
                      <a:gd name="T14" fmla="*/ 60 w 101"/>
                      <a:gd name="T15" fmla="*/ 82 h 139"/>
                      <a:gd name="T16" fmla="*/ 101 w 101"/>
                      <a:gd name="T1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39">
                        <a:moveTo>
                          <a:pt x="101" y="70"/>
                        </a:moveTo>
                        <a:lnTo>
                          <a:pt x="60" y="57"/>
                        </a:lnTo>
                        <a:lnTo>
                          <a:pt x="51" y="0"/>
                        </a:lnTo>
                        <a:lnTo>
                          <a:pt x="42" y="57"/>
                        </a:lnTo>
                        <a:lnTo>
                          <a:pt x="0" y="70"/>
                        </a:lnTo>
                        <a:lnTo>
                          <a:pt x="42" y="82"/>
                        </a:lnTo>
                        <a:lnTo>
                          <a:pt x="51" y="139"/>
                        </a:lnTo>
                        <a:lnTo>
                          <a:pt x="60" y="82"/>
                        </a:lnTo>
                        <a:lnTo>
                          <a:pt x="101" y="70"/>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7" name="Freeform 404"/>
                  <p:cNvSpPr>
                    <a:spLocks/>
                  </p:cNvSpPr>
                  <p:nvPr/>
                </p:nvSpPr>
                <p:spPr bwMode="auto">
                  <a:xfrm>
                    <a:off x="9724" y="9112"/>
                    <a:ext cx="99" cy="95"/>
                  </a:xfrm>
                  <a:custGeom>
                    <a:avLst/>
                    <a:gdLst>
                      <a:gd name="T0" fmla="*/ 81 w 81"/>
                      <a:gd name="T1" fmla="*/ 56 h 111"/>
                      <a:gd name="T2" fmla="*/ 48 w 81"/>
                      <a:gd name="T3" fmla="*/ 47 h 111"/>
                      <a:gd name="T4" fmla="*/ 41 w 81"/>
                      <a:gd name="T5" fmla="*/ 0 h 111"/>
                      <a:gd name="T6" fmla="*/ 34 w 81"/>
                      <a:gd name="T7" fmla="*/ 47 h 111"/>
                      <a:gd name="T8" fmla="*/ 0 w 81"/>
                      <a:gd name="T9" fmla="*/ 56 h 111"/>
                      <a:gd name="T10" fmla="*/ 34 w 81"/>
                      <a:gd name="T11" fmla="*/ 66 h 111"/>
                      <a:gd name="T12" fmla="*/ 41 w 81"/>
                      <a:gd name="T13" fmla="*/ 111 h 111"/>
                      <a:gd name="T14" fmla="*/ 48 w 81"/>
                      <a:gd name="T15" fmla="*/ 66 h 111"/>
                      <a:gd name="T16" fmla="*/ 81 w 81"/>
                      <a:gd name="T17"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11">
                        <a:moveTo>
                          <a:pt x="81" y="56"/>
                        </a:moveTo>
                        <a:lnTo>
                          <a:pt x="48" y="47"/>
                        </a:lnTo>
                        <a:lnTo>
                          <a:pt x="41" y="0"/>
                        </a:lnTo>
                        <a:lnTo>
                          <a:pt x="34" y="47"/>
                        </a:lnTo>
                        <a:lnTo>
                          <a:pt x="0" y="56"/>
                        </a:lnTo>
                        <a:lnTo>
                          <a:pt x="34" y="66"/>
                        </a:lnTo>
                        <a:lnTo>
                          <a:pt x="41" y="111"/>
                        </a:lnTo>
                        <a:lnTo>
                          <a:pt x="48" y="66"/>
                        </a:lnTo>
                        <a:lnTo>
                          <a:pt x="81" y="56"/>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8" name="Freeform 405"/>
                  <p:cNvSpPr>
                    <a:spLocks/>
                  </p:cNvSpPr>
                  <p:nvPr/>
                </p:nvSpPr>
                <p:spPr bwMode="auto">
                  <a:xfrm>
                    <a:off x="9736" y="9124"/>
                    <a:ext cx="75" cy="71"/>
                  </a:xfrm>
                  <a:custGeom>
                    <a:avLst/>
                    <a:gdLst>
                      <a:gd name="T0" fmla="*/ 61 w 61"/>
                      <a:gd name="T1" fmla="*/ 42 h 84"/>
                      <a:gd name="T2" fmla="*/ 36 w 61"/>
                      <a:gd name="T3" fmla="*/ 35 h 84"/>
                      <a:gd name="T4" fmla="*/ 31 w 61"/>
                      <a:gd name="T5" fmla="*/ 0 h 84"/>
                      <a:gd name="T6" fmla="*/ 26 w 61"/>
                      <a:gd name="T7" fmla="*/ 35 h 84"/>
                      <a:gd name="T8" fmla="*/ 0 w 61"/>
                      <a:gd name="T9" fmla="*/ 42 h 84"/>
                      <a:gd name="T10" fmla="*/ 26 w 61"/>
                      <a:gd name="T11" fmla="*/ 50 h 84"/>
                      <a:gd name="T12" fmla="*/ 31 w 61"/>
                      <a:gd name="T13" fmla="*/ 84 h 84"/>
                      <a:gd name="T14" fmla="*/ 36 w 61"/>
                      <a:gd name="T15" fmla="*/ 50 h 84"/>
                      <a:gd name="T16" fmla="*/ 61 w 61"/>
                      <a:gd name="T1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4">
                        <a:moveTo>
                          <a:pt x="61" y="42"/>
                        </a:moveTo>
                        <a:lnTo>
                          <a:pt x="36" y="35"/>
                        </a:lnTo>
                        <a:lnTo>
                          <a:pt x="31" y="0"/>
                        </a:lnTo>
                        <a:lnTo>
                          <a:pt x="26" y="35"/>
                        </a:lnTo>
                        <a:lnTo>
                          <a:pt x="0" y="42"/>
                        </a:lnTo>
                        <a:lnTo>
                          <a:pt x="26" y="50"/>
                        </a:lnTo>
                        <a:lnTo>
                          <a:pt x="31" y="84"/>
                        </a:lnTo>
                        <a:lnTo>
                          <a:pt x="36" y="50"/>
                        </a:lnTo>
                        <a:lnTo>
                          <a:pt x="61" y="42"/>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99" name="Freeform 406"/>
                  <p:cNvSpPr>
                    <a:spLocks/>
                  </p:cNvSpPr>
                  <p:nvPr/>
                </p:nvSpPr>
                <p:spPr bwMode="auto">
                  <a:xfrm>
                    <a:off x="9749" y="9135"/>
                    <a:ext cx="50" cy="49"/>
                  </a:xfrm>
                  <a:custGeom>
                    <a:avLst/>
                    <a:gdLst>
                      <a:gd name="T0" fmla="*/ 41 w 41"/>
                      <a:gd name="T1" fmla="*/ 29 h 57"/>
                      <a:gd name="T2" fmla="*/ 25 w 41"/>
                      <a:gd name="T3" fmla="*/ 24 h 57"/>
                      <a:gd name="T4" fmla="*/ 21 w 41"/>
                      <a:gd name="T5" fmla="*/ 0 h 57"/>
                      <a:gd name="T6" fmla="*/ 17 w 41"/>
                      <a:gd name="T7" fmla="*/ 24 h 57"/>
                      <a:gd name="T8" fmla="*/ 0 w 41"/>
                      <a:gd name="T9" fmla="*/ 29 h 57"/>
                      <a:gd name="T10" fmla="*/ 17 w 41"/>
                      <a:gd name="T11" fmla="*/ 34 h 57"/>
                      <a:gd name="T12" fmla="*/ 21 w 41"/>
                      <a:gd name="T13" fmla="*/ 57 h 57"/>
                      <a:gd name="T14" fmla="*/ 25 w 41"/>
                      <a:gd name="T15" fmla="*/ 34 h 57"/>
                      <a:gd name="T16" fmla="*/ 41 w 41"/>
                      <a:gd name="T17"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7">
                        <a:moveTo>
                          <a:pt x="41" y="29"/>
                        </a:moveTo>
                        <a:lnTo>
                          <a:pt x="25" y="24"/>
                        </a:lnTo>
                        <a:lnTo>
                          <a:pt x="21" y="0"/>
                        </a:lnTo>
                        <a:lnTo>
                          <a:pt x="17" y="24"/>
                        </a:lnTo>
                        <a:lnTo>
                          <a:pt x="0" y="29"/>
                        </a:lnTo>
                        <a:lnTo>
                          <a:pt x="17" y="34"/>
                        </a:lnTo>
                        <a:lnTo>
                          <a:pt x="21" y="57"/>
                        </a:lnTo>
                        <a:lnTo>
                          <a:pt x="25" y="34"/>
                        </a:lnTo>
                        <a:lnTo>
                          <a:pt x="41" y="29"/>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0" name="Freeform 407"/>
                  <p:cNvSpPr>
                    <a:spLocks/>
                  </p:cNvSpPr>
                  <p:nvPr/>
                </p:nvSpPr>
                <p:spPr bwMode="auto">
                  <a:xfrm>
                    <a:off x="9761" y="9147"/>
                    <a:ext cx="26" cy="25"/>
                  </a:xfrm>
                  <a:custGeom>
                    <a:avLst/>
                    <a:gdLst>
                      <a:gd name="T0" fmla="*/ 21 w 21"/>
                      <a:gd name="T1" fmla="*/ 15 h 29"/>
                      <a:gd name="T2" fmla="*/ 13 w 21"/>
                      <a:gd name="T3" fmla="*/ 13 h 29"/>
                      <a:gd name="T4" fmla="*/ 11 w 21"/>
                      <a:gd name="T5" fmla="*/ 0 h 29"/>
                      <a:gd name="T6" fmla="*/ 9 w 21"/>
                      <a:gd name="T7" fmla="*/ 13 h 29"/>
                      <a:gd name="T8" fmla="*/ 0 w 21"/>
                      <a:gd name="T9" fmla="*/ 15 h 29"/>
                      <a:gd name="T10" fmla="*/ 9 w 21"/>
                      <a:gd name="T11" fmla="*/ 17 h 29"/>
                      <a:gd name="T12" fmla="*/ 11 w 21"/>
                      <a:gd name="T13" fmla="*/ 29 h 29"/>
                      <a:gd name="T14" fmla="*/ 13 w 21"/>
                      <a:gd name="T15" fmla="*/ 17 h 29"/>
                      <a:gd name="T16" fmla="*/ 21 w 21"/>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21" y="15"/>
                        </a:moveTo>
                        <a:lnTo>
                          <a:pt x="13" y="13"/>
                        </a:lnTo>
                        <a:lnTo>
                          <a:pt x="11" y="0"/>
                        </a:lnTo>
                        <a:lnTo>
                          <a:pt x="9" y="13"/>
                        </a:lnTo>
                        <a:lnTo>
                          <a:pt x="0" y="15"/>
                        </a:lnTo>
                        <a:lnTo>
                          <a:pt x="9" y="17"/>
                        </a:lnTo>
                        <a:lnTo>
                          <a:pt x="11" y="29"/>
                        </a:lnTo>
                        <a:lnTo>
                          <a:pt x="13" y="17"/>
                        </a:lnTo>
                        <a:lnTo>
                          <a:pt x="21" y="15"/>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01" name="Freeform 408"/>
                  <p:cNvSpPr>
                    <a:spLocks/>
                  </p:cNvSpPr>
                  <p:nvPr/>
                </p:nvSpPr>
                <p:spPr bwMode="auto">
                  <a:xfrm>
                    <a:off x="9773" y="9159"/>
                    <a:ext cx="1" cy="1"/>
                  </a:xfrm>
                  <a:custGeom>
                    <a:avLst/>
                    <a:gdLst>
                      <a:gd name="T0" fmla="*/ 1 w 1"/>
                      <a:gd name="T1" fmla="*/ 1 h 1"/>
                      <a:gd name="T2" fmla="*/ 1 w 1"/>
                      <a:gd name="T3" fmla="*/ 1 h 1"/>
                      <a:gd name="T4" fmla="*/ 1 w 1"/>
                      <a:gd name="T5" fmla="*/ 0 h 1"/>
                      <a:gd name="T6" fmla="*/ 1 w 1"/>
                      <a:gd name="T7" fmla="*/ 1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1"/>
                        </a:lnTo>
                        <a:lnTo>
                          <a:pt x="1" y="0"/>
                        </a:lnTo>
                        <a:lnTo>
                          <a:pt x="1" y="1"/>
                        </a:lnTo>
                        <a:lnTo>
                          <a:pt x="0" y="1"/>
                        </a:lnTo>
                        <a:lnTo>
                          <a:pt x="1" y="1"/>
                        </a:lnTo>
                        <a:lnTo>
                          <a:pt x="1" y="1"/>
                        </a:lnTo>
                        <a:lnTo>
                          <a:pt x="1" y="1"/>
                        </a:lnTo>
                        <a:close/>
                      </a:path>
                    </a:pathLst>
                  </a:custGeom>
                  <a:solidFill>
                    <a:srgbClr val="9BBC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grpSp>
            <p:sp>
              <p:nvSpPr>
                <p:cNvPr id="76" name="Freeform 409"/>
                <p:cNvSpPr>
                  <a:spLocks/>
                </p:cNvSpPr>
                <p:nvPr/>
              </p:nvSpPr>
              <p:spPr bwMode="auto">
                <a:xfrm>
                  <a:off x="9481" y="8879"/>
                  <a:ext cx="588" cy="564"/>
                </a:xfrm>
                <a:custGeom>
                  <a:avLst/>
                  <a:gdLst>
                    <a:gd name="T0" fmla="*/ 481 w 481"/>
                    <a:gd name="T1" fmla="*/ 331 h 663"/>
                    <a:gd name="T2" fmla="*/ 283 w 481"/>
                    <a:gd name="T3" fmla="*/ 273 h 663"/>
                    <a:gd name="T4" fmla="*/ 241 w 481"/>
                    <a:gd name="T5" fmla="*/ 0 h 663"/>
                    <a:gd name="T6" fmla="*/ 199 w 481"/>
                    <a:gd name="T7" fmla="*/ 273 h 663"/>
                    <a:gd name="T8" fmla="*/ 0 w 481"/>
                    <a:gd name="T9" fmla="*/ 331 h 663"/>
                    <a:gd name="T10" fmla="*/ 199 w 481"/>
                    <a:gd name="T11" fmla="*/ 390 h 663"/>
                    <a:gd name="T12" fmla="*/ 241 w 481"/>
                    <a:gd name="T13" fmla="*/ 663 h 663"/>
                    <a:gd name="T14" fmla="*/ 283 w 481"/>
                    <a:gd name="T15" fmla="*/ 390 h 663"/>
                    <a:gd name="T16" fmla="*/ 481 w 481"/>
                    <a:gd name="T17" fmla="*/ 33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663">
                      <a:moveTo>
                        <a:pt x="481" y="331"/>
                      </a:moveTo>
                      <a:lnTo>
                        <a:pt x="283" y="273"/>
                      </a:lnTo>
                      <a:lnTo>
                        <a:pt x="241" y="0"/>
                      </a:lnTo>
                      <a:lnTo>
                        <a:pt x="199" y="273"/>
                      </a:lnTo>
                      <a:lnTo>
                        <a:pt x="0" y="331"/>
                      </a:lnTo>
                      <a:lnTo>
                        <a:pt x="199" y="390"/>
                      </a:lnTo>
                      <a:lnTo>
                        <a:pt x="241" y="663"/>
                      </a:lnTo>
                      <a:lnTo>
                        <a:pt x="283" y="390"/>
                      </a:lnTo>
                      <a:lnTo>
                        <a:pt x="481" y="331"/>
                      </a:lnTo>
                      <a:close/>
                    </a:path>
                  </a:pathLst>
                </a:custGeom>
                <a:solidFill>
                  <a:srgbClr val="9BBC6E"/>
                </a:solidFill>
                <a:ln w="9525">
                  <a:solidFill>
                    <a:srgbClr val="000000"/>
                  </a:solidFill>
                  <a:prstDash val="solid"/>
                  <a:round/>
                  <a:headEnd/>
                  <a:tailEnd/>
                </a:ln>
              </p:spPr>
              <p:txBody>
                <a:bodyPr/>
                <a:lstStyle/>
                <a:p>
                  <a:endParaRPr lang="es-VE"/>
                </a:p>
              </p:txBody>
            </p:sp>
          </p:grpSp>
        </p:grpSp>
        <p:sp>
          <p:nvSpPr>
            <p:cNvPr id="156" name="Rectangle 410"/>
            <p:cNvSpPr>
              <a:spLocks noChangeArrowheads="1"/>
            </p:cNvSpPr>
            <p:nvPr/>
          </p:nvSpPr>
          <p:spPr bwMode="auto">
            <a:xfrm>
              <a:off x="8088139" y="1021390"/>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ES_tradnl" altLang="es-VE" sz="1400" dirty="0"/>
                <a:t>N</a:t>
              </a:r>
              <a:endParaRPr lang="es-ES_tradnl" altLang="es-VE" sz="1400" b="0" dirty="0"/>
            </a:p>
          </p:txBody>
        </p:sp>
      </p:grpSp>
      <p:sp>
        <p:nvSpPr>
          <p:cNvPr id="157" name="Rectangle 224"/>
          <p:cNvSpPr>
            <a:spLocks noChangeArrowheads="1"/>
          </p:cNvSpPr>
          <p:nvPr/>
        </p:nvSpPr>
        <p:spPr bwMode="auto">
          <a:xfrm>
            <a:off x="5539243" y="2591154"/>
            <a:ext cx="263399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s-VE" altLang="es-VE" sz="2400" b="1" dirty="0">
                <a:effectLst>
                  <a:outerShdw blurRad="38100" dist="38100" dir="2700000" algn="tl">
                    <a:srgbClr val="C0C0C0"/>
                  </a:outerShdw>
                </a:effectLst>
              </a:rPr>
              <a:t>FAJA DEL ORINOCO</a:t>
            </a:r>
          </a:p>
        </p:txBody>
      </p:sp>
      <p:grpSp>
        <p:nvGrpSpPr>
          <p:cNvPr id="158" name="157 Grupo"/>
          <p:cNvGrpSpPr/>
          <p:nvPr/>
        </p:nvGrpSpPr>
        <p:grpSpPr>
          <a:xfrm>
            <a:off x="4155058" y="3027339"/>
            <a:ext cx="4268287" cy="915174"/>
            <a:chOff x="4083050" y="2600325"/>
            <a:chExt cx="4268287" cy="915174"/>
          </a:xfrm>
        </p:grpSpPr>
        <p:sp>
          <p:nvSpPr>
            <p:cNvPr id="159" name="Freeform 225"/>
            <p:cNvSpPr>
              <a:spLocks/>
            </p:cNvSpPr>
            <p:nvPr/>
          </p:nvSpPr>
          <p:spPr bwMode="auto">
            <a:xfrm>
              <a:off x="6711950" y="2600325"/>
              <a:ext cx="995363" cy="365125"/>
            </a:xfrm>
            <a:custGeom>
              <a:avLst/>
              <a:gdLst>
                <a:gd name="T0" fmla="*/ 0 w 1512"/>
                <a:gd name="T1" fmla="*/ 796 h 796"/>
                <a:gd name="T2" fmla="*/ 0 w 1512"/>
                <a:gd name="T3" fmla="*/ 257 h 796"/>
                <a:gd name="T4" fmla="*/ 83 w 1512"/>
                <a:gd name="T5" fmla="*/ 247 h 796"/>
                <a:gd name="T6" fmla="*/ 153 w 1512"/>
                <a:gd name="T7" fmla="*/ 247 h 796"/>
                <a:gd name="T8" fmla="*/ 201 w 1512"/>
                <a:gd name="T9" fmla="*/ 281 h 796"/>
                <a:gd name="T10" fmla="*/ 249 w 1512"/>
                <a:gd name="T11" fmla="*/ 293 h 796"/>
                <a:gd name="T12" fmla="*/ 319 w 1512"/>
                <a:gd name="T13" fmla="*/ 304 h 796"/>
                <a:gd name="T14" fmla="*/ 390 w 1512"/>
                <a:gd name="T15" fmla="*/ 328 h 796"/>
                <a:gd name="T16" fmla="*/ 438 w 1512"/>
                <a:gd name="T17" fmla="*/ 328 h 796"/>
                <a:gd name="T18" fmla="*/ 507 w 1512"/>
                <a:gd name="T19" fmla="*/ 316 h 796"/>
                <a:gd name="T20" fmla="*/ 591 w 1512"/>
                <a:gd name="T21" fmla="*/ 281 h 796"/>
                <a:gd name="T22" fmla="*/ 662 w 1512"/>
                <a:gd name="T23" fmla="*/ 247 h 796"/>
                <a:gd name="T24" fmla="*/ 696 w 1512"/>
                <a:gd name="T25" fmla="*/ 235 h 796"/>
                <a:gd name="T26" fmla="*/ 803 w 1512"/>
                <a:gd name="T27" fmla="*/ 235 h 796"/>
                <a:gd name="T28" fmla="*/ 885 w 1512"/>
                <a:gd name="T29" fmla="*/ 235 h 796"/>
                <a:gd name="T30" fmla="*/ 992 w 1512"/>
                <a:gd name="T31" fmla="*/ 199 h 796"/>
                <a:gd name="T32" fmla="*/ 1098 w 1512"/>
                <a:gd name="T33" fmla="*/ 141 h 796"/>
                <a:gd name="T34" fmla="*/ 1229 w 1512"/>
                <a:gd name="T35" fmla="*/ 70 h 796"/>
                <a:gd name="T36" fmla="*/ 1394 w 1512"/>
                <a:gd name="T37" fmla="*/ 70 h 796"/>
                <a:gd name="T38" fmla="*/ 1464 w 1512"/>
                <a:gd name="T39" fmla="*/ 12 h 796"/>
                <a:gd name="T40" fmla="*/ 1488 w 1512"/>
                <a:gd name="T41" fmla="*/ 0 h 796"/>
                <a:gd name="T42" fmla="*/ 1512 w 1512"/>
                <a:gd name="T43" fmla="*/ 12 h 796"/>
                <a:gd name="T44" fmla="*/ 1476 w 1512"/>
                <a:gd name="T45" fmla="*/ 82 h 796"/>
                <a:gd name="T46" fmla="*/ 1418 w 1512"/>
                <a:gd name="T47" fmla="*/ 223 h 796"/>
                <a:gd name="T48" fmla="*/ 1382 w 1512"/>
                <a:gd name="T49" fmla="*/ 293 h 796"/>
                <a:gd name="T50" fmla="*/ 1299 w 1512"/>
                <a:gd name="T51" fmla="*/ 350 h 796"/>
                <a:gd name="T52" fmla="*/ 1205 w 1512"/>
                <a:gd name="T53" fmla="*/ 422 h 796"/>
                <a:gd name="T54" fmla="*/ 1086 w 1512"/>
                <a:gd name="T55" fmla="*/ 456 h 796"/>
                <a:gd name="T56" fmla="*/ 957 w 1512"/>
                <a:gd name="T57" fmla="*/ 527 h 796"/>
                <a:gd name="T58" fmla="*/ 803 w 1512"/>
                <a:gd name="T59" fmla="*/ 597 h 796"/>
                <a:gd name="T60" fmla="*/ 708 w 1512"/>
                <a:gd name="T61" fmla="*/ 655 h 796"/>
                <a:gd name="T62" fmla="*/ 603 w 1512"/>
                <a:gd name="T63" fmla="*/ 702 h 796"/>
                <a:gd name="T64" fmla="*/ 519 w 1512"/>
                <a:gd name="T65" fmla="*/ 714 h 796"/>
                <a:gd name="T66" fmla="*/ 449 w 1512"/>
                <a:gd name="T67" fmla="*/ 726 h 796"/>
                <a:gd name="T68" fmla="*/ 319 w 1512"/>
                <a:gd name="T69" fmla="*/ 726 h 796"/>
                <a:gd name="T70" fmla="*/ 295 w 1512"/>
                <a:gd name="T71" fmla="*/ 714 h 796"/>
                <a:gd name="T72" fmla="*/ 177 w 1512"/>
                <a:gd name="T73" fmla="*/ 714 h 796"/>
                <a:gd name="T74" fmla="*/ 106 w 1512"/>
                <a:gd name="T75" fmla="*/ 726 h 796"/>
                <a:gd name="T76" fmla="*/ 36 w 1512"/>
                <a:gd name="T77" fmla="*/ 772 h 796"/>
                <a:gd name="T78" fmla="*/ 0 w 1512"/>
                <a:gd name="T79" fmla="*/ 7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2" h="796">
                  <a:moveTo>
                    <a:pt x="0" y="796"/>
                  </a:moveTo>
                  <a:lnTo>
                    <a:pt x="0" y="257"/>
                  </a:lnTo>
                  <a:lnTo>
                    <a:pt x="83" y="247"/>
                  </a:lnTo>
                  <a:lnTo>
                    <a:pt x="153" y="247"/>
                  </a:lnTo>
                  <a:lnTo>
                    <a:pt x="201" y="281"/>
                  </a:lnTo>
                  <a:lnTo>
                    <a:pt x="249" y="293"/>
                  </a:lnTo>
                  <a:lnTo>
                    <a:pt x="319" y="304"/>
                  </a:lnTo>
                  <a:lnTo>
                    <a:pt x="390" y="328"/>
                  </a:lnTo>
                  <a:lnTo>
                    <a:pt x="438" y="328"/>
                  </a:lnTo>
                  <a:lnTo>
                    <a:pt x="507" y="316"/>
                  </a:lnTo>
                  <a:lnTo>
                    <a:pt x="591" y="281"/>
                  </a:lnTo>
                  <a:lnTo>
                    <a:pt x="662" y="247"/>
                  </a:lnTo>
                  <a:lnTo>
                    <a:pt x="696" y="235"/>
                  </a:lnTo>
                  <a:lnTo>
                    <a:pt x="803" y="235"/>
                  </a:lnTo>
                  <a:lnTo>
                    <a:pt x="885" y="235"/>
                  </a:lnTo>
                  <a:lnTo>
                    <a:pt x="992" y="199"/>
                  </a:lnTo>
                  <a:lnTo>
                    <a:pt x="1098" y="141"/>
                  </a:lnTo>
                  <a:lnTo>
                    <a:pt x="1229" y="70"/>
                  </a:lnTo>
                  <a:lnTo>
                    <a:pt x="1394" y="70"/>
                  </a:lnTo>
                  <a:lnTo>
                    <a:pt x="1464" y="12"/>
                  </a:lnTo>
                  <a:lnTo>
                    <a:pt x="1488" y="0"/>
                  </a:lnTo>
                  <a:lnTo>
                    <a:pt x="1512" y="12"/>
                  </a:lnTo>
                  <a:lnTo>
                    <a:pt x="1476" y="82"/>
                  </a:lnTo>
                  <a:lnTo>
                    <a:pt x="1418" y="223"/>
                  </a:lnTo>
                  <a:lnTo>
                    <a:pt x="1382" y="293"/>
                  </a:lnTo>
                  <a:lnTo>
                    <a:pt x="1299" y="350"/>
                  </a:lnTo>
                  <a:lnTo>
                    <a:pt x="1205" y="422"/>
                  </a:lnTo>
                  <a:lnTo>
                    <a:pt x="1086" y="456"/>
                  </a:lnTo>
                  <a:lnTo>
                    <a:pt x="957" y="527"/>
                  </a:lnTo>
                  <a:lnTo>
                    <a:pt x="803" y="597"/>
                  </a:lnTo>
                  <a:lnTo>
                    <a:pt x="708" y="655"/>
                  </a:lnTo>
                  <a:lnTo>
                    <a:pt x="603" y="702"/>
                  </a:lnTo>
                  <a:lnTo>
                    <a:pt x="519" y="714"/>
                  </a:lnTo>
                  <a:lnTo>
                    <a:pt x="449" y="726"/>
                  </a:lnTo>
                  <a:lnTo>
                    <a:pt x="319" y="726"/>
                  </a:lnTo>
                  <a:lnTo>
                    <a:pt x="295" y="714"/>
                  </a:lnTo>
                  <a:lnTo>
                    <a:pt x="177" y="714"/>
                  </a:lnTo>
                  <a:lnTo>
                    <a:pt x="106" y="726"/>
                  </a:lnTo>
                  <a:lnTo>
                    <a:pt x="36" y="772"/>
                  </a:lnTo>
                  <a:lnTo>
                    <a:pt x="0" y="796"/>
                  </a:lnTo>
                  <a:close/>
                </a:path>
              </a:pathLst>
            </a:custGeom>
            <a:gradFill rotWithShape="0">
              <a:gsLst>
                <a:gs pos="0">
                  <a:srgbClr val="FF99CC"/>
                </a:gs>
                <a:gs pos="100000">
                  <a:srgbClr val="FF99CC">
                    <a:gamma/>
                    <a:shade val="80000"/>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60" name="Freeform 226"/>
            <p:cNvSpPr>
              <a:spLocks/>
            </p:cNvSpPr>
            <p:nvPr/>
          </p:nvSpPr>
          <p:spPr bwMode="auto">
            <a:xfrm>
              <a:off x="5980113" y="2720975"/>
              <a:ext cx="731837" cy="355600"/>
            </a:xfrm>
            <a:custGeom>
              <a:avLst/>
              <a:gdLst>
                <a:gd name="T0" fmla="*/ 0 w 1107"/>
                <a:gd name="T1" fmla="*/ 760 h 784"/>
                <a:gd name="T2" fmla="*/ 0 w 1107"/>
                <a:gd name="T3" fmla="*/ 106 h 784"/>
                <a:gd name="T4" fmla="*/ 212 w 1107"/>
                <a:gd name="T5" fmla="*/ 106 h 784"/>
                <a:gd name="T6" fmla="*/ 295 w 1107"/>
                <a:gd name="T7" fmla="*/ 118 h 784"/>
                <a:gd name="T8" fmla="*/ 389 w 1107"/>
                <a:gd name="T9" fmla="*/ 118 h 784"/>
                <a:gd name="T10" fmla="*/ 472 w 1107"/>
                <a:gd name="T11" fmla="*/ 130 h 784"/>
                <a:gd name="T12" fmla="*/ 530 w 1107"/>
                <a:gd name="T13" fmla="*/ 141 h 784"/>
                <a:gd name="T14" fmla="*/ 578 w 1107"/>
                <a:gd name="T15" fmla="*/ 152 h 784"/>
                <a:gd name="T16" fmla="*/ 613 w 1107"/>
                <a:gd name="T17" fmla="*/ 187 h 784"/>
                <a:gd name="T18" fmla="*/ 648 w 1107"/>
                <a:gd name="T19" fmla="*/ 223 h 784"/>
                <a:gd name="T20" fmla="*/ 683 w 1107"/>
                <a:gd name="T21" fmla="*/ 211 h 784"/>
                <a:gd name="T22" fmla="*/ 731 w 1107"/>
                <a:gd name="T23" fmla="*/ 199 h 784"/>
                <a:gd name="T24" fmla="*/ 765 w 1107"/>
                <a:gd name="T25" fmla="*/ 164 h 784"/>
                <a:gd name="T26" fmla="*/ 789 w 1107"/>
                <a:gd name="T27" fmla="*/ 118 h 784"/>
                <a:gd name="T28" fmla="*/ 789 w 1107"/>
                <a:gd name="T29" fmla="*/ 82 h 784"/>
                <a:gd name="T30" fmla="*/ 848 w 1107"/>
                <a:gd name="T31" fmla="*/ 24 h 784"/>
                <a:gd name="T32" fmla="*/ 918 w 1107"/>
                <a:gd name="T33" fmla="*/ 0 h 784"/>
                <a:gd name="T34" fmla="*/ 978 w 1107"/>
                <a:gd name="T35" fmla="*/ 0 h 784"/>
                <a:gd name="T36" fmla="*/ 1107 w 1107"/>
                <a:gd name="T37" fmla="*/ 0 h 784"/>
                <a:gd name="T38" fmla="*/ 1107 w 1107"/>
                <a:gd name="T39" fmla="*/ 539 h 784"/>
                <a:gd name="T40" fmla="*/ 1002 w 1107"/>
                <a:gd name="T41" fmla="*/ 585 h 784"/>
                <a:gd name="T42" fmla="*/ 930 w 1107"/>
                <a:gd name="T43" fmla="*/ 609 h 784"/>
                <a:gd name="T44" fmla="*/ 836 w 1107"/>
                <a:gd name="T45" fmla="*/ 609 h 784"/>
                <a:gd name="T46" fmla="*/ 765 w 1107"/>
                <a:gd name="T47" fmla="*/ 621 h 784"/>
                <a:gd name="T48" fmla="*/ 683 w 1107"/>
                <a:gd name="T49" fmla="*/ 667 h 784"/>
                <a:gd name="T50" fmla="*/ 636 w 1107"/>
                <a:gd name="T51" fmla="*/ 691 h 784"/>
                <a:gd name="T52" fmla="*/ 590 w 1107"/>
                <a:gd name="T53" fmla="*/ 737 h 784"/>
                <a:gd name="T54" fmla="*/ 530 w 1107"/>
                <a:gd name="T55" fmla="*/ 760 h 784"/>
                <a:gd name="T56" fmla="*/ 484 w 1107"/>
                <a:gd name="T57" fmla="*/ 784 h 784"/>
                <a:gd name="T58" fmla="*/ 401 w 1107"/>
                <a:gd name="T59" fmla="*/ 772 h 784"/>
                <a:gd name="T60" fmla="*/ 343 w 1107"/>
                <a:gd name="T61" fmla="*/ 726 h 784"/>
                <a:gd name="T62" fmla="*/ 295 w 1107"/>
                <a:gd name="T63" fmla="*/ 691 h 784"/>
                <a:gd name="T64" fmla="*/ 247 w 1107"/>
                <a:gd name="T65" fmla="*/ 667 h 784"/>
                <a:gd name="T66" fmla="*/ 177 w 1107"/>
                <a:gd name="T67" fmla="*/ 679 h 784"/>
                <a:gd name="T68" fmla="*/ 106 w 1107"/>
                <a:gd name="T69" fmla="*/ 714 h 784"/>
                <a:gd name="T70" fmla="*/ 48 w 1107"/>
                <a:gd name="T71" fmla="*/ 737 h 784"/>
                <a:gd name="T72" fmla="*/ 0 w 1107"/>
                <a:gd name="T73" fmla="*/ 772 h 784"/>
                <a:gd name="T74" fmla="*/ 0 w 1107"/>
                <a:gd name="T75" fmla="*/ 76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7" h="784">
                  <a:moveTo>
                    <a:pt x="0" y="760"/>
                  </a:moveTo>
                  <a:lnTo>
                    <a:pt x="0" y="106"/>
                  </a:lnTo>
                  <a:lnTo>
                    <a:pt x="212" y="106"/>
                  </a:lnTo>
                  <a:lnTo>
                    <a:pt x="295" y="118"/>
                  </a:lnTo>
                  <a:lnTo>
                    <a:pt x="389" y="118"/>
                  </a:lnTo>
                  <a:lnTo>
                    <a:pt x="472" y="130"/>
                  </a:lnTo>
                  <a:lnTo>
                    <a:pt x="530" y="141"/>
                  </a:lnTo>
                  <a:lnTo>
                    <a:pt x="578" y="152"/>
                  </a:lnTo>
                  <a:lnTo>
                    <a:pt x="613" y="187"/>
                  </a:lnTo>
                  <a:lnTo>
                    <a:pt x="648" y="223"/>
                  </a:lnTo>
                  <a:lnTo>
                    <a:pt x="683" y="211"/>
                  </a:lnTo>
                  <a:lnTo>
                    <a:pt x="731" y="199"/>
                  </a:lnTo>
                  <a:lnTo>
                    <a:pt x="765" y="164"/>
                  </a:lnTo>
                  <a:lnTo>
                    <a:pt x="789" y="118"/>
                  </a:lnTo>
                  <a:lnTo>
                    <a:pt x="789" y="82"/>
                  </a:lnTo>
                  <a:lnTo>
                    <a:pt x="848" y="24"/>
                  </a:lnTo>
                  <a:lnTo>
                    <a:pt x="918" y="0"/>
                  </a:lnTo>
                  <a:lnTo>
                    <a:pt x="978" y="0"/>
                  </a:lnTo>
                  <a:lnTo>
                    <a:pt x="1107" y="0"/>
                  </a:lnTo>
                  <a:lnTo>
                    <a:pt x="1107" y="539"/>
                  </a:lnTo>
                  <a:lnTo>
                    <a:pt x="1002" y="585"/>
                  </a:lnTo>
                  <a:lnTo>
                    <a:pt x="930" y="609"/>
                  </a:lnTo>
                  <a:lnTo>
                    <a:pt x="836" y="609"/>
                  </a:lnTo>
                  <a:lnTo>
                    <a:pt x="765" y="621"/>
                  </a:lnTo>
                  <a:lnTo>
                    <a:pt x="683" y="667"/>
                  </a:lnTo>
                  <a:lnTo>
                    <a:pt x="636" y="691"/>
                  </a:lnTo>
                  <a:lnTo>
                    <a:pt x="590" y="737"/>
                  </a:lnTo>
                  <a:lnTo>
                    <a:pt x="530" y="760"/>
                  </a:lnTo>
                  <a:lnTo>
                    <a:pt x="484" y="784"/>
                  </a:lnTo>
                  <a:lnTo>
                    <a:pt x="401" y="772"/>
                  </a:lnTo>
                  <a:lnTo>
                    <a:pt x="343" y="726"/>
                  </a:lnTo>
                  <a:lnTo>
                    <a:pt x="295" y="691"/>
                  </a:lnTo>
                  <a:lnTo>
                    <a:pt x="247" y="667"/>
                  </a:lnTo>
                  <a:lnTo>
                    <a:pt x="177" y="679"/>
                  </a:lnTo>
                  <a:lnTo>
                    <a:pt x="106" y="714"/>
                  </a:lnTo>
                  <a:lnTo>
                    <a:pt x="48" y="737"/>
                  </a:lnTo>
                  <a:lnTo>
                    <a:pt x="0" y="772"/>
                  </a:lnTo>
                  <a:lnTo>
                    <a:pt x="0" y="760"/>
                  </a:lnTo>
                  <a:close/>
                </a:path>
              </a:pathLst>
            </a:custGeom>
            <a:gradFill rotWithShape="0">
              <a:gsLst>
                <a:gs pos="0">
                  <a:srgbClr val="00FFFF"/>
                </a:gs>
                <a:gs pos="100000">
                  <a:srgbClr val="00FFFF">
                    <a:gamma/>
                    <a:shade val="75686"/>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61" name="Freeform 227"/>
            <p:cNvSpPr>
              <a:spLocks/>
            </p:cNvSpPr>
            <p:nvPr/>
          </p:nvSpPr>
          <p:spPr bwMode="auto">
            <a:xfrm>
              <a:off x="4083050" y="2619375"/>
              <a:ext cx="1169988" cy="549275"/>
            </a:xfrm>
            <a:custGeom>
              <a:avLst/>
              <a:gdLst>
                <a:gd name="T0" fmla="*/ 1501 w 1774"/>
                <a:gd name="T1" fmla="*/ 1211 h 1211"/>
                <a:gd name="T2" fmla="*/ 1431 w 1774"/>
                <a:gd name="T3" fmla="*/ 1187 h 1211"/>
                <a:gd name="T4" fmla="*/ 1336 w 1774"/>
                <a:gd name="T5" fmla="*/ 1163 h 1211"/>
                <a:gd name="T6" fmla="*/ 1277 w 1774"/>
                <a:gd name="T7" fmla="*/ 1163 h 1211"/>
                <a:gd name="T8" fmla="*/ 1207 w 1774"/>
                <a:gd name="T9" fmla="*/ 1152 h 1211"/>
                <a:gd name="T10" fmla="*/ 1147 w 1774"/>
                <a:gd name="T11" fmla="*/ 1152 h 1211"/>
                <a:gd name="T12" fmla="*/ 1100 w 1774"/>
                <a:gd name="T13" fmla="*/ 1152 h 1211"/>
                <a:gd name="T14" fmla="*/ 1028 w 1774"/>
                <a:gd name="T15" fmla="*/ 1129 h 1211"/>
                <a:gd name="T16" fmla="*/ 958 w 1774"/>
                <a:gd name="T17" fmla="*/ 1129 h 1211"/>
                <a:gd name="T18" fmla="*/ 828 w 1774"/>
                <a:gd name="T19" fmla="*/ 1094 h 1211"/>
                <a:gd name="T20" fmla="*/ 758 w 1774"/>
                <a:gd name="T21" fmla="*/ 1058 h 1211"/>
                <a:gd name="T22" fmla="*/ 698 w 1774"/>
                <a:gd name="T23" fmla="*/ 1034 h 1211"/>
                <a:gd name="T24" fmla="*/ 627 w 1774"/>
                <a:gd name="T25" fmla="*/ 999 h 1211"/>
                <a:gd name="T26" fmla="*/ 533 w 1774"/>
                <a:gd name="T27" fmla="*/ 965 h 1211"/>
                <a:gd name="T28" fmla="*/ 473 w 1774"/>
                <a:gd name="T29" fmla="*/ 941 h 1211"/>
                <a:gd name="T30" fmla="*/ 414 w 1774"/>
                <a:gd name="T31" fmla="*/ 905 h 1211"/>
                <a:gd name="T32" fmla="*/ 354 w 1774"/>
                <a:gd name="T33" fmla="*/ 858 h 1211"/>
                <a:gd name="T34" fmla="*/ 308 w 1774"/>
                <a:gd name="T35" fmla="*/ 800 h 1211"/>
                <a:gd name="T36" fmla="*/ 285 w 1774"/>
                <a:gd name="T37" fmla="*/ 681 h 1211"/>
                <a:gd name="T38" fmla="*/ 261 w 1774"/>
                <a:gd name="T39" fmla="*/ 623 h 1211"/>
                <a:gd name="T40" fmla="*/ 249 w 1774"/>
                <a:gd name="T41" fmla="*/ 552 h 1211"/>
                <a:gd name="T42" fmla="*/ 177 w 1774"/>
                <a:gd name="T43" fmla="*/ 482 h 1211"/>
                <a:gd name="T44" fmla="*/ 130 w 1774"/>
                <a:gd name="T45" fmla="*/ 435 h 1211"/>
                <a:gd name="T46" fmla="*/ 60 w 1774"/>
                <a:gd name="T47" fmla="*/ 341 h 1211"/>
                <a:gd name="T48" fmla="*/ 24 w 1774"/>
                <a:gd name="T49" fmla="*/ 246 h 1211"/>
                <a:gd name="T50" fmla="*/ 0 w 1774"/>
                <a:gd name="T51" fmla="*/ 176 h 1211"/>
                <a:gd name="T52" fmla="*/ 12 w 1774"/>
                <a:gd name="T53" fmla="*/ 129 h 1211"/>
                <a:gd name="T54" fmla="*/ 72 w 1774"/>
                <a:gd name="T55" fmla="*/ 81 h 1211"/>
                <a:gd name="T56" fmla="*/ 118 w 1774"/>
                <a:gd name="T57" fmla="*/ 59 h 1211"/>
                <a:gd name="T58" fmla="*/ 166 w 1774"/>
                <a:gd name="T59" fmla="*/ 47 h 1211"/>
                <a:gd name="T60" fmla="*/ 296 w 1774"/>
                <a:gd name="T61" fmla="*/ 47 h 1211"/>
                <a:gd name="T62" fmla="*/ 366 w 1774"/>
                <a:gd name="T63" fmla="*/ 59 h 1211"/>
                <a:gd name="T64" fmla="*/ 533 w 1774"/>
                <a:gd name="T65" fmla="*/ 47 h 1211"/>
                <a:gd name="T66" fmla="*/ 662 w 1774"/>
                <a:gd name="T67" fmla="*/ 35 h 1211"/>
                <a:gd name="T68" fmla="*/ 780 w 1774"/>
                <a:gd name="T69" fmla="*/ 12 h 1211"/>
                <a:gd name="T70" fmla="*/ 863 w 1774"/>
                <a:gd name="T71" fmla="*/ 0 h 1211"/>
                <a:gd name="T72" fmla="*/ 1016 w 1774"/>
                <a:gd name="T73" fmla="*/ 0 h 1211"/>
                <a:gd name="T74" fmla="*/ 1124 w 1774"/>
                <a:gd name="T75" fmla="*/ 0 h 1211"/>
                <a:gd name="T76" fmla="*/ 1195 w 1774"/>
                <a:gd name="T77" fmla="*/ 24 h 1211"/>
                <a:gd name="T78" fmla="*/ 1219 w 1774"/>
                <a:gd name="T79" fmla="*/ 35 h 1211"/>
                <a:gd name="T80" fmla="*/ 1301 w 1774"/>
                <a:gd name="T81" fmla="*/ 35 h 1211"/>
                <a:gd name="T82" fmla="*/ 1384 w 1774"/>
                <a:gd name="T83" fmla="*/ 12 h 1211"/>
                <a:gd name="T84" fmla="*/ 1442 w 1774"/>
                <a:gd name="T85" fmla="*/ 12 h 1211"/>
                <a:gd name="T86" fmla="*/ 1525 w 1774"/>
                <a:gd name="T87" fmla="*/ 24 h 1211"/>
                <a:gd name="T88" fmla="*/ 1597 w 1774"/>
                <a:gd name="T89" fmla="*/ 47 h 1211"/>
                <a:gd name="T90" fmla="*/ 1690 w 1774"/>
                <a:gd name="T91" fmla="*/ 81 h 1211"/>
                <a:gd name="T92" fmla="*/ 1774 w 1774"/>
                <a:gd name="T93" fmla="*/ 117 h 1211"/>
                <a:gd name="T94" fmla="*/ 1774 w 1774"/>
                <a:gd name="T95" fmla="*/ 1011 h 1211"/>
                <a:gd name="T96" fmla="*/ 1702 w 1774"/>
                <a:gd name="T97" fmla="*/ 1034 h 1211"/>
                <a:gd name="T98" fmla="*/ 1644 w 1774"/>
                <a:gd name="T99" fmla="*/ 1082 h 1211"/>
                <a:gd name="T100" fmla="*/ 1585 w 1774"/>
                <a:gd name="T101" fmla="*/ 1129 h 1211"/>
                <a:gd name="T102" fmla="*/ 1525 w 1774"/>
                <a:gd name="T103" fmla="*/ 1187 h 1211"/>
                <a:gd name="T104" fmla="*/ 1501 w 1774"/>
                <a:gd name="T105"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4" h="1211">
                  <a:moveTo>
                    <a:pt x="1501" y="1211"/>
                  </a:moveTo>
                  <a:lnTo>
                    <a:pt x="1431" y="1187"/>
                  </a:lnTo>
                  <a:lnTo>
                    <a:pt x="1336" y="1163"/>
                  </a:lnTo>
                  <a:lnTo>
                    <a:pt x="1277" y="1163"/>
                  </a:lnTo>
                  <a:lnTo>
                    <a:pt x="1207" y="1152"/>
                  </a:lnTo>
                  <a:lnTo>
                    <a:pt x="1147" y="1152"/>
                  </a:lnTo>
                  <a:lnTo>
                    <a:pt x="1100" y="1152"/>
                  </a:lnTo>
                  <a:lnTo>
                    <a:pt x="1028" y="1129"/>
                  </a:lnTo>
                  <a:lnTo>
                    <a:pt x="958" y="1129"/>
                  </a:lnTo>
                  <a:lnTo>
                    <a:pt x="828" y="1094"/>
                  </a:lnTo>
                  <a:lnTo>
                    <a:pt x="758" y="1058"/>
                  </a:lnTo>
                  <a:lnTo>
                    <a:pt x="698" y="1034"/>
                  </a:lnTo>
                  <a:lnTo>
                    <a:pt x="627" y="999"/>
                  </a:lnTo>
                  <a:lnTo>
                    <a:pt x="533" y="965"/>
                  </a:lnTo>
                  <a:lnTo>
                    <a:pt x="473" y="941"/>
                  </a:lnTo>
                  <a:lnTo>
                    <a:pt x="414" y="905"/>
                  </a:lnTo>
                  <a:lnTo>
                    <a:pt x="354" y="858"/>
                  </a:lnTo>
                  <a:lnTo>
                    <a:pt x="308" y="800"/>
                  </a:lnTo>
                  <a:lnTo>
                    <a:pt x="285" y="681"/>
                  </a:lnTo>
                  <a:lnTo>
                    <a:pt x="261" y="623"/>
                  </a:lnTo>
                  <a:lnTo>
                    <a:pt x="249" y="552"/>
                  </a:lnTo>
                  <a:lnTo>
                    <a:pt x="177" y="482"/>
                  </a:lnTo>
                  <a:lnTo>
                    <a:pt x="130" y="435"/>
                  </a:lnTo>
                  <a:lnTo>
                    <a:pt x="60" y="341"/>
                  </a:lnTo>
                  <a:lnTo>
                    <a:pt x="24" y="246"/>
                  </a:lnTo>
                  <a:lnTo>
                    <a:pt x="0" y="176"/>
                  </a:lnTo>
                  <a:lnTo>
                    <a:pt x="12" y="129"/>
                  </a:lnTo>
                  <a:lnTo>
                    <a:pt x="72" y="81"/>
                  </a:lnTo>
                  <a:lnTo>
                    <a:pt x="118" y="59"/>
                  </a:lnTo>
                  <a:lnTo>
                    <a:pt x="166" y="47"/>
                  </a:lnTo>
                  <a:lnTo>
                    <a:pt x="296" y="47"/>
                  </a:lnTo>
                  <a:lnTo>
                    <a:pt x="366" y="59"/>
                  </a:lnTo>
                  <a:lnTo>
                    <a:pt x="533" y="47"/>
                  </a:lnTo>
                  <a:lnTo>
                    <a:pt x="662" y="35"/>
                  </a:lnTo>
                  <a:lnTo>
                    <a:pt x="780" y="12"/>
                  </a:lnTo>
                  <a:lnTo>
                    <a:pt x="863" y="0"/>
                  </a:lnTo>
                  <a:lnTo>
                    <a:pt x="1016" y="0"/>
                  </a:lnTo>
                  <a:lnTo>
                    <a:pt x="1124" y="0"/>
                  </a:lnTo>
                  <a:lnTo>
                    <a:pt x="1195" y="24"/>
                  </a:lnTo>
                  <a:lnTo>
                    <a:pt x="1219" y="35"/>
                  </a:lnTo>
                  <a:lnTo>
                    <a:pt x="1301" y="35"/>
                  </a:lnTo>
                  <a:lnTo>
                    <a:pt x="1384" y="12"/>
                  </a:lnTo>
                  <a:lnTo>
                    <a:pt x="1442" y="12"/>
                  </a:lnTo>
                  <a:lnTo>
                    <a:pt x="1525" y="24"/>
                  </a:lnTo>
                  <a:lnTo>
                    <a:pt x="1597" y="47"/>
                  </a:lnTo>
                  <a:lnTo>
                    <a:pt x="1690" y="81"/>
                  </a:lnTo>
                  <a:lnTo>
                    <a:pt x="1774" y="117"/>
                  </a:lnTo>
                  <a:lnTo>
                    <a:pt x="1774" y="1011"/>
                  </a:lnTo>
                  <a:lnTo>
                    <a:pt x="1702" y="1034"/>
                  </a:lnTo>
                  <a:lnTo>
                    <a:pt x="1644" y="1082"/>
                  </a:lnTo>
                  <a:lnTo>
                    <a:pt x="1585" y="1129"/>
                  </a:lnTo>
                  <a:lnTo>
                    <a:pt x="1525" y="1187"/>
                  </a:lnTo>
                  <a:lnTo>
                    <a:pt x="1501" y="1211"/>
                  </a:lnTo>
                  <a:close/>
                </a:path>
              </a:pathLst>
            </a:custGeom>
            <a:gradFill rotWithShape="0">
              <a:gsLst>
                <a:gs pos="0">
                  <a:srgbClr val="3399FF"/>
                </a:gs>
                <a:gs pos="100000">
                  <a:srgbClr val="3399FF">
                    <a:gamma/>
                    <a:shade val="77647"/>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62" name="Freeform 228"/>
            <p:cNvSpPr>
              <a:spLocks/>
            </p:cNvSpPr>
            <p:nvPr/>
          </p:nvSpPr>
          <p:spPr bwMode="auto">
            <a:xfrm>
              <a:off x="5253038" y="2679700"/>
              <a:ext cx="720725" cy="496888"/>
            </a:xfrm>
            <a:custGeom>
              <a:avLst/>
              <a:gdLst>
                <a:gd name="T0" fmla="*/ 0 w 1095"/>
                <a:gd name="T1" fmla="*/ 882 h 1093"/>
                <a:gd name="T2" fmla="*/ 0 w 1095"/>
                <a:gd name="T3" fmla="*/ 0 h 1093"/>
                <a:gd name="T4" fmla="*/ 70 w 1095"/>
                <a:gd name="T5" fmla="*/ 24 h 1093"/>
                <a:gd name="T6" fmla="*/ 141 w 1095"/>
                <a:gd name="T7" fmla="*/ 12 h 1093"/>
                <a:gd name="T8" fmla="*/ 200 w 1095"/>
                <a:gd name="T9" fmla="*/ 0 h 1093"/>
                <a:gd name="T10" fmla="*/ 258 w 1095"/>
                <a:gd name="T11" fmla="*/ 0 h 1093"/>
                <a:gd name="T12" fmla="*/ 306 w 1095"/>
                <a:gd name="T13" fmla="*/ 24 h 1093"/>
                <a:gd name="T14" fmla="*/ 342 w 1095"/>
                <a:gd name="T15" fmla="*/ 48 h 1093"/>
                <a:gd name="T16" fmla="*/ 376 w 1095"/>
                <a:gd name="T17" fmla="*/ 60 h 1093"/>
                <a:gd name="T18" fmla="*/ 400 w 1095"/>
                <a:gd name="T19" fmla="*/ 60 h 1093"/>
                <a:gd name="T20" fmla="*/ 436 w 1095"/>
                <a:gd name="T21" fmla="*/ 36 h 1093"/>
                <a:gd name="T22" fmla="*/ 471 w 1095"/>
                <a:gd name="T23" fmla="*/ 12 h 1093"/>
                <a:gd name="T24" fmla="*/ 505 w 1095"/>
                <a:gd name="T25" fmla="*/ 12 h 1093"/>
                <a:gd name="T26" fmla="*/ 553 w 1095"/>
                <a:gd name="T27" fmla="*/ 24 h 1093"/>
                <a:gd name="T28" fmla="*/ 589 w 1095"/>
                <a:gd name="T29" fmla="*/ 24 h 1093"/>
                <a:gd name="T30" fmla="*/ 682 w 1095"/>
                <a:gd name="T31" fmla="*/ 60 h 1093"/>
                <a:gd name="T32" fmla="*/ 730 w 1095"/>
                <a:gd name="T33" fmla="*/ 70 h 1093"/>
                <a:gd name="T34" fmla="*/ 788 w 1095"/>
                <a:gd name="T35" fmla="*/ 130 h 1093"/>
                <a:gd name="T36" fmla="*/ 824 w 1095"/>
                <a:gd name="T37" fmla="*/ 141 h 1093"/>
                <a:gd name="T38" fmla="*/ 848 w 1095"/>
                <a:gd name="T39" fmla="*/ 189 h 1093"/>
                <a:gd name="T40" fmla="*/ 894 w 1095"/>
                <a:gd name="T41" fmla="*/ 201 h 1093"/>
                <a:gd name="T42" fmla="*/ 1013 w 1095"/>
                <a:gd name="T43" fmla="*/ 211 h 1093"/>
                <a:gd name="T44" fmla="*/ 1059 w 1095"/>
                <a:gd name="T45" fmla="*/ 201 h 1093"/>
                <a:gd name="T46" fmla="*/ 1095 w 1095"/>
                <a:gd name="T47" fmla="*/ 201 h 1093"/>
                <a:gd name="T48" fmla="*/ 1095 w 1095"/>
                <a:gd name="T49" fmla="*/ 858 h 1093"/>
                <a:gd name="T50" fmla="*/ 1059 w 1095"/>
                <a:gd name="T51" fmla="*/ 904 h 1093"/>
                <a:gd name="T52" fmla="*/ 1047 w 1095"/>
                <a:gd name="T53" fmla="*/ 952 h 1093"/>
                <a:gd name="T54" fmla="*/ 1035 w 1095"/>
                <a:gd name="T55" fmla="*/ 1011 h 1093"/>
                <a:gd name="T56" fmla="*/ 1013 w 1095"/>
                <a:gd name="T57" fmla="*/ 1045 h 1093"/>
                <a:gd name="T58" fmla="*/ 977 w 1095"/>
                <a:gd name="T59" fmla="*/ 1069 h 1093"/>
                <a:gd name="T60" fmla="*/ 929 w 1095"/>
                <a:gd name="T61" fmla="*/ 1069 h 1093"/>
                <a:gd name="T62" fmla="*/ 883 w 1095"/>
                <a:gd name="T63" fmla="*/ 1081 h 1093"/>
                <a:gd name="T64" fmla="*/ 848 w 1095"/>
                <a:gd name="T65" fmla="*/ 1093 h 1093"/>
                <a:gd name="T66" fmla="*/ 730 w 1095"/>
                <a:gd name="T67" fmla="*/ 1093 h 1093"/>
                <a:gd name="T68" fmla="*/ 682 w 1095"/>
                <a:gd name="T69" fmla="*/ 1069 h 1093"/>
                <a:gd name="T70" fmla="*/ 647 w 1095"/>
                <a:gd name="T71" fmla="*/ 1045 h 1093"/>
                <a:gd name="T72" fmla="*/ 613 w 1095"/>
                <a:gd name="T73" fmla="*/ 1023 h 1093"/>
                <a:gd name="T74" fmla="*/ 541 w 1095"/>
                <a:gd name="T75" fmla="*/ 999 h 1093"/>
                <a:gd name="T76" fmla="*/ 505 w 1095"/>
                <a:gd name="T77" fmla="*/ 976 h 1093"/>
                <a:gd name="T78" fmla="*/ 447 w 1095"/>
                <a:gd name="T79" fmla="*/ 952 h 1093"/>
                <a:gd name="T80" fmla="*/ 388 w 1095"/>
                <a:gd name="T81" fmla="*/ 940 h 1093"/>
                <a:gd name="T82" fmla="*/ 342 w 1095"/>
                <a:gd name="T83" fmla="*/ 928 h 1093"/>
                <a:gd name="T84" fmla="*/ 258 w 1095"/>
                <a:gd name="T85" fmla="*/ 892 h 1093"/>
                <a:gd name="T86" fmla="*/ 189 w 1095"/>
                <a:gd name="T87" fmla="*/ 892 h 1093"/>
                <a:gd name="T88" fmla="*/ 153 w 1095"/>
                <a:gd name="T89" fmla="*/ 882 h 1093"/>
                <a:gd name="T90" fmla="*/ 35 w 1095"/>
                <a:gd name="T91" fmla="*/ 882 h 1093"/>
                <a:gd name="T92" fmla="*/ 0 w 1095"/>
                <a:gd name="T93" fmla="*/ 88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5" h="1093">
                  <a:moveTo>
                    <a:pt x="0" y="882"/>
                  </a:moveTo>
                  <a:lnTo>
                    <a:pt x="0" y="0"/>
                  </a:lnTo>
                  <a:lnTo>
                    <a:pt x="70" y="24"/>
                  </a:lnTo>
                  <a:lnTo>
                    <a:pt x="141" y="12"/>
                  </a:lnTo>
                  <a:lnTo>
                    <a:pt x="200" y="0"/>
                  </a:lnTo>
                  <a:lnTo>
                    <a:pt x="258" y="0"/>
                  </a:lnTo>
                  <a:lnTo>
                    <a:pt x="306" y="24"/>
                  </a:lnTo>
                  <a:lnTo>
                    <a:pt x="342" y="48"/>
                  </a:lnTo>
                  <a:lnTo>
                    <a:pt x="376" y="60"/>
                  </a:lnTo>
                  <a:lnTo>
                    <a:pt x="400" y="60"/>
                  </a:lnTo>
                  <a:lnTo>
                    <a:pt x="436" y="36"/>
                  </a:lnTo>
                  <a:lnTo>
                    <a:pt x="471" y="12"/>
                  </a:lnTo>
                  <a:lnTo>
                    <a:pt x="505" y="12"/>
                  </a:lnTo>
                  <a:lnTo>
                    <a:pt x="553" y="24"/>
                  </a:lnTo>
                  <a:lnTo>
                    <a:pt x="589" y="24"/>
                  </a:lnTo>
                  <a:lnTo>
                    <a:pt x="682" y="60"/>
                  </a:lnTo>
                  <a:lnTo>
                    <a:pt x="730" y="70"/>
                  </a:lnTo>
                  <a:lnTo>
                    <a:pt x="788" y="130"/>
                  </a:lnTo>
                  <a:lnTo>
                    <a:pt x="824" y="141"/>
                  </a:lnTo>
                  <a:lnTo>
                    <a:pt x="848" y="189"/>
                  </a:lnTo>
                  <a:lnTo>
                    <a:pt x="894" y="201"/>
                  </a:lnTo>
                  <a:lnTo>
                    <a:pt x="1013" y="211"/>
                  </a:lnTo>
                  <a:lnTo>
                    <a:pt x="1059" y="201"/>
                  </a:lnTo>
                  <a:lnTo>
                    <a:pt x="1095" y="201"/>
                  </a:lnTo>
                  <a:lnTo>
                    <a:pt x="1095" y="858"/>
                  </a:lnTo>
                  <a:lnTo>
                    <a:pt x="1059" y="904"/>
                  </a:lnTo>
                  <a:lnTo>
                    <a:pt x="1047" y="952"/>
                  </a:lnTo>
                  <a:lnTo>
                    <a:pt x="1035" y="1011"/>
                  </a:lnTo>
                  <a:lnTo>
                    <a:pt x="1013" y="1045"/>
                  </a:lnTo>
                  <a:lnTo>
                    <a:pt x="977" y="1069"/>
                  </a:lnTo>
                  <a:lnTo>
                    <a:pt x="929" y="1069"/>
                  </a:lnTo>
                  <a:lnTo>
                    <a:pt x="883" y="1081"/>
                  </a:lnTo>
                  <a:lnTo>
                    <a:pt x="848" y="1093"/>
                  </a:lnTo>
                  <a:lnTo>
                    <a:pt x="730" y="1093"/>
                  </a:lnTo>
                  <a:lnTo>
                    <a:pt x="682" y="1069"/>
                  </a:lnTo>
                  <a:lnTo>
                    <a:pt x="647" y="1045"/>
                  </a:lnTo>
                  <a:lnTo>
                    <a:pt x="613" y="1023"/>
                  </a:lnTo>
                  <a:lnTo>
                    <a:pt x="541" y="999"/>
                  </a:lnTo>
                  <a:lnTo>
                    <a:pt x="505" y="976"/>
                  </a:lnTo>
                  <a:lnTo>
                    <a:pt x="447" y="952"/>
                  </a:lnTo>
                  <a:lnTo>
                    <a:pt x="388" y="940"/>
                  </a:lnTo>
                  <a:lnTo>
                    <a:pt x="342" y="928"/>
                  </a:lnTo>
                  <a:lnTo>
                    <a:pt x="258" y="892"/>
                  </a:lnTo>
                  <a:lnTo>
                    <a:pt x="189" y="892"/>
                  </a:lnTo>
                  <a:lnTo>
                    <a:pt x="153" y="882"/>
                  </a:lnTo>
                  <a:lnTo>
                    <a:pt x="35" y="882"/>
                  </a:lnTo>
                  <a:lnTo>
                    <a:pt x="0" y="882"/>
                  </a:lnTo>
                  <a:close/>
                </a:path>
              </a:pathLst>
            </a:custGeom>
            <a:gradFill rotWithShape="0">
              <a:gsLst>
                <a:gs pos="0">
                  <a:srgbClr val="33CC33"/>
                </a:gs>
                <a:gs pos="100000">
                  <a:srgbClr val="33CC33">
                    <a:gamma/>
                    <a:shade val="77647"/>
                    <a:invGamma/>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63" name="Freeform 229"/>
            <p:cNvSpPr>
              <a:spLocks/>
            </p:cNvSpPr>
            <p:nvPr/>
          </p:nvSpPr>
          <p:spPr bwMode="auto">
            <a:xfrm>
              <a:off x="4083050" y="2600325"/>
              <a:ext cx="3624263" cy="576263"/>
            </a:xfrm>
            <a:custGeom>
              <a:avLst/>
              <a:gdLst>
                <a:gd name="T0" fmla="*/ 1167 w 5499"/>
                <a:gd name="T1" fmla="*/ 1188 h 1259"/>
                <a:gd name="T2" fmla="*/ 762 w 5499"/>
                <a:gd name="T3" fmla="*/ 1093 h 1259"/>
                <a:gd name="T4" fmla="*/ 512 w 5499"/>
                <a:gd name="T5" fmla="*/ 986 h 1259"/>
                <a:gd name="T6" fmla="*/ 357 w 5499"/>
                <a:gd name="T7" fmla="*/ 891 h 1259"/>
                <a:gd name="T8" fmla="*/ 274 w 5499"/>
                <a:gd name="T9" fmla="*/ 689 h 1259"/>
                <a:gd name="T10" fmla="*/ 155 w 5499"/>
                <a:gd name="T11" fmla="*/ 499 h 1259"/>
                <a:gd name="T12" fmla="*/ 24 w 5499"/>
                <a:gd name="T13" fmla="*/ 285 h 1259"/>
                <a:gd name="T14" fmla="*/ 12 w 5499"/>
                <a:gd name="T15" fmla="*/ 166 h 1259"/>
                <a:gd name="T16" fmla="*/ 215 w 5499"/>
                <a:gd name="T17" fmla="*/ 83 h 1259"/>
                <a:gd name="T18" fmla="*/ 679 w 5499"/>
                <a:gd name="T19" fmla="*/ 71 h 1259"/>
                <a:gd name="T20" fmla="*/ 941 w 5499"/>
                <a:gd name="T21" fmla="*/ 36 h 1259"/>
                <a:gd name="T22" fmla="*/ 1179 w 5499"/>
                <a:gd name="T23" fmla="*/ 60 h 1259"/>
                <a:gd name="T24" fmla="*/ 1357 w 5499"/>
                <a:gd name="T25" fmla="*/ 60 h 1259"/>
                <a:gd name="T26" fmla="*/ 1643 w 5499"/>
                <a:gd name="T27" fmla="*/ 95 h 1259"/>
                <a:gd name="T28" fmla="*/ 1869 w 5499"/>
                <a:gd name="T29" fmla="*/ 190 h 1259"/>
                <a:gd name="T30" fmla="*/ 2083 w 5499"/>
                <a:gd name="T31" fmla="*/ 190 h 1259"/>
                <a:gd name="T32" fmla="*/ 2214 w 5499"/>
                <a:gd name="T33" fmla="*/ 202 h 1259"/>
                <a:gd name="T34" fmla="*/ 2428 w 5499"/>
                <a:gd name="T35" fmla="*/ 214 h 1259"/>
                <a:gd name="T36" fmla="*/ 2595 w 5499"/>
                <a:gd name="T37" fmla="*/ 297 h 1259"/>
                <a:gd name="T38" fmla="*/ 2785 w 5499"/>
                <a:gd name="T39" fmla="*/ 380 h 1259"/>
                <a:gd name="T40" fmla="*/ 3023 w 5499"/>
                <a:gd name="T41" fmla="*/ 368 h 1259"/>
                <a:gd name="T42" fmla="*/ 3345 w 5499"/>
                <a:gd name="T43" fmla="*/ 392 h 1259"/>
                <a:gd name="T44" fmla="*/ 3499 w 5499"/>
                <a:gd name="T45" fmla="*/ 451 h 1259"/>
                <a:gd name="T46" fmla="*/ 3606 w 5499"/>
                <a:gd name="T47" fmla="*/ 475 h 1259"/>
                <a:gd name="T48" fmla="*/ 3702 w 5499"/>
                <a:gd name="T49" fmla="*/ 321 h 1259"/>
                <a:gd name="T50" fmla="*/ 3880 w 5499"/>
                <a:gd name="T51" fmla="*/ 261 h 1259"/>
                <a:gd name="T52" fmla="*/ 4035 w 5499"/>
                <a:gd name="T53" fmla="*/ 250 h 1259"/>
                <a:gd name="T54" fmla="*/ 4190 w 5499"/>
                <a:gd name="T55" fmla="*/ 285 h 1259"/>
                <a:gd name="T56" fmla="*/ 4332 w 5499"/>
                <a:gd name="T57" fmla="*/ 321 h 1259"/>
                <a:gd name="T58" fmla="*/ 4606 w 5499"/>
                <a:gd name="T59" fmla="*/ 273 h 1259"/>
                <a:gd name="T60" fmla="*/ 4868 w 5499"/>
                <a:gd name="T61" fmla="*/ 238 h 1259"/>
                <a:gd name="T62" fmla="*/ 5142 w 5499"/>
                <a:gd name="T63" fmla="*/ 107 h 1259"/>
                <a:gd name="T64" fmla="*/ 5320 w 5499"/>
                <a:gd name="T65" fmla="*/ 71 h 1259"/>
                <a:gd name="T66" fmla="*/ 5475 w 5499"/>
                <a:gd name="T67" fmla="*/ 0 h 1259"/>
                <a:gd name="T68" fmla="*/ 5463 w 5499"/>
                <a:gd name="T69" fmla="*/ 107 h 1259"/>
                <a:gd name="T70" fmla="*/ 5380 w 5499"/>
                <a:gd name="T71" fmla="*/ 285 h 1259"/>
                <a:gd name="T72" fmla="*/ 5189 w 5499"/>
                <a:gd name="T73" fmla="*/ 416 h 1259"/>
                <a:gd name="T74" fmla="*/ 4677 w 5499"/>
                <a:gd name="T75" fmla="*/ 665 h 1259"/>
                <a:gd name="T76" fmla="*/ 4332 w 5499"/>
                <a:gd name="T77" fmla="*/ 725 h 1259"/>
                <a:gd name="T78" fmla="*/ 4142 w 5499"/>
                <a:gd name="T79" fmla="*/ 725 h 1259"/>
                <a:gd name="T80" fmla="*/ 3940 w 5499"/>
                <a:gd name="T81" fmla="*/ 831 h 1259"/>
                <a:gd name="T82" fmla="*/ 3606 w 5499"/>
                <a:gd name="T83" fmla="*/ 903 h 1259"/>
                <a:gd name="T84" fmla="*/ 3368 w 5499"/>
                <a:gd name="T85" fmla="*/ 1045 h 1259"/>
                <a:gd name="T86" fmla="*/ 3214 w 5499"/>
                <a:gd name="T87" fmla="*/ 974 h 1259"/>
                <a:gd name="T88" fmla="*/ 3107 w 5499"/>
                <a:gd name="T89" fmla="*/ 926 h 1259"/>
                <a:gd name="T90" fmla="*/ 2916 w 5499"/>
                <a:gd name="T91" fmla="*/ 1009 h 1259"/>
                <a:gd name="T92" fmla="*/ 2833 w 5499"/>
                <a:gd name="T93" fmla="*/ 1104 h 1259"/>
                <a:gd name="T94" fmla="*/ 2761 w 5499"/>
                <a:gd name="T95" fmla="*/ 1235 h 1259"/>
                <a:gd name="T96" fmla="*/ 2559 w 5499"/>
                <a:gd name="T97" fmla="*/ 1259 h 1259"/>
                <a:gd name="T98" fmla="*/ 2428 w 5499"/>
                <a:gd name="T99" fmla="*/ 1211 h 1259"/>
                <a:gd name="T100" fmla="*/ 2166 w 5499"/>
                <a:gd name="T101" fmla="*/ 1104 h 1259"/>
                <a:gd name="T102" fmla="*/ 1916 w 5499"/>
                <a:gd name="T103" fmla="*/ 1045 h 1259"/>
                <a:gd name="T104" fmla="*/ 1726 w 5499"/>
                <a:gd name="T105" fmla="*/ 1069 h 1259"/>
                <a:gd name="T106" fmla="*/ 1524 w 5499"/>
                <a:gd name="T107" fmla="*/ 1235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99" h="1259">
                  <a:moveTo>
                    <a:pt x="1512" y="1247"/>
                  </a:moveTo>
                  <a:lnTo>
                    <a:pt x="1464" y="1235"/>
                  </a:lnTo>
                  <a:lnTo>
                    <a:pt x="1357" y="1211"/>
                  </a:lnTo>
                  <a:lnTo>
                    <a:pt x="1274" y="1199"/>
                  </a:lnTo>
                  <a:lnTo>
                    <a:pt x="1202" y="1188"/>
                  </a:lnTo>
                  <a:lnTo>
                    <a:pt x="1167" y="1188"/>
                  </a:lnTo>
                  <a:lnTo>
                    <a:pt x="1107" y="1188"/>
                  </a:lnTo>
                  <a:lnTo>
                    <a:pt x="988" y="1164"/>
                  </a:lnTo>
                  <a:lnTo>
                    <a:pt x="929" y="1152"/>
                  </a:lnTo>
                  <a:lnTo>
                    <a:pt x="881" y="1140"/>
                  </a:lnTo>
                  <a:lnTo>
                    <a:pt x="798" y="1104"/>
                  </a:lnTo>
                  <a:lnTo>
                    <a:pt x="762" y="1093"/>
                  </a:lnTo>
                  <a:lnTo>
                    <a:pt x="750" y="1093"/>
                  </a:lnTo>
                  <a:lnTo>
                    <a:pt x="703" y="1069"/>
                  </a:lnTo>
                  <a:lnTo>
                    <a:pt x="643" y="1045"/>
                  </a:lnTo>
                  <a:lnTo>
                    <a:pt x="584" y="1021"/>
                  </a:lnTo>
                  <a:lnTo>
                    <a:pt x="536" y="998"/>
                  </a:lnTo>
                  <a:lnTo>
                    <a:pt x="512" y="986"/>
                  </a:lnTo>
                  <a:lnTo>
                    <a:pt x="476" y="974"/>
                  </a:lnTo>
                  <a:lnTo>
                    <a:pt x="453" y="962"/>
                  </a:lnTo>
                  <a:lnTo>
                    <a:pt x="417" y="938"/>
                  </a:lnTo>
                  <a:lnTo>
                    <a:pt x="405" y="926"/>
                  </a:lnTo>
                  <a:lnTo>
                    <a:pt x="369" y="903"/>
                  </a:lnTo>
                  <a:lnTo>
                    <a:pt x="357" y="891"/>
                  </a:lnTo>
                  <a:lnTo>
                    <a:pt x="346" y="867"/>
                  </a:lnTo>
                  <a:lnTo>
                    <a:pt x="334" y="855"/>
                  </a:lnTo>
                  <a:lnTo>
                    <a:pt x="322" y="831"/>
                  </a:lnTo>
                  <a:lnTo>
                    <a:pt x="298" y="784"/>
                  </a:lnTo>
                  <a:lnTo>
                    <a:pt x="286" y="736"/>
                  </a:lnTo>
                  <a:lnTo>
                    <a:pt x="274" y="689"/>
                  </a:lnTo>
                  <a:lnTo>
                    <a:pt x="274" y="677"/>
                  </a:lnTo>
                  <a:lnTo>
                    <a:pt x="274" y="665"/>
                  </a:lnTo>
                  <a:lnTo>
                    <a:pt x="250" y="606"/>
                  </a:lnTo>
                  <a:lnTo>
                    <a:pt x="227" y="570"/>
                  </a:lnTo>
                  <a:lnTo>
                    <a:pt x="179" y="523"/>
                  </a:lnTo>
                  <a:lnTo>
                    <a:pt x="155" y="499"/>
                  </a:lnTo>
                  <a:lnTo>
                    <a:pt x="131" y="475"/>
                  </a:lnTo>
                  <a:lnTo>
                    <a:pt x="96" y="428"/>
                  </a:lnTo>
                  <a:lnTo>
                    <a:pt x="60" y="380"/>
                  </a:lnTo>
                  <a:lnTo>
                    <a:pt x="36" y="321"/>
                  </a:lnTo>
                  <a:lnTo>
                    <a:pt x="24" y="297"/>
                  </a:lnTo>
                  <a:lnTo>
                    <a:pt x="24" y="285"/>
                  </a:lnTo>
                  <a:lnTo>
                    <a:pt x="12" y="273"/>
                  </a:lnTo>
                  <a:lnTo>
                    <a:pt x="0" y="238"/>
                  </a:lnTo>
                  <a:lnTo>
                    <a:pt x="0" y="214"/>
                  </a:lnTo>
                  <a:lnTo>
                    <a:pt x="0" y="202"/>
                  </a:lnTo>
                  <a:lnTo>
                    <a:pt x="12" y="178"/>
                  </a:lnTo>
                  <a:lnTo>
                    <a:pt x="12" y="166"/>
                  </a:lnTo>
                  <a:lnTo>
                    <a:pt x="24" y="155"/>
                  </a:lnTo>
                  <a:lnTo>
                    <a:pt x="36" y="143"/>
                  </a:lnTo>
                  <a:lnTo>
                    <a:pt x="48" y="131"/>
                  </a:lnTo>
                  <a:lnTo>
                    <a:pt x="108" y="95"/>
                  </a:lnTo>
                  <a:lnTo>
                    <a:pt x="167" y="83"/>
                  </a:lnTo>
                  <a:lnTo>
                    <a:pt x="215" y="83"/>
                  </a:lnTo>
                  <a:lnTo>
                    <a:pt x="262" y="83"/>
                  </a:lnTo>
                  <a:lnTo>
                    <a:pt x="346" y="95"/>
                  </a:lnTo>
                  <a:lnTo>
                    <a:pt x="488" y="95"/>
                  </a:lnTo>
                  <a:lnTo>
                    <a:pt x="572" y="83"/>
                  </a:lnTo>
                  <a:lnTo>
                    <a:pt x="607" y="83"/>
                  </a:lnTo>
                  <a:lnTo>
                    <a:pt x="679" y="71"/>
                  </a:lnTo>
                  <a:lnTo>
                    <a:pt x="738" y="60"/>
                  </a:lnTo>
                  <a:lnTo>
                    <a:pt x="774" y="60"/>
                  </a:lnTo>
                  <a:lnTo>
                    <a:pt x="798" y="48"/>
                  </a:lnTo>
                  <a:lnTo>
                    <a:pt x="833" y="48"/>
                  </a:lnTo>
                  <a:lnTo>
                    <a:pt x="917" y="36"/>
                  </a:lnTo>
                  <a:lnTo>
                    <a:pt x="941" y="36"/>
                  </a:lnTo>
                  <a:lnTo>
                    <a:pt x="976" y="36"/>
                  </a:lnTo>
                  <a:lnTo>
                    <a:pt x="1036" y="36"/>
                  </a:lnTo>
                  <a:lnTo>
                    <a:pt x="1060" y="36"/>
                  </a:lnTo>
                  <a:lnTo>
                    <a:pt x="1095" y="36"/>
                  </a:lnTo>
                  <a:lnTo>
                    <a:pt x="1155" y="48"/>
                  </a:lnTo>
                  <a:lnTo>
                    <a:pt x="1179" y="60"/>
                  </a:lnTo>
                  <a:lnTo>
                    <a:pt x="1202" y="71"/>
                  </a:lnTo>
                  <a:lnTo>
                    <a:pt x="1226" y="71"/>
                  </a:lnTo>
                  <a:lnTo>
                    <a:pt x="1262" y="71"/>
                  </a:lnTo>
                  <a:lnTo>
                    <a:pt x="1310" y="71"/>
                  </a:lnTo>
                  <a:lnTo>
                    <a:pt x="1333" y="60"/>
                  </a:lnTo>
                  <a:lnTo>
                    <a:pt x="1357" y="60"/>
                  </a:lnTo>
                  <a:lnTo>
                    <a:pt x="1417" y="48"/>
                  </a:lnTo>
                  <a:lnTo>
                    <a:pt x="1464" y="48"/>
                  </a:lnTo>
                  <a:lnTo>
                    <a:pt x="1524" y="60"/>
                  </a:lnTo>
                  <a:lnTo>
                    <a:pt x="1559" y="71"/>
                  </a:lnTo>
                  <a:lnTo>
                    <a:pt x="1595" y="83"/>
                  </a:lnTo>
                  <a:lnTo>
                    <a:pt x="1643" y="95"/>
                  </a:lnTo>
                  <a:lnTo>
                    <a:pt x="1690" y="119"/>
                  </a:lnTo>
                  <a:lnTo>
                    <a:pt x="1738" y="143"/>
                  </a:lnTo>
                  <a:lnTo>
                    <a:pt x="1762" y="155"/>
                  </a:lnTo>
                  <a:lnTo>
                    <a:pt x="1786" y="166"/>
                  </a:lnTo>
                  <a:lnTo>
                    <a:pt x="1821" y="178"/>
                  </a:lnTo>
                  <a:lnTo>
                    <a:pt x="1869" y="190"/>
                  </a:lnTo>
                  <a:lnTo>
                    <a:pt x="1905" y="190"/>
                  </a:lnTo>
                  <a:lnTo>
                    <a:pt x="1928" y="178"/>
                  </a:lnTo>
                  <a:lnTo>
                    <a:pt x="1952" y="178"/>
                  </a:lnTo>
                  <a:lnTo>
                    <a:pt x="2000" y="166"/>
                  </a:lnTo>
                  <a:lnTo>
                    <a:pt x="2047" y="178"/>
                  </a:lnTo>
                  <a:lnTo>
                    <a:pt x="2083" y="190"/>
                  </a:lnTo>
                  <a:lnTo>
                    <a:pt x="2095" y="202"/>
                  </a:lnTo>
                  <a:lnTo>
                    <a:pt x="2119" y="214"/>
                  </a:lnTo>
                  <a:lnTo>
                    <a:pt x="2154" y="226"/>
                  </a:lnTo>
                  <a:lnTo>
                    <a:pt x="2166" y="226"/>
                  </a:lnTo>
                  <a:lnTo>
                    <a:pt x="2202" y="214"/>
                  </a:lnTo>
                  <a:lnTo>
                    <a:pt x="2214" y="202"/>
                  </a:lnTo>
                  <a:lnTo>
                    <a:pt x="2226" y="190"/>
                  </a:lnTo>
                  <a:lnTo>
                    <a:pt x="2262" y="178"/>
                  </a:lnTo>
                  <a:lnTo>
                    <a:pt x="2309" y="178"/>
                  </a:lnTo>
                  <a:lnTo>
                    <a:pt x="2369" y="190"/>
                  </a:lnTo>
                  <a:lnTo>
                    <a:pt x="2404" y="202"/>
                  </a:lnTo>
                  <a:lnTo>
                    <a:pt x="2428" y="214"/>
                  </a:lnTo>
                  <a:lnTo>
                    <a:pt x="2464" y="226"/>
                  </a:lnTo>
                  <a:lnTo>
                    <a:pt x="2500" y="238"/>
                  </a:lnTo>
                  <a:lnTo>
                    <a:pt x="2523" y="250"/>
                  </a:lnTo>
                  <a:lnTo>
                    <a:pt x="2535" y="261"/>
                  </a:lnTo>
                  <a:lnTo>
                    <a:pt x="2559" y="273"/>
                  </a:lnTo>
                  <a:lnTo>
                    <a:pt x="2595" y="297"/>
                  </a:lnTo>
                  <a:lnTo>
                    <a:pt x="2607" y="321"/>
                  </a:lnTo>
                  <a:lnTo>
                    <a:pt x="2619" y="333"/>
                  </a:lnTo>
                  <a:lnTo>
                    <a:pt x="2666" y="368"/>
                  </a:lnTo>
                  <a:lnTo>
                    <a:pt x="2714" y="380"/>
                  </a:lnTo>
                  <a:lnTo>
                    <a:pt x="2750" y="380"/>
                  </a:lnTo>
                  <a:lnTo>
                    <a:pt x="2785" y="380"/>
                  </a:lnTo>
                  <a:lnTo>
                    <a:pt x="2797" y="380"/>
                  </a:lnTo>
                  <a:lnTo>
                    <a:pt x="2845" y="368"/>
                  </a:lnTo>
                  <a:lnTo>
                    <a:pt x="2880" y="368"/>
                  </a:lnTo>
                  <a:lnTo>
                    <a:pt x="2916" y="368"/>
                  </a:lnTo>
                  <a:lnTo>
                    <a:pt x="2976" y="368"/>
                  </a:lnTo>
                  <a:lnTo>
                    <a:pt x="3023" y="368"/>
                  </a:lnTo>
                  <a:lnTo>
                    <a:pt x="3083" y="368"/>
                  </a:lnTo>
                  <a:lnTo>
                    <a:pt x="3154" y="380"/>
                  </a:lnTo>
                  <a:lnTo>
                    <a:pt x="3190" y="380"/>
                  </a:lnTo>
                  <a:lnTo>
                    <a:pt x="3226" y="380"/>
                  </a:lnTo>
                  <a:lnTo>
                    <a:pt x="3297" y="392"/>
                  </a:lnTo>
                  <a:lnTo>
                    <a:pt x="3345" y="392"/>
                  </a:lnTo>
                  <a:lnTo>
                    <a:pt x="3392" y="404"/>
                  </a:lnTo>
                  <a:lnTo>
                    <a:pt x="3428" y="404"/>
                  </a:lnTo>
                  <a:lnTo>
                    <a:pt x="3452" y="416"/>
                  </a:lnTo>
                  <a:lnTo>
                    <a:pt x="3475" y="428"/>
                  </a:lnTo>
                  <a:lnTo>
                    <a:pt x="3487" y="440"/>
                  </a:lnTo>
                  <a:lnTo>
                    <a:pt x="3499" y="451"/>
                  </a:lnTo>
                  <a:lnTo>
                    <a:pt x="3511" y="463"/>
                  </a:lnTo>
                  <a:lnTo>
                    <a:pt x="3523" y="475"/>
                  </a:lnTo>
                  <a:lnTo>
                    <a:pt x="3559" y="487"/>
                  </a:lnTo>
                  <a:lnTo>
                    <a:pt x="3571" y="487"/>
                  </a:lnTo>
                  <a:lnTo>
                    <a:pt x="3594" y="475"/>
                  </a:lnTo>
                  <a:lnTo>
                    <a:pt x="3606" y="475"/>
                  </a:lnTo>
                  <a:lnTo>
                    <a:pt x="3642" y="451"/>
                  </a:lnTo>
                  <a:lnTo>
                    <a:pt x="3654" y="440"/>
                  </a:lnTo>
                  <a:lnTo>
                    <a:pt x="3678" y="392"/>
                  </a:lnTo>
                  <a:lnTo>
                    <a:pt x="3678" y="368"/>
                  </a:lnTo>
                  <a:lnTo>
                    <a:pt x="3690" y="345"/>
                  </a:lnTo>
                  <a:lnTo>
                    <a:pt x="3702" y="321"/>
                  </a:lnTo>
                  <a:lnTo>
                    <a:pt x="3725" y="297"/>
                  </a:lnTo>
                  <a:lnTo>
                    <a:pt x="3773" y="273"/>
                  </a:lnTo>
                  <a:lnTo>
                    <a:pt x="3785" y="273"/>
                  </a:lnTo>
                  <a:lnTo>
                    <a:pt x="3797" y="273"/>
                  </a:lnTo>
                  <a:lnTo>
                    <a:pt x="3844" y="261"/>
                  </a:lnTo>
                  <a:lnTo>
                    <a:pt x="3880" y="261"/>
                  </a:lnTo>
                  <a:lnTo>
                    <a:pt x="3904" y="261"/>
                  </a:lnTo>
                  <a:lnTo>
                    <a:pt x="3916" y="261"/>
                  </a:lnTo>
                  <a:lnTo>
                    <a:pt x="3928" y="261"/>
                  </a:lnTo>
                  <a:lnTo>
                    <a:pt x="3951" y="261"/>
                  </a:lnTo>
                  <a:lnTo>
                    <a:pt x="3987" y="261"/>
                  </a:lnTo>
                  <a:lnTo>
                    <a:pt x="4035" y="250"/>
                  </a:lnTo>
                  <a:lnTo>
                    <a:pt x="4059" y="250"/>
                  </a:lnTo>
                  <a:lnTo>
                    <a:pt x="4082" y="250"/>
                  </a:lnTo>
                  <a:lnTo>
                    <a:pt x="4118" y="250"/>
                  </a:lnTo>
                  <a:lnTo>
                    <a:pt x="4166" y="261"/>
                  </a:lnTo>
                  <a:lnTo>
                    <a:pt x="4178" y="273"/>
                  </a:lnTo>
                  <a:lnTo>
                    <a:pt x="4190" y="285"/>
                  </a:lnTo>
                  <a:lnTo>
                    <a:pt x="4213" y="297"/>
                  </a:lnTo>
                  <a:lnTo>
                    <a:pt x="4225" y="297"/>
                  </a:lnTo>
                  <a:lnTo>
                    <a:pt x="4261" y="309"/>
                  </a:lnTo>
                  <a:lnTo>
                    <a:pt x="4273" y="309"/>
                  </a:lnTo>
                  <a:lnTo>
                    <a:pt x="4320" y="321"/>
                  </a:lnTo>
                  <a:lnTo>
                    <a:pt x="4332" y="321"/>
                  </a:lnTo>
                  <a:lnTo>
                    <a:pt x="4368" y="333"/>
                  </a:lnTo>
                  <a:lnTo>
                    <a:pt x="4439" y="333"/>
                  </a:lnTo>
                  <a:lnTo>
                    <a:pt x="4487" y="321"/>
                  </a:lnTo>
                  <a:lnTo>
                    <a:pt x="4558" y="297"/>
                  </a:lnTo>
                  <a:lnTo>
                    <a:pt x="4582" y="285"/>
                  </a:lnTo>
                  <a:lnTo>
                    <a:pt x="4606" y="273"/>
                  </a:lnTo>
                  <a:lnTo>
                    <a:pt x="4654" y="250"/>
                  </a:lnTo>
                  <a:lnTo>
                    <a:pt x="4701" y="238"/>
                  </a:lnTo>
                  <a:lnTo>
                    <a:pt x="4761" y="238"/>
                  </a:lnTo>
                  <a:lnTo>
                    <a:pt x="4785" y="238"/>
                  </a:lnTo>
                  <a:lnTo>
                    <a:pt x="4808" y="238"/>
                  </a:lnTo>
                  <a:lnTo>
                    <a:pt x="4868" y="238"/>
                  </a:lnTo>
                  <a:lnTo>
                    <a:pt x="4915" y="226"/>
                  </a:lnTo>
                  <a:lnTo>
                    <a:pt x="4951" y="214"/>
                  </a:lnTo>
                  <a:lnTo>
                    <a:pt x="4975" y="202"/>
                  </a:lnTo>
                  <a:lnTo>
                    <a:pt x="5023" y="178"/>
                  </a:lnTo>
                  <a:lnTo>
                    <a:pt x="5106" y="131"/>
                  </a:lnTo>
                  <a:lnTo>
                    <a:pt x="5142" y="107"/>
                  </a:lnTo>
                  <a:lnTo>
                    <a:pt x="5165" y="95"/>
                  </a:lnTo>
                  <a:lnTo>
                    <a:pt x="5201" y="83"/>
                  </a:lnTo>
                  <a:lnTo>
                    <a:pt x="5237" y="71"/>
                  </a:lnTo>
                  <a:lnTo>
                    <a:pt x="5272" y="71"/>
                  </a:lnTo>
                  <a:lnTo>
                    <a:pt x="5296" y="71"/>
                  </a:lnTo>
                  <a:lnTo>
                    <a:pt x="5320" y="71"/>
                  </a:lnTo>
                  <a:lnTo>
                    <a:pt x="5356" y="71"/>
                  </a:lnTo>
                  <a:lnTo>
                    <a:pt x="5391" y="60"/>
                  </a:lnTo>
                  <a:lnTo>
                    <a:pt x="5427" y="36"/>
                  </a:lnTo>
                  <a:lnTo>
                    <a:pt x="5439" y="24"/>
                  </a:lnTo>
                  <a:lnTo>
                    <a:pt x="5463" y="12"/>
                  </a:lnTo>
                  <a:lnTo>
                    <a:pt x="5475" y="0"/>
                  </a:lnTo>
                  <a:lnTo>
                    <a:pt x="5487" y="0"/>
                  </a:lnTo>
                  <a:lnTo>
                    <a:pt x="5499" y="12"/>
                  </a:lnTo>
                  <a:lnTo>
                    <a:pt x="5499" y="24"/>
                  </a:lnTo>
                  <a:lnTo>
                    <a:pt x="5487" y="48"/>
                  </a:lnTo>
                  <a:lnTo>
                    <a:pt x="5487" y="60"/>
                  </a:lnTo>
                  <a:lnTo>
                    <a:pt x="5463" y="107"/>
                  </a:lnTo>
                  <a:lnTo>
                    <a:pt x="5451" y="143"/>
                  </a:lnTo>
                  <a:lnTo>
                    <a:pt x="5427" y="202"/>
                  </a:lnTo>
                  <a:lnTo>
                    <a:pt x="5415" y="226"/>
                  </a:lnTo>
                  <a:lnTo>
                    <a:pt x="5415" y="238"/>
                  </a:lnTo>
                  <a:lnTo>
                    <a:pt x="5391" y="273"/>
                  </a:lnTo>
                  <a:lnTo>
                    <a:pt x="5380" y="285"/>
                  </a:lnTo>
                  <a:lnTo>
                    <a:pt x="5356" y="309"/>
                  </a:lnTo>
                  <a:lnTo>
                    <a:pt x="5320" y="345"/>
                  </a:lnTo>
                  <a:lnTo>
                    <a:pt x="5296" y="356"/>
                  </a:lnTo>
                  <a:lnTo>
                    <a:pt x="5261" y="380"/>
                  </a:lnTo>
                  <a:lnTo>
                    <a:pt x="5213" y="404"/>
                  </a:lnTo>
                  <a:lnTo>
                    <a:pt x="5189" y="416"/>
                  </a:lnTo>
                  <a:lnTo>
                    <a:pt x="5106" y="451"/>
                  </a:lnTo>
                  <a:lnTo>
                    <a:pt x="4927" y="535"/>
                  </a:lnTo>
                  <a:lnTo>
                    <a:pt x="4856" y="570"/>
                  </a:lnTo>
                  <a:lnTo>
                    <a:pt x="4820" y="594"/>
                  </a:lnTo>
                  <a:lnTo>
                    <a:pt x="4749" y="630"/>
                  </a:lnTo>
                  <a:lnTo>
                    <a:pt x="4677" y="665"/>
                  </a:lnTo>
                  <a:lnTo>
                    <a:pt x="4606" y="689"/>
                  </a:lnTo>
                  <a:lnTo>
                    <a:pt x="4570" y="701"/>
                  </a:lnTo>
                  <a:lnTo>
                    <a:pt x="4535" y="713"/>
                  </a:lnTo>
                  <a:lnTo>
                    <a:pt x="4463" y="725"/>
                  </a:lnTo>
                  <a:lnTo>
                    <a:pt x="4392" y="725"/>
                  </a:lnTo>
                  <a:lnTo>
                    <a:pt x="4332" y="725"/>
                  </a:lnTo>
                  <a:lnTo>
                    <a:pt x="4297" y="713"/>
                  </a:lnTo>
                  <a:lnTo>
                    <a:pt x="4285" y="713"/>
                  </a:lnTo>
                  <a:lnTo>
                    <a:pt x="4249" y="713"/>
                  </a:lnTo>
                  <a:lnTo>
                    <a:pt x="4213" y="713"/>
                  </a:lnTo>
                  <a:lnTo>
                    <a:pt x="4178" y="713"/>
                  </a:lnTo>
                  <a:lnTo>
                    <a:pt x="4142" y="725"/>
                  </a:lnTo>
                  <a:lnTo>
                    <a:pt x="4118" y="725"/>
                  </a:lnTo>
                  <a:lnTo>
                    <a:pt x="4082" y="748"/>
                  </a:lnTo>
                  <a:lnTo>
                    <a:pt x="4059" y="760"/>
                  </a:lnTo>
                  <a:lnTo>
                    <a:pt x="4035" y="772"/>
                  </a:lnTo>
                  <a:lnTo>
                    <a:pt x="3999" y="796"/>
                  </a:lnTo>
                  <a:lnTo>
                    <a:pt x="3940" y="831"/>
                  </a:lnTo>
                  <a:lnTo>
                    <a:pt x="3868" y="855"/>
                  </a:lnTo>
                  <a:lnTo>
                    <a:pt x="3797" y="867"/>
                  </a:lnTo>
                  <a:lnTo>
                    <a:pt x="3761" y="867"/>
                  </a:lnTo>
                  <a:lnTo>
                    <a:pt x="3725" y="867"/>
                  </a:lnTo>
                  <a:lnTo>
                    <a:pt x="3666" y="879"/>
                  </a:lnTo>
                  <a:lnTo>
                    <a:pt x="3606" y="903"/>
                  </a:lnTo>
                  <a:lnTo>
                    <a:pt x="3547" y="938"/>
                  </a:lnTo>
                  <a:lnTo>
                    <a:pt x="3523" y="962"/>
                  </a:lnTo>
                  <a:lnTo>
                    <a:pt x="3499" y="986"/>
                  </a:lnTo>
                  <a:lnTo>
                    <a:pt x="3464" y="1009"/>
                  </a:lnTo>
                  <a:lnTo>
                    <a:pt x="3416" y="1033"/>
                  </a:lnTo>
                  <a:lnTo>
                    <a:pt x="3368" y="1045"/>
                  </a:lnTo>
                  <a:lnTo>
                    <a:pt x="3345" y="1045"/>
                  </a:lnTo>
                  <a:lnTo>
                    <a:pt x="3333" y="1045"/>
                  </a:lnTo>
                  <a:lnTo>
                    <a:pt x="3297" y="1033"/>
                  </a:lnTo>
                  <a:lnTo>
                    <a:pt x="3249" y="1009"/>
                  </a:lnTo>
                  <a:lnTo>
                    <a:pt x="3226" y="986"/>
                  </a:lnTo>
                  <a:lnTo>
                    <a:pt x="3214" y="974"/>
                  </a:lnTo>
                  <a:lnTo>
                    <a:pt x="3202" y="962"/>
                  </a:lnTo>
                  <a:lnTo>
                    <a:pt x="3178" y="950"/>
                  </a:lnTo>
                  <a:lnTo>
                    <a:pt x="3166" y="938"/>
                  </a:lnTo>
                  <a:lnTo>
                    <a:pt x="3154" y="938"/>
                  </a:lnTo>
                  <a:lnTo>
                    <a:pt x="3118" y="926"/>
                  </a:lnTo>
                  <a:lnTo>
                    <a:pt x="3107" y="926"/>
                  </a:lnTo>
                  <a:lnTo>
                    <a:pt x="3071" y="938"/>
                  </a:lnTo>
                  <a:lnTo>
                    <a:pt x="3047" y="950"/>
                  </a:lnTo>
                  <a:lnTo>
                    <a:pt x="3035" y="950"/>
                  </a:lnTo>
                  <a:lnTo>
                    <a:pt x="3011" y="962"/>
                  </a:lnTo>
                  <a:lnTo>
                    <a:pt x="2952" y="986"/>
                  </a:lnTo>
                  <a:lnTo>
                    <a:pt x="2916" y="1009"/>
                  </a:lnTo>
                  <a:lnTo>
                    <a:pt x="2892" y="1021"/>
                  </a:lnTo>
                  <a:lnTo>
                    <a:pt x="2880" y="1033"/>
                  </a:lnTo>
                  <a:lnTo>
                    <a:pt x="2869" y="1045"/>
                  </a:lnTo>
                  <a:lnTo>
                    <a:pt x="2857" y="1057"/>
                  </a:lnTo>
                  <a:lnTo>
                    <a:pt x="2845" y="1081"/>
                  </a:lnTo>
                  <a:lnTo>
                    <a:pt x="2833" y="1104"/>
                  </a:lnTo>
                  <a:lnTo>
                    <a:pt x="2833" y="1116"/>
                  </a:lnTo>
                  <a:lnTo>
                    <a:pt x="2833" y="1140"/>
                  </a:lnTo>
                  <a:lnTo>
                    <a:pt x="2821" y="1188"/>
                  </a:lnTo>
                  <a:lnTo>
                    <a:pt x="2809" y="1199"/>
                  </a:lnTo>
                  <a:lnTo>
                    <a:pt x="2785" y="1223"/>
                  </a:lnTo>
                  <a:lnTo>
                    <a:pt x="2761" y="1235"/>
                  </a:lnTo>
                  <a:lnTo>
                    <a:pt x="2714" y="1247"/>
                  </a:lnTo>
                  <a:lnTo>
                    <a:pt x="2690" y="1247"/>
                  </a:lnTo>
                  <a:lnTo>
                    <a:pt x="2666" y="1247"/>
                  </a:lnTo>
                  <a:lnTo>
                    <a:pt x="2619" y="1259"/>
                  </a:lnTo>
                  <a:lnTo>
                    <a:pt x="2583" y="1259"/>
                  </a:lnTo>
                  <a:lnTo>
                    <a:pt x="2559" y="1259"/>
                  </a:lnTo>
                  <a:lnTo>
                    <a:pt x="2547" y="1259"/>
                  </a:lnTo>
                  <a:lnTo>
                    <a:pt x="2535" y="1259"/>
                  </a:lnTo>
                  <a:lnTo>
                    <a:pt x="2511" y="1259"/>
                  </a:lnTo>
                  <a:lnTo>
                    <a:pt x="2488" y="1247"/>
                  </a:lnTo>
                  <a:lnTo>
                    <a:pt x="2452" y="1223"/>
                  </a:lnTo>
                  <a:lnTo>
                    <a:pt x="2428" y="1211"/>
                  </a:lnTo>
                  <a:lnTo>
                    <a:pt x="2416" y="1199"/>
                  </a:lnTo>
                  <a:lnTo>
                    <a:pt x="2369" y="1176"/>
                  </a:lnTo>
                  <a:lnTo>
                    <a:pt x="2309" y="1152"/>
                  </a:lnTo>
                  <a:lnTo>
                    <a:pt x="2238" y="1128"/>
                  </a:lnTo>
                  <a:lnTo>
                    <a:pt x="2202" y="1116"/>
                  </a:lnTo>
                  <a:lnTo>
                    <a:pt x="2166" y="1104"/>
                  </a:lnTo>
                  <a:lnTo>
                    <a:pt x="2095" y="1081"/>
                  </a:lnTo>
                  <a:lnTo>
                    <a:pt x="2035" y="1069"/>
                  </a:lnTo>
                  <a:lnTo>
                    <a:pt x="1988" y="1057"/>
                  </a:lnTo>
                  <a:lnTo>
                    <a:pt x="1976" y="1057"/>
                  </a:lnTo>
                  <a:lnTo>
                    <a:pt x="1964" y="1057"/>
                  </a:lnTo>
                  <a:lnTo>
                    <a:pt x="1916" y="1045"/>
                  </a:lnTo>
                  <a:lnTo>
                    <a:pt x="1881" y="1045"/>
                  </a:lnTo>
                  <a:lnTo>
                    <a:pt x="1833" y="1045"/>
                  </a:lnTo>
                  <a:lnTo>
                    <a:pt x="1821" y="1045"/>
                  </a:lnTo>
                  <a:lnTo>
                    <a:pt x="1809" y="1045"/>
                  </a:lnTo>
                  <a:lnTo>
                    <a:pt x="1762" y="1057"/>
                  </a:lnTo>
                  <a:lnTo>
                    <a:pt x="1726" y="1069"/>
                  </a:lnTo>
                  <a:lnTo>
                    <a:pt x="1702" y="1081"/>
                  </a:lnTo>
                  <a:lnTo>
                    <a:pt x="1678" y="1093"/>
                  </a:lnTo>
                  <a:lnTo>
                    <a:pt x="1667" y="1104"/>
                  </a:lnTo>
                  <a:lnTo>
                    <a:pt x="1619" y="1140"/>
                  </a:lnTo>
                  <a:lnTo>
                    <a:pt x="1583" y="1176"/>
                  </a:lnTo>
                  <a:lnTo>
                    <a:pt x="1524" y="1235"/>
                  </a:lnTo>
                  <a:lnTo>
                    <a:pt x="1500" y="1259"/>
                  </a:lnTo>
                </a:path>
              </a:pathLst>
            </a:custGeom>
            <a:noFill/>
            <a:ln w="7620">
              <a:solidFill>
                <a:srgbClr val="D7882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64" name="Line 230"/>
            <p:cNvSpPr>
              <a:spLocks noChangeShapeType="1"/>
            </p:cNvSpPr>
            <p:nvPr/>
          </p:nvSpPr>
          <p:spPr bwMode="auto">
            <a:xfrm>
              <a:off x="6721475" y="2762250"/>
              <a:ext cx="0" cy="234950"/>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65" name="Line 231"/>
            <p:cNvSpPr>
              <a:spLocks noChangeShapeType="1"/>
            </p:cNvSpPr>
            <p:nvPr/>
          </p:nvSpPr>
          <p:spPr bwMode="auto">
            <a:xfrm>
              <a:off x="5254625" y="2682875"/>
              <a:ext cx="0" cy="393700"/>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66" name="Line 232"/>
            <p:cNvSpPr>
              <a:spLocks noChangeShapeType="1"/>
            </p:cNvSpPr>
            <p:nvPr/>
          </p:nvSpPr>
          <p:spPr bwMode="auto">
            <a:xfrm>
              <a:off x="5983288" y="2762250"/>
              <a:ext cx="3175" cy="290513"/>
            </a:xfrm>
            <a:prstGeom prst="line">
              <a:avLst/>
            </a:prstGeom>
            <a:noFill/>
            <a:ln w="7620">
              <a:solidFill>
                <a:srgbClr val="D78828"/>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167" name="Rectangle 233"/>
            <p:cNvSpPr>
              <a:spLocks noChangeArrowheads="1"/>
            </p:cNvSpPr>
            <p:nvPr/>
          </p:nvSpPr>
          <p:spPr bwMode="auto">
            <a:xfrm>
              <a:off x="4468813" y="2921000"/>
              <a:ext cx="5810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168" name="Rectangle 234"/>
            <p:cNvSpPr>
              <a:spLocks noChangeArrowheads="1"/>
            </p:cNvSpPr>
            <p:nvPr/>
          </p:nvSpPr>
          <p:spPr bwMode="auto">
            <a:xfrm>
              <a:off x="4521200" y="2849563"/>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BOYACA</a:t>
              </a:r>
              <a:endParaRPr lang="es-ES" altLang="es-VE" sz="1000">
                <a:solidFill>
                  <a:schemeClr val="tx2"/>
                </a:solidFill>
              </a:endParaRPr>
            </a:p>
          </p:txBody>
        </p:sp>
        <p:sp>
          <p:nvSpPr>
            <p:cNvPr id="169" name="Rectangle 235"/>
            <p:cNvSpPr>
              <a:spLocks noChangeArrowheads="1"/>
            </p:cNvSpPr>
            <p:nvPr/>
          </p:nvSpPr>
          <p:spPr bwMode="auto">
            <a:xfrm>
              <a:off x="6700838" y="2852738"/>
              <a:ext cx="823912"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170" name="Rectangle 236"/>
            <p:cNvSpPr>
              <a:spLocks noChangeArrowheads="1"/>
            </p:cNvSpPr>
            <p:nvPr/>
          </p:nvSpPr>
          <p:spPr bwMode="auto">
            <a:xfrm>
              <a:off x="6078538" y="2921000"/>
              <a:ext cx="5302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171" name="Rectangle 237"/>
            <p:cNvSpPr>
              <a:spLocks noChangeArrowheads="1"/>
            </p:cNvSpPr>
            <p:nvPr/>
          </p:nvSpPr>
          <p:spPr bwMode="auto">
            <a:xfrm>
              <a:off x="6002338" y="2849563"/>
              <a:ext cx="735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AYACUCHO</a:t>
              </a:r>
              <a:endParaRPr lang="es-ES" altLang="es-VE" sz="1000">
                <a:solidFill>
                  <a:schemeClr val="tx2"/>
                </a:solidFill>
              </a:endParaRPr>
            </a:p>
          </p:txBody>
        </p:sp>
        <p:sp>
          <p:nvSpPr>
            <p:cNvPr id="172" name="Freeform 238"/>
            <p:cNvSpPr>
              <a:spLocks/>
            </p:cNvSpPr>
            <p:nvPr/>
          </p:nvSpPr>
          <p:spPr bwMode="auto">
            <a:xfrm>
              <a:off x="5054600" y="3082925"/>
              <a:ext cx="887413" cy="93663"/>
            </a:xfrm>
            <a:custGeom>
              <a:avLst/>
              <a:gdLst>
                <a:gd name="T0" fmla="*/ 24 w 1345"/>
                <a:gd name="T1" fmla="*/ 190 h 202"/>
                <a:gd name="T2" fmla="*/ 48 w 1345"/>
                <a:gd name="T3" fmla="*/ 178 h 202"/>
                <a:gd name="T4" fmla="*/ 72 w 1345"/>
                <a:gd name="T5" fmla="*/ 166 h 202"/>
                <a:gd name="T6" fmla="*/ 83 w 1345"/>
                <a:gd name="T7" fmla="*/ 143 h 202"/>
                <a:gd name="T8" fmla="*/ 119 w 1345"/>
                <a:gd name="T9" fmla="*/ 131 h 202"/>
                <a:gd name="T10" fmla="*/ 131 w 1345"/>
                <a:gd name="T11" fmla="*/ 107 h 202"/>
                <a:gd name="T12" fmla="*/ 155 w 1345"/>
                <a:gd name="T13" fmla="*/ 95 h 202"/>
                <a:gd name="T14" fmla="*/ 179 w 1345"/>
                <a:gd name="T15" fmla="*/ 83 h 202"/>
                <a:gd name="T16" fmla="*/ 202 w 1345"/>
                <a:gd name="T17" fmla="*/ 59 h 202"/>
                <a:gd name="T18" fmla="*/ 238 w 1345"/>
                <a:gd name="T19" fmla="*/ 48 h 202"/>
                <a:gd name="T20" fmla="*/ 262 w 1345"/>
                <a:gd name="T21" fmla="*/ 36 h 202"/>
                <a:gd name="T22" fmla="*/ 286 w 1345"/>
                <a:gd name="T23" fmla="*/ 24 h 202"/>
                <a:gd name="T24" fmla="*/ 310 w 1345"/>
                <a:gd name="T25" fmla="*/ 12 h 202"/>
                <a:gd name="T26" fmla="*/ 333 w 1345"/>
                <a:gd name="T27" fmla="*/ 0 h 202"/>
                <a:gd name="T28" fmla="*/ 369 w 1345"/>
                <a:gd name="T29" fmla="*/ 0 h 202"/>
                <a:gd name="T30" fmla="*/ 405 w 1345"/>
                <a:gd name="T31" fmla="*/ 0 h 202"/>
                <a:gd name="T32" fmla="*/ 440 w 1345"/>
                <a:gd name="T33" fmla="*/ 0 h 202"/>
                <a:gd name="T34" fmla="*/ 464 w 1345"/>
                <a:gd name="T35" fmla="*/ 12 h 202"/>
                <a:gd name="T36" fmla="*/ 500 w 1345"/>
                <a:gd name="T37" fmla="*/ 12 h 202"/>
                <a:gd name="T38" fmla="*/ 536 w 1345"/>
                <a:gd name="T39" fmla="*/ 12 h 202"/>
                <a:gd name="T40" fmla="*/ 559 w 1345"/>
                <a:gd name="T41" fmla="*/ 24 h 202"/>
                <a:gd name="T42" fmla="*/ 583 w 1345"/>
                <a:gd name="T43" fmla="*/ 36 h 202"/>
                <a:gd name="T44" fmla="*/ 619 w 1345"/>
                <a:gd name="T45" fmla="*/ 36 h 202"/>
                <a:gd name="T46" fmla="*/ 655 w 1345"/>
                <a:gd name="T47" fmla="*/ 48 h 202"/>
                <a:gd name="T48" fmla="*/ 702 w 1345"/>
                <a:gd name="T49" fmla="*/ 48 h 202"/>
                <a:gd name="T50" fmla="*/ 726 w 1345"/>
                <a:gd name="T51" fmla="*/ 71 h 202"/>
                <a:gd name="T52" fmla="*/ 750 w 1345"/>
                <a:gd name="T53" fmla="*/ 83 h 202"/>
                <a:gd name="T54" fmla="*/ 774 w 1345"/>
                <a:gd name="T55" fmla="*/ 95 h 202"/>
                <a:gd name="T56" fmla="*/ 809 w 1345"/>
                <a:gd name="T57" fmla="*/ 107 h 202"/>
                <a:gd name="T58" fmla="*/ 845 w 1345"/>
                <a:gd name="T59" fmla="*/ 119 h 202"/>
                <a:gd name="T60" fmla="*/ 869 w 1345"/>
                <a:gd name="T61" fmla="*/ 131 h 202"/>
                <a:gd name="T62" fmla="*/ 893 w 1345"/>
                <a:gd name="T63" fmla="*/ 143 h 202"/>
                <a:gd name="T64" fmla="*/ 916 w 1345"/>
                <a:gd name="T65" fmla="*/ 154 h 202"/>
                <a:gd name="T66" fmla="*/ 952 w 1345"/>
                <a:gd name="T67" fmla="*/ 166 h 202"/>
                <a:gd name="T68" fmla="*/ 976 w 1345"/>
                <a:gd name="T69" fmla="*/ 178 h 202"/>
                <a:gd name="T70" fmla="*/ 1000 w 1345"/>
                <a:gd name="T71" fmla="*/ 190 h 202"/>
                <a:gd name="T72" fmla="*/ 1035 w 1345"/>
                <a:gd name="T73" fmla="*/ 190 h 202"/>
                <a:gd name="T74" fmla="*/ 1071 w 1345"/>
                <a:gd name="T75" fmla="*/ 190 h 202"/>
                <a:gd name="T76" fmla="*/ 1095 w 1345"/>
                <a:gd name="T77" fmla="*/ 202 h 202"/>
                <a:gd name="T78" fmla="*/ 1131 w 1345"/>
                <a:gd name="T79" fmla="*/ 202 h 202"/>
                <a:gd name="T80" fmla="*/ 1166 w 1345"/>
                <a:gd name="T81" fmla="*/ 202 h 202"/>
                <a:gd name="T82" fmla="*/ 1190 w 1345"/>
                <a:gd name="T83" fmla="*/ 190 h 202"/>
                <a:gd name="T84" fmla="*/ 1226 w 1345"/>
                <a:gd name="T85" fmla="*/ 190 h 202"/>
                <a:gd name="T86" fmla="*/ 1262 w 1345"/>
                <a:gd name="T87" fmla="*/ 190 h 202"/>
                <a:gd name="T88" fmla="*/ 1297 w 1345"/>
                <a:gd name="T89" fmla="*/ 190 h 202"/>
                <a:gd name="T90" fmla="*/ 1321 w 1345"/>
                <a:gd name="T91" fmla="*/ 178 h 202"/>
                <a:gd name="T92" fmla="*/ 1333 w 1345"/>
                <a:gd name="T93" fmla="*/ 15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5" h="202">
                  <a:moveTo>
                    <a:pt x="0" y="202"/>
                  </a:moveTo>
                  <a:lnTo>
                    <a:pt x="12" y="190"/>
                  </a:lnTo>
                  <a:lnTo>
                    <a:pt x="24" y="190"/>
                  </a:lnTo>
                  <a:lnTo>
                    <a:pt x="36" y="190"/>
                  </a:lnTo>
                  <a:lnTo>
                    <a:pt x="36" y="178"/>
                  </a:lnTo>
                  <a:lnTo>
                    <a:pt x="48" y="178"/>
                  </a:lnTo>
                  <a:lnTo>
                    <a:pt x="48" y="166"/>
                  </a:lnTo>
                  <a:lnTo>
                    <a:pt x="60" y="166"/>
                  </a:lnTo>
                  <a:lnTo>
                    <a:pt x="72" y="166"/>
                  </a:lnTo>
                  <a:lnTo>
                    <a:pt x="72" y="154"/>
                  </a:lnTo>
                  <a:lnTo>
                    <a:pt x="83" y="154"/>
                  </a:lnTo>
                  <a:lnTo>
                    <a:pt x="83" y="143"/>
                  </a:lnTo>
                  <a:lnTo>
                    <a:pt x="95" y="143"/>
                  </a:lnTo>
                  <a:lnTo>
                    <a:pt x="107" y="131"/>
                  </a:lnTo>
                  <a:lnTo>
                    <a:pt x="119" y="131"/>
                  </a:lnTo>
                  <a:lnTo>
                    <a:pt x="119" y="119"/>
                  </a:lnTo>
                  <a:lnTo>
                    <a:pt x="131" y="119"/>
                  </a:lnTo>
                  <a:lnTo>
                    <a:pt x="131" y="107"/>
                  </a:lnTo>
                  <a:lnTo>
                    <a:pt x="143" y="107"/>
                  </a:lnTo>
                  <a:lnTo>
                    <a:pt x="155" y="107"/>
                  </a:lnTo>
                  <a:lnTo>
                    <a:pt x="155" y="95"/>
                  </a:lnTo>
                  <a:lnTo>
                    <a:pt x="167" y="95"/>
                  </a:lnTo>
                  <a:lnTo>
                    <a:pt x="167" y="83"/>
                  </a:lnTo>
                  <a:lnTo>
                    <a:pt x="179" y="83"/>
                  </a:lnTo>
                  <a:lnTo>
                    <a:pt x="191" y="71"/>
                  </a:lnTo>
                  <a:lnTo>
                    <a:pt x="202" y="71"/>
                  </a:lnTo>
                  <a:lnTo>
                    <a:pt x="202" y="59"/>
                  </a:lnTo>
                  <a:lnTo>
                    <a:pt x="214" y="59"/>
                  </a:lnTo>
                  <a:lnTo>
                    <a:pt x="226" y="48"/>
                  </a:lnTo>
                  <a:lnTo>
                    <a:pt x="238" y="48"/>
                  </a:lnTo>
                  <a:lnTo>
                    <a:pt x="238" y="36"/>
                  </a:lnTo>
                  <a:lnTo>
                    <a:pt x="250" y="36"/>
                  </a:lnTo>
                  <a:lnTo>
                    <a:pt x="262" y="36"/>
                  </a:lnTo>
                  <a:lnTo>
                    <a:pt x="262" y="24"/>
                  </a:lnTo>
                  <a:lnTo>
                    <a:pt x="274" y="24"/>
                  </a:lnTo>
                  <a:lnTo>
                    <a:pt x="286" y="24"/>
                  </a:lnTo>
                  <a:lnTo>
                    <a:pt x="298" y="24"/>
                  </a:lnTo>
                  <a:lnTo>
                    <a:pt x="298" y="12"/>
                  </a:lnTo>
                  <a:lnTo>
                    <a:pt x="310" y="12"/>
                  </a:lnTo>
                  <a:lnTo>
                    <a:pt x="321" y="12"/>
                  </a:lnTo>
                  <a:lnTo>
                    <a:pt x="333" y="12"/>
                  </a:lnTo>
                  <a:lnTo>
                    <a:pt x="333" y="0"/>
                  </a:lnTo>
                  <a:lnTo>
                    <a:pt x="345" y="0"/>
                  </a:lnTo>
                  <a:lnTo>
                    <a:pt x="357" y="0"/>
                  </a:lnTo>
                  <a:lnTo>
                    <a:pt x="369" y="0"/>
                  </a:lnTo>
                  <a:lnTo>
                    <a:pt x="381" y="0"/>
                  </a:lnTo>
                  <a:lnTo>
                    <a:pt x="393" y="0"/>
                  </a:lnTo>
                  <a:lnTo>
                    <a:pt x="405" y="0"/>
                  </a:lnTo>
                  <a:lnTo>
                    <a:pt x="417" y="0"/>
                  </a:lnTo>
                  <a:lnTo>
                    <a:pt x="429" y="0"/>
                  </a:lnTo>
                  <a:lnTo>
                    <a:pt x="440" y="0"/>
                  </a:lnTo>
                  <a:lnTo>
                    <a:pt x="452" y="0"/>
                  </a:lnTo>
                  <a:lnTo>
                    <a:pt x="452" y="12"/>
                  </a:lnTo>
                  <a:lnTo>
                    <a:pt x="464" y="12"/>
                  </a:lnTo>
                  <a:lnTo>
                    <a:pt x="476" y="12"/>
                  </a:lnTo>
                  <a:lnTo>
                    <a:pt x="488" y="12"/>
                  </a:lnTo>
                  <a:lnTo>
                    <a:pt x="500" y="12"/>
                  </a:lnTo>
                  <a:lnTo>
                    <a:pt x="512" y="12"/>
                  </a:lnTo>
                  <a:lnTo>
                    <a:pt x="524" y="12"/>
                  </a:lnTo>
                  <a:lnTo>
                    <a:pt x="536" y="12"/>
                  </a:lnTo>
                  <a:lnTo>
                    <a:pt x="536" y="24"/>
                  </a:lnTo>
                  <a:lnTo>
                    <a:pt x="548" y="24"/>
                  </a:lnTo>
                  <a:lnTo>
                    <a:pt x="559" y="24"/>
                  </a:lnTo>
                  <a:lnTo>
                    <a:pt x="571" y="24"/>
                  </a:lnTo>
                  <a:lnTo>
                    <a:pt x="583" y="24"/>
                  </a:lnTo>
                  <a:lnTo>
                    <a:pt x="583" y="36"/>
                  </a:lnTo>
                  <a:lnTo>
                    <a:pt x="595" y="36"/>
                  </a:lnTo>
                  <a:lnTo>
                    <a:pt x="607" y="36"/>
                  </a:lnTo>
                  <a:lnTo>
                    <a:pt x="619" y="36"/>
                  </a:lnTo>
                  <a:lnTo>
                    <a:pt x="631" y="36"/>
                  </a:lnTo>
                  <a:lnTo>
                    <a:pt x="643" y="48"/>
                  </a:lnTo>
                  <a:lnTo>
                    <a:pt x="655" y="48"/>
                  </a:lnTo>
                  <a:lnTo>
                    <a:pt x="667" y="48"/>
                  </a:lnTo>
                  <a:lnTo>
                    <a:pt x="678" y="48"/>
                  </a:lnTo>
                  <a:lnTo>
                    <a:pt x="702" y="48"/>
                  </a:lnTo>
                  <a:lnTo>
                    <a:pt x="702" y="71"/>
                  </a:lnTo>
                  <a:lnTo>
                    <a:pt x="714" y="71"/>
                  </a:lnTo>
                  <a:lnTo>
                    <a:pt x="726" y="71"/>
                  </a:lnTo>
                  <a:lnTo>
                    <a:pt x="726" y="83"/>
                  </a:lnTo>
                  <a:lnTo>
                    <a:pt x="738" y="83"/>
                  </a:lnTo>
                  <a:lnTo>
                    <a:pt x="750" y="83"/>
                  </a:lnTo>
                  <a:lnTo>
                    <a:pt x="762" y="83"/>
                  </a:lnTo>
                  <a:lnTo>
                    <a:pt x="762" y="95"/>
                  </a:lnTo>
                  <a:lnTo>
                    <a:pt x="774" y="95"/>
                  </a:lnTo>
                  <a:lnTo>
                    <a:pt x="786" y="95"/>
                  </a:lnTo>
                  <a:lnTo>
                    <a:pt x="797" y="95"/>
                  </a:lnTo>
                  <a:lnTo>
                    <a:pt x="809" y="107"/>
                  </a:lnTo>
                  <a:lnTo>
                    <a:pt x="821" y="107"/>
                  </a:lnTo>
                  <a:lnTo>
                    <a:pt x="833" y="107"/>
                  </a:lnTo>
                  <a:lnTo>
                    <a:pt x="845" y="119"/>
                  </a:lnTo>
                  <a:lnTo>
                    <a:pt x="845" y="131"/>
                  </a:lnTo>
                  <a:lnTo>
                    <a:pt x="857" y="131"/>
                  </a:lnTo>
                  <a:lnTo>
                    <a:pt x="869" y="131"/>
                  </a:lnTo>
                  <a:lnTo>
                    <a:pt x="869" y="143"/>
                  </a:lnTo>
                  <a:lnTo>
                    <a:pt x="881" y="143"/>
                  </a:lnTo>
                  <a:lnTo>
                    <a:pt x="893" y="143"/>
                  </a:lnTo>
                  <a:lnTo>
                    <a:pt x="905" y="143"/>
                  </a:lnTo>
                  <a:lnTo>
                    <a:pt x="905" y="154"/>
                  </a:lnTo>
                  <a:lnTo>
                    <a:pt x="916" y="154"/>
                  </a:lnTo>
                  <a:lnTo>
                    <a:pt x="928" y="154"/>
                  </a:lnTo>
                  <a:lnTo>
                    <a:pt x="940" y="154"/>
                  </a:lnTo>
                  <a:lnTo>
                    <a:pt x="952" y="166"/>
                  </a:lnTo>
                  <a:lnTo>
                    <a:pt x="964" y="166"/>
                  </a:lnTo>
                  <a:lnTo>
                    <a:pt x="976" y="166"/>
                  </a:lnTo>
                  <a:lnTo>
                    <a:pt x="976" y="178"/>
                  </a:lnTo>
                  <a:lnTo>
                    <a:pt x="988" y="178"/>
                  </a:lnTo>
                  <a:lnTo>
                    <a:pt x="1000" y="178"/>
                  </a:lnTo>
                  <a:lnTo>
                    <a:pt x="1000" y="190"/>
                  </a:lnTo>
                  <a:lnTo>
                    <a:pt x="1012" y="190"/>
                  </a:lnTo>
                  <a:lnTo>
                    <a:pt x="1024" y="190"/>
                  </a:lnTo>
                  <a:lnTo>
                    <a:pt x="1035" y="190"/>
                  </a:lnTo>
                  <a:lnTo>
                    <a:pt x="1047" y="190"/>
                  </a:lnTo>
                  <a:lnTo>
                    <a:pt x="1059" y="190"/>
                  </a:lnTo>
                  <a:lnTo>
                    <a:pt x="1071" y="190"/>
                  </a:lnTo>
                  <a:lnTo>
                    <a:pt x="1071" y="202"/>
                  </a:lnTo>
                  <a:lnTo>
                    <a:pt x="1083" y="202"/>
                  </a:lnTo>
                  <a:lnTo>
                    <a:pt x="1095" y="202"/>
                  </a:lnTo>
                  <a:lnTo>
                    <a:pt x="1107" y="202"/>
                  </a:lnTo>
                  <a:lnTo>
                    <a:pt x="1119" y="202"/>
                  </a:lnTo>
                  <a:lnTo>
                    <a:pt x="1131" y="202"/>
                  </a:lnTo>
                  <a:lnTo>
                    <a:pt x="1143" y="202"/>
                  </a:lnTo>
                  <a:lnTo>
                    <a:pt x="1154" y="202"/>
                  </a:lnTo>
                  <a:lnTo>
                    <a:pt x="1166" y="202"/>
                  </a:lnTo>
                  <a:lnTo>
                    <a:pt x="1178" y="202"/>
                  </a:lnTo>
                  <a:lnTo>
                    <a:pt x="1178" y="190"/>
                  </a:lnTo>
                  <a:lnTo>
                    <a:pt x="1190" y="190"/>
                  </a:lnTo>
                  <a:lnTo>
                    <a:pt x="1202" y="190"/>
                  </a:lnTo>
                  <a:lnTo>
                    <a:pt x="1214" y="190"/>
                  </a:lnTo>
                  <a:lnTo>
                    <a:pt x="1226" y="190"/>
                  </a:lnTo>
                  <a:lnTo>
                    <a:pt x="1238" y="190"/>
                  </a:lnTo>
                  <a:lnTo>
                    <a:pt x="1250" y="190"/>
                  </a:lnTo>
                  <a:lnTo>
                    <a:pt x="1262" y="190"/>
                  </a:lnTo>
                  <a:lnTo>
                    <a:pt x="1274" y="190"/>
                  </a:lnTo>
                  <a:lnTo>
                    <a:pt x="1285" y="190"/>
                  </a:lnTo>
                  <a:lnTo>
                    <a:pt x="1297" y="190"/>
                  </a:lnTo>
                  <a:lnTo>
                    <a:pt x="1297" y="178"/>
                  </a:lnTo>
                  <a:lnTo>
                    <a:pt x="1309" y="178"/>
                  </a:lnTo>
                  <a:lnTo>
                    <a:pt x="1321" y="178"/>
                  </a:lnTo>
                  <a:lnTo>
                    <a:pt x="1321" y="166"/>
                  </a:lnTo>
                  <a:lnTo>
                    <a:pt x="1333" y="166"/>
                  </a:lnTo>
                  <a:lnTo>
                    <a:pt x="1333" y="154"/>
                  </a:lnTo>
                  <a:lnTo>
                    <a:pt x="1333" y="143"/>
                  </a:lnTo>
                  <a:lnTo>
                    <a:pt x="1345" y="143"/>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73" name="Freeform 239"/>
            <p:cNvSpPr>
              <a:spLocks/>
            </p:cNvSpPr>
            <p:nvPr/>
          </p:nvSpPr>
          <p:spPr bwMode="auto">
            <a:xfrm>
              <a:off x="5942013" y="3019425"/>
              <a:ext cx="369887" cy="112713"/>
            </a:xfrm>
            <a:custGeom>
              <a:avLst/>
              <a:gdLst>
                <a:gd name="T0" fmla="*/ 0 w 559"/>
                <a:gd name="T1" fmla="*/ 238 h 250"/>
                <a:gd name="T2" fmla="*/ 12 w 559"/>
                <a:gd name="T3" fmla="*/ 226 h 250"/>
                <a:gd name="T4" fmla="*/ 12 w 559"/>
                <a:gd name="T5" fmla="*/ 202 h 250"/>
                <a:gd name="T6" fmla="*/ 12 w 559"/>
                <a:gd name="T7" fmla="*/ 178 h 250"/>
                <a:gd name="T8" fmla="*/ 24 w 559"/>
                <a:gd name="T9" fmla="*/ 166 h 250"/>
                <a:gd name="T10" fmla="*/ 24 w 559"/>
                <a:gd name="T11" fmla="*/ 143 h 250"/>
                <a:gd name="T12" fmla="*/ 36 w 559"/>
                <a:gd name="T13" fmla="*/ 131 h 250"/>
                <a:gd name="T14" fmla="*/ 48 w 559"/>
                <a:gd name="T15" fmla="*/ 119 h 250"/>
                <a:gd name="T16" fmla="*/ 71 w 559"/>
                <a:gd name="T17" fmla="*/ 107 h 250"/>
                <a:gd name="T18" fmla="*/ 83 w 559"/>
                <a:gd name="T19" fmla="*/ 95 h 250"/>
                <a:gd name="T20" fmla="*/ 107 w 559"/>
                <a:gd name="T21" fmla="*/ 83 h 250"/>
                <a:gd name="T22" fmla="*/ 119 w 559"/>
                <a:gd name="T23" fmla="*/ 71 h 250"/>
                <a:gd name="T24" fmla="*/ 131 w 559"/>
                <a:gd name="T25" fmla="*/ 60 h 250"/>
                <a:gd name="T26" fmla="*/ 143 w 559"/>
                <a:gd name="T27" fmla="*/ 48 h 250"/>
                <a:gd name="T28" fmla="*/ 167 w 559"/>
                <a:gd name="T29" fmla="*/ 36 h 250"/>
                <a:gd name="T30" fmla="*/ 190 w 559"/>
                <a:gd name="T31" fmla="*/ 24 h 250"/>
                <a:gd name="T32" fmla="*/ 214 w 559"/>
                <a:gd name="T33" fmla="*/ 24 h 250"/>
                <a:gd name="T34" fmla="*/ 226 w 559"/>
                <a:gd name="T35" fmla="*/ 12 h 250"/>
                <a:gd name="T36" fmla="*/ 238 w 559"/>
                <a:gd name="T37" fmla="*/ 0 h 250"/>
                <a:gd name="T38" fmla="*/ 262 w 559"/>
                <a:gd name="T39" fmla="*/ 0 h 250"/>
                <a:gd name="T40" fmla="*/ 286 w 559"/>
                <a:gd name="T41" fmla="*/ 0 h 250"/>
                <a:gd name="T42" fmla="*/ 309 w 559"/>
                <a:gd name="T43" fmla="*/ 0 h 250"/>
                <a:gd name="T44" fmla="*/ 321 w 559"/>
                <a:gd name="T45" fmla="*/ 12 h 250"/>
                <a:gd name="T46" fmla="*/ 345 w 559"/>
                <a:gd name="T47" fmla="*/ 12 h 250"/>
                <a:gd name="T48" fmla="*/ 357 w 559"/>
                <a:gd name="T49" fmla="*/ 24 h 250"/>
                <a:gd name="T50" fmla="*/ 369 w 559"/>
                <a:gd name="T51" fmla="*/ 36 h 250"/>
                <a:gd name="T52" fmla="*/ 381 w 559"/>
                <a:gd name="T53" fmla="*/ 48 h 250"/>
                <a:gd name="T54" fmla="*/ 393 w 559"/>
                <a:gd name="T55" fmla="*/ 60 h 250"/>
                <a:gd name="T56" fmla="*/ 416 w 559"/>
                <a:gd name="T57" fmla="*/ 71 h 250"/>
                <a:gd name="T58" fmla="*/ 428 w 559"/>
                <a:gd name="T59" fmla="*/ 83 h 250"/>
                <a:gd name="T60" fmla="*/ 440 w 559"/>
                <a:gd name="T61" fmla="*/ 95 h 250"/>
                <a:gd name="T62" fmla="*/ 464 w 559"/>
                <a:gd name="T63" fmla="*/ 95 h 250"/>
                <a:gd name="T64" fmla="*/ 476 w 559"/>
                <a:gd name="T65" fmla="*/ 107 h 250"/>
                <a:gd name="T66" fmla="*/ 500 w 559"/>
                <a:gd name="T67" fmla="*/ 107 h 250"/>
                <a:gd name="T68" fmla="*/ 512 w 559"/>
                <a:gd name="T69" fmla="*/ 95 h 250"/>
                <a:gd name="T70" fmla="*/ 535 w 559"/>
                <a:gd name="T71" fmla="*/ 95 h 250"/>
                <a:gd name="T72" fmla="*/ 559 w 559"/>
                <a:gd name="T73" fmla="*/ 9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9" h="250">
                  <a:moveTo>
                    <a:pt x="0" y="250"/>
                  </a:moveTo>
                  <a:lnTo>
                    <a:pt x="0" y="238"/>
                  </a:lnTo>
                  <a:lnTo>
                    <a:pt x="0" y="226"/>
                  </a:lnTo>
                  <a:lnTo>
                    <a:pt x="12" y="226"/>
                  </a:lnTo>
                  <a:lnTo>
                    <a:pt x="12" y="214"/>
                  </a:lnTo>
                  <a:lnTo>
                    <a:pt x="12" y="202"/>
                  </a:lnTo>
                  <a:lnTo>
                    <a:pt x="12" y="190"/>
                  </a:lnTo>
                  <a:lnTo>
                    <a:pt x="12" y="178"/>
                  </a:lnTo>
                  <a:lnTo>
                    <a:pt x="12" y="166"/>
                  </a:lnTo>
                  <a:lnTo>
                    <a:pt x="24" y="166"/>
                  </a:lnTo>
                  <a:lnTo>
                    <a:pt x="24" y="155"/>
                  </a:lnTo>
                  <a:lnTo>
                    <a:pt x="24" y="143"/>
                  </a:lnTo>
                  <a:lnTo>
                    <a:pt x="36" y="143"/>
                  </a:lnTo>
                  <a:lnTo>
                    <a:pt x="36" y="131"/>
                  </a:lnTo>
                  <a:lnTo>
                    <a:pt x="48" y="131"/>
                  </a:lnTo>
                  <a:lnTo>
                    <a:pt x="48" y="119"/>
                  </a:lnTo>
                  <a:lnTo>
                    <a:pt x="59" y="107"/>
                  </a:lnTo>
                  <a:lnTo>
                    <a:pt x="71" y="107"/>
                  </a:lnTo>
                  <a:lnTo>
                    <a:pt x="71" y="95"/>
                  </a:lnTo>
                  <a:lnTo>
                    <a:pt x="83" y="95"/>
                  </a:lnTo>
                  <a:lnTo>
                    <a:pt x="95" y="83"/>
                  </a:lnTo>
                  <a:lnTo>
                    <a:pt x="107" y="83"/>
                  </a:lnTo>
                  <a:lnTo>
                    <a:pt x="107" y="71"/>
                  </a:lnTo>
                  <a:lnTo>
                    <a:pt x="119" y="71"/>
                  </a:lnTo>
                  <a:lnTo>
                    <a:pt x="119" y="60"/>
                  </a:lnTo>
                  <a:lnTo>
                    <a:pt x="131" y="60"/>
                  </a:lnTo>
                  <a:lnTo>
                    <a:pt x="143" y="60"/>
                  </a:lnTo>
                  <a:lnTo>
                    <a:pt x="143" y="48"/>
                  </a:lnTo>
                  <a:lnTo>
                    <a:pt x="155" y="48"/>
                  </a:lnTo>
                  <a:lnTo>
                    <a:pt x="167" y="36"/>
                  </a:lnTo>
                  <a:lnTo>
                    <a:pt x="178" y="36"/>
                  </a:lnTo>
                  <a:lnTo>
                    <a:pt x="190" y="24"/>
                  </a:lnTo>
                  <a:lnTo>
                    <a:pt x="202" y="24"/>
                  </a:lnTo>
                  <a:lnTo>
                    <a:pt x="214" y="24"/>
                  </a:lnTo>
                  <a:lnTo>
                    <a:pt x="214" y="12"/>
                  </a:lnTo>
                  <a:lnTo>
                    <a:pt x="226" y="12"/>
                  </a:lnTo>
                  <a:lnTo>
                    <a:pt x="238" y="12"/>
                  </a:lnTo>
                  <a:lnTo>
                    <a:pt x="238" y="0"/>
                  </a:lnTo>
                  <a:lnTo>
                    <a:pt x="250" y="0"/>
                  </a:lnTo>
                  <a:lnTo>
                    <a:pt x="262" y="0"/>
                  </a:lnTo>
                  <a:lnTo>
                    <a:pt x="274" y="0"/>
                  </a:lnTo>
                  <a:lnTo>
                    <a:pt x="286" y="0"/>
                  </a:lnTo>
                  <a:lnTo>
                    <a:pt x="297" y="0"/>
                  </a:lnTo>
                  <a:lnTo>
                    <a:pt x="309" y="0"/>
                  </a:lnTo>
                  <a:lnTo>
                    <a:pt x="321" y="0"/>
                  </a:lnTo>
                  <a:lnTo>
                    <a:pt x="321" y="12"/>
                  </a:lnTo>
                  <a:lnTo>
                    <a:pt x="333" y="12"/>
                  </a:lnTo>
                  <a:lnTo>
                    <a:pt x="345" y="12"/>
                  </a:lnTo>
                  <a:lnTo>
                    <a:pt x="345" y="24"/>
                  </a:lnTo>
                  <a:lnTo>
                    <a:pt x="357" y="24"/>
                  </a:lnTo>
                  <a:lnTo>
                    <a:pt x="357" y="36"/>
                  </a:lnTo>
                  <a:lnTo>
                    <a:pt x="369" y="36"/>
                  </a:lnTo>
                  <a:lnTo>
                    <a:pt x="369" y="48"/>
                  </a:lnTo>
                  <a:lnTo>
                    <a:pt x="381" y="48"/>
                  </a:lnTo>
                  <a:lnTo>
                    <a:pt x="381" y="60"/>
                  </a:lnTo>
                  <a:lnTo>
                    <a:pt x="393" y="60"/>
                  </a:lnTo>
                  <a:lnTo>
                    <a:pt x="405" y="71"/>
                  </a:lnTo>
                  <a:lnTo>
                    <a:pt x="416" y="71"/>
                  </a:lnTo>
                  <a:lnTo>
                    <a:pt x="416" y="83"/>
                  </a:lnTo>
                  <a:lnTo>
                    <a:pt x="428" y="83"/>
                  </a:lnTo>
                  <a:lnTo>
                    <a:pt x="428" y="95"/>
                  </a:lnTo>
                  <a:lnTo>
                    <a:pt x="440" y="95"/>
                  </a:lnTo>
                  <a:lnTo>
                    <a:pt x="452" y="95"/>
                  </a:lnTo>
                  <a:lnTo>
                    <a:pt x="464" y="95"/>
                  </a:lnTo>
                  <a:lnTo>
                    <a:pt x="464" y="107"/>
                  </a:lnTo>
                  <a:lnTo>
                    <a:pt x="476" y="107"/>
                  </a:lnTo>
                  <a:lnTo>
                    <a:pt x="488" y="107"/>
                  </a:lnTo>
                  <a:lnTo>
                    <a:pt x="500" y="107"/>
                  </a:lnTo>
                  <a:lnTo>
                    <a:pt x="512" y="107"/>
                  </a:lnTo>
                  <a:lnTo>
                    <a:pt x="512" y="95"/>
                  </a:lnTo>
                  <a:lnTo>
                    <a:pt x="524" y="95"/>
                  </a:lnTo>
                  <a:lnTo>
                    <a:pt x="535" y="95"/>
                  </a:lnTo>
                  <a:lnTo>
                    <a:pt x="547" y="95"/>
                  </a:lnTo>
                  <a:lnTo>
                    <a:pt x="559" y="95"/>
                  </a:lnTo>
                  <a:lnTo>
                    <a:pt x="547" y="95"/>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74" name="Freeform 240"/>
            <p:cNvSpPr>
              <a:spLocks/>
            </p:cNvSpPr>
            <p:nvPr/>
          </p:nvSpPr>
          <p:spPr bwMode="auto">
            <a:xfrm>
              <a:off x="6305550" y="2943225"/>
              <a:ext cx="623888" cy="139700"/>
            </a:xfrm>
            <a:custGeom>
              <a:avLst/>
              <a:gdLst>
                <a:gd name="T0" fmla="*/ 12 w 952"/>
                <a:gd name="T1" fmla="*/ 308 h 308"/>
                <a:gd name="T2" fmla="*/ 36 w 952"/>
                <a:gd name="T3" fmla="*/ 308 h 308"/>
                <a:gd name="T4" fmla="*/ 48 w 952"/>
                <a:gd name="T5" fmla="*/ 296 h 308"/>
                <a:gd name="T6" fmla="*/ 72 w 952"/>
                <a:gd name="T7" fmla="*/ 296 h 308"/>
                <a:gd name="T8" fmla="*/ 84 w 952"/>
                <a:gd name="T9" fmla="*/ 284 h 308"/>
                <a:gd name="T10" fmla="*/ 96 w 952"/>
                <a:gd name="T11" fmla="*/ 273 h 308"/>
                <a:gd name="T12" fmla="*/ 107 w 952"/>
                <a:gd name="T13" fmla="*/ 261 h 308"/>
                <a:gd name="T14" fmla="*/ 131 w 952"/>
                <a:gd name="T15" fmla="*/ 249 h 308"/>
                <a:gd name="T16" fmla="*/ 143 w 952"/>
                <a:gd name="T17" fmla="*/ 237 h 308"/>
                <a:gd name="T18" fmla="*/ 155 w 952"/>
                <a:gd name="T19" fmla="*/ 225 h 308"/>
                <a:gd name="T20" fmla="*/ 167 w 952"/>
                <a:gd name="T21" fmla="*/ 213 h 308"/>
                <a:gd name="T22" fmla="*/ 179 w 952"/>
                <a:gd name="T23" fmla="*/ 201 h 308"/>
                <a:gd name="T24" fmla="*/ 203 w 952"/>
                <a:gd name="T25" fmla="*/ 189 h 308"/>
                <a:gd name="T26" fmla="*/ 215 w 952"/>
                <a:gd name="T27" fmla="*/ 178 h 308"/>
                <a:gd name="T28" fmla="*/ 238 w 952"/>
                <a:gd name="T29" fmla="*/ 178 h 308"/>
                <a:gd name="T30" fmla="*/ 250 w 952"/>
                <a:gd name="T31" fmla="*/ 166 h 308"/>
                <a:gd name="T32" fmla="*/ 274 w 952"/>
                <a:gd name="T33" fmla="*/ 166 h 308"/>
                <a:gd name="T34" fmla="*/ 298 w 952"/>
                <a:gd name="T35" fmla="*/ 154 h 308"/>
                <a:gd name="T36" fmla="*/ 322 w 952"/>
                <a:gd name="T37" fmla="*/ 154 h 308"/>
                <a:gd name="T38" fmla="*/ 334 w 952"/>
                <a:gd name="T39" fmla="*/ 142 h 308"/>
                <a:gd name="T40" fmla="*/ 357 w 952"/>
                <a:gd name="T41" fmla="*/ 142 h 308"/>
                <a:gd name="T42" fmla="*/ 381 w 952"/>
                <a:gd name="T43" fmla="*/ 142 h 308"/>
                <a:gd name="T44" fmla="*/ 405 w 952"/>
                <a:gd name="T45" fmla="*/ 142 h 308"/>
                <a:gd name="T46" fmla="*/ 429 w 952"/>
                <a:gd name="T47" fmla="*/ 142 h 308"/>
                <a:gd name="T48" fmla="*/ 453 w 952"/>
                <a:gd name="T49" fmla="*/ 142 h 308"/>
                <a:gd name="T50" fmla="*/ 476 w 952"/>
                <a:gd name="T51" fmla="*/ 142 h 308"/>
                <a:gd name="T52" fmla="*/ 488 w 952"/>
                <a:gd name="T53" fmla="*/ 130 h 308"/>
                <a:gd name="T54" fmla="*/ 512 w 952"/>
                <a:gd name="T55" fmla="*/ 130 h 308"/>
                <a:gd name="T56" fmla="*/ 524 w 952"/>
                <a:gd name="T57" fmla="*/ 118 h 308"/>
                <a:gd name="T58" fmla="*/ 548 w 952"/>
                <a:gd name="T59" fmla="*/ 118 h 308"/>
                <a:gd name="T60" fmla="*/ 572 w 952"/>
                <a:gd name="T61" fmla="*/ 106 h 308"/>
                <a:gd name="T62" fmla="*/ 595 w 952"/>
                <a:gd name="T63" fmla="*/ 95 h 308"/>
                <a:gd name="T64" fmla="*/ 619 w 952"/>
                <a:gd name="T65" fmla="*/ 83 h 308"/>
                <a:gd name="T66" fmla="*/ 643 w 952"/>
                <a:gd name="T67" fmla="*/ 83 h 308"/>
                <a:gd name="T68" fmla="*/ 655 w 952"/>
                <a:gd name="T69" fmla="*/ 71 h 308"/>
                <a:gd name="T70" fmla="*/ 667 w 952"/>
                <a:gd name="T71" fmla="*/ 59 h 308"/>
                <a:gd name="T72" fmla="*/ 679 w 952"/>
                <a:gd name="T73" fmla="*/ 47 h 308"/>
                <a:gd name="T74" fmla="*/ 691 w 952"/>
                <a:gd name="T75" fmla="*/ 35 h 308"/>
                <a:gd name="T76" fmla="*/ 714 w 952"/>
                <a:gd name="T77" fmla="*/ 23 h 308"/>
                <a:gd name="T78" fmla="*/ 738 w 952"/>
                <a:gd name="T79" fmla="*/ 0 h 308"/>
                <a:gd name="T80" fmla="*/ 762 w 952"/>
                <a:gd name="T81" fmla="*/ 0 h 308"/>
                <a:gd name="T82" fmla="*/ 786 w 952"/>
                <a:gd name="T83" fmla="*/ 0 h 308"/>
                <a:gd name="T84" fmla="*/ 810 w 952"/>
                <a:gd name="T85" fmla="*/ 0 h 308"/>
                <a:gd name="T86" fmla="*/ 833 w 952"/>
                <a:gd name="T87" fmla="*/ 0 h 308"/>
                <a:gd name="T88" fmla="*/ 857 w 952"/>
                <a:gd name="T89" fmla="*/ 0 h 308"/>
                <a:gd name="T90" fmla="*/ 881 w 952"/>
                <a:gd name="T91" fmla="*/ 0 h 308"/>
                <a:gd name="T92" fmla="*/ 893 w 952"/>
                <a:gd name="T93" fmla="*/ 11 h 308"/>
                <a:gd name="T94" fmla="*/ 917 w 952"/>
                <a:gd name="T95" fmla="*/ 11 h 308"/>
                <a:gd name="T96" fmla="*/ 941 w 952"/>
                <a:gd name="T97" fmla="*/ 1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2" h="308">
                  <a:moveTo>
                    <a:pt x="0" y="308"/>
                  </a:moveTo>
                  <a:lnTo>
                    <a:pt x="12" y="308"/>
                  </a:lnTo>
                  <a:lnTo>
                    <a:pt x="24" y="308"/>
                  </a:lnTo>
                  <a:lnTo>
                    <a:pt x="36" y="308"/>
                  </a:lnTo>
                  <a:lnTo>
                    <a:pt x="36" y="296"/>
                  </a:lnTo>
                  <a:lnTo>
                    <a:pt x="48" y="296"/>
                  </a:lnTo>
                  <a:lnTo>
                    <a:pt x="60" y="296"/>
                  </a:lnTo>
                  <a:lnTo>
                    <a:pt x="72" y="296"/>
                  </a:lnTo>
                  <a:lnTo>
                    <a:pt x="72" y="284"/>
                  </a:lnTo>
                  <a:lnTo>
                    <a:pt x="84" y="284"/>
                  </a:lnTo>
                  <a:lnTo>
                    <a:pt x="96" y="284"/>
                  </a:lnTo>
                  <a:lnTo>
                    <a:pt x="96" y="273"/>
                  </a:lnTo>
                  <a:lnTo>
                    <a:pt x="107" y="273"/>
                  </a:lnTo>
                  <a:lnTo>
                    <a:pt x="107" y="261"/>
                  </a:lnTo>
                  <a:lnTo>
                    <a:pt x="119" y="261"/>
                  </a:lnTo>
                  <a:lnTo>
                    <a:pt x="131" y="249"/>
                  </a:lnTo>
                  <a:lnTo>
                    <a:pt x="143" y="249"/>
                  </a:lnTo>
                  <a:lnTo>
                    <a:pt x="143" y="237"/>
                  </a:lnTo>
                  <a:lnTo>
                    <a:pt x="155" y="237"/>
                  </a:lnTo>
                  <a:lnTo>
                    <a:pt x="155" y="225"/>
                  </a:lnTo>
                  <a:lnTo>
                    <a:pt x="167" y="225"/>
                  </a:lnTo>
                  <a:lnTo>
                    <a:pt x="167" y="213"/>
                  </a:lnTo>
                  <a:lnTo>
                    <a:pt x="179" y="213"/>
                  </a:lnTo>
                  <a:lnTo>
                    <a:pt x="179" y="201"/>
                  </a:lnTo>
                  <a:lnTo>
                    <a:pt x="191" y="201"/>
                  </a:lnTo>
                  <a:lnTo>
                    <a:pt x="203" y="189"/>
                  </a:lnTo>
                  <a:lnTo>
                    <a:pt x="215" y="189"/>
                  </a:lnTo>
                  <a:lnTo>
                    <a:pt x="215" y="178"/>
                  </a:lnTo>
                  <a:lnTo>
                    <a:pt x="226" y="178"/>
                  </a:lnTo>
                  <a:lnTo>
                    <a:pt x="238" y="178"/>
                  </a:lnTo>
                  <a:lnTo>
                    <a:pt x="250" y="178"/>
                  </a:lnTo>
                  <a:lnTo>
                    <a:pt x="250" y="166"/>
                  </a:lnTo>
                  <a:lnTo>
                    <a:pt x="262" y="166"/>
                  </a:lnTo>
                  <a:lnTo>
                    <a:pt x="274" y="166"/>
                  </a:lnTo>
                  <a:lnTo>
                    <a:pt x="286" y="154"/>
                  </a:lnTo>
                  <a:lnTo>
                    <a:pt x="298" y="154"/>
                  </a:lnTo>
                  <a:lnTo>
                    <a:pt x="310" y="154"/>
                  </a:lnTo>
                  <a:lnTo>
                    <a:pt x="322" y="154"/>
                  </a:lnTo>
                  <a:lnTo>
                    <a:pt x="322" y="142"/>
                  </a:lnTo>
                  <a:lnTo>
                    <a:pt x="334" y="142"/>
                  </a:lnTo>
                  <a:lnTo>
                    <a:pt x="345" y="142"/>
                  </a:lnTo>
                  <a:lnTo>
                    <a:pt x="357" y="142"/>
                  </a:lnTo>
                  <a:lnTo>
                    <a:pt x="369" y="142"/>
                  </a:lnTo>
                  <a:lnTo>
                    <a:pt x="381" y="142"/>
                  </a:lnTo>
                  <a:lnTo>
                    <a:pt x="393" y="142"/>
                  </a:lnTo>
                  <a:lnTo>
                    <a:pt x="405" y="142"/>
                  </a:lnTo>
                  <a:lnTo>
                    <a:pt x="417" y="142"/>
                  </a:lnTo>
                  <a:lnTo>
                    <a:pt x="429" y="142"/>
                  </a:lnTo>
                  <a:lnTo>
                    <a:pt x="441" y="142"/>
                  </a:lnTo>
                  <a:lnTo>
                    <a:pt x="453" y="142"/>
                  </a:lnTo>
                  <a:lnTo>
                    <a:pt x="464" y="142"/>
                  </a:lnTo>
                  <a:lnTo>
                    <a:pt x="476" y="142"/>
                  </a:lnTo>
                  <a:lnTo>
                    <a:pt x="476" y="130"/>
                  </a:lnTo>
                  <a:lnTo>
                    <a:pt x="488" y="130"/>
                  </a:lnTo>
                  <a:lnTo>
                    <a:pt x="500" y="130"/>
                  </a:lnTo>
                  <a:lnTo>
                    <a:pt x="512" y="130"/>
                  </a:lnTo>
                  <a:lnTo>
                    <a:pt x="524" y="130"/>
                  </a:lnTo>
                  <a:lnTo>
                    <a:pt x="524" y="118"/>
                  </a:lnTo>
                  <a:lnTo>
                    <a:pt x="536" y="118"/>
                  </a:lnTo>
                  <a:lnTo>
                    <a:pt x="548" y="118"/>
                  </a:lnTo>
                  <a:lnTo>
                    <a:pt x="560" y="118"/>
                  </a:lnTo>
                  <a:lnTo>
                    <a:pt x="572" y="106"/>
                  </a:lnTo>
                  <a:lnTo>
                    <a:pt x="583" y="106"/>
                  </a:lnTo>
                  <a:lnTo>
                    <a:pt x="595" y="95"/>
                  </a:lnTo>
                  <a:lnTo>
                    <a:pt x="607" y="95"/>
                  </a:lnTo>
                  <a:lnTo>
                    <a:pt x="619" y="83"/>
                  </a:lnTo>
                  <a:lnTo>
                    <a:pt x="631" y="83"/>
                  </a:lnTo>
                  <a:lnTo>
                    <a:pt x="643" y="83"/>
                  </a:lnTo>
                  <a:lnTo>
                    <a:pt x="643" y="71"/>
                  </a:lnTo>
                  <a:lnTo>
                    <a:pt x="655" y="71"/>
                  </a:lnTo>
                  <a:lnTo>
                    <a:pt x="655" y="59"/>
                  </a:lnTo>
                  <a:lnTo>
                    <a:pt x="667" y="59"/>
                  </a:lnTo>
                  <a:lnTo>
                    <a:pt x="667" y="47"/>
                  </a:lnTo>
                  <a:lnTo>
                    <a:pt x="679" y="47"/>
                  </a:lnTo>
                  <a:lnTo>
                    <a:pt x="679" y="35"/>
                  </a:lnTo>
                  <a:lnTo>
                    <a:pt x="691" y="35"/>
                  </a:lnTo>
                  <a:lnTo>
                    <a:pt x="702" y="23"/>
                  </a:lnTo>
                  <a:lnTo>
                    <a:pt x="714" y="23"/>
                  </a:lnTo>
                  <a:lnTo>
                    <a:pt x="738" y="11"/>
                  </a:lnTo>
                  <a:lnTo>
                    <a:pt x="738" y="0"/>
                  </a:lnTo>
                  <a:lnTo>
                    <a:pt x="750" y="0"/>
                  </a:lnTo>
                  <a:lnTo>
                    <a:pt x="762" y="0"/>
                  </a:lnTo>
                  <a:lnTo>
                    <a:pt x="774" y="0"/>
                  </a:lnTo>
                  <a:lnTo>
                    <a:pt x="786" y="0"/>
                  </a:lnTo>
                  <a:lnTo>
                    <a:pt x="798" y="0"/>
                  </a:lnTo>
                  <a:lnTo>
                    <a:pt x="810" y="0"/>
                  </a:lnTo>
                  <a:lnTo>
                    <a:pt x="822" y="0"/>
                  </a:lnTo>
                  <a:lnTo>
                    <a:pt x="833" y="0"/>
                  </a:lnTo>
                  <a:lnTo>
                    <a:pt x="845" y="0"/>
                  </a:lnTo>
                  <a:lnTo>
                    <a:pt x="857" y="0"/>
                  </a:lnTo>
                  <a:lnTo>
                    <a:pt x="869" y="0"/>
                  </a:lnTo>
                  <a:lnTo>
                    <a:pt x="881" y="0"/>
                  </a:lnTo>
                  <a:lnTo>
                    <a:pt x="893" y="0"/>
                  </a:lnTo>
                  <a:lnTo>
                    <a:pt x="893" y="11"/>
                  </a:lnTo>
                  <a:lnTo>
                    <a:pt x="905" y="11"/>
                  </a:lnTo>
                  <a:lnTo>
                    <a:pt x="917" y="11"/>
                  </a:lnTo>
                  <a:lnTo>
                    <a:pt x="929" y="11"/>
                  </a:lnTo>
                  <a:lnTo>
                    <a:pt x="941" y="11"/>
                  </a:lnTo>
                  <a:lnTo>
                    <a:pt x="952" y="11"/>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75" name="Freeform 241"/>
            <p:cNvSpPr>
              <a:spLocks/>
            </p:cNvSpPr>
            <p:nvPr/>
          </p:nvSpPr>
          <p:spPr bwMode="auto">
            <a:xfrm>
              <a:off x="6929438" y="2703513"/>
              <a:ext cx="738187" cy="236537"/>
            </a:xfrm>
            <a:custGeom>
              <a:avLst/>
              <a:gdLst>
                <a:gd name="T0" fmla="*/ 12 w 1119"/>
                <a:gd name="T1" fmla="*/ 511 h 522"/>
                <a:gd name="T2" fmla="*/ 48 w 1119"/>
                <a:gd name="T3" fmla="*/ 511 h 522"/>
                <a:gd name="T4" fmla="*/ 84 w 1119"/>
                <a:gd name="T5" fmla="*/ 499 h 522"/>
                <a:gd name="T6" fmla="*/ 119 w 1119"/>
                <a:gd name="T7" fmla="*/ 499 h 522"/>
                <a:gd name="T8" fmla="*/ 143 w 1119"/>
                <a:gd name="T9" fmla="*/ 487 h 522"/>
                <a:gd name="T10" fmla="*/ 191 w 1119"/>
                <a:gd name="T11" fmla="*/ 487 h 522"/>
                <a:gd name="T12" fmla="*/ 215 w 1119"/>
                <a:gd name="T13" fmla="*/ 475 h 522"/>
                <a:gd name="T14" fmla="*/ 250 w 1119"/>
                <a:gd name="T15" fmla="*/ 475 h 522"/>
                <a:gd name="T16" fmla="*/ 286 w 1119"/>
                <a:gd name="T17" fmla="*/ 463 h 522"/>
                <a:gd name="T18" fmla="*/ 310 w 1119"/>
                <a:gd name="T19" fmla="*/ 451 h 522"/>
                <a:gd name="T20" fmla="*/ 346 w 1119"/>
                <a:gd name="T21" fmla="*/ 451 h 522"/>
                <a:gd name="T22" fmla="*/ 369 w 1119"/>
                <a:gd name="T23" fmla="*/ 439 h 522"/>
                <a:gd name="T24" fmla="*/ 393 w 1119"/>
                <a:gd name="T25" fmla="*/ 427 h 522"/>
                <a:gd name="T26" fmla="*/ 417 w 1119"/>
                <a:gd name="T27" fmla="*/ 416 h 522"/>
                <a:gd name="T28" fmla="*/ 453 w 1119"/>
                <a:gd name="T29" fmla="*/ 404 h 522"/>
                <a:gd name="T30" fmla="*/ 476 w 1119"/>
                <a:gd name="T31" fmla="*/ 392 h 522"/>
                <a:gd name="T32" fmla="*/ 512 w 1119"/>
                <a:gd name="T33" fmla="*/ 380 h 522"/>
                <a:gd name="T34" fmla="*/ 536 w 1119"/>
                <a:gd name="T35" fmla="*/ 368 h 522"/>
                <a:gd name="T36" fmla="*/ 572 w 1119"/>
                <a:gd name="T37" fmla="*/ 356 h 522"/>
                <a:gd name="T38" fmla="*/ 595 w 1119"/>
                <a:gd name="T39" fmla="*/ 344 h 522"/>
                <a:gd name="T40" fmla="*/ 619 w 1119"/>
                <a:gd name="T41" fmla="*/ 332 h 522"/>
                <a:gd name="T42" fmla="*/ 643 w 1119"/>
                <a:gd name="T43" fmla="*/ 321 h 522"/>
                <a:gd name="T44" fmla="*/ 679 w 1119"/>
                <a:gd name="T45" fmla="*/ 321 h 522"/>
                <a:gd name="T46" fmla="*/ 703 w 1119"/>
                <a:gd name="T47" fmla="*/ 309 h 522"/>
                <a:gd name="T48" fmla="*/ 726 w 1119"/>
                <a:gd name="T49" fmla="*/ 297 h 522"/>
                <a:gd name="T50" fmla="*/ 750 w 1119"/>
                <a:gd name="T51" fmla="*/ 285 h 522"/>
                <a:gd name="T52" fmla="*/ 774 w 1119"/>
                <a:gd name="T53" fmla="*/ 273 h 522"/>
                <a:gd name="T54" fmla="*/ 798 w 1119"/>
                <a:gd name="T55" fmla="*/ 261 h 522"/>
                <a:gd name="T56" fmla="*/ 822 w 1119"/>
                <a:gd name="T57" fmla="*/ 237 h 522"/>
                <a:gd name="T58" fmla="*/ 857 w 1119"/>
                <a:gd name="T59" fmla="*/ 226 h 522"/>
                <a:gd name="T60" fmla="*/ 881 w 1119"/>
                <a:gd name="T61" fmla="*/ 214 h 522"/>
                <a:gd name="T62" fmla="*/ 905 w 1119"/>
                <a:gd name="T63" fmla="*/ 202 h 522"/>
                <a:gd name="T64" fmla="*/ 929 w 1119"/>
                <a:gd name="T65" fmla="*/ 178 h 522"/>
                <a:gd name="T66" fmla="*/ 964 w 1119"/>
                <a:gd name="T67" fmla="*/ 166 h 522"/>
                <a:gd name="T68" fmla="*/ 988 w 1119"/>
                <a:gd name="T69" fmla="*/ 142 h 522"/>
                <a:gd name="T70" fmla="*/ 1012 w 1119"/>
                <a:gd name="T71" fmla="*/ 131 h 522"/>
                <a:gd name="T72" fmla="*/ 1036 w 1119"/>
                <a:gd name="T73" fmla="*/ 119 h 522"/>
                <a:gd name="T74" fmla="*/ 1060 w 1119"/>
                <a:gd name="T75" fmla="*/ 107 h 522"/>
                <a:gd name="T76" fmla="*/ 1071 w 1119"/>
                <a:gd name="T77" fmla="*/ 83 h 522"/>
                <a:gd name="T78" fmla="*/ 1083 w 1119"/>
                <a:gd name="T79" fmla="*/ 59 h 522"/>
                <a:gd name="T80" fmla="*/ 1095 w 1119"/>
                <a:gd name="T81" fmla="*/ 36 h 522"/>
                <a:gd name="T82" fmla="*/ 1107 w 1119"/>
                <a:gd name="T83" fmla="*/ 12 h 522"/>
                <a:gd name="T84" fmla="*/ 1107 w 1119"/>
                <a:gd name="T8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9" h="522">
                  <a:moveTo>
                    <a:pt x="0" y="522"/>
                  </a:moveTo>
                  <a:lnTo>
                    <a:pt x="12" y="522"/>
                  </a:lnTo>
                  <a:lnTo>
                    <a:pt x="12" y="511"/>
                  </a:lnTo>
                  <a:lnTo>
                    <a:pt x="24" y="511"/>
                  </a:lnTo>
                  <a:lnTo>
                    <a:pt x="36" y="511"/>
                  </a:lnTo>
                  <a:lnTo>
                    <a:pt x="48" y="511"/>
                  </a:lnTo>
                  <a:lnTo>
                    <a:pt x="60" y="511"/>
                  </a:lnTo>
                  <a:lnTo>
                    <a:pt x="72" y="511"/>
                  </a:lnTo>
                  <a:lnTo>
                    <a:pt x="84" y="499"/>
                  </a:lnTo>
                  <a:lnTo>
                    <a:pt x="96" y="499"/>
                  </a:lnTo>
                  <a:lnTo>
                    <a:pt x="108" y="499"/>
                  </a:lnTo>
                  <a:lnTo>
                    <a:pt x="119" y="499"/>
                  </a:lnTo>
                  <a:lnTo>
                    <a:pt x="131" y="499"/>
                  </a:lnTo>
                  <a:lnTo>
                    <a:pt x="131" y="487"/>
                  </a:lnTo>
                  <a:lnTo>
                    <a:pt x="143" y="487"/>
                  </a:lnTo>
                  <a:lnTo>
                    <a:pt x="167" y="487"/>
                  </a:lnTo>
                  <a:lnTo>
                    <a:pt x="179" y="487"/>
                  </a:lnTo>
                  <a:lnTo>
                    <a:pt x="191" y="487"/>
                  </a:lnTo>
                  <a:lnTo>
                    <a:pt x="203" y="487"/>
                  </a:lnTo>
                  <a:lnTo>
                    <a:pt x="203" y="475"/>
                  </a:lnTo>
                  <a:lnTo>
                    <a:pt x="215" y="475"/>
                  </a:lnTo>
                  <a:lnTo>
                    <a:pt x="227" y="475"/>
                  </a:lnTo>
                  <a:lnTo>
                    <a:pt x="238" y="475"/>
                  </a:lnTo>
                  <a:lnTo>
                    <a:pt x="250" y="475"/>
                  </a:lnTo>
                  <a:lnTo>
                    <a:pt x="262" y="463"/>
                  </a:lnTo>
                  <a:lnTo>
                    <a:pt x="274" y="463"/>
                  </a:lnTo>
                  <a:lnTo>
                    <a:pt x="286" y="463"/>
                  </a:lnTo>
                  <a:lnTo>
                    <a:pt x="298" y="463"/>
                  </a:lnTo>
                  <a:lnTo>
                    <a:pt x="298" y="451"/>
                  </a:lnTo>
                  <a:lnTo>
                    <a:pt x="310" y="451"/>
                  </a:lnTo>
                  <a:lnTo>
                    <a:pt x="322" y="451"/>
                  </a:lnTo>
                  <a:lnTo>
                    <a:pt x="334" y="451"/>
                  </a:lnTo>
                  <a:lnTo>
                    <a:pt x="346" y="451"/>
                  </a:lnTo>
                  <a:lnTo>
                    <a:pt x="346" y="439"/>
                  </a:lnTo>
                  <a:lnTo>
                    <a:pt x="357" y="439"/>
                  </a:lnTo>
                  <a:lnTo>
                    <a:pt x="369" y="439"/>
                  </a:lnTo>
                  <a:lnTo>
                    <a:pt x="369" y="427"/>
                  </a:lnTo>
                  <a:lnTo>
                    <a:pt x="381" y="427"/>
                  </a:lnTo>
                  <a:lnTo>
                    <a:pt x="393" y="427"/>
                  </a:lnTo>
                  <a:lnTo>
                    <a:pt x="393" y="416"/>
                  </a:lnTo>
                  <a:lnTo>
                    <a:pt x="405" y="416"/>
                  </a:lnTo>
                  <a:lnTo>
                    <a:pt x="417" y="416"/>
                  </a:lnTo>
                  <a:lnTo>
                    <a:pt x="429" y="404"/>
                  </a:lnTo>
                  <a:lnTo>
                    <a:pt x="441" y="404"/>
                  </a:lnTo>
                  <a:lnTo>
                    <a:pt x="453" y="404"/>
                  </a:lnTo>
                  <a:lnTo>
                    <a:pt x="453" y="392"/>
                  </a:lnTo>
                  <a:lnTo>
                    <a:pt x="465" y="392"/>
                  </a:lnTo>
                  <a:lnTo>
                    <a:pt x="476" y="392"/>
                  </a:lnTo>
                  <a:lnTo>
                    <a:pt x="488" y="380"/>
                  </a:lnTo>
                  <a:lnTo>
                    <a:pt x="500" y="380"/>
                  </a:lnTo>
                  <a:lnTo>
                    <a:pt x="512" y="380"/>
                  </a:lnTo>
                  <a:lnTo>
                    <a:pt x="512" y="368"/>
                  </a:lnTo>
                  <a:lnTo>
                    <a:pt x="524" y="368"/>
                  </a:lnTo>
                  <a:lnTo>
                    <a:pt x="536" y="368"/>
                  </a:lnTo>
                  <a:lnTo>
                    <a:pt x="548" y="356"/>
                  </a:lnTo>
                  <a:lnTo>
                    <a:pt x="560" y="356"/>
                  </a:lnTo>
                  <a:lnTo>
                    <a:pt x="572" y="356"/>
                  </a:lnTo>
                  <a:lnTo>
                    <a:pt x="572" y="344"/>
                  </a:lnTo>
                  <a:lnTo>
                    <a:pt x="584" y="344"/>
                  </a:lnTo>
                  <a:lnTo>
                    <a:pt x="595" y="344"/>
                  </a:lnTo>
                  <a:lnTo>
                    <a:pt x="607" y="344"/>
                  </a:lnTo>
                  <a:lnTo>
                    <a:pt x="607" y="332"/>
                  </a:lnTo>
                  <a:lnTo>
                    <a:pt x="619" y="332"/>
                  </a:lnTo>
                  <a:lnTo>
                    <a:pt x="631" y="332"/>
                  </a:lnTo>
                  <a:lnTo>
                    <a:pt x="631" y="321"/>
                  </a:lnTo>
                  <a:lnTo>
                    <a:pt x="643" y="321"/>
                  </a:lnTo>
                  <a:lnTo>
                    <a:pt x="655" y="321"/>
                  </a:lnTo>
                  <a:lnTo>
                    <a:pt x="667" y="321"/>
                  </a:lnTo>
                  <a:lnTo>
                    <a:pt x="679" y="321"/>
                  </a:lnTo>
                  <a:lnTo>
                    <a:pt x="679" y="309"/>
                  </a:lnTo>
                  <a:lnTo>
                    <a:pt x="691" y="309"/>
                  </a:lnTo>
                  <a:lnTo>
                    <a:pt x="703" y="309"/>
                  </a:lnTo>
                  <a:lnTo>
                    <a:pt x="714" y="309"/>
                  </a:lnTo>
                  <a:lnTo>
                    <a:pt x="714" y="297"/>
                  </a:lnTo>
                  <a:lnTo>
                    <a:pt x="726" y="297"/>
                  </a:lnTo>
                  <a:lnTo>
                    <a:pt x="738" y="297"/>
                  </a:lnTo>
                  <a:lnTo>
                    <a:pt x="738" y="285"/>
                  </a:lnTo>
                  <a:lnTo>
                    <a:pt x="750" y="285"/>
                  </a:lnTo>
                  <a:lnTo>
                    <a:pt x="762" y="285"/>
                  </a:lnTo>
                  <a:lnTo>
                    <a:pt x="762" y="273"/>
                  </a:lnTo>
                  <a:lnTo>
                    <a:pt x="774" y="273"/>
                  </a:lnTo>
                  <a:lnTo>
                    <a:pt x="774" y="261"/>
                  </a:lnTo>
                  <a:lnTo>
                    <a:pt x="786" y="261"/>
                  </a:lnTo>
                  <a:lnTo>
                    <a:pt x="798" y="261"/>
                  </a:lnTo>
                  <a:lnTo>
                    <a:pt x="810" y="249"/>
                  </a:lnTo>
                  <a:lnTo>
                    <a:pt x="822" y="249"/>
                  </a:lnTo>
                  <a:lnTo>
                    <a:pt x="822" y="237"/>
                  </a:lnTo>
                  <a:lnTo>
                    <a:pt x="833" y="237"/>
                  </a:lnTo>
                  <a:lnTo>
                    <a:pt x="845" y="226"/>
                  </a:lnTo>
                  <a:lnTo>
                    <a:pt x="857" y="226"/>
                  </a:lnTo>
                  <a:lnTo>
                    <a:pt x="857" y="214"/>
                  </a:lnTo>
                  <a:lnTo>
                    <a:pt x="869" y="214"/>
                  </a:lnTo>
                  <a:lnTo>
                    <a:pt x="881" y="214"/>
                  </a:lnTo>
                  <a:lnTo>
                    <a:pt x="881" y="202"/>
                  </a:lnTo>
                  <a:lnTo>
                    <a:pt x="893" y="202"/>
                  </a:lnTo>
                  <a:lnTo>
                    <a:pt x="905" y="202"/>
                  </a:lnTo>
                  <a:lnTo>
                    <a:pt x="905" y="190"/>
                  </a:lnTo>
                  <a:lnTo>
                    <a:pt x="917" y="190"/>
                  </a:lnTo>
                  <a:lnTo>
                    <a:pt x="929" y="178"/>
                  </a:lnTo>
                  <a:lnTo>
                    <a:pt x="941" y="178"/>
                  </a:lnTo>
                  <a:lnTo>
                    <a:pt x="952" y="166"/>
                  </a:lnTo>
                  <a:lnTo>
                    <a:pt x="964" y="166"/>
                  </a:lnTo>
                  <a:lnTo>
                    <a:pt x="976" y="154"/>
                  </a:lnTo>
                  <a:lnTo>
                    <a:pt x="988" y="154"/>
                  </a:lnTo>
                  <a:lnTo>
                    <a:pt x="988" y="142"/>
                  </a:lnTo>
                  <a:lnTo>
                    <a:pt x="1000" y="142"/>
                  </a:lnTo>
                  <a:lnTo>
                    <a:pt x="1012" y="142"/>
                  </a:lnTo>
                  <a:lnTo>
                    <a:pt x="1012" y="131"/>
                  </a:lnTo>
                  <a:lnTo>
                    <a:pt x="1024" y="131"/>
                  </a:lnTo>
                  <a:lnTo>
                    <a:pt x="1036" y="131"/>
                  </a:lnTo>
                  <a:lnTo>
                    <a:pt x="1036" y="119"/>
                  </a:lnTo>
                  <a:lnTo>
                    <a:pt x="1048" y="119"/>
                  </a:lnTo>
                  <a:lnTo>
                    <a:pt x="1048" y="107"/>
                  </a:lnTo>
                  <a:lnTo>
                    <a:pt x="1060" y="107"/>
                  </a:lnTo>
                  <a:lnTo>
                    <a:pt x="1060" y="95"/>
                  </a:lnTo>
                  <a:lnTo>
                    <a:pt x="1060" y="83"/>
                  </a:lnTo>
                  <a:lnTo>
                    <a:pt x="1071" y="83"/>
                  </a:lnTo>
                  <a:lnTo>
                    <a:pt x="1071" y="71"/>
                  </a:lnTo>
                  <a:lnTo>
                    <a:pt x="1071" y="59"/>
                  </a:lnTo>
                  <a:lnTo>
                    <a:pt x="1083" y="59"/>
                  </a:lnTo>
                  <a:lnTo>
                    <a:pt x="1083" y="47"/>
                  </a:lnTo>
                  <a:lnTo>
                    <a:pt x="1083" y="36"/>
                  </a:lnTo>
                  <a:lnTo>
                    <a:pt x="1095" y="36"/>
                  </a:lnTo>
                  <a:lnTo>
                    <a:pt x="1095" y="24"/>
                  </a:lnTo>
                  <a:lnTo>
                    <a:pt x="1107" y="24"/>
                  </a:lnTo>
                  <a:lnTo>
                    <a:pt x="1107" y="12"/>
                  </a:lnTo>
                  <a:lnTo>
                    <a:pt x="1107" y="0"/>
                  </a:lnTo>
                  <a:lnTo>
                    <a:pt x="1119" y="0"/>
                  </a:lnTo>
                  <a:lnTo>
                    <a:pt x="1107" y="0"/>
                  </a:lnTo>
                </a:path>
              </a:pathLst>
            </a:custGeom>
            <a:noFill/>
            <a:ln w="30480">
              <a:solidFill>
                <a:srgbClr val="004E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176" name="Rectangle 242"/>
            <p:cNvSpPr>
              <a:spLocks noChangeArrowheads="1"/>
            </p:cNvSpPr>
            <p:nvPr/>
          </p:nvSpPr>
          <p:spPr bwMode="auto">
            <a:xfrm>
              <a:off x="5349875" y="2921000"/>
              <a:ext cx="430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177" name="Rectangle 243"/>
            <p:cNvSpPr>
              <a:spLocks noChangeArrowheads="1"/>
            </p:cNvSpPr>
            <p:nvPr/>
          </p:nvSpPr>
          <p:spPr bwMode="auto">
            <a:xfrm>
              <a:off x="5405438" y="2849563"/>
              <a:ext cx="38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sz="1000">
                  <a:solidFill>
                    <a:schemeClr val="tx2"/>
                  </a:solidFill>
                </a:rPr>
                <a:t>JUNIN</a:t>
              </a:r>
              <a:endParaRPr lang="es-ES" altLang="es-VE" sz="1000">
                <a:solidFill>
                  <a:schemeClr val="tx2"/>
                </a:solidFill>
              </a:endParaRPr>
            </a:p>
          </p:txBody>
        </p:sp>
        <p:sp>
          <p:nvSpPr>
            <p:cNvPr id="178" name="Oval 244"/>
            <p:cNvSpPr>
              <a:spLocks noChangeArrowheads="1"/>
            </p:cNvSpPr>
            <p:nvPr/>
          </p:nvSpPr>
          <p:spPr bwMode="auto">
            <a:xfrm>
              <a:off x="6672263" y="3176588"/>
              <a:ext cx="61912" cy="301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79" name="Oval 245"/>
            <p:cNvSpPr>
              <a:spLocks noChangeArrowheads="1"/>
            </p:cNvSpPr>
            <p:nvPr/>
          </p:nvSpPr>
          <p:spPr bwMode="auto">
            <a:xfrm>
              <a:off x="6765925" y="2832100"/>
              <a:ext cx="6508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VE"/>
            </a:p>
          </p:txBody>
        </p:sp>
        <p:sp>
          <p:nvSpPr>
            <p:cNvPr id="180" name="Rectangle 246"/>
            <p:cNvSpPr>
              <a:spLocks noChangeArrowheads="1"/>
            </p:cNvSpPr>
            <p:nvPr/>
          </p:nvSpPr>
          <p:spPr bwMode="auto">
            <a:xfrm>
              <a:off x="6681788" y="2619375"/>
              <a:ext cx="619125"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VE"/>
            </a:p>
          </p:txBody>
        </p:sp>
        <p:sp>
          <p:nvSpPr>
            <p:cNvPr id="181" name="Rectangle 247"/>
            <p:cNvSpPr>
              <a:spLocks noChangeArrowheads="1"/>
            </p:cNvSpPr>
            <p:nvPr/>
          </p:nvSpPr>
          <p:spPr bwMode="auto">
            <a:xfrm>
              <a:off x="6716713" y="2706688"/>
              <a:ext cx="9620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s-VE" altLang="es-VE" sz="1000">
                  <a:effectLst>
                    <a:outerShdw blurRad="38100" dist="38100" dir="2700000" algn="tl">
                      <a:srgbClr val="C0C0C0"/>
                    </a:outerShdw>
                  </a:effectLst>
                  <a:latin typeface="Times New Roman" pitchFamily="18" charset="0"/>
                </a:rPr>
                <a:t> </a:t>
              </a:r>
              <a:r>
                <a:rPr lang="es-VE" altLang="es-VE" sz="1000">
                  <a:solidFill>
                    <a:schemeClr val="tx2"/>
                  </a:solidFill>
                </a:rPr>
                <a:t>CARABOBO</a:t>
              </a:r>
            </a:p>
          </p:txBody>
        </p:sp>
        <p:sp>
          <p:nvSpPr>
            <p:cNvPr id="182" name="Line 249"/>
            <p:cNvSpPr>
              <a:spLocks noChangeShapeType="1"/>
            </p:cNvSpPr>
            <p:nvPr/>
          </p:nvSpPr>
          <p:spPr bwMode="auto">
            <a:xfrm>
              <a:off x="5613400" y="3082925"/>
              <a:ext cx="342900" cy="163512"/>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83" name="Rectangle 324"/>
            <p:cNvSpPr>
              <a:spLocks noChangeArrowheads="1"/>
            </p:cNvSpPr>
            <p:nvPr/>
          </p:nvSpPr>
          <p:spPr bwMode="auto">
            <a:xfrm>
              <a:off x="5973763" y="3238500"/>
              <a:ext cx="2377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s-VE" b="1" dirty="0" smtClean="0">
                  <a:effectLst>
                    <a:outerShdw blurRad="38100" dist="38100" dir="2700000" algn="tl">
                      <a:srgbClr val="C0C0C0"/>
                    </a:outerShdw>
                  </a:effectLst>
                </a:rPr>
                <a:t>EMX PETROANZOÁTEGUI</a:t>
              </a:r>
              <a:endParaRPr lang="es-ES" altLang="es-VE" b="1" dirty="0">
                <a:effectLst>
                  <a:outerShdw blurRad="38100" dist="38100" dir="2700000" algn="tl">
                    <a:srgbClr val="C0C0C0"/>
                  </a:outerShdw>
                </a:effectLst>
              </a:endParaRPr>
            </a:p>
          </p:txBody>
        </p:sp>
      </p:grpSp>
      <p:sp>
        <p:nvSpPr>
          <p:cNvPr id="184" name="Freeform 248"/>
          <p:cNvSpPr>
            <a:spLocks/>
          </p:cNvSpPr>
          <p:nvPr/>
        </p:nvSpPr>
        <p:spPr bwMode="auto">
          <a:xfrm rot="8381037">
            <a:off x="7537949" y="4353878"/>
            <a:ext cx="1673225" cy="296862"/>
          </a:xfrm>
          <a:custGeom>
            <a:avLst/>
            <a:gdLst>
              <a:gd name="T0" fmla="*/ 0 w 1643"/>
              <a:gd name="T1" fmla="*/ 339 h 340"/>
              <a:gd name="T2" fmla="*/ 22 w 1643"/>
              <a:gd name="T3" fmla="*/ 318 h 340"/>
              <a:gd name="T4" fmla="*/ 43 w 1643"/>
              <a:gd name="T5" fmla="*/ 301 h 340"/>
              <a:gd name="T6" fmla="*/ 65 w 1643"/>
              <a:gd name="T7" fmla="*/ 286 h 340"/>
              <a:gd name="T8" fmla="*/ 91 w 1643"/>
              <a:gd name="T9" fmla="*/ 270 h 340"/>
              <a:gd name="T10" fmla="*/ 129 w 1643"/>
              <a:gd name="T11" fmla="*/ 247 h 340"/>
              <a:gd name="T12" fmla="*/ 171 w 1643"/>
              <a:gd name="T13" fmla="*/ 228 h 340"/>
              <a:gd name="T14" fmla="*/ 223 w 1643"/>
              <a:gd name="T15" fmla="*/ 208 h 340"/>
              <a:gd name="T16" fmla="*/ 276 w 1643"/>
              <a:gd name="T17" fmla="*/ 188 h 340"/>
              <a:gd name="T18" fmla="*/ 328 w 1643"/>
              <a:gd name="T19" fmla="*/ 172 h 340"/>
              <a:gd name="T20" fmla="*/ 396 w 1643"/>
              <a:gd name="T21" fmla="*/ 152 h 340"/>
              <a:gd name="T22" fmla="*/ 447 w 1643"/>
              <a:gd name="T23" fmla="*/ 138 h 340"/>
              <a:gd name="T24" fmla="*/ 519 w 1643"/>
              <a:gd name="T25" fmla="*/ 123 h 340"/>
              <a:gd name="T26" fmla="*/ 600 w 1643"/>
              <a:gd name="T27" fmla="*/ 105 h 340"/>
              <a:gd name="T28" fmla="*/ 681 w 1643"/>
              <a:gd name="T29" fmla="*/ 89 h 340"/>
              <a:gd name="T30" fmla="*/ 743 w 1643"/>
              <a:gd name="T31" fmla="*/ 80 h 340"/>
              <a:gd name="T32" fmla="*/ 830 w 1643"/>
              <a:gd name="T33" fmla="*/ 70 h 340"/>
              <a:gd name="T34" fmla="*/ 903 w 1643"/>
              <a:gd name="T35" fmla="*/ 64 h 340"/>
              <a:gd name="T36" fmla="*/ 980 w 1643"/>
              <a:gd name="T37" fmla="*/ 60 h 340"/>
              <a:gd name="T38" fmla="*/ 1063 w 1643"/>
              <a:gd name="T39" fmla="*/ 59 h 340"/>
              <a:gd name="T40" fmla="*/ 1111 w 1643"/>
              <a:gd name="T41" fmla="*/ 61 h 340"/>
              <a:gd name="T42" fmla="*/ 1168 w 1643"/>
              <a:gd name="T43" fmla="*/ 65 h 340"/>
              <a:gd name="T44" fmla="*/ 1211 w 1643"/>
              <a:gd name="T45" fmla="*/ 68 h 340"/>
              <a:gd name="T46" fmla="*/ 1252 w 1643"/>
              <a:gd name="T47" fmla="*/ 72 h 340"/>
              <a:gd name="T48" fmla="*/ 1286 w 1643"/>
              <a:gd name="T49" fmla="*/ 78 h 340"/>
              <a:gd name="T50" fmla="*/ 1290 w 1643"/>
              <a:gd name="T51" fmla="*/ 0 h 340"/>
              <a:gd name="T52" fmla="*/ 1335 w 1643"/>
              <a:gd name="T53" fmla="*/ 27 h 340"/>
              <a:gd name="T54" fmla="*/ 1380 w 1643"/>
              <a:gd name="T55" fmla="*/ 52 h 340"/>
              <a:gd name="T56" fmla="*/ 1440 w 1643"/>
              <a:gd name="T57" fmla="*/ 84 h 340"/>
              <a:gd name="T58" fmla="*/ 1506 w 1643"/>
              <a:gd name="T59" fmla="*/ 111 h 340"/>
              <a:gd name="T60" fmla="*/ 1566 w 1643"/>
              <a:gd name="T61" fmla="*/ 134 h 340"/>
              <a:gd name="T62" fmla="*/ 1642 w 1643"/>
              <a:gd name="T63" fmla="*/ 156 h 340"/>
              <a:gd name="T64" fmla="*/ 1569 w 1643"/>
              <a:gd name="T65" fmla="*/ 166 h 340"/>
              <a:gd name="T66" fmla="*/ 1494 w 1643"/>
              <a:gd name="T67" fmla="*/ 178 h 340"/>
              <a:gd name="T68" fmla="*/ 1414 w 1643"/>
              <a:gd name="T69" fmla="*/ 195 h 340"/>
              <a:gd name="T70" fmla="*/ 1351 w 1643"/>
              <a:gd name="T71" fmla="*/ 214 h 340"/>
              <a:gd name="T72" fmla="*/ 1315 w 1643"/>
              <a:gd name="T73" fmla="*/ 226 h 340"/>
              <a:gd name="T74" fmla="*/ 1274 w 1643"/>
              <a:gd name="T75" fmla="*/ 246 h 340"/>
              <a:gd name="T76" fmla="*/ 1279 w 1643"/>
              <a:gd name="T77" fmla="*/ 168 h 340"/>
              <a:gd name="T78" fmla="*/ 1206 w 1643"/>
              <a:gd name="T79" fmla="*/ 159 h 340"/>
              <a:gd name="T80" fmla="*/ 1140 w 1643"/>
              <a:gd name="T81" fmla="*/ 153 h 340"/>
              <a:gd name="T82" fmla="*/ 1063 w 1643"/>
              <a:gd name="T83" fmla="*/ 151 h 340"/>
              <a:gd name="T84" fmla="*/ 986 w 1643"/>
              <a:gd name="T85" fmla="*/ 151 h 340"/>
              <a:gd name="T86" fmla="*/ 898 w 1643"/>
              <a:gd name="T87" fmla="*/ 154 h 340"/>
              <a:gd name="T88" fmla="*/ 821 w 1643"/>
              <a:gd name="T89" fmla="*/ 158 h 340"/>
              <a:gd name="T90" fmla="*/ 709 w 1643"/>
              <a:gd name="T91" fmla="*/ 167 h 340"/>
              <a:gd name="T92" fmla="*/ 619 w 1643"/>
              <a:gd name="T93" fmla="*/ 177 h 340"/>
              <a:gd name="T94" fmla="*/ 538 w 1643"/>
              <a:gd name="T95" fmla="*/ 189 h 340"/>
              <a:gd name="T96" fmla="*/ 454 w 1643"/>
              <a:gd name="T97" fmla="*/ 204 h 340"/>
              <a:gd name="T98" fmla="*/ 414 w 1643"/>
              <a:gd name="T99" fmla="*/ 211 h 340"/>
              <a:gd name="T100" fmla="*/ 376 w 1643"/>
              <a:gd name="T101" fmla="*/ 218 h 340"/>
              <a:gd name="T102" fmla="*/ 345 w 1643"/>
              <a:gd name="T103" fmla="*/ 225 h 340"/>
              <a:gd name="T104" fmla="*/ 314 w 1643"/>
              <a:gd name="T105" fmla="*/ 233 h 340"/>
              <a:gd name="T106" fmla="*/ 257 w 1643"/>
              <a:gd name="T107" fmla="*/ 245 h 340"/>
              <a:gd name="T108" fmla="*/ 218 w 1643"/>
              <a:gd name="T109" fmla="*/ 256 h 340"/>
              <a:gd name="T110" fmla="*/ 188 w 1643"/>
              <a:gd name="T111" fmla="*/ 265 h 340"/>
              <a:gd name="T112" fmla="*/ 159 w 1643"/>
              <a:gd name="T113" fmla="*/ 275 h 340"/>
              <a:gd name="T114" fmla="*/ 131 w 1643"/>
              <a:gd name="T115" fmla="*/ 284 h 340"/>
              <a:gd name="T116" fmla="*/ 108 w 1643"/>
              <a:gd name="T117" fmla="*/ 292 h 340"/>
              <a:gd name="T118" fmla="*/ 79 w 1643"/>
              <a:gd name="T119" fmla="*/ 302 h 340"/>
              <a:gd name="T120" fmla="*/ 51 w 1643"/>
              <a:gd name="T121" fmla="*/ 315 h 340"/>
              <a:gd name="T122" fmla="*/ 24 w 1643"/>
              <a:gd name="T123" fmla="*/ 327 h 340"/>
              <a:gd name="T124" fmla="*/ 0 w 1643"/>
              <a:gd name="T125"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340">
                <a:moveTo>
                  <a:pt x="0" y="339"/>
                </a:moveTo>
                <a:lnTo>
                  <a:pt x="22" y="318"/>
                </a:lnTo>
                <a:lnTo>
                  <a:pt x="43" y="301"/>
                </a:lnTo>
                <a:lnTo>
                  <a:pt x="65" y="286"/>
                </a:lnTo>
                <a:lnTo>
                  <a:pt x="91" y="270"/>
                </a:lnTo>
                <a:lnTo>
                  <a:pt x="129" y="247"/>
                </a:lnTo>
                <a:lnTo>
                  <a:pt x="171" y="228"/>
                </a:lnTo>
                <a:lnTo>
                  <a:pt x="223" y="208"/>
                </a:lnTo>
                <a:lnTo>
                  <a:pt x="276" y="188"/>
                </a:lnTo>
                <a:lnTo>
                  <a:pt x="328" y="172"/>
                </a:lnTo>
                <a:lnTo>
                  <a:pt x="396" y="152"/>
                </a:lnTo>
                <a:lnTo>
                  <a:pt x="447" y="138"/>
                </a:lnTo>
                <a:lnTo>
                  <a:pt x="519" y="123"/>
                </a:lnTo>
                <a:lnTo>
                  <a:pt x="600" y="105"/>
                </a:lnTo>
                <a:lnTo>
                  <a:pt x="681" y="89"/>
                </a:lnTo>
                <a:lnTo>
                  <a:pt x="743" y="80"/>
                </a:lnTo>
                <a:lnTo>
                  <a:pt x="830" y="70"/>
                </a:lnTo>
                <a:lnTo>
                  <a:pt x="903" y="64"/>
                </a:lnTo>
                <a:lnTo>
                  <a:pt x="980" y="60"/>
                </a:lnTo>
                <a:lnTo>
                  <a:pt x="1063" y="59"/>
                </a:lnTo>
                <a:lnTo>
                  <a:pt x="1111" y="61"/>
                </a:lnTo>
                <a:lnTo>
                  <a:pt x="1168" y="65"/>
                </a:lnTo>
                <a:lnTo>
                  <a:pt x="1211" y="68"/>
                </a:lnTo>
                <a:lnTo>
                  <a:pt x="1252" y="72"/>
                </a:lnTo>
                <a:lnTo>
                  <a:pt x="1286" y="78"/>
                </a:lnTo>
                <a:lnTo>
                  <a:pt x="1290" y="0"/>
                </a:lnTo>
                <a:lnTo>
                  <a:pt x="1335" y="27"/>
                </a:lnTo>
                <a:lnTo>
                  <a:pt x="1380" y="52"/>
                </a:lnTo>
                <a:lnTo>
                  <a:pt x="1440" y="84"/>
                </a:lnTo>
                <a:lnTo>
                  <a:pt x="1506" y="111"/>
                </a:lnTo>
                <a:lnTo>
                  <a:pt x="1566" y="134"/>
                </a:lnTo>
                <a:lnTo>
                  <a:pt x="1642" y="156"/>
                </a:lnTo>
                <a:lnTo>
                  <a:pt x="1569" y="166"/>
                </a:lnTo>
                <a:lnTo>
                  <a:pt x="1494" y="178"/>
                </a:lnTo>
                <a:lnTo>
                  <a:pt x="1414" y="195"/>
                </a:lnTo>
                <a:lnTo>
                  <a:pt x="1351" y="214"/>
                </a:lnTo>
                <a:lnTo>
                  <a:pt x="1315" y="226"/>
                </a:lnTo>
                <a:lnTo>
                  <a:pt x="1274" y="246"/>
                </a:lnTo>
                <a:lnTo>
                  <a:pt x="1279" y="168"/>
                </a:lnTo>
                <a:lnTo>
                  <a:pt x="1206" y="159"/>
                </a:lnTo>
                <a:lnTo>
                  <a:pt x="1140" y="153"/>
                </a:lnTo>
                <a:lnTo>
                  <a:pt x="1063" y="151"/>
                </a:lnTo>
                <a:lnTo>
                  <a:pt x="986" y="151"/>
                </a:lnTo>
                <a:lnTo>
                  <a:pt x="898" y="154"/>
                </a:lnTo>
                <a:lnTo>
                  <a:pt x="821" y="158"/>
                </a:lnTo>
                <a:lnTo>
                  <a:pt x="709" y="167"/>
                </a:lnTo>
                <a:lnTo>
                  <a:pt x="619" y="177"/>
                </a:lnTo>
                <a:lnTo>
                  <a:pt x="538" y="189"/>
                </a:lnTo>
                <a:lnTo>
                  <a:pt x="454" y="204"/>
                </a:lnTo>
                <a:lnTo>
                  <a:pt x="414" y="211"/>
                </a:lnTo>
                <a:lnTo>
                  <a:pt x="376" y="218"/>
                </a:lnTo>
                <a:lnTo>
                  <a:pt x="345" y="225"/>
                </a:lnTo>
                <a:lnTo>
                  <a:pt x="314" y="233"/>
                </a:lnTo>
                <a:lnTo>
                  <a:pt x="257" y="245"/>
                </a:lnTo>
                <a:lnTo>
                  <a:pt x="218" y="256"/>
                </a:lnTo>
                <a:lnTo>
                  <a:pt x="188" y="265"/>
                </a:lnTo>
                <a:lnTo>
                  <a:pt x="159" y="275"/>
                </a:lnTo>
                <a:lnTo>
                  <a:pt x="131" y="284"/>
                </a:lnTo>
                <a:lnTo>
                  <a:pt x="108" y="292"/>
                </a:lnTo>
                <a:lnTo>
                  <a:pt x="79" y="302"/>
                </a:lnTo>
                <a:lnTo>
                  <a:pt x="51" y="315"/>
                </a:lnTo>
                <a:lnTo>
                  <a:pt x="24" y="327"/>
                </a:lnTo>
                <a:lnTo>
                  <a:pt x="0" y="339"/>
                </a:lnTo>
              </a:path>
            </a:pathLst>
          </a:custGeom>
          <a:solidFill>
            <a:srgbClr val="FFC000"/>
          </a:solidFill>
          <a:ln w="12700" cap="rnd" cmpd="sng">
            <a:solidFill>
              <a:schemeClr val="tx1"/>
            </a:solidFill>
            <a:prstDash val="solid"/>
            <a:round/>
            <a:headEnd type="none" w="med" len="med"/>
            <a:tailEnd type="none" w="med" len="med"/>
          </a:ln>
          <a:effectLst/>
        </p:spPr>
        <p:txBody>
          <a:bodyPr/>
          <a:lstStyle/>
          <a:p>
            <a:endParaRPr lang="es-VE"/>
          </a:p>
        </p:txBody>
      </p:sp>
      <p:pic>
        <p:nvPicPr>
          <p:cNvPr id="185" name="Picture 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4364689"/>
            <a:ext cx="5305425" cy="2304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86" name="185 Grupo"/>
          <p:cNvGrpSpPr>
            <a:grpSpLocks/>
          </p:cNvGrpSpPr>
          <p:nvPr/>
        </p:nvGrpSpPr>
        <p:grpSpPr bwMode="auto">
          <a:xfrm>
            <a:off x="4779765" y="4832624"/>
            <a:ext cx="1025525" cy="1663700"/>
            <a:chOff x="4928445" y="3072555"/>
            <a:chExt cx="1026549" cy="1663410"/>
          </a:xfrm>
        </p:grpSpPr>
        <p:sp>
          <p:nvSpPr>
            <p:cNvPr id="187" name="5 Elipse"/>
            <p:cNvSpPr>
              <a:spLocks noChangeArrowheads="1"/>
            </p:cNvSpPr>
            <p:nvPr/>
          </p:nvSpPr>
          <p:spPr bwMode="auto">
            <a:xfrm>
              <a:off x="4928445" y="3904260"/>
              <a:ext cx="1026549" cy="831705"/>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188" name="6 Flecha abajo"/>
            <p:cNvSpPr>
              <a:spLocks noChangeArrowheads="1"/>
            </p:cNvSpPr>
            <p:nvPr/>
          </p:nvSpPr>
          <p:spPr bwMode="auto">
            <a:xfrm>
              <a:off x="5284890" y="3072555"/>
              <a:ext cx="356445" cy="633680"/>
            </a:xfrm>
            <a:prstGeom prst="downArrow">
              <a:avLst>
                <a:gd name="adj1" fmla="val 50000"/>
                <a:gd name="adj2"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grpSp>
      <p:sp>
        <p:nvSpPr>
          <p:cNvPr id="189" name="Rectangle 224"/>
          <p:cNvSpPr>
            <a:spLocks noChangeArrowheads="1"/>
          </p:cNvSpPr>
          <p:nvPr/>
        </p:nvSpPr>
        <p:spPr bwMode="auto">
          <a:xfrm>
            <a:off x="5801702" y="5489765"/>
            <a:ext cx="345081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s-VE" altLang="es-VE" sz="2400" b="1" dirty="0" smtClean="0">
                <a:effectLst>
                  <a:outerShdw blurRad="38100" dist="38100" dir="2700000" algn="tl">
                    <a:srgbClr val="C0C0C0"/>
                  </a:outerShdw>
                </a:effectLst>
              </a:rPr>
              <a:t>CAMPO ZUATA PRINCIPAL</a:t>
            </a:r>
            <a:endParaRPr lang="es-VE" altLang="es-VE" sz="2400" b="1" dirty="0">
              <a:effectLst>
                <a:outerShdw blurRad="38100" dist="38100" dir="2700000" algn="tl">
                  <a:srgbClr val="C0C0C0"/>
                </a:outerShdw>
              </a:effectLst>
            </a:endParaRPr>
          </a:p>
        </p:txBody>
      </p:sp>
      <p:sp>
        <p:nvSpPr>
          <p:cNvPr id="190" name="189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ÁREA EN ESTUDIO</a:t>
            </a:r>
            <a:endParaRPr lang="es-VE" sz="2800" b="1" dirty="0">
              <a:latin typeface="Times New Roman" pitchFamily="18" charset="0"/>
              <a:cs typeface="Times New Roman" pitchFamily="18" charset="0"/>
            </a:endParaRPr>
          </a:p>
        </p:txBody>
      </p:sp>
      <p:sp>
        <p:nvSpPr>
          <p:cNvPr id="191" name="190 Marcador de número de diapositiva"/>
          <p:cNvSpPr>
            <a:spLocks noGrp="1"/>
          </p:cNvSpPr>
          <p:nvPr>
            <p:ph type="sldNum" sz="quarter" idx="12"/>
          </p:nvPr>
        </p:nvSpPr>
        <p:spPr/>
        <p:txBody>
          <a:bodyPr/>
          <a:lstStyle/>
          <a:p>
            <a:fld id="{F1B4D4B2-61C0-4EA7-B269-04A370947B1B}" type="slidenum">
              <a:rPr lang="es-VE" smtClean="0"/>
              <a:t>19</a:t>
            </a:fld>
            <a:endParaRPr lang="es-VE"/>
          </a:p>
        </p:txBody>
      </p:sp>
    </p:spTree>
    <p:extLst>
      <p:ext uri="{BB962C8B-B14F-4D97-AF65-F5344CB8AC3E}">
        <p14:creationId xmlns:p14="http://schemas.microsoft.com/office/powerpoint/2010/main" val="17222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190"/>
                                        </p:tgtEl>
                                        <p:attrNameLst>
                                          <p:attrName>ppt_x</p:attrName>
                                          <p:attrName>ppt_y</p:attrName>
                                        </p:attrNameLst>
                                      </p:cBhvr>
                                      <p:rCtr x="2489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58"/>
                                        </p:tgtEl>
                                        <p:attrNameLst>
                                          <p:attrName>style.visibility</p:attrName>
                                        </p:attrNameLst>
                                      </p:cBhvr>
                                      <p:to>
                                        <p:strVal val="visible"/>
                                      </p:to>
                                    </p:set>
                                    <p:anim calcmode="lin" valueType="num">
                                      <p:cBhvr>
                                        <p:cTn id="29" dur="500" fill="hold"/>
                                        <p:tgtEl>
                                          <p:spTgt spid="158"/>
                                        </p:tgtEl>
                                        <p:attrNameLst>
                                          <p:attrName>ppt_w</p:attrName>
                                        </p:attrNameLst>
                                      </p:cBhvr>
                                      <p:tavLst>
                                        <p:tav tm="0">
                                          <p:val>
                                            <p:fltVal val="0"/>
                                          </p:val>
                                        </p:tav>
                                        <p:tav tm="100000">
                                          <p:val>
                                            <p:strVal val="#ppt_w"/>
                                          </p:val>
                                        </p:tav>
                                      </p:tavLst>
                                    </p:anim>
                                    <p:anim calcmode="lin" valueType="num">
                                      <p:cBhvr>
                                        <p:cTn id="30" dur="500" fill="hold"/>
                                        <p:tgtEl>
                                          <p:spTgt spid="158"/>
                                        </p:tgtEl>
                                        <p:attrNameLst>
                                          <p:attrName>ppt_h</p:attrName>
                                        </p:attrNameLst>
                                      </p:cBhvr>
                                      <p:tavLst>
                                        <p:tav tm="0">
                                          <p:val>
                                            <p:fltVal val="0"/>
                                          </p:val>
                                        </p:tav>
                                        <p:tav tm="100000">
                                          <p:val>
                                            <p:strVal val="#ppt_h"/>
                                          </p:val>
                                        </p:tav>
                                      </p:tavLst>
                                    </p:anim>
                                    <p:animEffect transition="in" filter="fade">
                                      <p:cBhvr>
                                        <p:cTn id="31" dur="500"/>
                                        <p:tgtEl>
                                          <p:spTgt spid="15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 calcmode="lin" valueType="num">
                                      <p:cBhvr>
                                        <p:cTn id="34" dur="500" fill="hold"/>
                                        <p:tgtEl>
                                          <p:spTgt spid="157"/>
                                        </p:tgtEl>
                                        <p:attrNameLst>
                                          <p:attrName>ppt_w</p:attrName>
                                        </p:attrNameLst>
                                      </p:cBhvr>
                                      <p:tavLst>
                                        <p:tav tm="0">
                                          <p:val>
                                            <p:fltVal val="0"/>
                                          </p:val>
                                        </p:tav>
                                        <p:tav tm="100000">
                                          <p:val>
                                            <p:strVal val="#ppt_w"/>
                                          </p:val>
                                        </p:tav>
                                      </p:tavLst>
                                    </p:anim>
                                    <p:anim calcmode="lin" valueType="num">
                                      <p:cBhvr>
                                        <p:cTn id="35" dur="500" fill="hold"/>
                                        <p:tgtEl>
                                          <p:spTgt spid="157"/>
                                        </p:tgtEl>
                                        <p:attrNameLst>
                                          <p:attrName>ppt_h</p:attrName>
                                        </p:attrNameLst>
                                      </p:cBhvr>
                                      <p:tavLst>
                                        <p:tav tm="0">
                                          <p:val>
                                            <p:fltVal val="0"/>
                                          </p:val>
                                        </p:tav>
                                        <p:tav tm="100000">
                                          <p:val>
                                            <p:strVal val="#ppt_h"/>
                                          </p:val>
                                        </p:tav>
                                      </p:tavLst>
                                    </p:anim>
                                    <p:animEffect transition="in" filter="fade">
                                      <p:cBhvr>
                                        <p:cTn id="36" dur="500"/>
                                        <p:tgtEl>
                                          <p:spTgt spid="15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84"/>
                                        </p:tgtEl>
                                        <p:attrNameLst>
                                          <p:attrName>style.visibility</p:attrName>
                                        </p:attrNameLst>
                                      </p:cBhvr>
                                      <p:to>
                                        <p:strVal val="visible"/>
                                      </p:to>
                                    </p:set>
                                    <p:anim calcmode="lin" valueType="num">
                                      <p:cBhvr>
                                        <p:cTn id="41" dur="500" fill="hold"/>
                                        <p:tgtEl>
                                          <p:spTgt spid="184"/>
                                        </p:tgtEl>
                                        <p:attrNameLst>
                                          <p:attrName>ppt_w</p:attrName>
                                        </p:attrNameLst>
                                      </p:cBhvr>
                                      <p:tavLst>
                                        <p:tav tm="0">
                                          <p:val>
                                            <p:fltVal val="0"/>
                                          </p:val>
                                        </p:tav>
                                        <p:tav tm="100000">
                                          <p:val>
                                            <p:strVal val="#ppt_w"/>
                                          </p:val>
                                        </p:tav>
                                      </p:tavLst>
                                    </p:anim>
                                    <p:anim calcmode="lin" valueType="num">
                                      <p:cBhvr>
                                        <p:cTn id="42" dur="500" fill="hold"/>
                                        <p:tgtEl>
                                          <p:spTgt spid="184"/>
                                        </p:tgtEl>
                                        <p:attrNameLst>
                                          <p:attrName>ppt_h</p:attrName>
                                        </p:attrNameLst>
                                      </p:cBhvr>
                                      <p:tavLst>
                                        <p:tav tm="0">
                                          <p:val>
                                            <p:fltVal val="0"/>
                                          </p:val>
                                        </p:tav>
                                        <p:tav tm="100000">
                                          <p:val>
                                            <p:strVal val="#ppt_h"/>
                                          </p:val>
                                        </p:tav>
                                      </p:tavLst>
                                    </p:anim>
                                    <p:animEffect transition="in" filter="fade">
                                      <p:cBhvr>
                                        <p:cTn id="43" dur="500"/>
                                        <p:tgtEl>
                                          <p:spTgt spid="184"/>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185"/>
                                        </p:tgtEl>
                                        <p:attrNameLst>
                                          <p:attrName>style.visibility</p:attrName>
                                        </p:attrNameLst>
                                      </p:cBhvr>
                                      <p:to>
                                        <p:strVal val="visible"/>
                                      </p:to>
                                    </p:set>
                                    <p:anim calcmode="lin" valueType="num">
                                      <p:cBhvr>
                                        <p:cTn id="47" dur="500" fill="hold"/>
                                        <p:tgtEl>
                                          <p:spTgt spid="185"/>
                                        </p:tgtEl>
                                        <p:attrNameLst>
                                          <p:attrName>ppt_w</p:attrName>
                                        </p:attrNameLst>
                                      </p:cBhvr>
                                      <p:tavLst>
                                        <p:tav tm="0">
                                          <p:val>
                                            <p:fltVal val="0"/>
                                          </p:val>
                                        </p:tav>
                                        <p:tav tm="100000">
                                          <p:val>
                                            <p:strVal val="#ppt_w"/>
                                          </p:val>
                                        </p:tav>
                                      </p:tavLst>
                                    </p:anim>
                                    <p:anim calcmode="lin" valueType="num">
                                      <p:cBhvr>
                                        <p:cTn id="48" dur="500" fill="hold"/>
                                        <p:tgtEl>
                                          <p:spTgt spid="185"/>
                                        </p:tgtEl>
                                        <p:attrNameLst>
                                          <p:attrName>ppt_h</p:attrName>
                                        </p:attrNameLst>
                                      </p:cBhvr>
                                      <p:tavLst>
                                        <p:tav tm="0">
                                          <p:val>
                                            <p:fltVal val="0"/>
                                          </p:val>
                                        </p:tav>
                                        <p:tav tm="100000">
                                          <p:val>
                                            <p:strVal val="#ppt_h"/>
                                          </p:val>
                                        </p:tav>
                                      </p:tavLst>
                                    </p:anim>
                                    <p:animEffect transition="in" filter="fade">
                                      <p:cBhvr>
                                        <p:cTn id="49" dur="500"/>
                                        <p:tgtEl>
                                          <p:spTgt spid="185"/>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500"/>
                                  </p:stCondLst>
                                  <p:childTnLst>
                                    <p:set>
                                      <p:cBhvr>
                                        <p:cTn id="53" dur="1" fill="hold">
                                          <p:stCondLst>
                                            <p:cond delay="0"/>
                                          </p:stCondLst>
                                        </p:cTn>
                                        <p:tgtEl>
                                          <p:spTgt spid="186"/>
                                        </p:tgtEl>
                                        <p:attrNameLst>
                                          <p:attrName>style.visibility</p:attrName>
                                        </p:attrNameLst>
                                      </p:cBhvr>
                                      <p:to>
                                        <p:strVal val="visible"/>
                                      </p:to>
                                    </p:set>
                                    <p:animEffect transition="in" filter="fade">
                                      <p:cBhvr>
                                        <p:cTn id="54" dur="500"/>
                                        <p:tgtEl>
                                          <p:spTgt spid="186"/>
                                        </p:tgtEl>
                                      </p:cBhvr>
                                    </p:animEffect>
                                    <p:anim calcmode="lin" valueType="num">
                                      <p:cBhvr>
                                        <p:cTn id="55" dur="500" fill="hold"/>
                                        <p:tgtEl>
                                          <p:spTgt spid="186"/>
                                        </p:tgtEl>
                                        <p:attrNameLst>
                                          <p:attrName>ppt_w</p:attrName>
                                        </p:attrNameLst>
                                      </p:cBhvr>
                                      <p:tavLst>
                                        <p:tav tm="0" fmla="#ppt_w*sin(2.5*pi*$)">
                                          <p:val>
                                            <p:fltVal val="0"/>
                                          </p:val>
                                        </p:tav>
                                        <p:tav tm="100000">
                                          <p:val>
                                            <p:fltVal val="1"/>
                                          </p:val>
                                        </p:tav>
                                      </p:tavLst>
                                    </p:anim>
                                    <p:anim calcmode="lin" valueType="num">
                                      <p:cBhvr>
                                        <p:cTn id="56" dur="500" fill="hold"/>
                                        <p:tgtEl>
                                          <p:spTgt spid="186"/>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157" grpId="0"/>
      <p:bldP spid="184" grpId="0" animBg="1"/>
      <p:bldP spid="189" grpId="0"/>
      <p:bldP spid="1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928688" y="260648"/>
            <a:ext cx="7215187" cy="1323975"/>
          </a:xfrm>
          <a:prstGeom prst="rect">
            <a:avLst/>
          </a:prstGeom>
          <a:noFill/>
          <a:ln w="9525">
            <a:noFill/>
            <a:miter lim="800000"/>
            <a:headEnd/>
            <a:tailEnd/>
          </a:ln>
        </p:spPr>
        <p:txBody>
          <a:bodyPr>
            <a:spAutoFit/>
          </a:bodyPr>
          <a:lstStyle/>
          <a:p>
            <a:pPr algn="ctr"/>
            <a:r>
              <a:rPr lang="es-ES_tradnl" sz="2000" b="1" dirty="0">
                <a:latin typeface="Times New Roman" panose="02020603050405020304" pitchFamily="18" charset="0"/>
                <a:cs typeface="Times New Roman" panose="02020603050405020304" pitchFamily="18" charset="0"/>
              </a:rPr>
              <a:t>UNIVERSIDAD CENTRAL DE VENEZUELA</a:t>
            </a:r>
          </a:p>
          <a:p>
            <a:pPr algn="ctr"/>
            <a:r>
              <a:rPr lang="es-ES_tradnl" sz="2000" b="1" dirty="0">
                <a:latin typeface="Times New Roman" panose="02020603050405020304" pitchFamily="18" charset="0"/>
                <a:cs typeface="Times New Roman" panose="02020603050405020304" pitchFamily="18" charset="0"/>
              </a:rPr>
              <a:t>FACULTAD DE INGENIERÍA</a:t>
            </a:r>
          </a:p>
          <a:p>
            <a:pPr algn="ctr"/>
            <a:r>
              <a:rPr lang="es-ES_tradnl" sz="2000" b="1" dirty="0">
                <a:latin typeface="Times New Roman" panose="02020603050405020304" pitchFamily="18" charset="0"/>
                <a:cs typeface="Times New Roman" panose="02020603050405020304" pitchFamily="18" charset="0"/>
              </a:rPr>
              <a:t>ESCUELA DE PETRÓLEO</a:t>
            </a:r>
          </a:p>
          <a:p>
            <a:pPr algn="ctr"/>
            <a:r>
              <a:rPr lang="es-ES_tradnl" sz="2000" b="1" dirty="0">
                <a:latin typeface="Times New Roman" panose="02020603050405020304" pitchFamily="18" charset="0"/>
                <a:cs typeface="Times New Roman" panose="02020603050405020304" pitchFamily="18" charset="0"/>
              </a:rPr>
              <a:t>TRABAJO ESPECIAL DE GRADO</a:t>
            </a:r>
            <a:endParaRPr lang="es-VE" sz="2000" b="1" dirty="0">
              <a:latin typeface="Times New Roman" panose="02020603050405020304" pitchFamily="18" charset="0"/>
              <a:cs typeface="Times New Roman" panose="02020603050405020304" pitchFamily="18" charset="0"/>
            </a:endParaRPr>
          </a:p>
        </p:txBody>
      </p:sp>
      <p:sp>
        <p:nvSpPr>
          <p:cNvPr id="6" name="5 CuadroTexto"/>
          <p:cNvSpPr txBox="1">
            <a:spLocks noChangeArrowheads="1"/>
          </p:cNvSpPr>
          <p:nvPr/>
        </p:nvSpPr>
        <p:spPr bwMode="auto">
          <a:xfrm>
            <a:off x="3869606" y="4293096"/>
            <a:ext cx="2214562" cy="430887"/>
          </a:xfrm>
          <a:prstGeom prst="rect">
            <a:avLst/>
          </a:prstGeom>
          <a:noFill/>
          <a:ln w="9525">
            <a:noFill/>
            <a:miter lim="800000"/>
            <a:headEnd/>
            <a:tailEnd/>
          </a:ln>
        </p:spPr>
        <p:txBody>
          <a:bodyPr>
            <a:spAutoFit/>
          </a:bodyPr>
          <a:lstStyle/>
          <a:p>
            <a:r>
              <a:rPr lang="es-ES_tradnl" sz="2200" b="1" dirty="0" smtClean="0">
                <a:latin typeface="Times New Roman" panose="02020603050405020304" pitchFamily="18" charset="0"/>
                <a:cs typeface="Times New Roman" panose="02020603050405020304" pitchFamily="18" charset="0"/>
              </a:rPr>
              <a:t>Mayo 2014</a:t>
            </a:r>
            <a:endParaRPr lang="es-VE" sz="2200" b="1" dirty="0">
              <a:latin typeface="Times New Roman" panose="02020603050405020304" pitchFamily="18" charset="0"/>
              <a:cs typeface="Times New Roman" panose="02020603050405020304" pitchFamily="18" charset="0"/>
            </a:endParaRPr>
          </a:p>
        </p:txBody>
      </p:sp>
      <p:sp>
        <p:nvSpPr>
          <p:cNvPr id="7" name="6 CuadroTexto"/>
          <p:cNvSpPr txBox="1">
            <a:spLocks noChangeArrowheads="1"/>
          </p:cNvSpPr>
          <p:nvPr/>
        </p:nvSpPr>
        <p:spPr bwMode="auto">
          <a:xfrm>
            <a:off x="119136" y="5217071"/>
            <a:ext cx="5028927" cy="1107996"/>
          </a:xfrm>
          <a:prstGeom prst="rect">
            <a:avLst/>
          </a:prstGeom>
          <a:noFill/>
          <a:ln w="9525">
            <a:noFill/>
            <a:miter lim="800000"/>
            <a:headEnd/>
            <a:tailEnd/>
          </a:ln>
        </p:spPr>
        <p:txBody>
          <a:bodyPr wrap="square">
            <a:spAutoFit/>
          </a:bodyPr>
          <a:lstStyle/>
          <a:p>
            <a:r>
              <a:rPr lang="es-ES_tradnl" sz="2200" b="1" dirty="0">
                <a:latin typeface="Times New Roman" panose="02020603050405020304" pitchFamily="18" charset="0"/>
                <a:cs typeface="Times New Roman" panose="02020603050405020304" pitchFamily="18" charset="0"/>
              </a:rPr>
              <a:t>Tutor Académico: Prof. </a:t>
            </a:r>
            <a:r>
              <a:rPr lang="es-ES_tradnl" sz="2200" b="1" dirty="0" smtClean="0">
                <a:latin typeface="Times New Roman" panose="02020603050405020304" pitchFamily="18" charset="0"/>
                <a:cs typeface="Times New Roman" panose="02020603050405020304" pitchFamily="18" charset="0"/>
              </a:rPr>
              <a:t>Carlos Gil.</a:t>
            </a:r>
          </a:p>
          <a:p>
            <a:endParaRPr lang="es-ES_tradnl" sz="2200" b="1" dirty="0">
              <a:latin typeface="Times New Roman" panose="02020603050405020304" pitchFamily="18" charset="0"/>
              <a:cs typeface="Times New Roman" panose="02020603050405020304" pitchFamily="18" charset="0"/>
            </a:endParaRPr>
          </a:p>
          <a:p>
            <a:r>
              <a:rPr lang="es-ES_tradnl" sz="2200" b="1" dirty="0" smtClean="0">
                <a:latin typeface="Times New Roman" panose="02020603050405020304" pitchFamily="18" charset="0"/>
                <a:cs typeface="Times New Roman" panose="02020603050405020304" pitchFamily="18" charset="0"/>
              </a:rPr>
              <a:t>Tutora Industrial: Ing. Evelyn Quintero.</a:t>
            </a:r>
            <a:endParaRPr lang="es-VE" sz="2200" b="1" dirty="0">
              <a:latin typeface="Times New Roman" panose="02020603050405020304" pitchFamily="18" charset="0"/>
              <a:cs typeface="Times New Roman" panose="02020603050405020304" pitchFamily="18" charset="0"/>
            </a:endParaRPr>
          </a:p>
        </p:txBody>
      </p:sp>
      <p:sp>
        <p:nvSpPr>
          <p:cNvPr id="8" name="7 CuadroTexto"/>
          <p:cNvSpPr txBox="1">
            <a:spLocks noChangeArrowheads="1"/>
          </p:cNvSpPr>
          <p:nvPr/>
        </p:nvSpPr>
        <p:spPr bwMode="auto">
          <a:xfrm>
            <a:off x="6000750" y="5217071"/>
            <a:ext cx="2857500" cy="1107996"/>
          </a:xfrm>
          <a:prstGeom prst="rect">
            <a:avLst/>
          </a:prstGeom>
          <a:noFill/>
          <a:ln w="9525">
            <a:noFill/>
            <a:miter lim="800000"/>
            <a:headEnd/>
            <a:tailEnd/>
          </a:ln>
        </p:spPr>
        <p:txBody>
          <a:bodyPr>
            <a:spAutoFit/>
          </a:bodyPr>
          <a:lstStyle/>
          <a:p>
            <a:r>
              <a:rPr lang="es-ES_tradnl" sz="2200" b="1" dirty="0">
                <a:latin typeface="Times New Roman" panose="02020603050405020304" pitchFamily="18" charset="0"/>
                <a:cs typeface="Times New Roman" panose="02020603050405020304" pitchFamily="18" charset="0"/>
              </a:rPr>
              <a:t>Realizado por:</a:t>
            </a:r>
          </a:p>
          <a:p>
            <a:r>
              <a:rPr lang="es-ES_tradnl" sz="2200" b="1" dirty="0">
                <a:latin typeface="Times New Roman" panose="02020603050405020304" pitchFamily="18" charset="0"/>
                <a:cs typeface="Times New Roman" panose="02020603050405020304" pitchFamily="18" charset="0"/>
              </a:rPr>
              <a:t>Br. </a:t>
            </a:r>
            <a:r>
              <a:rPr lang="es-ES_tradnl" sz="2200" b="1" dirty="0" smtClean="0">
                <a:latin typeface="Times New Roman" panose="02020603050405020304" pitchFamily="18" charset="0"/>
                <a:cs typeface="Times New Roman" panose="02020603050405020304" pitchFamily="18" charset="0"/>
              </a:rPr>
              <a:t>Romero, Isbelis.</a:t>
            </a:r>
            <a:endParaRPr lang="es-ES_tradnl" sz="2200" b="1" dirty="0">
              <a:latin typeface="Times New Roman" panose="02020603050405020304" pitchFamily="18" charset="0"/>
              <a:cs typeface="Times New Roman" panose="02020603050405020304" pitchFamily="18" charset="0"/>
            </a:endParaRPr>
          </a:p>
          <a:p>
            <a:endParaRPr lang="es-VE" sz="2200" b="1" dirty="0">
              <a:latin typeface="Bodoni MT" panose="02070603080606020203" pitchFamily="18" charset="0"/>
            </a:endParaRPr>
          </a:p>
        </p:txBody>
      </p:sp>
      <p:sp>
        <p:nvSpPr>
          <p:cNvPr id="9" name="8 CuadroTexto"/>
          <p:cNvSpPr txBox="1"/>
          <p:nvPr/>
        </p:nvSpPr>
        <p:spPr>
          <a:xfrm>
            <a:off x="1016605" y="2516703"/>
            <a:ext cx="7416824" cy="1569660"/>
          </a:xfrm>
          <a:prstGeom prst="rect">
            <a:avLst/>
          </a:prstGeom>
          <a:noFill/>
          <a:ln>
            <a:noFill/>
          </a:ln>
          <a:effectLst/>
          <a:scene3d>
            <a:camera prst="orthographicFront"/>
            <a:lightRig rig="threePt" dir="t"/>
          </a:scene3d>
          <a:sp3d extrusionH="76200">
            <a:extrusionClr>
              <a:schemeClr val="tx1"/>
            </a:extrusionClr>
          </a:sp3d>
        </p:spPr>
        <p:txBody>
          <a:bodyPr wrap="square" rtlCol="0">
            <a:spAutoFit/>
          </a:bodyPr>
          <a:lstStyle/>
          <a:p>
            <a:pPr algn="ctr"/>
            <a:r>
              <a:rPr lang="es-VE" sz="2400" b="1" smtClean="0">
                <a:ln w="18415" cmpd="sng">
                  <a:solidFill>
                    <a:schemeClr val="tx2"/>
                  </a:solidFill>
                  <a:prstDash val="solid"/>
                </a:ln>
                <a:solidFill>
                  <a:schemeClr val="tx2"/>
                </a:solidFill>
                <a:latin typeface="Georgia" panose="02040502050405020303" pitchFamily="18" charset="0"/>
                <a:cs typeface="Times New Roman" pitchFamily="18" charset="0"/>
              </a:rPr>
              <a:t>EVALUACIÓN TÉCNICA ECONÓMICA DE LA APLICACIÓN DE LA TECNOLOGÍA DE CABLE CALENTADOR EN EL CAMPO ZUATA PRINCIPAL</a:t>
            </a:r>
            <a:endParaRPr lang="es-VE" sz="2400" b="1" dirty="0">
              <a:ln w="18415" cmpd="sng">
                <a:solidFill>
                  <a:schemeClr val="tx2"/>
                </a:solidFill>
                <a:prstDash val="solid"/>
              </a:ln>
              <a:solidFill>
                <a:schemeClr val="tx2"/>
              </a:solidFill>
              <a:effectLst/>
              <a:latin typeface="Georgia" panose="02040502050405020303" pitchFamily="18" charset="0"/>
            </a:endParaRPr>
          </a:p>
        </p:txBody>
      </p:sp>
      <p:sp>
        <p:nvSpPr>
          <p:cNvPr id="10" name="9 Marcador de número de diapositiva"/>
          <p:cNvSpPr>
            <a:spLocks noGrp="1"/>
          </p:cNvSpPr>
          <p:nvPr>
            <p:ph type="sldNum" sz="quarter" idx="12"/>
          </p:nvPr>
        </p:nvSpPr>
        <p:spPr/>
        <p:txBody>
          <a:bodyPr/>
          <a:lstStyle/>
          <a:p>
            <a:fld id="{F1B4D4B2-61C0-4EA7-B269-04A370947B1B}" type="slidenum">
              <a:rPr lang="es-VE" smtClean="0"/>
              <a:t>2</a:t>
            </a:fld>
            <a:endParaRPr lang="es-VE"/>
          </a:p>
        </p:txBody>
      </p:sp>
    </p:spTree>
    <p:extLst>
      <p:ext uri="{BB962C8B-B14F-4D97-AF65-F5344CB8AC3E}">
        <p14:creationId xmlns:p14="http://schemas.microsoft.com/office/powerpoint/2010/main" val="23019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9"/>
                                        </p:tgtEl>
                                        <p:attrNameLst>
                                          <p:attrName>style.color</p:attrName>
                                        </p:attrNameLst>
                                      </p:cBhvr>
                                      <p:to>
                                        <a:schemeClr val="bg1"/>
                                      </p:to>
                                    </p:animClr>
                                    <p:animClr clrSpc="rgb" dir="cw">
                                      <p:cBhvr>
                                        <p:cTn id="13" dur="250" autoRev="1" fill="remove"/>
                                        <p:tgtEl>
                                          <p:spTgt spid="9"/>
                                        </p:tgtEl>
                                        <p:attrNameLst>
                                          <p:attrName>fillcolor</p:attrName>
                                        </p:attrNameLst>
                                      </p:cBhvr>
                                      <p:to>
                                        <a:schemeClr val="bg1"/>
                                      </p:to>
                                    </p:animClr>
                                    <p:set>
                                      <p:cBhvr>
                                        <p:cTn id="14" dur="250" autoRev="1" fill="remove"/>
                                        <p:tgtEl>
                                          <p:spTgt spid="9"/>
                                        </p:tgtEl>
                                        <p:attrNameLst>
                                          <p:attrName>fill.type</p:attrName>
                                        </p:attrNameLst>
                                      </p:cBhvr>
                                      <p:to>
                                        <p:strVal val="solid"/>
                                      </p:to>
                                    </p:set>
                                    <p:set>
                                      <p:cBhvr>
                                        <p:cTn id="15"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5187" y="1544845"/>
            <a:ext cx="6821189" cy="46204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961213542"/>
              </p:ext>
            </p:extLst>
          </p:nvPr>
        </p:nvGraphicFramePr>
        <p:xfrm>
          <a:off x="1669058" y="1772816"/>
          <a:ext cx="5783262" cy="4486614"/>
        </p:xfrm>
        <a:graphic>
          <a:graphicData uri="http://schemas.openxmlformats.org/drawingml/2006/table">
            <a:tbl>
              <a:tblPr firstRow="1" firstCol="1" lastRow="1" lastCol="1" bandRow="1" bandCol="1">
                <a:tableStyleId>{10A1B5D5-9B99-4C35-A422-299274C87663}</a:tableStyleId>
              </a:tblPr>
              <a:tblGrid>
                <a:gridCol w="3010465"/>
                <a:gridCol w="2772797"/>
              </a:tblGrid>
              <a:tr h="326094">
                <a:tc gridSpan="2">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Propiedades Básicas del Yacimiento</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hMerge="1">
                  <a:txBody>
                    <a:bodyPr/>
                    <a:lstStyle/>
                    <a:p>
                      <a:endParaRPr lang="es-VE"/>
                    </a:p>
                  </a:txBody>
                  <a:tcPr/>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POES (MMMBN).</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21,86</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Res</a:t>
                      </a:r>
                      <a:r>
                        <a:rPr lang="es-ES" sz="1400" dirty="0" smtClean="0">
                          <a:effectLst/>
                          <a:latin typeface="Times New Roman" panose="02020603050405020304" pitchFamily="18" charset="0"/>
                          <a:cs typeface="Times New Roman" panose="02020603050405020304" pitchFamily="18" charset="0"/>
                        </a:rPr>
                        <a:t>.</a:t>
                      </a:r>
                      <a:r>
                        <a:rPr lang="es-ES" sz="1400" baseline="0" dirty="0" smtClean="0">
                          <a:effectLst/>
                          <a:latin typeface="Times New Roman" panose="02020603050405020304" pitchFamily="18" charset="0"/>
                          <a:cs typeface="Times New Roman" panose="02020603050405020304" pitchFamily="18" charset="0"/>
                        </a:rPr>
                        <a:t> </a:t>
                      </a:r>
                      <a:r>
                        <a:rPr lang="es-ES" sz="1400" baseline="0" dirty="0" err="1" smtClean="0">
                          <a:effectLst/>
                          <a:latin typeface="Times New Roman" panose="02020603050405020304" pitchFamily="18" charset="0"/>
                          <a:cs typeface="Times New Roman" panose="02020603050405020304" pitchFamily="18" charset="0"/>
                        </a:rPr>
                        <a:t>Recup</a:t>
                      </a:r>
                      <a:r>
                        <a:rPr lang="es-ES" sz="1400" dirty="0" smtClean="0">
                          <a:effectLst/>
                          <a:latin typeface="Times New Roman" panose="02020603050405020304" pitchFamily="18" charset="0"/>
                          <a:cs typeface="Times New Roman" panose="02020603050405020304" pitchFamily="18" charset="0"/>
                        </a:rPr>
                        <a:t>. </a:t>
                      </a:r>
                      <a:r>
                        <a:rPr lang="es-ES" sz="1400" dirty="0" err="1">
                          <a:effectLst/>
                          <a:latin typeface="Times New Roman" panose="02020603050405020304" pitchFamily="18" charset="0"/>
                          <a:cs typeface="Times New Roman" panose="02020603050405020304" pitchFamily="18" charset="0"/>
                        </a:rPr>
                        <a:t>Pri</a:t>
                      </a:r>
                      <a:r>
                        <a:rPr lang="es-ES" sz="1400" dirty="0">
                          <a:effectLst/>
                          <a:latin typeface="Times New Roman" panose="02020603050405020304" pitchFamily="18" charset="0"/>
                          <a:cs typeface="Times New Roman" panose="02020603050405020304" pitchFamily="18" charset="0"/>
                        </a:rPr>
                        <a:t>. (MMMBN).</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2,4</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err="1">
                          <a:effectLst/>
                          <a:latin typeface="Times New Roman" panose="02020603050405020304" pitchFamily="18" charset="0"/>
                          <a:cs typeface="Times New Roman" panose="02020603050405020304" pitchFamily="18" charset="0"/>
                        </a:rPr>
                        <a:t>Prod</a:t>
                      </a:r>
                      <a:r>
                        <a:rPr lang="es-ES" sz="1400" dirty="0">
                          <a:effectLst/>
                          <a:latin typeface="Times New Roman" panose="02020603050405020304" pitchFamily="18" charset="0"/>
                          <a:cs typeface="Times New Roman" panose="02020603050405020304" pitchFamily="18" charset="0"/>
                        </a:rPr>
                        <a:t>. Acumulada (MMMBN).</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0,36</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Factor de Recobro (%).</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20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Profundidad Promedio (pies).</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1.500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Presión Inicial (</a:t>
                      </a:r>
                      <a:r>
                        <a:rPr lang="es-ES" sz="1400" dirty="0" err="1">
                          <a:effectLst/>
                          <a:latin typeface="Times New Roman" panose="02020603050405020304" pitchFamily="18" charset="0"/>
                          <a:cs typeface="Times New Roman" panose="02020603050405020304" pitchFamily="18" charset="0"/>
                        </a:rPr>
                        <a:t>lpc</a:t>
                      </a:r>
                      <a:r>
                        <a:rPr lang="es-ES" sz="1400" dirty="0">
                          <a:effectLst/>
                          <a:latin typeface="Times New Roman" panose="02020603050405020304" pitchFamily="18" charset="0"/>
                          <a:cs typeface="Times New Roman" panose="02020603050405020304" pitchFamily="18" charset="0"/>
                        </a:rPr>
                        <a:t>).</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630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Presión Actual (</a:t>
                      </a:r>
                      <a:r>
                        <a:rPr lang="es-ES" sz="1400" dirty="0" err="1">
                          <a:effectLst/>
                          <a:latin typeface="Times New Roman" panose="02020603050405020304" pitchFamily="18" charset="0"/>
                          <a:cs typeface="Times New Roman" panose="02020603050405020304" pitchFamily="18" charset="0"/>
                        </a:rPr>
                        <a:t>lpc</a:t>
                      </a:r>
                      <a:r>
                        <a:rPr lang="es-ES" sz="1400" dirty="0">
                          <a:effectLst/>
                          <a:latin typeface="Times New Roman" panose="02020603050405020304" pitchFamily="18" charset="0"/>
                          <a:cs typeface="Times New Roman" panose="02020603050405020304" pitchFamily="18" charset="0"/>
                        </a:rPr>
                        <a:t>).</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480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Temperatura (°F).   </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135</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Espesor Promedio (pies).</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156</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Viscosidad del petróleo (</a:t>
                      </a:r>
                      <a:r>
                        <a:rPr lang="es-ES" sz="1400" dirty="0" err="1">
                          <a:effectLst/>
                          <a:latin typeface="Times New Roman" panose="02020603050405020304" pitchFamily="18" charset="0"/>
                          <a:cs typeface="Times New Roman" panose="02020603050405020304" pitchFamily="18" charset="0"/>
                        </a:rPr>
                        <a:t>cp</a:t>
                      </a:r>
                      <a:r>
                        <a:rPr lang="es-ES" sz="1400" dirty="0">
                          <a:effectLst/>
                          <a:latin typeface="Times New Roman" panose="02020603050405020304" pitchFamily="18" charset="0"/>
                          <a:cs typeface="Times New Roman" panose="02020603050405020304" pitchFamily="18" charset="0"/>
                        </a:rPr>
                        <a:t>).</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2.300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Porosidad (%)</a:t>
                      </a:r>
                      <a:endParaRPr lang="es-VE" sz="140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32</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Permeabilidad (Darcy).</a:t>
                      </a:r>
                      <a:endParaRPr lang="es-VE" sz="140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17</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r h="279105">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Corte de agua promedio (%).</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10</a:t>
                      </a:r>
                      <a:endParaRPr lang="es-VE"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91" marR="68591" marT="0" marB="0"/>
                </a:tc>
              </a:tr>
            </a:tbl>
          </a:graphicData>
        </a:graphic>
      </p:graphicFrame>
      <p:sp>
        <p:nvSpPr>
          <p:cNvPr id="6" name="5 Rectángulo"/>
          <p:cNvSpPr>
            <a:spLocks noChangeArrowheads="1"/>
          </p:cNvSpPr>
          <p:nvPr/>
        </p:nvSpPr>
        <p:spPr bwMode="auto">
          <a:xfrm>
            <a:off x="2522884" y="1196752"/>
            <a:ext cx="42093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ES" altLang="es-VE" sz="2000" dirty="0">
                <a:solidFill>
                  <a:schemeClr val="tx1"/>
                </a:solidFill>
                <a:latin typeface="Times New Roman" panose="02020603050405020304" pitchFamily="18" charset="0"/>
                <a:cs typeface="Times New Roman" panose="02020603050405020304" pitchFamily="18" charset="0"/>
              </a:rPr>
              <a:t>Y</a:t>
            </a:r>
            <a:r>
              <a:rPr lang="es-ES" altLang="es-VE" sz="2000" dirty="0" smtClean="0">
                <a:solidFill>
                  <a:schemeClr val="tx1"/>
                </a:solidFill>
                <a:latin typeface="Times New Roman" panose="02020603050405020304" pitchFamily="18" charset="0"/>
                <a:cs typeface="Times New Roman" panose="02020603050405020304" pitchFamily="18" charset="0"/>
              </a:rPr>
              <a:t>acimiento </a:t>
            </a:r>
            <a:r>
              <a:rPr lang="es-ES" altLang="es-VE" sz="2000" dirty="0">
                <a:solidFill>
                  <a:schemeClr val="tx1"/>
                </a:solidFill>
                <a:latin typeface="Times New Roman" panose="02020603050405020304" pitchFamily="18" charset="0"/>
                <a:cs typeface="Times New Roman" panose="02020603050405020304" pitchFamily="18" charset="0"/>
              </a:rPr>
              <a:t>OFI INF SDZ-2X A1 </a:t>
            </a:r>
            <a:endParaRPr lang="es-VE" altLang="es-VE" sz="2000" dirty="0">
              <a:solidFill>
                <a:schemeClr val="tx1"/>
              </a:solidFill>
              <a:latin typeface="Times New Roman" panose="02020603050405020304" pitchFamily="18" charset="0"/>
              <a:cs typeface="Times New Roman" panose="02020603050405020304" pitchFamily="18" charset="0"/>
            </a:endParaRPr>
          </a:p>
        </p:txBody>
      </p:sp>
      <p:sp>
        <p:nvSpPr>
          <p:cNvPr id="7" name="6 Rectángulo"/>
          <p:cNvSpPr>
            <a:spLocks noChangeArrowheads="1"/>
          </p:cNvSpPr>
          <p:nvPr/>
        </p:nvSpPr>
        <p:spPr bwMode="auto">
          <a:xfrm>
            <a:off x="2644750" y="982469"/>
            <a:ext cx="3727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ES" altLang="es-VE" dirty="0" smtClean="0">
                <a:solidFill>
                  <a:schemeClr val="tx1"/>
                </a:solidFill>
                <a:latin typeface="Times New Roman" panose="02020603050405020304" pitchFamily="18" charset="0"/>
                <a:cs typeface="Times New Roman" panose="02020603050405020304" pitchFamily="18" charset="0"/>
              </a:rPr>
              <a:t>ÁREA TRADICIONAL Y  </a:t>
            </a:r>
            <a:r>
              <a:rPr lang="es-ES" altLang="es-VE" dirty="0">
                <a:solidFill>
                  <a:schemeClr val="tx1"/>
                </a:solidFill>
                <a:latin typeface="Times New Roman" panose="02020603050405020304" pitchFamily="18" charset="0"/>
                <a:cs typeface="Times New Roman" panose="02020603050405020304" pitchFamily="18" charset="0"/>
              </a:rPr>
              <a:t>DE </a:t>
            </a:r>
            <a:r>
              <a:rPr lang="es-ES" altLang="es-VE" dirty="0" smtClean="0">
                <a:solidFill>
                  <a:schemeClr val="tx1"/>
                </a:solidFill>
                <a:latin typeface="Times New Roman" panose="02020603050405020304" pitchFamily="18" charset="0"/>
                <a:cs typeface="Times New Roman" panose="02020603050405020304" pitchFamily="18" charset="0"/>
              </a:rPr>
              <a:t>RESERVA </a:t>
            </a:r>
            <a:endParaRPr lang="es-VE" altLang="es-VE" dirty="0">
              <a:solidFill>
                <a:schemeClr val="tx1"/>
              </a:solidFill>
              <a:latin typeface="Times New Roman" panose="02020603050405020304" pitchFamily="18" charset="0"/>
              <a:cs typeface="Times New Roman" panose="02020603050405020304" pitchFamily="18" charset="0"/>
            </a:endParaRPr>
          </a:p>
        </p:txBody>
      </p:sp>
      <p:sp>
        <p:nvSpPr>
          <p:cNvPr id="8" name="7 CuadroTexto"/>
          <p:cNvSpPr txBox="1"/>
          <p:nvPr/>
        </p:nvSpPr>
        <p:spPr>
          <a:xfrm>
            <a:off x="1080120" y="116632"/>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ÁREA EN ESTUDIO</a:t>
            </a:r>
            <a:endParaRPr lang="es-VE" sz="2800" b="1" dirty="0">
              <a:latin typeface="Times New Roman" pitchFamily="18" charset="0"/>
              <a:cs typeface="Times New Roman" pitchFamily="18" charset="0"/>
            </a:endParaRPr>
          </a:p>
        </p:txBody>
      </p:sp>
      <p:sp>
        <p:nvSpPr>
          <p:cNvPr id="9" name="8 Marcador de número de diapositiva"/>
          <p:cNvSpPr>
            <a:spLocks noGrp="1"/>
          </p:cNvSpPr>
          <p:nvPr>
            <p:ph type="sldNum" sz="quarter" idx="12"/>
          </p:nvPr>
        </p:nvSpPr>
        <p:spPr/>
        <p:txBody>
          <a:bodyPr/>
          <a:lstStyle/>
          <a:p>
            <a:fld id="{F1B4D4B2-61C0-4EA7-B269-04A370947B1B}" type="slidenum">
              <a:rPr lang="es-VE" smtClean="0"/>
              <a:t>20</a:t>
            </a:fld>
            <a:endParaRPr lang="es-VE"/>
          </a:p>
        </p:txBody>
      </p:sp>
    </p:spTree>
    <p:extLst>
      <p:ext uri="{BB962C8B-B14F-4D97-AF65-F5344CB8AC3E}">
        <p14:creationId xmlns:p14="http://schemas.microsoft.com/office/powerpoint/2010/main" val="320814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5" name="4 Grupo"/>
          <p:cNvGrpSpPr/>
          <p:nvPr/>
        </p:nvGrpSpPr>
        <p:grpSpPr>
          <a:xfrm>
            <a:off x="2411760" y="3501008"/>
            <a:ext cx="4536504" cy="556920"/>
            <a:chOff x="0" y="1293368"/>
            <a:chExt cx="4536504" cy="556920"/>
          </a:xfrm>
          <a:scene3d>
            <a:camera prst="orthographicFront"/>
            <a:lightRig rig="threePt" dir="t">
              <a:rot lat="0" lon="0" rev="7500000"/>
            </a:lightRig>
          </a:scene3d>
        </p:grpSpPr>
        <p:sp>
          <p:nvSpPr>
            <p:cNvPr id="6" name="5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1" name="10 Grupo"/>
          <p:cNvGrpSpPr/>
          <p:nvPr/>
        </p:nvGrpSpPr>
        <p:grpSpPr>
          <a:xfrm>
            <a:off x="2411760" y="2852936"/>
            <a:ext cx="4536504" cy="556920"/>
            <a:chOff x="0" y="1930928"/>
            <a:chExt cx="4536504" cy="556920"/>
          </a:xfrm>
          <a:scene3d>
            <a:camera prst="orthographicFront"/>
            <a:lightRig rig="threePt" dir="t">
              <a:rot lat="0" lon="0" rev="7500000"/>
            </a:lightRig>
          </a:scene3d>
        </p:grpSpPr>
        <p:sp>
          <p:nvSpPr>
            <p:cNvPr id="12" name="11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4" name="13 Grupo"/>
          <p:cNvGrpSpPr/>
          <p:nvPr/>
        </p:nvGrpSpPr>
        <p:grpSpPr>
          <a:xfrm>
            <a:off x="2411760" y="2204864"/>
            <a:ext cx="4536504" cy="556920"/>
            <a:chOff x="0" y="2568488"/>
            <a:chExt cx="4536504" cy="556920"/>
          </a:xfrm>
          <a:scene3d>
            <a:camera prst="orthographicFront"/>
            <a:lightRig rig="threePt" dir="t">
              <a:rot lat="0" lon="0" rev="7500000"/>
            </a:lightRig>
          </a:scene3d>
        </p:grpSpPr>
        <p:sp>
          <p:nvSpPr>
            <p:cNvPr id="15" name="14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a:t>
              </a:r>
              <a:r>
                <a:rPr lang="es-VE" sz="2400" b="1" dirty="0" smtClean="0">
                  <a:latin typeface="Times New Roman" pitchFamily="18" charset="0"/>
                  <a:cs typeface="Times New Roman" pitchFamily="18" charset="0"/>
                </a:rPr>
                <a:t>Teórico</a:t>
              </a:r>
              <a:endParaRPr lang="es-VE" sz="2400" b="1" kern="1200" dirty="0">
                <a:latin typeface="Times New Roman" pitchFamily="18" charset="0"/>
                <a:cs typeface="Times New Roman" pitchFamily="18" charset="0"/>
              </a:endParaRPr>
            </a:p>
          </p:txBody>
        </p:sp>
      </p:grpSp>
      <p:grpSp>
        <p:nvGrpSpPr>
          <p:cNvPr id="17" name="16 Grupo"/>
          <p:cNvGrpSpPr/>
          <p:nvPr/>
        </p:nvGrpSpPr>
        <p:grpSpPr>
          <a:xfrm>
            <a:off x="2411760" y="4149080"/>
            <a:ext cx="4536504" cy="556920"/>
            <a:chOff x="0" y="3206048"/>
            <a:chExt cx="4536504" cy="556920"/>
          </a:xfrm>
          <a:scene3d>
            <a:camera prst="orthographicFront"/>
            <a:lightRig rig="threePt" dir="t">
              <a:rot lat="0" lon="0" rev="7500000"/>
            </a:lightRig>
          </a:scene3d>
        </p:grpSpPr>
        <p:sp>
          <p:nvSpPr>
            <p:cNvPr id="18" name="17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0" name="19 Grupo"/>
          <p:cNvGrpSpPr/>
          <p:nvPr/>
        </p:nvGrpSpPr>
        <p:grpSpPr>
          <a:xfrm>
            <a:off x="2411760" y="4797152"/>
            <a:ext cx="4536504" cy="556920"/>
            <a:chOff x="0" y="3843608"/>
            <a:chExt cx="4536504" cy="556920"/>
          </a:xfrm>
          <a:scene3d>
            <a:camera prst="orthographicFront"/>
            <a:lightRig rig="threePt" dir="t">
              <a:rot lat="0" lon="0" rev="7500000"/>
            </a:lightRig>
          </a:scene3d>
        </p:grpSpPr>
        <p:sp>
          <p:nvSpPr>
            <p:cNvPr id="21" name="20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3" name="22 Grupo"/>
          <p:cNvGrpSpPr/>
          <p:nvPr/>
        </p:nvGrpSpPr>
        <p:grpSpPr>
          <a:xfrm>
            <a:off x="2411760" y="5445224"/>
            <a:ext cx="4536504" cy="556920"/>
            <a:chOff x="0" y="4481168"/>
            <a:chExt cx="4536504" cy="556920"/>
          </a:xfrm>
          <a:scene3d>
            <a:camera prst="orthographicFront"/>
            <a:lightRig rig="threePt" dir="t">
              <a:rot lat="0" lon="0" rev="7500000"/>
            </a:lightRig>
          </a:scene3d>
        </p:grpSpPr>
        <p:sp>
          <p:nvSpPr>
            <p:cNvPr id="24" name="23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26" name="25 Grupo"/>
          <p:cNvGrpSpPr/>
          <p:nvPr/>
        </p:nvGrpSpPr>
        <p:grpSpPr>
          <a:xfrm>
            <a:off x="2411760" y="1556792"/>
            <a:ext cx="4536504" cy="556920"/>
            <a:chOff x="0" y="655808"/>
            <a:chExt cx="4536504" cy="556920"/>
          </a:xfrm>
          <a:scene3d>
            <a:camera prst="orthographicFront"/>
            <a:lightRig rig="threePt" dir="t">
              <a:rot lat="0" lon="0" rev="7500000"/>
            </a:lightRig>
          </a:scene3d>
        </p:grpSpPr>
        <p:sp>
          <p:nvSpPr>
            <p:cNvPr id="27" name="26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
        <p:nvSpPr>
          <p:cNvPr id="29" name="28 Marcador de número de diapositiva"/>
          <p:cNvSpPr>
            <a:spLocks noGrp="1"/>
          </p:cNvSpPr>
          <p:nvPr>
            <p:ph type="sldNum" sz="quarter" idx="12"/>
          </p:nvPr>
        </p:nvSpPr>
        <p:spPr/>
        <p:txBody>
          <a:bodyPr/>
          <a:lstStyle/>
          <a:p>
            <a:fld id="{F1B4D4B2-61C0-4EA7-B269-04A370947B1B}" type="slidenum">
              <a:rPr lang="es-VE" smtClean="0"/>
              <a:t>21</a:t>
            </a:fld>
            <a:endParaRPr lang="es-VE"/>
          </a:p>
        </p:txBody>
      </p:sp>
    </p:spTree>
    <p:extLst>
      <p:ext uri="{BB962C8B-B14F-4D97-AF65-F5344CB8AC3E}">
        <p14:creationId xmlns:p14="http://schemas.microsoft.com/office/powerpoint/2010/main" val="20147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strVal val="#ppt_w*0.70"/>
                                          </p:val>
                                        </p:tav>
                                        <p:tav tm="100000">
                                          <p:val>
                                            <p:strVal val="#ppt_w"/>
                                          </p:val>
                                        </p:tav>
                                      </p:tavLst>
                                    </p:anim>
                                    <p:anim calcmode="lin" valueType="num">
                                      <p:cBhvr>
                                        <p:cTn id="43" dur="1000" fill="hold"/>
                                        <p:tgtEl>
                                          <p:spTgt spid="23"/>
                                        </p:tgtEl>
                                        <p:attrNameLst>
                                          <p:attrName>ppt_h</p:attrName>
                                        </p:attrNameLst>
                                      </p:cBhvr>
                                      <p:tavLst>
                                        <p:tav tm="0">
                                          <p:val>
                                            <p:strVal val="#ppt_h"/>
                                          </p:val>
                                        </p:tav>
                                        <p:tav tm="100000">
                                          <p:val>
                                            <p:strVal val="#ppt_h"/>
                                          </p:val>
                                        </p:tav>
                                      </p:tavLst>
                                    </p:anim>
                                    <p:animEffect transition="in" filter="fade">
                                      <p:cBhvr>
                                        <p:cTn id="44" dur="1000"/>
                                        <p:tgtEl>
                                          <p:spTgt spid="23"/>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5"/>
                                        </p:tgtEl>
                                      </p:cBhvr>
                                    </p:animEffect>
                                    <p:animScale>
                                      <p:cBhvr>
                                        <p:cTn id="48"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208365"/>
            <a:ext cx="378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a:latin typeface="Times New Roman" pitchFamily="18" charset="0"/>
                <a:cs typeface="Times New Roman" pitchFamily="18" charset="0"/>
              </a:rPr>
              <a:t>Fases de la Investigación</a:t>
            </a:r>
          </a:p>
        </p:txBody>
      </p:sp>
      <p:grpSp>
        <p:nvGrpSpPr>
          <p:cNvPr id="5" name="4 Grupo"/>
          <p:cNvGrpSpPr/>
          <p:nvPr/>
        </p:nvGrpSpPr>
        <p:grpSpPr>
          <a:xfrm>
            <a:off x="972147" y="2035955"/>
            <a:ext cx="1682413" cy="672965"/>
            <a:chOff x="547" y="175565"/>
            <a:chExt cx="1682413" cy="672965"/>
          </a:xfrm>
        </p:grpSpPr>
        <p:sp>
          <p:nvSpPr>
            <p:cNvPr id="6" name="5 Cheurón"/>
            <p:cNvSpPr/>
            <p:nvPr/>
          </p:nvSpPr>
          <p:spPr>
            <a:xfrm>
              <a:off x="547" y="175565"/>
              <a:ext cx="1682413" cy="672965"/>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heurón 4"/>
            <p:cNvSpPr/>
            <p:nvPr/>
          </p:nvSpPr>
          <p:spPr>
            <a:xfrm>
              <a:off x="337030" y="175565"/>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a:t>
              </a:r>
              <a:endParaRPr lang="es-VE" sz="1800" b="1" kern="1200" dirty="0">
                <a:latin typeface="Times New Roman" pitchFamily="18" charset="0"/>
                <a:cs typeface="Times New Roman" pitchFamily="18" charset="0"/>
              </a:endParaRPr>
            </a:p>
          </p:txBody>
        </p:sp>
      </p:grpSp>
      <p:grpSp>
        <p:nvGrpSpPr>
          <p:cNvPr id="8" name="7 Grupo"/>
          <p:cNvGrpSpPr/>
          <p:nvPr/>
        </p:nvGrpSpPr>
        <p:grpSpPr>
          <a:xfrm>
            <a:off x="2435847" y="2061894"/>
            <a:ext cx="5736005" cy="621075"/>
            <a:chOff x="1464247" y="201504"/>
            <a:chExt cx="5736005" cy="621075"/>
          </a:xfrm>
        </p:grpSpPr>
        <p:sp>
          <p:nvSpPr>
            <p:cNvPr id="9" name="8 Cheurón"/>
            <p:cNvSpPr/>
            <p:nvPr/>
          </p:nvSpPr>
          <p:spPr>
            <a:xfrm>
              <a:off x="1464247" y="201504"/>
              <a:ext cx="5736005" cy="621075"/>
            </a:xfrm>
            <a:prstGeom prst="chevron">
              <a:avLst/>
            </a:prstGeom>
            <a:ln w="28575">
              <a:solidFill>
                <a:schemeClr val="accent5">
                  <a:alpha val="90000"/>
                </a:schemeClr>
              </a:solidFill>
            </a:ln>
          </p:spPr>
          <p:style>
            <a:lnRef idx="2">
              <a:scrgbClr r="0" g="0" b="0"/>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heurón 6"/>
            <p:cNvSpPr/>
            <p:nvPr/>
          </p:nvSpPr>
          <p:spPr>
            <a:xfrm>
              <a:off x="1774785" y="201504"/>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Revisión Bibliográfica y Recopilación de </a:t>
              </a:r>
              <a:r>
                <a:rPr lang="es-VE" b="1" dirty="0" smtClean="0">
                  <a:latin typeface="Times New Roman" pitchFamily="18" charset="0"/>
                  <a:cs typeface="Times New Roman" pitchFamily="18" charset="0"/>
                </a:rPr>
                <a:t>Datos.</a:t>
              </a:r>
              <a:endParaRPr lang="es-VE" sz="1800" b="1" kern="1200" dirty="0">
                <a:latin typeface="Times New Roman" pitchFamily="18" charset="0"/>
                <a:cs typeface="Times New Roman" pitchFamily="18" charset="0"/>
              </a:endParaRPr>
            </a:p>
          </p:txBody>
        </p:sp>
      </p:grpSp>
      <p:grpSp>
        <p:nvGrpSpPr>
          <p:cNvPr id="11" name="10 Grupo"/>
          <p:cNvGrpSpPr/>
          <p:nvPr/>
        </p:nvGrpSpPr>
        <p:grpSpPr>
          <a:xfrm>
            <a:off x="972147" y="2828043"/>
            <a:ext cx="1682413" cy="672965"/>
            <a:chOff x="547" y="1086780"/>
            <a:chExt cx="1682413" cy="672965"/>
          </a:xfrm>
        </p:grpSpPr>
        <p:sp>
          <p:nvSpPr>
            <p:cNvPr id="12" name="11 Cheurón"/>
            <p:cNvSpPr/>
            <p:nvPr/>
          </p:nvSpPr>
          <p:spPr>
            <a:xfrm>
              <a:off x="547" y="1086780"/>
              <a:ext cx="1682413" cy="672965"/>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3" name="Cheurón 8"/>
            <p:cNvSpPr/>
            <p:nvPr/>
          </p:nvSpPr>
          <p:spPr>
            <a:xfrm>
              <a:off x="337030" y="1086780"/>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a:t>
              </a:r>
              <a:endParaRPr lang="es-VE" sz="1800" b="1" kern="1200" dirty="0">
                <a:latin typeface="Times New Roman" pitchFamily="18" charset="0"/>
                <a:cs typeface="Times New Roman" pitchFamily="18" charset="0"/>
              </a:endParaRPr>
            </a:p>
          </p:txBody>
        </p:sp>
      </p:grpSp>
      <p:grpSp>
        <p:nvGrpSpPr>
          <p:cNvPr id="14" name="13 Grupo"/>
          <p:cNvGrpSpPr/>
          <p:nvPr/>
        </p:nvGrpSpPr>
        <p:grpSpPr>
          <a:xfrm>
            <a:off x="2435847" y="2853978"/>
            <a:ext cx="5736005" cy="621075"/>
            <a:chOff x="1464247" y="1112715"/>
            <a:chExt cx="5736005" cy="621075"/>
          </a:xfrm>
        </p:grpSpPr>
        <p:sp>
          <p:nvSpPr>
            <p:cNvPr id="15" name="14 Cheurón"/>
            <p:cNvSpPr/>
            <p:nvPr/>
          </p:nvSpPr>
          <p:spPr>
            <a:xfrm>
              <a:off x="1464247" y="1112715"/>
              <a:ext cx="5736005" cy="621075"/>
            </a:xfrm>
            <a:prstGeom prst="chevron">
              <a:avLst/>
            </a:prstGeom>
            <a:ln w="28575">
              <a:solidFill>
                <a:srgbClr val="47D872">
                  <a:alpha val="90000"/>
                </a:srgbClr>
              </a:solidFill>
            </a:ln>
          </p:spPr>
          <p:style>
            <a:lnRef idx="2">
              <a:scrgbClr r="0" g="0" b="0"/>
            </a:lnRef>
            <a:fillRef idx="1">
              <a:schemeClr val="accent5">
                <a:tint val="40000"/>
                <a:alpha val="90000"/>
                <a:hueOff val="-2685120"/>
                <a:satOff val="12063"/>
                <a:lumOff val="829"/>
                <a:alphaOff val="0"/>
              </a:schemeClr>
            </a:fillRef>
            <a:effectRef idx="0">
              <a:schemeClr val="accent5">
                <a:tint val="40000"/>
                <a:alpha val="90000"/>
                <a:hueOff val="-2685120"/>
                <a:satOff val="12063"/>
                <a:lumOff val="829"/>
                <a:alphaOff val="0"/>
              </a:schemeClr>
            </a:effectRef>
            <a:fontRef idx="minor">
              <a:schemeClr val="dk1">
                <a:hueOff val="0"/>
                <a:satOff val="0"/>
                <a:lumOff val="0"/>
                <a:alphaOff val="0"/>
              </a:schemeClr>
            </a:fontRef>
          </p:style>
        </p:sp>
        <p:sp>
          <p:nvSpPr>
            <p:cNvPr id="16" name="Cheurón 10"/>
            <p:cNvSpPr/>
            <p:nvPr/>
          </p:nvSpPr>
          <p:spPr>
            <a:xfrm>
              <a:off x="1774785" y="1112715"/>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 la Configuración Mecánica de los pozos con CEF.</a:t>
              </a:r>
              <a:endParaRPr lang="es-VE" sz="1800" b="1" kern="1200" dirty="0">
                <a:latin typeface="Times New Roman" pitchFamily="18" charset="0"/>
                <a:cs typeface="Times New Roman" pitchFamily="18" charset="0"/>
              </a:endParaRPr>
            </a:p>
          </p:txBody>
        </p:sp>
      </p:grpSp>
      <p:grpSp>
        <p:nvGrpSpPr>
          <p:cNvPr id="17" name="16 Grupo"/>
          <p:cNvGrpSpPr/>
          <p:nvPr/>
        </p:nvGrpSpPr>
        <p:grpSpPr>
          <a:xfrm>
            <a:off x="972147" y="3620131"/>
            <a:ext cx="1682413" cy="672965"/>
            <a:chOff x="547" y="1975767"/>
            <a:chExt cx="1682413" cy="672965"/>
          </a:xfrm>
        </p:grpSpPr>
        <p:sp>
          <p:nvSpPr>
            <p:cNvPr id="18" name="17 Cheurón"/>
            <p:cNvSpPr/>
            <p:nvPr/>
          </p:nvSpPr>
          <p:spPr>
            <a:xfrm>
              <a:off x="547" y="1975767"/>
              <a:ext cx="1682413" cy="672965"/>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Cheurón 12"/>
            <p:cNvSpPr/>
            <p:nvPr/>
          </p:nvSpPr>
          <p:spPr>
            <a:xfrm>
              <a:off x="337030" y="1975767"/>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III</a:t>
              </a:r>
              <a:endParaRPr lang="es-VE" sz="1800" b="1" kern="1200" dirty="0">
                <a:latin typeface="Times New Roman" pitchFamily="18" charset="0"/>
                <a:cs typeface="Times New Roman" pitchFamily="18" charset="0"/>
              </a:endParaRPr>
            </a:p>
          </p:txBody>
        </p:sp>
      </p:grpSp>
      <p:grpSp>
        <p:nvGrpSpPr>
          <p:cNvPr id="20" name="19 Grupo"/>
          <p:cNvGrpSpPr/>
          <p:nvPr/>
        </p:nvGrpSpPr>
        <p:grpSpPr>
          <a:xfrm>
            <a:off x="2435847" y="3646082"/>
            <a:ext cx="5736005" cy="621075"/>
            <a:chOff x="1464247" y="2001718"/>
            <a:chExt cx="5736005" cy="621075"/>
          </a:xfrm>
        </p:grpSpPr>
        <p:sp>
          <p:nvSpPr>
            <p:cNvPr id="21" name="20 Cheurón"/>
            <p:cNvSpPr/>
            <p:nvPr/>
          </p:nvSpPr>
          <p:spPr>
            <a:xfrm>
              <a:off x="1464247" y="2001718"/>
              <a:ext cx="5736005" cy="621075"/>
            </a:xfrm>
            <a:prstGeom prst="chevron">
              <a:avLst/>
            </a:prstGeom>
            <a:ln w="28575">
              <a:solidFill>
                <a:srgbClr val="48D40E">
                  <a:alpha val="90000"/>
                </a:srgbClr>
              </a:solidFill>
            </a:ln>
          </p:spPr>
          <p:style>
            <a:lnRef idx="2">
              <a:scrgbClr r="0" g="0" b="0"/>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2" name="Cheurón 14"/>
            <p:cNvSpPr/>
            <p:nvPr/>
          </p:nvSpPr>
          <p:spPr>
            <a:xfrm>
              <a:off x="1774785" y="2001718"/>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del Comportamiento de Producción de pozos con CEF.</a:t>
              </a:r>
              <a:endParaRPr lang="es-VE" sz="1800" b="1" kern="1200" dirty="0">
                <a:latin typeface="Times New Roman" pitchFamily="18" charset="0"/>
                <a:cs typeface="Times New Roman" pitchFamily="18" charset="0"/>
              </a:endParaRPr>
            </a:p>
          </p:txBody>
        </p:sp>
      </p:grpSp>
      <p:sp>
        <p:nvSpPr>
          <p:cNvPr id="35" name="34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sp>
        <p:nvSpPr>
          <p:cNvPr id="42" name="41 Marcador de número de diapositiva"/>
          <p:cNvSpPr>
            <a:spLocks noGrp="1"/>
          </p:cNvSpPr>
          <p:nvPr>
            <p:ph type="sldNum" sz="quarter" idx="12"/>
          </p:nvPr>
        </p:nvSpPr>
        <p:spPr/>
        <p:txBody>
          <a:bodyPr/>
          <a:lstStyle/>
          <a:p>
            <a:fld id="{F1B4D4B2-61C0-4EA7-B269-04A370947B1B}" type="slidenum">
              <a:rPr lang="es-VE" smtClean="0"/>
              <a:t>22</a:t>
            </a:fld>
            <a:endParaRPr lang="es-VE"/>
          </a:p>
        </p:txBody>
      </p:sp>
    </p:spTree>
    <p:extLst>
      <p:ext uri="{BB962C8B-B14F-4D97-AF65-F5344CB8AC3E}">
        <p14:creationId xmlns:p14="http://schemas.microsoft.com/office/powerpoint/2010/main" val="1591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35"/>
                                        </p:tgtEl>
                                        <p:attrNameLst>
                                          <p:attrName>ppt_x</p:attrName>
                                          <p:attrName>ppt_y</p:attrName>
                                        </p:attrNameLst>
                                      </p:cBhvr>
                                      <p:rCtr x="24896" y="0"/>
                                    </p:animMotion>
                                  </p:childTnLst>
                                </p:cTn>
                              </p:par>
                            </p:childTnLst>
                          </p:cTn>
                        </p:par>
                        <p:par>
                          <p:cTn id="7" fill="hold">
                            <p:stCondLst>
                              <p:cond delay="1500"/>
                            </p:stCondLst>
                            <p:childTnLst>
                              <p:par>
                                <p:cTn id="8" presetID="53"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pic>
        <p:nvPicPr>
          <p:cNvPr id="5" name="4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61" y="2780927"/>
            <a:ext cx="5008286" cy="3570783"/>
          </a:xfrm>
          <a:prstGeom prst="rect">
            <a:avLst/>
          </a:prstGeom>
          <a:noFill/>
          <a:ln w="9525" cmpd="sng">
            <a:solidFill>
              <a:srgbClr val="4F81BD"/>
            </a:solidFill>
            <a:miter lim="800000"/>
            <a:headEnd/>
            <a:tailEnd/>
          </a:ln>
          <a:effectLst/>
        </p:spPr>
      </p:pic>
      <p:sp>
        <p:nvSpPr>
          <p:cNvPr id="6" name="5 Rectángulo"/>
          <p:cNvSpPr>
            <a:spLocks noChangeArrowheads="1"/>
          </p:cNvSpPr>
          <p:nvPr/>
        </p:nvSpPr>
        <p:spPr bwMode="auto">
          <a:xfrm>
            <a:off x="107504" y="1241008"/>
            <a:ext cx="5344299" cy="365978"/>
          </a:xfrm>
          <a:prstGeom prst="rect">
            <a:avLst/>
          </a:prstGeom>
          <a:solidFill>
            <a:srgbClr val="4BACC6"/>
          </a:solidFill>
          <a:ln w="38100">
            <a:solidFill>
              <a:srgbClr val="F2F2F2"/>
            </a:solidFill>
            <a:miter lim="800000"/>
            <a:headEnd/>
            <a:tailEnd/>
          </a:ln>
          <a:effectLst>
            <a:outerShdw sy="-50000" kx="-2453608" rotWithShape="0">
              <a:srgbClr val="205867">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VE" b="1" dirty="0">
                <a:effectLst/>
                <a:latin typeface="Times New Roman" panose="02020603050405020304" pitchFamily="18" charset="0"/>
                <a:ea typeface="Calibri"/>
                <a:cs typeface="Times New Roman" panose="02020603050405020304" pitchFamily="18" charset="0"/>
              </a:rPr>
              <a:t>Parámetros de Producción: Qo, %AyS, RGP</a:t>
            </a:r>
          </a:p>
        </p:txBody>
      </p:sp>
      <p:sp>
        <p:nvSpPr>
          <p:cNvPr id="7" name="6 Rectángulo"/>
          <p:cNvSpPr>
            <a:spLocks noChangeArrowheads="1"/>
          </p:cNvSpPr>
          <p:nvPr/>
        </p:nvSpPr>
        <p:spPr bwMode="auto">
          <a:xfrm>
            <a:off x="123640" y="2033096"/>
            <a:ext cx="5312025" cy="387792"/>
          </a:xfrm>
          <a:prstGeom prst="rect">
            <a:avLst/>
          </a:prstGeom>
          <a:solidFill>
            <a:srgbClr val="4BACC6"/>
          </a:solidFill>
          <a:ln w="38100">
            <a:solidFill>
              <a:srgbClr val="F2F2F2"/>
            </a:solidFill>
            <a:miter lim="800000"/>
            <a:headEnd/>
            <a:tailEnd/>
          </a:ln>
          <a:effectLst>
            <a:outerShdw sy="-50000" kx="-2453608" rotWithShape="0">
              <a:srgbClr val="205867">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VE" b="1" dirty="0">
                <a:effectLst/>
                <a:latin typeface="Times New Roman" panose="02020603050405020304" pitchFamily="18" charset="0"/>
                <a:ea typeface="Calibri"/>
                <a:cs typeface="Times New Roman" panose="02020603050405020304" pitchFamily="18" charset="0"/>
              </a:rPr>
              <a:t>Parámetros de Fondo: PIP, Torque de Cabillas</a:t>
            </a:r>
          </a:p>
        </p:txBody>
      </p:sp>
      <p:pic>
        <p:nvPicPr>
          <p:cNvPr id="8" name="Picture 2" descr="http://www.cadex99.com/20090101/PETRO/ofm2007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08103" y="2535287"/>
            <a:ext cx="3456385" cy="3445034"/>
          </a:xfrm>
          <a:prstGeom prst="rect">
            <a:avLst/>
          </a:prstGeom>
          <a:noFill/>
          <a:extLst>
            <a:ext uri="{909E8E84-426E-40DD-AFC4-6F175D3DCCD1}">
              <a14:hiddenFill xmlns:a14="http://schemas.microsoft.com/office/drawing/2010/main">
                <a:solidFill>
                  <a:srgbClr val="FFFFFF"/>
                </a:solidFill>
              </a14:hiddenFill>
            </a:ext>
          </a:extLst>
        </p:spPr>
      </p:pic>
      <p:sp>
        <p:nvSpPr>
          <p:cNvPr id="9" name="5 CuadroTexto"/>
          <p:cNvSpPr txBox="1">
            <a:spLocks noChangeArrowheads="1"/>
          </p:cNvSpPr>
          <p:nvPr/>
        </p:nvSpPr>
        <p:spPr bwMode="auto">
          <a:xfrm>
            <a:off x="1403648" y="6351711"/>
            <a:ext cx="248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i="0" dirty="0" smtClean="0">
                <a:solidFill>
                  <a:srgbClr val="000099"/>
                </a:solidFill>
                <a:latin typeface="Times New Roman" panose="02020603050405020304" pitchFamily="18" charset="0"/>
                <a:cs typeface="Times New Roman" panose="02020603050405020304" pitchFamily="18" charset="0"/>
              </a:rPr>
              <a:t>Cp Data Display</a:t>
            </a:r>
          </a:p>
        </p:txBody>
      </p:sp>
      <p:sp>
        <p:nvSpPr>
          <p:cNvPr id="10" name="5 CuadroTexto"/>
          <p:cNvSpPr txBox="1">
            <a:spLocks noChangeArrowheads="1"/>
          </p:cNvSpPr>
          <p:nvPr/>
        </p:nvSpPr>
        <p:spPr bwMode="auto">
          <a:xfrm>
            <a:off x="5868144" y="1353542"/>
            <a:ext cx="3275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Pozos Área Tradicional</a:t>
            </a:r>
          </a:p>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Y de Reserva</a:t>
            </a:r>
          </a:p>
        </p:txBody>
      </p:sp>
      <p:sp>
        <p:nvSpPr>
          <p:cNvPr id="11" name="10 Rectángulo"/>
          <p:cNvSpPr>
            <a:spLocks noChangeArrowheads="1"/>
          </p:cNvSpPr>
          <p:nvPr/>
        </p:nvSpPr>
        <p:spPr bwMode="auto">
          <a:xfrm>
            <a:off x="5436096" y="6093296"/>
            <a:ext cx="3582988" cy="387792"/>
          </a:xfrm>
          <a:prstGeom prst="rect">
            <a:avLst/>
          </a:prstGeom>
          <a:solidFill>
            <a:srgbClr val="4BACC6"/>
          </a:solidFill>
          <a:ln w="38100">
            <a:solidFill>
              <a:srgbClr val="F2F2F2"/>
            </a:solidFill>
            <a:miter lim="800000"/>
            <a:headEnd/>
            <a:tailEnd/>
          </a:ln>
          <a:effectLst>
            <a:outerShdw sy="-50000" kx="-2453608" rotWithShape="0">
              <a:srgbClr val="205867">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VE" b="1" dirty="0" smtClean="0">
                <a:effectLst/>
                <a:latin typeface="Times New Roman" panose="02020603050405020304" pitchFamily="18" charset="0"/>
                <a:ea typeface="Calibri"/>
                <a:cs typeface="Times New Roman" panose="02020603050405020304" pitchFamily="18" charset="0"/>
              </a:rPr>
              <a:t>Declinación de Producción</a:t>
            </a:r>
            <a:endParaRPr lang="es-VE" b="1" dirty="0">
              <a:effectLst/>
              <a:latin typeface="Times New Roman" panose="02020603050405020304" pitchFamily="18" charset="0"/>
              <a:ea typeface="Calibri"/>
              <a:cs typeface="Times New Roman" panose="02020603050405020304" pitchFamily="18" charset="0"/>
            </a:endParaRPr>
          </a:p>
        </p:txBody>
      </p:sp>
      <p:sp>
        <p:nvSpPr>
          <p:cNvPr id="12" name="11 Marcador de número de diapositiva"/>
          <p:cNvSpPr>
            <a:spLocks noGrp="1"/>
          </p:cNvSpPr>
          <p:nvPr>
            <p:ph type="sldNum" sz="quarter" idx="12"/>
          </p:nvPr>
        </p:nvSpPr>
        <p:spPr/>
        <p:txBody>
          <a:bodyPr/>
          <a:lstStyle/>
          <a:p>
            <a:fld id="{F1B4D4B2-61C0-4EA7-B269-04A370947B1B}" type="slidenum">
              <a:rPr lang="es-VE" smtClean="0"/>
              <a:t>23</a:t>
            </a:fld>
            <a:endParaRPr lang="es-VE"/>
          </a:p>
        </p:txBody>
      </p:sp>
    </p:spTree>
    <p:extLst>
      <p:ext uri="{BB962C8B-B14F-4D97-AF65-F5344CB8AC3E}">
        <p14:creationId xmlns:p14="http://schemas.microsoft.com/office/powerpoint/2010/main" val="18485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208365"/>
            <a:ext cx="378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a:latin typeface="Times New Roman" pitchFamily="18" charset="0"/>
                <a:cs typeface="Times New Roman" pitchFamily="18" charset="0"/>
              </a:rPr>
              <a:t>Fases de la Investigación</a:t>
            </a:r>
          </a:p>
        </p:txBody>
      </p:sp>
      <p:grpSp>
        <p:nvGrpSpPr>
          <p:cNvPr id="5" name="4 Grupo"/>
          <p:cNvGrpSpPr/>
          <p:nvPr/>
        </p:nvGrpSpPr>
        <p:grpSpPr>
          <a:xfrm>
            <a:off x="972147" y="2035955"/>
            <a:ext cx="1682413" cy="672965"/>
            <a:chOff x="547" y="175565"/>
            <a:chExt cx="1682413" cy="672965"/>
          </a:xfrm>
        </p:grpSpPr>
        <p:sp>
          <p:nvSpPr>
            <p:cNvPr id="6" name="5 Cheurón"/>
            <p:cNvSpPr/>
            <p:nvPr/>
          </p:nvSpPr>
          <p:spPr>
            <a:xfrm>
              <a:off x="547" y="175565"/>
              <a:ext cx="1682413" cy="672965"/>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heurón 4"/>
            <p:cNvSpPr/>
            <p:nvPr/>
          </p:nvSpPr>
          <p:spPr>
            <a:xfrm>
              <a:off x="337030" y="175565"/>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a:t>
              </a:r>
              <a:endParaRPr lang="es-VE" sz="1800" b="1" kern="1200" dirty="0">
                <a:latin typeface="Times New Roman" pitchFamily="18" charset="0"/>
                <a:cs typeface="Times New Roman" pitchFamily="18" charset="0"/>
              </a:endParaRPr>
            </a:p>
          </p:txBody>
        </p:sp>
      </p:grpSp>
      <p:grpSp>
        <p:nvGrpSpPr>
          <p:cNvPr id="8" name="7 Grupo"/>
          <p:cNvGrpSpPr/>
          <p:nvPr/>
        </p:nvGrpSpPr>
        <p:grpSpPr>
          <a:xfrm>
            <a:off x="2435847" y="2061894"/>
            <a:ext cx="5736005" cy="621075"/>
            <a:chOff x="1464247" y="201504"/>
            <a:chExt cx="5736005" cy="621075"/>
          </a:xfrm>
        </p:grpSpPr>
        <p:sp>
          <p:nvSpPr>
            <p:cNvPr id="9" name="8 Cheurón"/>
            <p:cNvSpPr/>
            <p:nvPr/>
          </p:nvSpPr>
          <p:spPr>
            <a:xfrm>
              <a:off x="1464247" y="201504"/>
              <a:ext cx="5736005" cy="621075"/>
            </a:xfrm>
            <a:prstGeom prst="chevron">
              <a:avLst/>
            </a:prstGeom>
            <a:ln w="28575">
              <a:solidFill>
                <a:schemeClr val="accent5">
                  <a:alpha val="90000"/>
                </a:schemeClr>
              </a:solidFill>
            </a:ln>
          </p:spPr>
          <p:style>
            <a:lnRef idx="2">
              <a:scrgbClr r="0" g="0" b="0"/>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heurón 6"/>
            <p:cNvSpPr/>
            <p:nvPr/>
          </p:nvSpPr>
          <p:spPr>
            <a:xfrm>
              <a:off x="1774785" y="201504"/>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Revisión Bibliográfica y Recopilación de </a:t>
              </a:r>
              <a:r>
                <a:rPr lang="es-VE" b="1" dirty="0" smtClean="0">
                  <a:latin typeface="Times New Roman" pitchFamily="18" charset="0"/>
                  <a:cs typeface="Times New Roman" pitchFamily="18" charset="0"/>
                </a:rPr>
                <a:t>Datos.</a:t>
              </a:r>
              <a:endParaRPr lang="es-VE" sz="1800" b="1" kern="1200" dirty="0">
                <a:latin typeface="Times New Roman" pitchFamily="18" charset="0"/>
                <a:cs typeface="Times New Roman" pitchFamily="18" charset="0"/>
              </a:endParaRPr>
            </a:p>
          </p:txBody>
        </p:sp>
      </p:grpSp>
      <p:grpSp>
        <p:nvGrpSpPr>
          <p:cNvPr id="11" name="10 Grupo"/>
          <p:cNvGrpSpPr/>
          <p:nvPr/>
        </p:nvGrpSpPr>
        <p:grpSpPr>
          <a:xfrm>
            <a:off x="972147" y="2828043"/>
            <a:ext cx="1682413" cy="672965"/>
            <a:chOff x="547" y="1086780"/>
            <a:chExt cx="1682413" cy="672965"/>
          </a:xfrm>
        </p:grpSpPr>
        <p:sp>
          <p:nvSpPr>
            <p:cNvPr id="12" name="11 Cheurón"/>
            <p:cNvSpPr/>
            <p:nvPr/>
          </p:nvSpPr>
          <p:spPr>
            <a:xfrm>
              <a:off x="547" y="1086780"/>
              <a:ext cx="1682413" cy="672965"/>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3" name="Cheurón 8"/>
            <p:cNvSpPr/>
            <p:nvPr/>
          </p:nvSpPr>
          <p:spPr>
            <a:xfrm>
              <a:off x="337030" y="1086780"/>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a:t>
              </a:r>
              <a:endParaRPr lang="es-VE" sz="1800" b="1" kern="1200" dirty="0">
                <a:latin typeface="Times New Roman" pitchFamily="18" charset="0"/>
                <a:cs typeface="Times New Roman" pitchFamily="18" charset="0"/>
              </a:endParaRPr>
            </a:p>
          </p:txBody>
        </p:sp>
      </p:grpSp>
      <p:grpSp>
        <p:nvGrpSpPr>
          <p:cNvPr id="14" name="13 Grupo"/>
          <p:cNvGrpSpPr/>
          <p:nvPr/>
        </p:nvGrpSpPr>
        <p:grpSpPr>
          <a:xfrm>
            <a:off x="2435847" y="2853978"/>
            <a:ext cx="5736005" cy="621075"/>
            <a:chOff x="1464247" y="1112715"/>
            <a:chExt cx="5736005" cy="621075"/>
          </a:xfrm>
        </p:grpSpPr>
        <p:sp>
          <p:nvSpPr>
            <p:cNvPr id="15" name="14 Cheurón"/>
            <p:cNvSpPr/>
            <p:nvPr/>
          </p:nvSpPr>
          <p:spPr>
            <a:xfrm>
              <a:off x="1464247" y="1112715"/>
              <a:ext cx="5736005" cy="621075"/>
            </a:xfrm>
            <a:prstGeom prst="chevron">
              <a:avLst/>
            </a:prstGeom>
            <a:ln w="28575">
              <a:solidFill>
                <a:srgbClr val="47D872">
                  <a:alpha val="90000"/>
                </a:srgbClr>
              </a:solidFill>
            </a:ln>
          </p:spPr>
          <p:style>
            <a:lnRef idx="2">
              <a:scrgbClr r="0" g="0" b="0"/>
            </a:lnRef>
            <a:fillRef idx="1">
              <a:schemeClr val="accent5">
                <a:tint val="40000"/>
                <a:alpha val="90000"/>
                <a:hueOff val="-2685120"/>
                <a:satOff val="12063"/>
                <a:lumOff val="829"/>
                <a:alphaOff val="0"/>
              </a:schemeClr>
            </a:fillRef>
            <a:effectRef idx="0">
              <a:schemeClr val="accent5">
                <a:tint val="40000"/>
                <a:alpha val="90000"/>
                <a:hueOff val="-2685120"/>
                <a:satOff val="12063"/>
                <a:lumOff val="829"/>
                <a:alphaOff val="0"/>
              </a:schemeClr>
            </a:effectRef>
            <a:fontRef idx="minor">
              <a:schemeClr val="dk1">
                <a:hueOff val="0"/>
                <a:satOff val="0"/>
                <a:lumOff val="0"/>
                <a:alphaOff val="0"/>
              </a:schemeClr>
            </a:fontRef>
          </p:style>
        </p:sp>
        <p:sp>
          <p:nvSpPr>
            <p:cNvPr id="16" name="Cheurón 10"/>
            <p:cNvSpPr/>
            <p:nvPr/>
          </p:nvSpPr>
          <p:spPr>
            <a:xfrm>
              <a:off x="1774785" y="1112715"/>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 la Configuración Mecánica de los pozos con CEF.</a:t>
              </a:r>
              <a:endParaRPr lang="es-VE" sz="1800" b="1" kern="1200" dirty="0">
                <a:latin typeface="Times New Roman" pitchFamily="18" charset="0"/>
                <a:cs typeface="Times New Roman" pitchFamily="18" charset="0"/>
              </a:endParaRPr>
            </a:p>
          </p:txBody>
        </p:sp>
      </p:grpSp>
      <p:grpSp>
        <p:nvGrpSpPr>
          <p:cNvPr id="17" name="16 Grupo"/>
          <p:cNvGrpSpPr/>
          <p:nvPr/>
        </p:nvGrpSpPr>
        <p:grpSpPr>
          <a:xfrm>
            <a:off x="972147" y="3620131"/>
            <a:ext cx="1682413" cy="672965"/>
            <a:chOff x="547" y="1975767"/>
            <a:chExt cx="1682413" cy="672965"/>
          </a:xfrm>
        </p:grpSpPr>
        <p:sp>
          <p:nvSpPr>
            <p:cNvPr id="18" name="17 Cheurón"/>
            <p:cNvSpPr/>
            <p:nvPr/>
          </p:nvSpPr>
          <p:spPr>
            <a:xfrm>
              <a:off x="547" y="1975767"/>
              <a:ext cx="1682413" cy="672965"/>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Cheurón 12"/>
            <p:cNvSpPr/>
            <p:nvPr/>
          </p:nvSpPr>
          <p:spPr>
            <a:xfrm>
              <a:off x="337030" y="1975767"/>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III</a:t>
              </a:r>
              <a:endParaRPr lang="es-VE" sz="1800" b="1" kern="1200" dirty="0">
                <a:latin typeface="Times New Roman" pitchFamily="18" charset="0"/>
                <a:cs typeface="Times New Roman" pitchFamily="18" charset="0"/>
              </a:endParaRPr>
            </a:p>
          </p:txBody>
        </p:sp>
      </p:grpSp>
      <p:grpSp>
        <p:nvGrpSpPr>
          <p:cNvPr id="20" name="19 Grupo"/>
          <p:cNvGrpSpPr/>
          <p:nvPr/>
        </p:nvGrpSpPr>
        <p:grpSpPr>
          <a:xfrm>
            <a:off x="2435847" y="3646082"/>
            <a:ext cx="5736005" cy="621075"/>
            <a:chOff x="1464247" y="2001718"/>
            <a:chExt cx="5736005" cy="621075"/>
          </a:xfrm>
        </p:grpSpPr>
        <p:sp>
          <p:nvSpPr>
            <p:cNvPr id="21" name="20 Cheurón"/>
            <p:cNvSpPr/>
            <p:nvPr/>
          </p:nvSpPr>
          <p:spPr>
            <a:xfrm>
              <a:off x="1464247" y="2001718"/>
              <a:ext cx="5736005" cy="621075"/>
            </a:xfrm>
            <a:prstGeom prst="chevron">
              <a:avLst/>
            </a:prstGeom>
            <a:ln w="28575">
              <a:solidFill>
                <a:srgbClr val="48D40E">
                  <a:alpha val="90000"/>
                </a:srgbClr>
              </a:solidFill>
            </a:ln>
          </p:spPr>
          <p:style>
            <a:lnRef idx="2">
              <a:scrgbClr r="0" g="0" b="0"/>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2" name="Cheurón 14"/>
            <p:cNvSpPr/>
            <p:nvPr/>
          </p:nvSpPr>
          <p:spPr>
            <a:xfrm>
              <a:off x="1774785" y="2001718"/>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del Comportamiento de Producción de pozos con CEF.</a:t>
              </a:r>
              <a:endParaRPr lang="es-VE" sz="1800" b="1" kern="1200" dirty="0">
                <a:latin typeface="Times New Roman" pitchFamily="18" charset="0"/>
                <a:cs typeface="Times New Roman" pitchFamily="18" charset="0"/>
              </a:endParaRPr>
            </a:p>
          </p:txBody>
        </p:sp>
      </p:grpSp>
      <p:grpSp>
        <p:nvGrpSpPr>
          <p:cNvPr id="23" name="22 Grupo"/>
          <p:cNvGrpSpPr/>
          <p:nvPr/>
        </p:nvGrpSpPr>
        <p:grpSpPr>
          <a:xfrm>
            <a:off x="972147" y="4412219"/>
            <a:ext cx="1682413" cy="672965"/>
            <a:chOff x="547" y="2839861"/>
            <a:chExt cx="1682413" cy="672965"/>
          </a:xfrm>
        </p:grpSpPr>
        <p:sp>
          <p:nvSpPr>
            <p:cNvPr id="24" name="23 Cheurón"/>
            <p:cNvSpPr/>
            <p:nvPr/>
          </p:nvSpPr>
          <p:spPr>
            <a:xfrm>
              <a:off x="547" y="2839861"/>
              <a:ext cx="1682413" cy="672965"/>
            </a:xfrm>
            <a:prstGeom prst="chevron">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5" name="Cheurón 16"/>
            <p:cNvSpPr/>
            <p:nvPr/>
          </p:nvSpPr>
          <p:spPr>
            <a:xfrm>
              <a:off x="337030" y="2839861"/>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IV</a:t>
              </a:r>
              <a:endParaRPr lang="es-VE" sz="1800" b="1" kern="1200" dirty="0">
                <a:latin typeface="Times New Roman" pitchFamily="18" charset="0"/>
                <a:cs typeface="Times New Roman" pitchFamily="18" charset="0"/>
              </a:endParaRPr>
            </a:p>
          </p:txBody>
        </p:sp>
      </p:grpSp>
      <p:grpSp>
        <p:nvGrpSpPr>
          <p:cNvPr id="26" name="25 Grupo"/>
          <p:cNvGrpSpPr/>
          <p:nvPr/>
        </p:nvGrpSpPr>
        <p:grpSpPr>
          <a:xfrm>
            <a:off x="2435847" y="4438173"/>
            <a:ext cx="5736005" cy="621075"/>
            <a:chOff x="1464247" y="2865815"/>
            <a:chExt cx="5736005" cy="621075"/>
          </a:xfrm>
        </p:grpSpPr>
        <p:sp>
          <p:nvSpPr>
            <p:cNvPr id="27" name="26 Cheurón"/>
            <p:cNvSpPr/>
            <p:nvPr/>
          </p:nvSpPr>
          <p:spPr>
            <a:xfrm>
              <a:off x="1464247" y="2865815"/>
              <a:ext cx="5736005" cy="621075"/>
            </a:xfrm>
            <a:prstGeom prst="chevron">
              <a:avLst/>
            </a:prstGeom>
            <a:ln w="28575">
              <a:solidFill>
                <a:srgbClr val="F1D746">
                  <a:alpha val="90000"/>
                </a:srgbClr>
              </a:solidFill>
            </a:ln>
          </p:spPr>
          <p:style>
            <a:lnRef idx="2">
              <a:scrgbClr r="0" g="0" b="0"/>
            </a:lnRef>
            <a:fillRef idx="1">
              <a:schemeClr val="accent5">
                <a:tint val="40000"/>
                <a:alpha val="90000"/>
                <a:hueOff val="-8055361"/>
                <a:satOff val="36190"/>
                <a:lumOff val="2488"/>
                <a:alphaOff val="0"/>
              </a:schemeClr>
            </a:fillRef>
            <a:effectRef idx="0">
              <a:schemeClr val="accent5">
                <a:tint val="40000"/>
                <a:alpha val="90000"/>
                <a:hueOff val="-8055361"/>
                <a:satOff val="36190"/>
                <a:lumOff val="2488"/>
                <a:alphaOff val="0"/>
              </a:schemeClr>
            </a:effectRef>
            <a:fontRef idx="minor">
              <a:schemeClr val="dk1">
                <a:hueOff val="0"/>
                <a:satOff val="0"/>
                <a:lumOff val="0"/>
                <a:alphaOff val="0"/>
              </a:schemeClr>
            </a:fontRef>
          </p:style>
        </p:sp>
        <p:sp>
          <p:nvSpPr>
            <p:cNvPr id="28" name="Cheurón 18"/>
            <p:cNvSpPr/>
            <p:nvPr/>
          </p:nvSpPr>
          <p:spPr>
            <a:xfrm>
              <a:off x="1774785" y="2865815"/>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Creación de Criterios Técnicos y Selección de pozos del Área de Reserva.</a:t>
              </a:r>
              <a:endParaRPr lang="es-VE" sz="1800" b="1" kern="1200" dirty="0">
                <a:latin typeface="Times New Roman" pitchFamily="18" charset="0"/>
                <a:cs typeface="Times New Roman" pitchFamily="18" charset="0"/>
              </a:endParaRPr>
            </a:p>
          </p:txBody>
        </p:sp>
      </p:grpSp>
      <p:grpSp>
        <p:nvGrpSpPr>
          <p:cNvPr id="29" name="28 Grupo"/>
          <p:cNvGrpSpPr/>
          <p:nvPr/>
        </p:nvGrpSpPr>
        <p:grpSpPr>
          <a:xfrm>
            <a:off x="972147" y="5132299"/>
            <a:ext cx="1682413" cy="672965"/>
            <a:chOff x="547" y="3751077"/>
            <a:chExt cx="1682413" cy="672965"/>
          </a:xfrm>
        </p:grpSpPr>
        <p:sp>
          <p:nvSpPr>
            <p:cNvPr id="30" name="29 Cheurón"/>
            <p:cNvSpPr/>
            <p:nvPr/>
          </p:nvSpPr>
          <p:spPr>
            <a:xfrm>
              <a:off x="547" y="3751077"/>
              <a:ext cx="1682413" cy="672965"/>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1" name="Cheurón 20"/>
            <p:cNvSpPr/>
            <p:nvPr/>
          </p:nvSpPr>
          <p:spPr>
            <a:xfrm>
              <a:off x="337030" y="3751077"/>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V</a:t>
              </a:r>
              <a:endParaRPr lang="es-VE" sz="1800" b="1" kern="1200" dirty="0">
                <a:latin typeface="Times New Roman" pitchFamily="18" charset="0"/>
                <a:cs typeface="Times New Roman" pitchFamily="18" charset="0"/>
              </a:endParaRPr>
            </a:p>
          </p:txBody>
        </p:sp>
      </p:grpSp>
      <p:grpSp>
        <p:nvGrpSpPr>
          <p:cNvPr id="32" name="31 Grupo"/>
          <p:cNvGrpSpPr/>
          <p:nvPr/>
        </p:nvGrpSpPr>
        <p:grpSpPr>
          <a:xfrm>
            <a:off x="2435847" y="5189499"/>
            <a:ext cx="5641845" cy="558561"/>
            <a:chOff x="1464247" y="3808277"/>
            <a:chExt cx="5641845" cy="558561"/>
          </a:xfrm>
        </p:grpSpPr>
        <p:sp>
          <p:nvSpPr>
            <p:cNvPr id="33" name="32 Cheurón"/>
            <p:cNvSpPr/>
            <p:nvPr/>
          </p:nvSpPr>
          <p:spPr>
            <a:xfrm>
              <a:off x="1464247" y="3808277"/>
              <a:ext cx="5641845" cy="558561"/>
            </a:xfrm>
            <a:prstGeom prst="chevron">
              <a:avLst/>
            </a:prstGeom>
            <a:ln w="28575">
              <a:solidFill>
                <a:srgbClr val="F79646">
                  <a:alpha val="90000"/>
                </a:srgbClr>
              </a:solidFill>
            </a:ln>
          </p:spPr>
          <p:style>
            <a:lnRef idx="2">
              <a:scrgbClr r="0" g="0" b="0"/>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4" name="Cheurón 22"/>
            <p:cNvSpPr/>
            <p:nvPr/>
          </p:nvSpPr>
          <p:spPr>
            <a:xfrm>
              <a:off x="1743528" y="3808277"/>
              <a:ext cx="5083284" cy="5585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Simulación de Yacimiento con </a:t>
              </a:r>
              <a:r>
                <a:rPr lang="es-VE" sz="1800" b="1" kern="1200" dirty="0" err="1" smtClean="0">
                  <a:latin typeface="Times New Roman" pitchFamily="18" charset="0"/>
                  <a:cs typeface="Times New Roman" pitchFamily="18" charset="0"/>
                </a:rPr>
                <a:t>Stars</a:t>
              </a:r>
              <a:r>
                <a:rPr lang="es-VE" sz="1800" b="1" kern="1200" dirty="0" smtClean="0">
                  <a:latin typeface="Times New Roman" pitchFamily="18" charset="0"/>
                  <a:cs typeface="Times New Roman" pitchFamily="18" charset="0"/>
                </a:rPr>
                <a:t>-CMG.</a:t>
              </a:r>
              <a:endParaRPr lang="es-VE" sz="1800" b="1" kern="1200" dirty="0">
                <a:latin typeface="Times New Roman" pitchFamily="18" charset="0"/>
                <a:cs typeface="Times New Roman" pitchFamily="18" charset="0"/>
              </a:endParaRPr>
            </a:p>
          </p:txBody>
        </p:sp>
      </p:grpSp>
      <p:sp>
        <p:nvSpPr>
          <p:cNvPr id="35" name="34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p:txBody>
          <a:bodyPr/>
          <a:lstStyle/>
          <a:p>
            <a:fld id="{F1B4D4B2-61C0-4EA7-B269-04A370947B1B}" type="slidenum">
              <a:rPr lang="es-VE" smtClean="0"/>
              <a:t>24</a:t>
            </a:fld>
            <a:endParaRPr lang="es-VE"/>
          </a:p>
        </p:txBody>
      </p:sp>
    </p:spTree>
    <p:extLst>
      <p:ext uri="{BB962C8B-B14F-4D97-AF65-F5344CB8AC3E}">
        <p14:creationId xmlns:p14="http://schemas.microsoft.com/office/powerpoint/2010/main" val="41000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grpSp>
        <p:nvGrpSpPr>
          <p:cNvPr id="5" name="4 Grupo"/>
          <p:cNvGrpSpPr>
            <a:grpSpLocks/>
          </p:cNvGrpSpPr>
          <p:nvPr/>
        </p:nvGrpSpPr>
        <p:grpSpPr bwMode="auto">
          <a:xfrm>
            <a:off x="475980" y="919709"/>
            <a:ext cx="3096344" cy="1096670"/>
            <a:chOff x="506730" y="2147454"/>
            <a:chExt cx="8389620" cy="3200400"/>
          </a:xfrm>
        </p:grpSpPr>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730" y="2147454"/>
              <a:ext cx="838962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7201" y="2514600"/>
              <a:ext cx="2367593" cy="8229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8" name="5 CuadroTexto"/>
          <p:cNvSpPr txBox="1">
            <a:spLocks noChangeArrowheads="1"/>
          </p:cNvSpPr>
          <p:nvPr/>
        </p:nvSpPr>
        <p:spPr bwMode="auto">
          <a:xfrm>
            <a:off x="5076056" y="1021794"/>
            <a:ext cx="3275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Submodelo del Pozo </a:t>
            </a:r>
          </a:p>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JK-2306</a:t>
            </a:r>
          </a:p>
        </p:txBody>
      </p:sp>
      <p:sp>
        <p:nvSpPr>
          <p:cNvPr id="9" name="5 CuadroTexto"/>
          <p:cNvSpPr txBox="1">
            <a:spLocks noChangeArrowheads="1"/>
          </p:cNvSpPr>
          <p:nvPr/>
        </p:nvSpPr>
        <p:spPr bwMode="auto">
          <a:xfrm>
            <a:off x="386224" y="2060848"/>
            <a:ext cx="3275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Historia en Caliente Mayo-2010 a Julio 2013</a:t>
            </a:r>
          </a:p>
        </p:txBody>
      </p: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3928" y="1999887"/>
            <a:ext cx="5112568" cy="4381441"/>
          </a:xfrm>
          <a:prstGeom prst="rect">
            <a:avLst/>
          </a:prstGeom>
          <a:noFill/>
          <a:ln w="9525">
            <a:solidFill>
              <a:srgbClr val="0000FF"/>
            </a:solidFill>
            <a:miter lim="800000"/>
            <a:headEnd/>
            <a:tailEnd/>
          </a:ln>
        </p:spPr>
      </p:pic>
      <p:pic>
        <p:nvPicPr>
          <p:cNvPr id="11" name="10 Imagen"/>
          <p:cNvPicPr/>
          <p:nvPr/>
        </p:nvPicPr>
        <p:blipFill rotWithShape="1">
          <a:blip r:embed="rId5" cstate="email">
            <a:extLst>
              <a:ext uri="{28A0092B-C50C-407E-A947-70E740481C1C}">
                <a14:useLocalDpi xmlns:a14="http://schemas.microsoft.com/office/drawing/2010/main"/>
              </a:ext>
            </a:extLst>
          </a:blip>
          <a:srcRect/>
          <a:stretch/>
        </p:blipFill>
        <p:spPr bwMode="auto">
          <a:xfrm>
            <a:off x="0" y="3035861"/>
            <a:ext cx="5364088" cy="3705507"/>
          </a:xfrm>
          <a:prstGeom prst="rect">
            <a:avLst/>
          </a:prstGeom>
          <a:noFill/>
        </p:spPr>
      </p:pic>
      <p:sp>
        <p:nvSpPr>
          <p:cNvPr id="12" name="11 Rectángulo"/>
          <p:cNvSpPr/>
          <p:nvPr/>
        </p:nvSpPr>
        <p:spPr>
          <a:xfrm>
            <a:off x="5796136" y="3460938"/>
            <a:ext cx="2736304" cy="400110"/>
          </a:xfrm>
          <a:prstGeom prst="rect">
            <a:avLst/>
          </a:prstGeom>
          <a:solidFill>
            <a:schemeClr val="accent5"/>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S" sz="2000" b="1" dirty="0" smtClean="0">
                <a:latin typeface="Bodoni MT" panose="02070603080606020203" pitchFamily="18" charset="0"/>
              </a:rPr>
              <a:t>Módulo “Heater Well”</a:t>
            </a:r>
            <a:endParaRPr lang="es-VE" sz="2000" b="1" dirty="0">
              <a:latin typeface="Bodoni MT" panose="02070603080606020203" pitchFamily="18" charset="0"/>
            </a:endParaRPr>
          </a:p>
        </p:txBody>
      </p:sp>
      <p:sp>
        <p:nvSpPr>
          <p:cNvPr id="14" name="13 Rectángulo"/>
          <p:cNvSpPr/>
          <p:nvPr/>
        </p:nvSpPr>
        <p:spPr>
          <a:xfrm>
            <a:off x="5796136" y="4351032"/>
            <a:ext cx="2736304" cy="1015663"/>
          </a:xfrm>
          <a:prstGeom prst="rect">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s-ES" sz="2000" b="1" dirty="0" smtClean="0">
                <a:latin typeface="Bodoni MT" panose="02070603080606020203" pitchFamily="18" charset="0"/>
              </a:rPr>
              <a:t>Casos: </a:t>
            </a:r>
          </a:p>
          <a:p>
            <a:pPr lvl="0" algn="ctr"/>
            <a:r>
              <a:rPr lang="es-ES" sz="2000" b="1" dirty="0" smtClean="0">
                <a:latin typeface="Bodoni MT" panose="02070603080606020203" pitchFamily="18" charset="0"/>
              </a:rPr>
              <a:t>Predicción 30 años</a:t>
            </a:r>
          </a:p>
          <a:p>
            <a:pPr lvl="0" algn="ctr"/>
            <a:r>
              <a:rPr lang="es-ES" sz="2000" b="1" dirty="0" smtClean="0">
                <a:latin typeface="Bodoni MT" panose="02070603080606020203" pitchFamily="18" charset="0"/>
              </a:rPr>
              <a:t>En Caliente y en Frío</a:t>
            </a:r>
            <a:endParaRPr lang="es-VE" sz="2000" b="1" dirty="0">
              <a:latin typeface="Bodoni MT" panose="02070603080606020203" pitchFamily="18" charset="0"/>
            </a:endParaRPr>
          </a:p>
        </p:txBody>
      </p:sp>
      <p:sp>
        <p:nvSpPr>
          <p:cNvPr id="15" name="14 Marcador de número de diapositiva"/>
          <p:cNvSpPr>
            <a:spLocks noGrp="1"/>
          </p:cNvSpPr>
          <p:nvPr>
            <p:ph type="sldNum" sz="quarter" idx="12"/>
          </p:nvPr>
        </p:nvSpPr>
        <p:spPr/>
        <p:txBody>
          <a:bodyPr/>
          <a:lstStyle/>
          <a:p>
            <a:fld id="{F1B4D4B2-61C0-4EA7-B269-04A370947B1B}" type="slidenum">
              <a:rPr lang="es-VE" smtClean="0"/>
              <a:t>25</a:t>
            </a:fld>
            <a:endParaRPr lang="es-VE"/>
          </a:p>
        </p:txBody>
      </p:sp>
    </p:spTree>
    <p:extLst>
      <p:ext uri="{BB962C8B-B14F-4D97-AF65-F5344CB8AC3E}">
        <p14:creationId xmlns:p14="http://schemas.microsoft.com/office/powerpoint/2010/main" val="3018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grpSp>
        <p:nvGrpSpPr>
          <p:cNvPr id="5" name="4 Grupo"/>
          <p:cNvGrpSpPr>
            <a:grpSpLocks/>
          </p:cNvGrpSpPr>
          <p:nvPr/>
        </p:nvGrpSpPr>
        <p:grpSpPr bwMode="auto">
          <a:xfrm>
            <a:off x="1080120" y="1211310"/>
            <a:ext cx="3024336" cy="1584176"/>
            <a:chOff x="506730" y="2147454"/>
            <a:chExt cx="8389620" cy="3200400"/>
          </a:xfrm>
        </p:grpSpPr>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730" y="2147454"/>
              <a:ext cx="838962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7201" y="2514600"/>
              <a:ext cx="2367593" cy="8229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8" name="5 CuadroTexto"/>
          <p:cNvSpPr txBox="1">
            <a:spLocks noChangeArrowheads="1"/>
          </p:cNvSpPr>
          <p:nvPr/>
        </p:nvSpPr>
        <p:spPr bwMode="auto">
          <a:xfrm>
            <a:off x="4867347" y="1403233"/>
            <a:ext cx="327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Submodelo del Área de Reserva con la Macolla de menor producción.</a:t>
            </a:r>
          </a:p>
        </p:txBody>
      </p:sp>
      <p:sp>
        <p:nvSpPr>
          <p:cNvPr id="9" name="8 Rectángulo"/>
          <p:cNvSpPr/>
          <p:nvPr/>
        </p:nvSpPr>
        <p:spPr>
          <a:xfrm>
            <a:off x="611560" y="3662151"/>
            <a:ext cx="2736304" cy="400110"/>
          </a:xfrm>
          <a:prstGeom prst="rect">
            <a:avLst/>
          </a:prstGeom>
          <a:solidFill>
            <a:schemeClr val="accent5"/>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S" sz="2000" b="1" dirty="0" smtClean="0">
                <a:solidFill>
                  <a:schemeClr val="bg2"/>
                </a:solidFill>
                <a:latin typeface="Bodoni MT" panose="02070603080606020203" pitchFamily="18" charset="0"/>
              </a:rPr>
              <a:t>Módulo “Heater Well”</a:t>
            </a:r>
            <a:endParaRPr lang="es-VE" sz="2000" b="1" dirty="0">
              <a:solidFill>
                <a:schemeClr val="bg2"/>
              </a:solidFill>
              <a:latin typeface="Bodoni MT" panose="02070603080606020203" pitchFamily="18" charset="0"/>
            </a:endParaRPr>
          </a:p>
        </p:txBody>
      </p:sp>
      <p:sp>
        <p:nvSpPr>
          <p:cNvPr id="10" name="9 Rectángulo"/>
          <p:cNvSpPr/>
          <p:nvPr/>
        </p:nvSpPr>
        <p:spPr>
          <a:xfrm>
            <a:off x="611560" y="4382231"/>
            <a:ext cx="4248472" cy="707886"/>
          </a:xfrm>
          <a:prstGeom prst="rect">
            <a:avLst/>
          </a:prstGeom>
          <a:solidFill>
            <a:schemeClr val="accent3"/>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s-ES" sz="2000" b="1" dirty="0" smtClean="0">
                <a:solidFill>
                  <a:schemeClr val="bg2"/>
                </a:solidFill>
                <a:latin typeface="Bodoni MT" panose="02070603080606020203" pitchFamily="18" charset="0"/>
              </a:rPr>
              <a:t>Caso en Frío: Predicciones 30 años sin Calentamiento</a:t>
            </a:r>
            <a:endParaRPr lang="es-VE" sz="2000" b="1" dirty="0">
              <a:solidFill>
                <a:schemeClr val="bg2"/>
              </a:solidFill>
              <a:latin typeface="Bodoni MT" panose="02070603080606020203" pitchFamily="18" charset="0"/>
            </a:endParaRPr>
          </a:p>
        </p:txBody>
      </p:sp>
      <p:sp>
        <p:nvSpPr>
          <p:cNvPr id="11" name="10 Rectángulo"/>
          <p:cNvSpPr/>
          <p:nvPr/>
        </p:nvSpPr>
        <p:spPr>
          <a:xfrm>
            <a:off x="611560" y="5385410"/>
            <a:ext cx="4248471" cy="707886"/>
          </a:xfrm>
          <a:prstGeom prst="rect">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s-ES" sz="2000" b="1" dirty="0" smtClean="0">
                <a:solidFill>
                  <a:schemeClr val="bg2"/>
                </a:solidFill>
                <a:latin typeface="Bodoni MT" panose="02070603080606020203" pitchFamily="18" charset="0"/>
              </a:rPr>
              <a:t>Caso en Caliente:  Predicción 30 años en Caliente</a:t>
            </a:r>
            <a:endParaRPr lang="es-VE" sz="2000" b="1" dirty="0">
              <a:solidFill>
                <a:schemeClr val="bg2"/>
              </a:solidFill>
              <a:latin typeface="Bodoni MT" panose="02070603080606020203" pitchFamily="18" charset="0"/>
            </a:endParaRPr>
          </a:p>
        </p:txBody>
      </p:sp>
      <p:sp>
        <p:nvSpPr>
          <p:cNvPr id="12" name="5 CuadroTexto"/>
          <p:cNvSpPr txBox="1">
            <a:spLocks noChangeArrowheads="1"/>
          </p:cNvSpPr>
          <p:nvPr/>
        </p:nvSpPr>
        <p:spPr bwMode="auto">
          <a:xfrm>
            <a:off x="5616624" y="3228069"/>
            <a:ext cx="32758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Tecnologías:</a:t>
            </a:r>
          </a:p>
          <a:p>
            <a:pPr algn="ctr" eaLnBrk="1" hangingPunct="1"/>
            <a:endParaRPr lang="es-VE" altLang="es-VE" sz="2400" i="0" dirty="0" smtClean="0">
              <a:solidFill>
                <a:schemeClr val="tx1"/>
              </a:solidFill>
              <a:latin typeface="Times New Roman" panose="02020603050405020304" pitchFamily="18" charset="0"/>
              <a:cs typeface="Times New Roman" panose="02020603050405020304" pitchFamily="18" charset="0"/>
            </a:endParaRPr>
          </a:p>
          <a:p>
            <a:pPr algn="ctr" eaLnBrk="1" hangingPunct="1"/>
            <a:endParaRPr lang="es-VE" altLang="es-VE" sz="2400" i="0" dirty="0">
              <a:solidFill>
                <a:schemeClr val="tx1"/>
              </a:solidFill>
              <a:latin typeface="Times New Roman" panose="02020603050405020304" pitchFamily="18" charset="0"/>
              <a:cs typeface="Times New Roman" panose="02020603050405020304" pitchFamily="18" charset="0"/>
            </a:endParaRPr>
          </a:p>
          <a:p>
            <a:pPr algn="ctr" eaLnBrk="1" hangingPunct="1"/>
            <a:r>
              <a:rPr lang="es-VE" altLang="es-VE" sz="2400" i="0" dirty="0" smtClean="0">
                <a:solidFill>
                  <a:schemeClr val="tx1"/>
                </a:solidFill>
                <a:latin typeface="Times New Roman" panose="02020603050405020304" pitchFamily="18" charset="0"/>
                <a:cs typeface="Times New Roman" panose="02020603050405020304" pitchFamily="18" charset="0"/>
              </a:rPr>
              <a:t>Propia</a:t>
            </a:r>
          </a:p>
          <a:p>
            <a:pPr algn="ctr" eaLnBrk="1" hangingPunct="1"/>
            <a:endParaRPr lang="es-VE" altLang="es-VE" sz="2400" i="0" dirty="0" smtClean="0">
              <a:solidFill>
                <a:schemeClr val="tx1"/>
              </a:solidFill>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197" t="60075" r="21619" b="21341"/>
          <a:stretch/>
        </p:blipFill>
        <p:spPr bwMode="auto">
          <a:xfrm>
            <a:off x="5724128" y="3907923"/>
            <a:ext cx="823067" cy="936415"/>
          </a:xfrm>
          <a:prstGeom prst="ellipse">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5894" r="4983"/>
          <a:stretch/>
        </p:blipFill>
        <p:spPr bwMode="auto">
          <a:xfrm flipH="1">
            <a:off x="5145066" y="4941168"/>
            <a:ext cx="1357296" cy="600165"/>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Imagen 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3325" t="16634" r="4994" b="14388"/>
          <a:stretch/>
        </p:blipFill>
        <p:spPr bwMode="auto">
          <a:xfrm>
            <a:off x="5121327" y="5653522"/>
            <a:ext cx="990594" cy="986413"/>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15 Marcador de número de diapositiva"/>
          <p:cNvSpPr>
            <a:spLocks noGrp="1"/>
          </p:cNvSpPr>
          <p:nvPr>
            <p:ph type="sldNum" sz="quarter" idx="12"/>
          </p:nvPr>
        </p:nvSpPr>
        <p:spPr/>
        <p:txBody>
          <a:bodyPr/>
          <a:lstStyle/>
          <a:p>
            <a:fld id="{F1B4D4B2-61C0-4EA7-B269-04A370947B1B}" type="slidenum">
              <a:rPr lang="es-VE" smtClean="0"/>
              <a:t>26</a:t>
            </a:fld>
            <a:endParaRPr lang="es-VE"/>
          </a:p>
        </p:txBody>
      </p:sp>
      <p:sp>
        <p:nvSpPr>
          <p:cNvPr id="2" name="1 Rectángulo"/>
          <p:cNvSpPr/>
          <p:nvPr/>
        </p:nvSpPr>
        <p:spPr>
          <a:xfrm>
            <a:off x="5145066" y="5770130"/>
            <a:ext cx="4572000" cy="738664"/>
          </a:xfrm>
          <a:prstGeom prst="rect">
            <a:avLst/>
          </a:prstGeom>
        </p:spPr>
        <p:txBody>
          <a:bodyPr>
            <a:spAutoFit/>
          </a:bodyPr>
          <a:lstStyle/>
          <a:p>
            <a:pPr algn="ctr"/>
            <a:endParaRPr lang="es-VE" altLang="es-VE" dirty="0">
              <a:latin typeface="Times New Roman" panose="02020603050405020304" pitchFamily="18" charset="0"/>
              <a:cs typeface="Times New Roman" panose="02020603050405020304" pitchFamily="18" charset="0"/>
            </a:endParaRPr>
          </a:p>
          <a:p>
            <a:pPr algn="ctr"/>
            <a:r>
              <a:rPr lang="es-VE" altLang="es-VE" sz="2400" b="1" dirty="0">
                <a:latin typeface="Times New Roman" panose="02020603050405020304" pitchFamily="18" charset="0"/>
                <a:cs typeface="Times New Roman" panose="02020603050405020304" pitchFamily="18" charset="0"/>
              </a:rPr>
              <a:t>Aislante Mineral</a:t>
            </a:r>
          </a:p>
        </p:txBody>
      </p:sp>
      <p:sp>
        <p:nvSpPr>
          <p:cNvPr id="3" name="2 Rectángulo"/>
          <p:cNvSpPr/>
          <p:nvPr/>
        </p:nvSpPr>
        <p:spPr>
          <a:xfrm>
            <a:off x="6547467" y="5056584"/>
            <a:ext cx="1414170" cy="461665"/>
          </a:xfrm>
          <a:prstGeom prst="rect">
            <a:avLst/>
          </a:prstGeom>
        </p:spPr>
        <p:txBody>
          <a:bodyPr wrap="none">
            <a:spAutoFit/>
          </a:bodyPr>
          <a:lstStyle/>
          <a:p>
            <a:pPr algn="ctr"/>
            <a:r>
              <a:rPr lang="es-VE" altLang="es-VE" sz="2400" b="1" dirty="0" err="1">
                <a:latin typeface="Times New Roman" panose="02020603050405020304" pitchFamily="18" charset="0"/>
                <a:cs typeface="Times New Roman" panose="02020603050405020304" pitchFamily="18" charset="0"/>
              </a:rPr>
              <a:t>Centrilift</a:t>
            </a:r>
            <a:endParaRPr lang="es-VE" altLang="es-V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6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208365"/>
            <a:ext cx="378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a:latin typeface="Times New Roman" pitchFamily="18" charset="0"/>
                <a:cs typeface="Times New Roman" pitchFamily="18" charset="0"/>
              </a:rPr>
              <a:t>Fases de la Investigación</a:t>
            </a:r>
          </a:p>
        </p:txBody>
      </p:sp>
      <p:grpSp>
        <p:nvGrpSpPr>
          <p:cNvPr id="5" name="4 Grupo"/>
          <p:cNvGrpSpPr/>
          <p:nvPr/>
        </p:nvGrpSpPr>
        <p:grpSpPr>
          <a:xfrm>
            <a:off x="972147" y="2035955"/>
            <a:ext cx="1682413" cy="672965"/>
            <a:chOff x="547" y="175565"/>
            <a:chExt cx="1682413" cy="672965"/>
          </a:xfrm>
        </p:grpSpPr>
        <p:sp>
          <p:nvSpPr>
            <p:cNvPr id="6" name="5 Cheurón"/>
            <p:cNvSpPr/>
            <p:nvPr/>
          </p:nvSpPr>
          <p:spPr>
            <a:xfrm>
              <a:off x="547" y="175565"/>
              <a:ext cx="1682413" cy="672965"/>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heurón 4"/>
            <p:cNvSpPr/>
            <p:nvPr/>
          </p:nvSpPr>
          <p:spPr>
            <a:xfrm>
              <a:off x="337030" y="175565"/>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a:t>
              </a:r>
              <a:endParaRPr lang="es-VE" sz="1800" b="1" kern="1200" dirty="0">
                <a:latin typeface="Times New Roman" pitchFamily="18" charset="0"/>
                <a:cs typeface="Times New Roman" pitchFamily="18" charset="0"/>
              </a:endParaRPr>
            </a:p>
          </p:txBody>
        </p:sp>
      </p:grpSp>
      <p:grpSp>
        <p:nvGrpSpPr>
          <p:cNvPr id="8" name="7 Grupo"/>
          <p:cNvGrpSpPr/>
          <p:nvPr/>
        </p:nvGrpSpPr>
        <p:grpSpPr>
          <a:xfrm>
            <a:off x="2435847" y="2061894"/>
            <a:ext cx="5736005" cy="621075"/>
            <a:chOff x="1464247" y="201504"/>
            <a:chExt cx="5736005" cy="621075"/>
          </a:xfrm>
        </p:grpSpPr>
        <p:sp>
          <p:nvSpPr>
            <p:cNvPr id="9" name="8 Cheurón"/>
            <p:cNvSpPr/>
            <p:nvPr/>
          </p:nvSpPr>
          <p:spPr>
            <a:xfrm>
              <a:off x="1464247" y="201504"/>
              <a:ext cx="5736005" cy="621075"/>
            </a:xfrm>
            <a:prstGeom prst="chevron">
              <a:avLst/>
            </a:prstGeom>
            <a:ln w="28575">
              <a:solidFill>
                <a:schemeClr val="accent5">
                  <a:alpha val="90000"/>
                </a:schemeClr>
              </a:solidFill>
            </a:ln>
          </p:spPr>
          <p:style>
            <a:lnRef idx="2">
              <a:scrgbClr r="0" g="0" b="0"/>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heurón 6"/>
            <p:cNvSpPr/>
            <p:nvPr/>
          </p:nvSpPr>
          <p:spPr>
            <a:xfrm>
              <a:off x="1774785" y="201504"/>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Revisión Bibliográfica y Recopilación de </a:t>
              </a:r>
              <a:r>
                <a:rPr lang="es-VE" b="1" dirty="0" smtClean="0">
                  <a:latin typeface="Times New Roman" pitchFamily="18" charset="0"/>
                  <a:cs typeface="Times New Roman" pitchFamily="18" charset="0"/>
                </a:rPr>
                <a:t>Datos.</a:t>
              </a:r>
              <a:endParaRPr lang="es-VE" sz="1800" b="1" kern="1200" dirty="0">
                <a:latin typeface="Times New Roman" pitchFamily="18" charset="0"/>
                <a:cs typeface="Times New Roman" pitchFamily="18" charset="0"/>
              </a:endParaRPr>
            </a:p>
          </p:txBody>
        </p:sp>
      </p:grpSp>
      <p:grpSp>
        <p:nvGrpSpPr>
          <p:cNvPr id="11" name="10 Grupo"/>
          <p:cNvGrpSpPr/>
          <p:nvPr/>
        </p:nvGrpSpPr>
        <p:grpSpPr>
          <a:xfrm>
            <a:off x="972147" y="2828043"/>
            <a:ext cx="1682413" cy="672965"/>
            <a:chOff x="547" y="1086780"/>
            <a:chExt cx="1682413" cy="672965"/>
          </a:xfrm>
        </p:grpSpPr>
        <p:sp>
          <p:nvSpPr>
            <p:cNvPr id="12" name="11 Cheurón"/>
            <p:cNvSpPr/>
            <p:nvPr/>
          </p:nvSpPr>
          <p:spPr>
            <a:xfrm>
              <a:off x="547" y="1086780"/>
              <a:ext cx="1682413" cy="672965"/>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3" name="Cheurón 8"/>
            <p:cNvSpPr/>
            <p:nvPr/>
          </p:nvSpPr>
          <p:spPr>
            <a:xfrm>
              <a:off x="337030" y="1086780"/>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a:t>
              </a:r>
              <a:endParaRPr lang="es-VE" sz="1800" b="1" kern="1200" dirty="0">
                <a:latin typeface="Times New Roman" pitchFamily="18" charset="0"/>
                <a:cs typeface="Times New Roman" pitchFamily="18" charset="0"/>
              </a:endParaRPr>
            </a:p>
          </p:txBody>
        </p:sp>
      </p:grpSp>
      <p:grpSp>
        <p:nvGrpSpPr>
          <p:cNvPr id="14" name="13 Grupo"/>
          <p:cNvGrpSpPr/>
          <p:nvPr/>
        </p:nvGrpSpPr>
        <p:grpSpPr>
          <a:xfrm>
            <a:off x="2435847" y="2853978"/>
            <a:ext cx="5736005" cy="621075"/>
            <a:chOff x="1464247" y="1112715"/>
            <a:chExt cx="5736005" cy="621075"/>
          </a:xfrm>
        </p:grpSpPr>
        <p:sp>
          <p:nvSpPr>
            <p:cNvPr id="15" name="14 Cheurón"/>
            <p:cNvSpPr/>
            <p:nvPr/>
          </p:nvSpPr>
          <p:spPr>
            <a:xfrm>
              <a:off x="1464247" y="1112715"/>
              <a:ext cx="5736005" cy="621075"/>
            </a:xfrm>
            <a:prstGeom prst="chevron">
              <a:avLst/>
            </a:prstGeom>
            <a:ln w="28575">
              <a:solidFill>
                <a:srgbClr val="47D872">
                  <a:alpha val="90000"/>
                </a:srgbClr>
              </a:solidFill>
            </a:ln>
          </p:spPr>
          <p:style>
            <a:lnRef idx="2">
              <a:scrgbClr r="0" g="0" b="0"/>
            </a:lnRef>
            <a:fillRef idx="1">
              <a:schemeClr val="accent5">
                <a:tint val="40000"/>
                <a:alpha val="90000"/>
                <a:hueOff val="-2685120"/>
                <a:satOff val="12063"/>
                <a:lumOff val="829"/>
                <a:alphaOff val="0"/>
              </a:schemeClr>
            </a:fillRef>
            <a:effectRef idx="0">
              <a:schemeClr val="accent5">
                <a:tint val="40000"/>
                <a:alpha val="90000"/>
                <a:hueOff val="-2685120"/>
                <a:satOff val="12063"/>
                <a:lumOff val="829"/>
                <a:alphaOff val="0"/>
              </a:schemeClr>
            </a:effectRef>
            <a:fontRef idx="minor">
              <a:schemeClr val="dk1">
                <a:hueOff val="0"/>
                <a:satOff val="0"/>
                <a:lumOff val="0"/>
                <a:alphaOff val="0"/>
              </a:schemeClr>
            </a:fontRef>
          </p:style>
        </p:sp>
        <p:sp>
          <p:nvSpPr>
            <p:cNvPr id="16" name="Cheurón 10"/>
            <p:cNvSpPr/>
            <p:nvPr/>
          </p:nvSpPr>
          <p:spPr>
            <a:xfrm>
              <a:off x="1774785" y="1112715"/>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 la Configuración Mecánica de los pozos con CEF.</a:t>
              </a:r>
              <a:endParaRPr lang="es-VE" sz="1800" b="1" kern="1200" dirty="0">
                <a:latin typeface="Times New Roman" pitchFamily="18" charset="0"/>
                <a:cs typeface="Times New Roman" pitchFamily="18" charset="0"/>
              </a:endParaRPr>
            </a:p>
          </p:txBody>
        </p:sp>
      </p:grpSp>
      <p:grpSp>
        <p:nvGrpSpPr>
          <p:cNvPr id="17" name="16 Grupo"/>
          <p:cNvGrpSpPr/>
          <p:nvPr/>
        </p:nvGrpSpPr>
        <p:grpSpPr>
          <a:xfrm>
            <a:off x="972147" y="3620131"/>
            <a:ext cx="1682413" cy="672965"/>
            <a:chOff x="547" y="1975767"/>
            <a:chExt cx="1682413" cy="672965"/>
          </a:xfrm>
        </p:grpSpPr>
        <p:sp>
          <p:nvSpPr>
            <p:cNvPr id="18" name="17 Cheurón"/>
            <p:cNvSpPr/>
            <p:nvPr/>
          </p:nvSpPr>
          <p:spPr>
            <a:xfrm>
              <a:off x="547" y="1975767"/>
              <a:ext cx="1682413" cy="672965"/>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Cheurón 12"/>
            <p:cNvSpPr/>
            <p:nvPr/>
          </p:nvSpPr>
          <p:spPr>
            <a:xfrm>
              <a:off x="337030" y="1975767"/>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III</a:t>
              </a:r>
              <a:endParaRPr lang="es-VE" sz="1800" b="1" kern="1200" dirty="0">
                <a:latin typeface="Times New Roman" pitchFamily="18" charset="0"/>
                <a:cs typeface="Times New Roman" pitchFamily="18" charset="0"/>
              </a:endParaRPr>
            </a:p>
          </p:txBody>
        </p:sp>
      </p:grpSp>
      <p:grpSp>
        <p:nvGrpSpPr>
          <p:cNvPr id="20" name="19 Grupo"/>
          <p:cNvGrpSpPr/>
          <p:nvPr/>
        </p:nvGrpSpPr>
        <p:grpSpPr>
          <a:xfrm>
            <a:off x="2435847" y="3646082"/>
            <a:ext cx="5736005" cy="621075"/>
            <a:chOff x="1464247" y="2001718"/>
            <a:chExt cx="5736005" cy="621075"/>
          </a:xfrm>
        </p:grpSpPr>
        <p:sp>
          <p:nvSpPr>
            <p:cNvPr id="21" name="20 Cheurón"/>
            <p:cNvSpPr/>
            <p:nvPr/>
          </p:nvSpPr>
          <p:spPr>
            <a:xfrm>
              <a:off x="1464247" y="2001718"/>
              <a:ext cx="5736005" cy="621075"/>
            </a:xfrm>
            <a:prstGeom prst="chevron">
              <a:avLst/>
            </a:prstGeom>
            <a:ln w="28575">
              <a:solidFill>
                <a:srgbClr val="48D40E">
                  <a:alpha val="90000"/>
                </a:srgbClr>
              </a:solidFill>
            </a:ln>
          </p:spPr>
          <p:style>
            <a:lnRef idx="2">
              <a:scrgbClr r="0" g="0" b="0"/>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2" name="Cheurón 14"/>
            <p:cNvSpPr/>
            <p:nvPr/>
          </p:nvSpPr>
          <p:spPr>
            <a:xfrm>
              <a:off x="1774785" y="2001718"/>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Análisis del Comportamiento de Producción de pozos con CEF.</a:t>
              </a:r>
              <a:endParaRPr lang="es-VE" sz="1800" b="1" kern="1200" dirty="0">
                <a:latin typeface="Times New Roman" pitchFamily="18" charset="0"/>
                <a:cs typeface="Times New Roman" pitchFamily="18" charset="0"/>
              </a:endParaRPr>
            </a:p>
          </p:txBody>
        </p:sp>
      </p:grpSp>
      <p:grpSp>
        <p:nvGrpSpPr>
          <p:cNvPr id="23" name="22 Grupo"/>
          <p:cNvGrpSpPr/>
          <p:nvPr/>
        </p:nvGrpSpPr>
        <p:grpSpPr>
          <a:xfrm>
            <a:off x="972147" y="4412219"/>
            <a:ext cx="1682413" cy="672965"/>
            <a:chOff x="547" y="2839861"/>
            <a:chExt cx="1682413" cy="672965"/>
          </a:xfrm>
        </p:grpSpPr>
        <p:sp>
          <p:nvSpPr>
            <p:cNvPr id="24" name="23 Cheurón"/>
            <p:cNvSpPr/>
            <p:nvPr/>
          </p:nvSpPr>
          <p:spPr>
            <a:xfrm>
              <a:off x="547" y="2839861"/>
              <a:ext cx="1682413" cy="672965"/>
            </a:xfrm>
            <a:prstGeom prst="chevron">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5" name="Cheurón 16"/>
            <p:cNvSpPr/>
            <p:nvPr/>
          </p:nvSpPr>
          <p:spPr>
            <a:xfrm>
              <a:off x="337030" y="2839861"/>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IV</a:t>
              </a:r>
              <a:endParaRPr lang="es-VE" sz="1800" b="1" kern="1200" dirty="0">
                <a:latin typeface="Times New Roman" pitchFamily="18" charset="0"/>
                <a:cs typeface="Times New Roman" pitchFamily="18" charset="0"/>
              </a:endParaRPr>
            </a:p>
          </p:txBody>
        </p:sp>
      </p:grpSp>
      <p:grpSp>
        <p:nvGrpSpPr>
          <p:cNvPr id="26" name="25 Grupo"/>
          <p:cNvGrpSpPr/>
          <p:nvPr/>
        </p:nvGrpSpPr>
        <p:grpSpPr>
          <a:xfrm>
            <a:off x="2435847" y="4438173"/>
            <a:ext cx="5736005" cy="621075"/>
            <a:chOff x="1464247" y="2865815"/>
            <a:chExt cx="5736005" cy="621075"/>
          </a:xfrm>
        </p:grpSpPr>
        <p:sp>
          <p:nvSpPr>
            <p:cNvPr id="27" name="26 Cheurón"/>
            <p:cNvSpPr/>
            <p:nvPr/>
          </p:nvSpPr>
          <p:spPr>
            <a:xfrm>
              <a:off x="1464247" y="2865815"/>
              <a:ext cx="5736005" cy="621075"/>
            </a:xfrm>
            <a:prstGeom prst="chevron">
              <a:avLst/>
            </a:prstGeom>
            <a:ln w="28575">
              <a:solidFill>
                <a:srgbClr val="F1D746">
                  <a:alpha val="90000"/>
                </a:srgbClr>
              </a:solidFill>
            </a:ln>
          </p:spPr>
          <p:style>
            <a:lnRef idx="2">
              <a:scrgbClr r="0" g="0" b="0"/>
            </a:lnRef>
            <a:fillRef idx="1">
              <a:schemeClr val="accent5">
                <a:tint val="40000"/>
                <a:alpha val="90000"/>
                <a:hueOff val="-8055361"/>
                <a:satOff val="36190"/>
                <a:lumOff val="2488"/>
                <a:alphaOff val="0"/>
              </a:schemeClr>
            </a:fillRef>
            <a:effectRef idx="0">
              <a:schemeClr val="accent5">
                <a:tint val="40000"/>
                <a:alpha val="90000"/>
                <a:hueOff val="-8055361"/>
                <a:satOff val="36190"/>
                <a:lumOff val="2488"/>
                <a:alphaOff val="0"/>
              </a:schemeClr>
            </a:effectRef>
            <a:fontRef idx="minor">
              <a:schemeClr val="dk1">
                <a:hueOff val="0"/>
                <a:satOff val="0"/>
                <a:lumOff val="0"/>
                <a:alphaOff val="0"/>
              </a:schemeClr>
            </a:fontRef>
          </p:style>
        </p:sp>
        <p:sp>
          <p:nvSpPr>
            <p:cNvPr id="28" name="Cheurón 18"/>
            <p:cNvSpPr/>
            <p:nvPr/>
          </p:nvSpPr>
          <p:spPr>
            <a:xfrm>
              <a:off x="1774785" y="2865815"/>
              <a:ext cx="5114930" cy="62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Creación de Criterios Técnicos y Selección de pozos del Área de Reserva.</a:t>
              </a:r>
              <a:endParaRPr lang="es-VE" sz="1800" b="1" kern="1200" dirty="0">
                <a:latin typeface="Times New Roman" pitchFamily="18" charset="0"/>
                <a:cs typeface="Times New Roman" pitchFamily="18" charset="0"/>
              </a:endParaRPr>
            </a:p>
          </p:txBody>
        </p:sp>
      </p:grpSp>
      <p:grpSp>
        <p:nvGrpSpPr>
          <p:cNvPr id="29" name="28 Grupo"/>
          <p:cNvGrpSpPr/>
          <p:nvPr/>
        </p:nvGrpSpPr>
        <p:grpSpPr>
          <a:xfrm>
            <a:off x="972147" y="5132299"/>
            <a:ext cx="1682413" cy="672965"/>
            <a:chOff x="547" y="3751077"/>
            <a:chExt cx="1682413" cy="672965"/>
          </a:xfrm>
        </p:grpSpPr>
        <p:sp>
          <p:nvSpPr>
            <p:cNvPr id="30" name="29 Cheurón"/>
            <p:cNvSpPr/>
            <p:nvPr/>
          </p:nvSpPr>
          <p:spPr>
            <a:xfrm>
              <a:off x="547" y="3751077"/>
              <a:ext cx="1682413" cy="672965"/>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1" name="Cheurón 20"/>
            <p:cNvSpPr/>
            <p:nvPr/>
          </p:nvSpPr>
          <p:spPr>
            <a:xfrm>
              <a:off x="337030" y="3751077"/>
              <a:ext cx="1009448" cy="672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V</a:t>
              </a:r>
              <a:endParaRPr lang="es-VE" sz="1800" b="1" kern="1200" dirty="0">
                <a:latin typeface="Times New Roman" pitchFamily="18" charset="0"/>
                <a:cs typeface="Times New Roman" pitchFamily="18" charset="0"/>
              </a:endParaRPr>
            </a:p>
          </p:txBody>
        </p:sp>
      </p:grpSp>
      <p:grpSp>
        <p:nvGrpSpPr>
          <p:cNvPr id="32" name="31 Grupo"/>
          <p:cNvGrpSpPr/>
          <p:nvPr/>
        </p:nvGrpSpPr>
        <p:grpSpPr>
          <a:xfrm>
            <a:off x="2435847" y="5189499"/>
            <a:ext cx="5641845" cy="558561"/>
            <a:chOff x="1464247" y="3808277"/>
            <a:chExt cx="5641845" cy="558561"/>
          </a:xfrm>
        </p:grpSpPr>
        <p:sp>
          <p:nvSpPr>
            <p:cNvPr id="33" name="32 Cheurón"/>
            <p:cNvSpPr/>
            <p:nvPr/>
          </p:nvSpPr>
          <p:spPr>
            <a:xfrm>
              <a:off x="1464247" y="3808277"/>
              <a:ext cx="5641845" cy="558561"/>
            </a:xfrm>
            <a:prstGeom prst="chevron">
              <a:avLst/>
            </a:prstGeom>
            <a:ln w="28575">
              <a:solidFill>
                <a:srgbClr val="F79646">
                  <a:alpha val="90000"/>
                </a:srgbClr>
              </a:solidFill>
            </a:ln>
          </p:spPr>
          <p:style>
            <a:lnRef idx="2">
              <a:scrgbClr r="0" g="0" b="0"/>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4" name="Cheurón 22"/>
            <p:cNvSpPr/>
            <p:nvPr/>
          </p:nvSpPr>
          <p:spPr>
            <a:xfrm>
              <a:off x="1743528" y="3808277"/>
              <a:ext cx="5083284" cy="5585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Simulación de Yacimiento con </a:t>
              </a:r>
              <a:r>
                <a:rPr lang="es-VE" sz="1800" b="1" kern="1200" dirty="0" err="1" smtClean="0">
                  <a:latin typeface="Times New Roman" pitchFamily="18" charset="0"/>
                  <a:cs typeface="Times New Roman" pitchFamily="18" charset="0"/>
                </a:rPr>
                <a:t>Stars</a:t>
              </a:r>
              <a:r>
                <a:rPr lang="es-VE" sz="1800" b="1" kern="1200" dirty="0" smtClean="0">
                  <a:latin typeface="Times New Roman" pitchFamily="18" charset="0"/>
                  <a:cs typeface="Times New Roman" pitchFamily="18" charset="0"/>
                </a:rPr>
                <a:t>-CMG.</a:t>
              </a:r>
              <a:endParaRPr lang="es-VE" sz="1800" b="1" kern="1200" dirty="0">
                <a:latin typeface="Times New Roman" pitchFamily="18" charset="0"/>
                <a:cs typeface="Times New Roman" pitchFamily="18" charset="0"/>
              </a:endParaRPr>
            </a:p>
          </p:txBody>
        </p:sp>
      </p:grpSp>
      <p:sp>
        <p:nvSpPr>
          <p:cNvPr id="35" name="34 CuadroTexto"/>
          <p:cNvSpPr txBox="1"/>
          <p:nvPr/>
        </p:nvSpPr>
        <p:spPr>
          <a:xfrm>
            <a:off x="1080120"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MARCO METODOLÓGICO</a:t>
            </a:r>
            <a:endParaRPr lang="es-VE" sz="2800" b="1" dirty="0">
              <a:latin typeface="Times New Roman" pitchFamily="18" charset="0"/>
              <a:cs typeface="Times New Roman" pitchFamily="18" charset="0"/>
            </a:endParaRPr>
          </a:p>
        </p:txBody>
      </p:sp>
      <p:grpSp>
        <p:nvGrpSpPr>
          <p:cNvPr id="36" name="35 Grupo"/>
          <p:cNvGrpSpPr/>
          <p:nvPr/>
        </p:nvGrpSpPr>
        <p:grpSpPr>
          <a:xfrm>
            <a:off x="971600" y="5852379"/>
            <a:ext cx="1682413" cy="672965"/>
            <a:chOff x="547" y="3751077"/>
            <a:chExt cx="1682413" cy="672965"/>
          </a:xfrm>
          <a:solidFill>
            <a:schemeClr val="accent4"/>
          </a:solidFill>
        </p:grpSpPr>
        <p:sp>
          <p:nvSpPr>
            <p:cNvPr id="37" name="36 Cheurón"/>
            <p:cNvSpPr/>
            <p:nvPr/>
          </p:nvSpPr>
          <p:spPr>
            <a:xfrm>
              <a:off x="547" y="3751077"/>
              <a:ext cx="1682413" cy="672965"/>
            </a:xfrm>
            <a:prstGeom prst="chevron">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8" name="Cheurón 20"/>
            <p:cNvSpPr/>
            <p:nvPr/>
          </p:nvSpPr>
          <p:spPr>
            <a:xfrm>
              <a:off x="337030" y="3751077"/>
              <a:ext cx="1009448" cy="67296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Fase VI</a:t>
              </a:r>
              <a:endParaRPr lang="es-VE" sz="1800" b="1" kern="1200" dirty="0">
                <a:latin typeface="Times New Roman" pitchFamily="18" charset="0"/>
                <a:cs typeface="Times New Roman" pitchFamily="18" charset="0"/>
              </a:endParaRPr>
            </a:p>
          </p:txBody>
        </p:sp>
      </p:grpSp>
      <p:grpSp>
        <p:nvGrpSpPr>
          <p:cNvPr id="39" name="38 Grupo"/>
          <p:cNvGrpSpPr/>
          <p:nvPr/>
        </p:nvGrpSpPr>
        <p:grpSpPr>
          <a:xfrm>
            <a:off x="2483768" y="5877273"/>
            <a:ext cx="5736552" cy="648072"/>
            <a:chOff x="1464247" y="3808277"/>
            <a:chExt cx="5641845" cy="558561"/>
          </a:xfrm>
          <a:solidFill>
            <a:schemeClr val="accent4">
              <a:lumMod val="40000"/>
              <a:lumOff val="60000"/>
            </a:schemeClr>
          </a:solidFill>
        </p:grpSpPr>
        <p:sp>
          <p:nvSpPr>
            <p:cNvPr id="40" name="39 Cheurón"/>
            <p:cNvSpPr/>
            <p:nvPr/>
          </p:nvSpPr>
          <p:spPr>
            <a:xfrm>
              <a:off x="1464247" y="3808277"/>
              <a:ext cx="5641845" cy="558561"/>
            </a:xfrm>
            <a:prstGeom prst="chevron">
              <a:avLst/>
            </a:prstGeom>
            <a:grpFill/>
            <a:ln w="28575">
              <a:solidFill>
                <a:schemeClr val="accent4"/>
              </a:solidFill>
            </a:ln>
          </p:spPr>
          <p:style>
            <a:lnRef idx="2">
              <a:scrgbClr r="0" g="0" b="0"/>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41" name="Cheurón 22"/>
            <p:cNvSpPr/>
            <p:nvPr/>
          </p:nvSpPr>
          <p:spPr>
            <a:xfrm>
              <a:off x="1743528" y="3808277"/>
              <a:ext cx="4960800" cy="558561"/>
            </a:xfrm>
            <a:prstGeom prst="rect">
              <a:avLst/>
            </a:prstGeom>
            <a:noFill/>
            <a:ln>
              <a:solidFill>
                <a:schemeClr val="accent4">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itchFamily="18" charset="0"/>
                  <a:cs typeface="Times New Roman" pitchFamily="18" charset="0"/>
                </a:rPr>
                <a:t>Evaluación Económica con “SEE”</a:t>
              </a:r>
              <a:endParaRPr lang="es-VE" sz="1800" b="1" kern="1200" dirty="0">
                <a:latin typeface="Times New Roman" pitchFamily="18" charset="0"/>
                <a:cs typeface="Times New Roman" pitchFamily="18" charset="0"/>
              </a:endParaRPr>
            </a:p>
          </p:txBody>
        </p:sp>
      </p:grpSp>
      <p:sp>
        <p:nvSpPr>
          <p:cNvPr id="2" name="1 Marcador de número de diapositiva"/>
          <p:cNvSpPr>
            <a:spLocks noGrp="1"/>
          </p:cNvSpPr>
          <p:nvPr>
            <p:ph type="sldNum" sz="quarter" idx="12"/>
          </p:nvPr>
        </p:nvSpPr>
        <p:spPr/>
        <p:txBody>
          <a:bodyPr/>
          <a:lstStyle/>
          <a:p>
            <a:fld id="{F1B4D4B2-61C0-4EA7-B269-04A370947B1B}" type="slidenum">
              <a:rPr lang="es-VE" smtClean="0"/>
              <a:t>27</a:t>
            </a:fld>
            <a:endParaRPr lang="es-VE"/>
          </a:p>
        </p:txBody>
      </p:sp>
    </p:spTree>
    <p:extLst>
      <p:ext uri="{BB962C8B-B14F-4D97-AF65-F5344CB8AC3E}">
        <p14:creationId xmlns:p14="http://schemas.microsoft.com/office/powerpoint/2010/main" val="3103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6" name="5 Grupo"/>
          <p:cNvGrpSpPr/>
          <p:nvPr/>
        </p:nvGrpSpPr>
        <p:grpSpPr>
          <a:xfrm>
            <a:off x="2267744" y="4149080"/>
            <a:ext cx="4536504" cy="556920"/>
            <a:chOff x="0" y="1293368"/>
            <a:chExt cx="4536504" cy="556920"/>
          </a:xfrm>
          <a:scene3d>
            <a:camera prst="orthographicFront"/>
            <a:lightRig rig="threePt" dir="t">
              <a:rot lat="0" lon="0" rev="7500000"/>
            </a:lightRig>
          </a:scene3d>
        </p:grpSpPr>
        <p:sp>
          <p:nvSpPr>
            <p:cNvPr id="7" name="6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12" name="11 Grupo"/>
          <p:cNvGrpSpPr/>
          <p:nvPr/>
        </p:nvGrpSpPr>
        <p:grpSpPr>
          <a:xfrm>
            <a:off x="2267744" y="2852936"/>
            <a:ext cx="4536504" cy="556920"/>
            <a:chOff x="0" y="1930928"/>
            <a:chExt cx="4536504" cy="556920"/>
          </a:xfrm>
          <a:scene3d>
            <a:camera prst="orthographicFront"/>
            <a:lightRig rig="threePt" dir="t">
              <a:rot lat="0" lon="0" rev="7500000"/>
            </a:lightRig>
          </a:scene3d>
        </p:grpSpPr>
        <p:sp>
          <p:nvSpPr>
            <p:cNvPr id="13" name="12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5" name="14 Grupo"/>
          <p:cNvGrpSpPr/>
          <p:nvPr/>
        </p:nvGrpSpPr>
        <p:grpSpPr>
          <a:xfrm>
            <a:off x="2267744" y="3501008"/>
            <a:ext cx="4536504" cy="556920"/>
            <a:chOff x="0" y="2568488"/>
            <a:chExt cx="4536504" cy="556920"/>
          </a:xfrm>
          <a:scene3d>
            <a:camera prst="orthographicFront"/>
            <a:lightRig rig="threePt" dir="t">
              <a:rot lat="0" lon="0" rev="7500000"/>
            </a:lightRig>
          </a:scene3d>
        </p:grpSpPr>
        <p:sp>
          <p:nvSpPr>
            <p:cNvPr id="16" name="15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8" name="17 Grupo"/>
          <p:cNvGrpSpPr/>
          <p:nvPr/>
        </p:nvGrpSpPr>
        <p:grpSpPr>
          <a:xfrm>
            <a:off x="2267744" y="2204864"/>
            <a:ext cx="4536504" cy="556920"/>
            <a:chOff x="0" y="3206048"/>
            <a:chExt cx="4536504" cy="556920"/>
          </a:xfrm>
          <a:scene3d>
            <a:camera prst="orthographicFront"/>
            <a:lightRig rig="threePt" dir="t">
              <a:rot lat="0" lon="0" rev="7500000"/>
            </a:lightRig>
          </a:scene3d>
        </p:grpSpPr>
        <p:sp>
          <p:nvSpPr>
            <p:cNvPr id="19" name="18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21" name="20 Grupo"/>
          <p:cNvGrpSpPr/>
          <p:nvPr/>
        </p:nvGrpSpPr>
        <p:grpSpPr>
          <a:xfrm>
            <a:off x="2267744" y="4797152"/>
            <a:ext cx="4536504" cy="556920"/>
            <a:chOff x="0" y="3843608"/>
            <a:chExt cx="4536504" cy="556920"/>
          </a:xfrm>
          <a:scene3d>
            <a:camera prst="orthographicFront"/>
            <a:lightRig rig="threePt" dir="t">
              <a:rot lat="0" lon="0" rev="7500000"/>
            </a:lightRig>
          </a:scene3d>
        </p:grpSpPr>
        <p:sp>
          <p:nvSpPr>
            <p:cNvPr id="22" name="21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4" name="23 Grupo"/>
          <p:cNvGrpSpPr/>
          <p:nvPr/>
        </p:nvGrpSpPr>
        <p:grpSpPr>
          <a:xfrm>
            <a:off x="2267744" y="5445224"/>
            <a:ext cx="4536504" cy="556920"/>
            <a:chOff x="0" y="4481168"/>
            <a:chExt cx="4536504" cy="556920"/>
          </a:xfrm>
          <a:scene3d>
            <a:camera prst="orthographicFront"/>
            <a:lightRig rig="threePt" dir="t">
              <a:rot lat="0" lon="0" rev="7500000"/>
            </a:lightRig>
          </a:scene3d>
        </p:grpSpPr>
        <p:sp>
          <p:nvSpPr>
            <p:cNvPr id="25" name="24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27" name="26 Grupo"/>
          <p:cNvGrpSpPr/>
          <p:nvPr/>
        </p:nvGrpSpPr>
        <p:grpSpPr>
          <a:xfrm>
            <a:off x="2267744" y="1556792"/>
            <a:ext cx="4536504" cy="556920"/>
            <a:chOff x="0" y="655808"/>
            <a:chExt cx="4536504" cy="556920"/>
          </a:xfrm>
          <a:scene3d>
            <a:camera prst="orthographicFront"/>
            <a:lightRig rig="threePt" dir="t">
              <a:rot lat="0" lon="0" rev="7500000"/>
            </a:lightRig>
          </a:scene3d>
        </p:grpSpPr>
        <p:sp>
          <p:nvSpPr>
            <p:cNvPr id="28" name="27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
        <p:nvSpPr>
          <p:cNvPr id="30" name="29 Marcador de número de diapositiva"/>
          <p:cNvSpPr>
            <a:spLocks noGrp="1"/>
          </p:cNvSpPr>
          <p:nvPr>
            <p:ph type="sldNum" sz="quarter" idx="12"/>
          </p:nvPr>
        </p:nvSpPr>
        <p:spPr/>
        <p:txBody>
          <a:bodyPr/>
          <a:lstStyle/>
          <a:p>
            <a:fld id="{F1B4D4B2-61C0-4EA7-B269-04A370947B1B}" type="slidenum">
              <a:rPr lang="es-VE" smtClean="0"/>
              <a:t>28</a:t>
            </a:fld>
            <a:endParaRPr lang="es-VE"/>
          </a:p>
        </p:txBody>
      </p:sp>
    </p:spTree>
    <p:extLst>
      <p:ext uri="{BB962C8B-B14F-4D97-AF65-F5344CB8AC3E}">
        <p14:creationId xmlns:p14="http://schemas.microsoft.com/office/powerpoint/2010/main" val="23585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strVal val="#ppt_w*0.70"/>
                                          </p:val>
                                        </p:tav>
                                        <p:tav tm="100000">
                                          <p:val>
                                            <p:strVal val="#ppt_w"/>
                                          </p:val>
                                        </p:tav>
                                      </p:tavLst>
                                    </p:anim>
                                    <p:anim calcmode="lin" valueType="num">
                                      <p:cBhvr>
                                        <p:cTn id="43" dur="1000" fill="hold"/>
                                        <p:tgtEl>
                                          <p:spTgt spid="24"/>
                                        </p:tgtEl>
                                        <p:attrNameLst>
                                          <p:attrName>ppt_h</p:attrName>
                                        </p:attrNameLst>
                                      </p:cBhvr>
                                      <p:tavLst>
                                        <p:tav tm="0">
                                          <p:val>
                                            <p:strVal val="#ppt_h"/>
                                          </p:val>
                                        </p:tav>
                                        <p:tav tm="100000">
                                          <p:val>
                                            <p:strVal val="#ppt_h"/>
                                          </p:val>
                                        </p:tav>
                                      </p:tavLst>
                                    </p:anim>
                                    <p:animEffect transition="in" filter="fade">
                                      <p:cBhvr>
                                        <p:cTn id="44" dur="1000"/>
                                        <p:tgtEl>
                                          <p:spTgt spid="24"/>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6"/>
                                        </p:tgtEl>
                                      </p:cBhvr>
                                    </p:animEffect>
                                    <p:animScale>
                                      <p:cBhvr>
                                        <p:cTn id="48"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29</a:t>
            </a:fld>
            <a:endParaRPr lang="es-VE"/>
          </a:p>
        </p:txBody>
      </p:sp>
      <p:graphicFrame>
        <p:nvGraphicFramePr>
          <p:cNvPr id="6" name="5 Tabla"/>
          <p:cNvGraphicFramePr>
            <a:graphicFrameLocks noGrp="1"/>
          </p:cNvGraphicFramePr>
          <p:nvPr>
            <p:extLst>
              <p:ext uri="{D42A27DB-BD31-4B8C-83A1-F6EECF244321}">
                <p14:modId xmlns:p14="http://schemas.microsoft.com/office/powerpoint/2010/main" val="3247187652"/>
              </p:ext>
            </p:extLst>
          </p:nvPr>
        </p:nvGraphicFramePr>
        <p:xfrm>
          <a:off x="611560" y="1772816"/>
          <a:ext cx="7776865" cy="4859391"/>
        </p:xfrm>
        <a:graphic>
          <a:graphicData uri="http://schemas.openxmlformats.org/drawingml/2006/table">
            <a:tbl>
              <a:tblPr>
                <a:tableStyleId>{16D9F66E-5EB9-4882-86FB-DCBF35E3C3E4}</a:tableStyleId>
              </a:tblPr>
              <a:tblGrid>
                <a:gridCol w="2721118"/>
                <a:gridCol w="1179798"/>
                <a:gridCol w="1115566"/>
                <a:gridCol w="1351282"/>
                <a:gridCol w="1409101"/>
              </a:tblGrid>
              <a:tr h="292769">
                <a:tc gridSpan="5">
                  <a:txBody>
                    <a:bodyPr/>
                    <a:lstStyle/>
                    <a:p>
                      <a:pPr marL="68580" algn="ctr">
                        <a:lnSpc>
                          <a:spcPct val="150000"/>
                        </a:lnSpc>
                        <a:spcAft>
                          <a:spcPts val="1000"/>
                        </a:spcAft>
                      </a:pPr>
                      <a:r>
                        <a:rPr lang="es-VE" sz="1400" dirty="0">
                          <a:effectLst/>
                          <a:latin typeface="Times New Roman" panose="02020603050405020304" pitchFamily="18" charset="0"/>
                          <a:cs typeface="Times New Roman" panose="02020603050405020304" pitchFamily="18" charset="0"/>
                        </a:rPr>
                        <a:t>Diseño de Revestidores:</a:t>
                      </a:r>
                      <a:endParaRPr lang="es-VE" sz="1400" dirty="0">
                        <a:effectLst/>
                        <a:latin typeface="Times New Roman" panose="02020603050405020304" pitchFamily="18" charset="0"/>
                        <a:ea typeface="Calibri"/>
                        <a:cs typeface="Times New Roman" panose="02020603050405020304" pitchFamily="18" charset="0"/>
                      </a:endParaRPr>
                    </a:p>
                  </a:txBody>
                  <a:tcPr marL="43029" marR="43029" marT="0" marB="0"/>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904524">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Equipo</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Diámetro (pulg)</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Peso (lbs/pies)</a:t>
                      </a:r>
                      <a:endParaRPr lang="es-VE" sz="140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Descripción</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Rango de Profundidad (pies)</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r>
              <a:tr h="477240">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Revestimiento de Superficie</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13-3/8</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54.5</a:t>
                      </a:r>
                      <a:endParaRPr lang="es-VE" sz="140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J-55</a:t>
                      </a:r>
                      <a:endParaRPr lang="es-VE" sz="140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500</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r>
              <a:tr h="395759">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Revestimiento de Producción</a:t>
                      </a:r>
                      <a:endParaRPr lang="es-VE" sz="140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9-5/8</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43.5</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N-80</a:t>
                      </a:r>
                      <a:endParaRPr lang="es-VE" sz="1400">
                        <a:effectLst/>
                        <a:latin typeface="Times New Roman" panose="02020603050405020304" pitchFamily="18" charset="0"/>
                        <a:ea typeface="Calibri"/>
                        <a:cs typeface="Times New Roman" panose="02020603050405020304" pitchFamily="18" charset="0"/>
                      </a:endParaRPr>
                    </a:p>
                  </a:txBody>
                  <a:tcPr marL="66388" marR="66388" marT="0" marB="0"/>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2000</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r>
              <a:tr h="602310">
                <a:tc gridSpan="5">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Equipo de </a:t>
                      </a:r>
                      <a:r>
                        <a:rPr lang="es-VE" sz="1400" dirty="0" err="1" smtClean="0">
                          <a:effectLst/>
                          <a:latin typeface="Times New Roman" panose="02020603050405020304" pitchFamily="18" charset="0"/>
                          <a:cs typeface="Times New Roman" panose="02020603050405020304" pitchFamily="18" charset="0"/>
                        </a:rPr>
                        <a:t>Liner</a:t>
                      </a:r>
                      <a:r>
                        <a:rPr lang="es-VE" sz="1400" dirty="0" smtClean="0">
                          <a:effectLst/>
                          <a:latin typeface="Times New Roman" panose="02020603050405020304" pitchFamily="18" charset="0"/>
                          <a:cs typeface="Times New Roman" panose="02020603050405020304" pitchFamily="18" charset="0"/>
                        </a:rPr>
                        <a:t>: 7</a:t>
                      </a:r>
                      <a:r>
                        <a:rPr lang="es-VE" sz="1400" dirty="0">
                          <a:effectLst/>
                          <a:latin typeface="Times New Roman" panose="02020603050405020304" pitchFamily="18" charset="0"/>
                          <a:cs typeface="Times New Roman" panose="02020603050405020304" pitchFamily="18" charset="0"/>
                        </a:rPr>
                        <a:t>”, 23# N-80 y J-55. </a:t>
                      </a:r>
                      <a:r>
                        <a:rPr lang="es-VE" sz="1400" dirty="0" smtClean="0">
                          <a:effectLst/>
                          <a:latin typeface="Times New Roman" panose="02020603050405020304" pitchFamily="18" charset="0"/>
                          <a:cs typeface="Times New Roman" panose="02020603050405020304" pitchFamily="18" charset="0"/>
                        </a:rPr>
                        <a:t>Colgador </a:t>
                      </a:r>
                      <a:r>
                        <a:rPr lang="es-VE" sz="1400" dirty="0">
                          <a:effectLst/>
                          <a:latin typeface="Times New Roman" panose="02020603050405020304" pitchFamily="18" charset="0"/>
                          <a:cs typeface="Times New Roman" panose="02020603050405020304" pitchFamily="18" charset="0"/>
                        </a:rPr>
                        <a:t>Baker SC-1RX8.44”.</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592256">
                <a:tc gridSpan="5">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Equipo de Producción:</a:t>
                      </a:r>
                    </a:p>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Tubería 4 ½” y 5 ½”, </a:t>
                      </a:r>
                      <a:r>
                        <a:rPr lang="es-VE" sz="1400" dirty="0" err="1">
                          <a:effectLst/>
                          <a:latin typeface="Times New Roman" panose="02020603050405020304" pitchFamily="18" charset="0"/>
                          <a:cs typeface="Times New Roman" panose="02020603050405020304" pitchFamily="18" charset="0"/>
                        </a:rPr>
                        <a:t>Niples</a:t>
                      </a:r>
                      <a:r>
                        <a:rPr lang="es-VE" sz="1400" dirty="0">
                          <a:effectLst/>
                          <a:latin typeface="Times New Roman" panose="02020603050405020304" pitchFamily="18" charset="0"/>
                          <a:cs typeface="Times New Roman" panose="02020603050405020304" pitchFamily="18" charset="0"/>
                        </a:rPr>
                        <a:t>, Tubería, BCP y Mandril porta Sensor.</a:t>
                      </a:r>
                      <a:endParaRPr lang="es-VE" sz="1400" dirty="0">
                        <a:effectLst/>
                        <a:latin typeface="Times New Roman" panose="02020603050405020304" pitchFamily="18" charset="0"/>
                        <a:ea typeface="Calibri"/>
                        <a:cs typeface="Times New Roman" panose="02020603050405020304" pitchFamily="18" charset="0"/>
                      </a:endParaRPr>
                    </a:p>
                  </a:txBody>
                  <a:tcPr marL="66388" marR="66388" marT="0" marB="0"/>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1463842">
                <a:tc gridSpan="5">
                  <a:txBody>
                    <a:bodyPr/>
                    <a:lstStyle/>
                    <a:p>
                      <a:pPr algn="just">
                        <a:lnSpc>
                          <a:spcPct val="150000"/>
                        </a:lnSpc>
                        <a:spcAft>
                          <a:spcPts val="0"/>
                        </a:spcAft>
                      </a:pPr>
                      <a:endParaRPr lang="es-VE" sz="1400" b="1" dirty="0">
                        <a:effectLst/>
                        <a:latin typeface="Times New Roman" panose="02020603050405020304" pitchFamily="18" charset="0"/>
                        <a:ea typeface="Calibri"/>
                        <a:cs typeface="Times New Roman" panose="02020603050405020304" pitchFamily="18" charset="0"/>
                      </a:endParaRPr>
                    </a:p>
                  </a:txBody>
                  <a:tcPr marL="66388" marR="66388" marT="0" marB="0"/>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bl>
          </a:graphicData>
        </a:graphic>
      </p:graphicFrame>
      <p:sp>
        <p:nvSpPr>
          <p:cNvPr id="7" name="6 CuadroTexto"/>
          <p:cNvSpPr txBox="1"/>
          <p:nvPr/>
        </p:nvSpPr>
        <p:spPr>
          <a:xfrm>
            <a:off x="463499" y="1052736"/>
            <a:ext cx="378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Diagrama Mecánico Tipo</a:t>
            </a:r>
            <a:endParaRPr lang="es-VE" sz="2600" b="1" dirty="0">
              <a:latin typeface="Times New Roman" pitchFamily="18" charset="0"/>
              <a:cs typeface="Times New Roman" pitchFamily="18" charset="0"/>
            </a:endParaRPr>
          </a:p>
        </p:txBody>
      </p:sp>
      <p:sp>
        <p:nvSpPr>
          <p:cNvPr id="8" name="7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
        <p:nvSpPr>
          <p:cNvPr id="2" name="1 Rectángulo"/>
          <p:cNvSpPr/>
          <p:nvPr/>
        </p:nvSpPr>
        <p:spPr>
          <a:xfrm>
            <a:off x="633264" y="5117607"/>
            <a:ext cx="7632848" cy="1569660"/>
          </a:xfrm>
          <a:prstGeom prst="rect">
            <a:avLst/>
          </a:prstGeom>
        </p:spPr>
        <p:txBody>
          <a:bodyPr wrap="square">
            <a:spAutoFit/>
          </a:bodyPr>
          <a:lstStyle/>
          <a:p>
            <a:pPr algn="just">
              <a:lnSpc>
                <a:spcPct val="150000"/>
              </a:lnSpc>
              <a:spcAft>
                <a:spcPts val="0"/>
              </a:spcAft>
            </a:pPr>
            <a:r>
              <a:rPr lang="es-VE" sz="1600" dirty="0">
                <a:latin typeface="Times New Roman" panose="02020603050405020304" pitchFamily="18" charset="0"/>
                <a:cs typeface="Times New Roman" panose="02020603050405020304" pitchFamily="18" charset="0"/>
              </a:rPr>
              <a:t>Equipo de Calentamiento Eléctrico:</a:t>
            </a:r>
          </a:p>
          <a:p>
            <a:pPr algn="just">
              <a:lnSpc>
                <a:spcPct val="150000"/>
              </a:lnSpc>
              <a:spcAft>
                <a:spcPts val="0"/>
              </a:spcAft>
            </a:pPr>
            <a:r>
              <a:rPr lang="es-VE" sz="1600" dirty="0">
                <a:latin typeface="Times New Roman" panose="02020603050405020304" pitchFamily="18" charset="0"/>
                <a:cs typeface="Times New Roman" panose="02020603050405020304" pitchFamily="18" charset="0"/>
              </a:rPr>
              <a:t>Cable Reciclado de Bombas Electrosumergible (Cable de Potencia N°2 y Cable de Calentamiento N°4), Tubería de cola 2 3/8”, Pieza de Guarda Cable, </a:t>
            </a:r>
            <a:r>
              <a:rPr lang="es-VE" sz="1600" dirty="0" err="1">
                <a:latin typeface="Times New Roman" panose="02020603050405020304" pitchFamily="18" charset="0"/>
                <a:cs typeface="Times New Roman" panose="02020603050405020304" pitchFamily="18" charset="0"/>
              </a:rPr>
              <a:t>Superbandas</a:t>
            </a:r>
            <a:r>
              <a:rPr lang="es-VE" sz="1600" dirty="0">
                <a:latin typeface="Times New Roman" panose="02020603050405020304" pitchFamily="18" charset="0"/>
                <a:cs typeface="Times New Roman" panose="02020603050405020304" pitchFamily="18" charset="0"/>
              </a:rPr>
              <a:t> y Controlador de Frecuencia Variable </a:t>
            </a:r>
            <a:r>
              <a:rPr lang="es-VE" sz="1600" dirty="0" err="1">
                <a:latin typeface="Times New Roman" panose="02020603050405020304" pitchFamily="18" charset="0"/>
                <a:cs typeface="Times New Roman" panose="02020603050405020304" pitchFamily="18" charset="0"/>
              </a:rPr>
              <a:t>Electrospeed</a:t>
            </a:r>
            <a:r>
              <a:rPr lang="es-VE" sz="1600" dirty="0">
                <a:latin typeface="Times New Roman" panose="02020603050405020304" pitchFamily="18" charset="0"/>
                <a:cs typeface="Times New Roman" panose="02020603050405020304" pitchFamily="18" charset="0"/>
              </a:rPr>
              <a:t> ICS.</a:t>
            </a:r>
            <a:endParaRPr lang="es-VE"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7429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8"/>
                                        </p:tgtEl>
                                        <p:attrNameLst>
                                          <p:attrName>ppt_x</p:attrName>
                                          <p:attrName>ppt_y</p:attrName>
                                        </p:attrNameLst>
                                      </p:cBhvr>
                                      <p:rCtr x="24896" y="0"/>
                                    </p:animMotion>
                                  </p:childTnLst>
                                </p:cTn>
                              </p:par>
                            </p:childTnLst>
                          </p:cTn>
                        </p:par>
                        <p:par>
                          <p:cTn id="7" fill="hold">
                            <p:stCondLst>
                              <p:cond delay="1500"/>
                            </p:stCondLst>
                            <p:childTnLst>
                              <p:par>
                                <p:cTn id="8" presetID="53" presetClass="entr" presetSubtype="16"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iterate type="lt">
                                    <p:tmAbs val="0"/>
                                  </p:iterate>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iterate type="lt">
                                    <p:tmAbs val="0"/>
                                  </p:iterate>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iterate type="lt">
                                    <p:tmPct val="0"/>
                                  </p:iterate>
                                  <p:childTnLst>
                                    <p:animEffect transition="out" filter="fade">
                                      <p:cBhvr>
                                        <p:cTn id="23" dur="500" tmFilter="0, 0; .2, .5; .8, .5; 1, 0"/>
                                        <p:tgtEl>
                                          <p:spTgt spid="2">
                                            <p:txEl>
                                              <p:pRg st="0" end="0"/>
                                            </p:txEl>
                                          </p:spTgt>
                                        </p:tgtEl>
                                      </p:cBhvr>
                                    </p:animEffect>
                                    <p:animScale>
                                      <p:cBhvr>
                                        <p:cTn id="24" dur="250" autoRev="1" fill="hold"/>
                                        <p:tgtEl>
                                          <p:spTgt spid="2">
                                            <p:txEl>
                                              <p:pRg st="0" end="0"/>
                                            </p:txEl>
                                          </p:spTgt>
                                        </p:tgtEl>
                                      </p:cBhvr>
                                      <p:by x="105000" y="105000"/>
                                    </p:animScale>
                                  </p:childTnLst>
                                </p:cTn>
                              </p:par>
                              <p:par>
                                <p:cTn id="25" presetID="26" presetClass="emph" presetSubtype="0" fill="hold" grpId="0" nodeType="withEffect">
                                  <p:stCondLst>
                                    <p:cond delay="0"/>
                                  </p:stCondLst>
                                  <p:iterate type="lt">
                                    <p:tmPct val="0"/>
                                  </p:iterate>
                                  <p:childTnLst>
                                    <p:animEffect transition="out" filter="fade">
                                      <p:cBhvr>
                                        <p:cTn id="26" dur="500" tmFilter="0, 0; .2, .5; .8, .5; 1, 0"/>
                                        <p:tgtEl>
                                          <p:spTgt spid="2">
                                            <p:txEl>
                                              <p:pRg st="1" end="1"/>
                                            </p:txEl>
                                          </p:spTgt>
                                        </p:tgtEl>
                                      </p:cBhvr>
                                    </p:animEffect>
                                    <p:animScale>
                                      <p:cBhvr>
                                        <p:cTn id="27" dur="250" autoRev="1" fill="hold"/>
                                        <p:tgtEl>
                                          <p:spTgt spid="2">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5" presetClass="emph" presetSubtype="0" nodeType="clickEffect">
                                  <p:stCondLst>
                                    <p:cond delay="0"/>
                                  </p:stCondLst>
                                  <p:iterate type="lt">
                                    <p:tmAbs val="25"/>
                                  </p:iterate>
                                  <p:childTnLst>
                                    <p:set>
                                      <p:cBhvr override="childStyle">
                                        <p:cTn id="31" dur="indefinite"/>
                                        <p:tgtEl>
                                          <p:spTgt spid="2">
                                            <p:txEl>
                                              <p:pRg st="0" end="0"/>
                                            </p:txEl>
                                          </p:spTgt>
                                        </p:tgtEl>
                                        <p:attrNameLst>
                                          <p:attrName>style.fontWeight</p:attrName>
                                        </p:attrNameLst>
                                      </p:cBhvr>
                                      <p:to>
                                        <p:strVal val="bold"/>
                                      </p:to>
                                    </p:set>
                                  </p:childTnLst>
                                </p:cTn>
                              </p:par>
                              <p:par>
                                <p:cTn id="32" presetID="15" presetClass="emph" presetSubtype="0" nodeType="withEffect">
                                  <p:stCondLst>
                                    <p:cond delay="0"/>
                                  </p:stCondLst>
                                  <p:iterate type="lt">
                                    <p:tmAbs val="25"/>
                                  </p:iterate>
                                  <p:childTnLst>
                                    <p:set>
                                      <p:cBhvr override="childStyle">
                                        <p:cTn id="33" dur="indefinite"/>
                                        <p:tgtEl>
                                          <p:spTgt spid="2">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a:t>
            </a:fld>
            <a:endParaRPr lang="es-VE"/>
          </a:p>
        </p:txBody>
      </p:sp>
      <p:sp>
        <p:nvSpPr>
          <p:cNvPr id="5" name="4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6" name="5 Grupo"/>
          <p:cNvGrpSpPr/>
          <p:nvPr/>
        </p:nvGrpSpPr>
        <p:grpSpPr>
          <a:xfrm>
            <a:off x="2267744" y="1628800"/>
            <a:ext cx="4536504" cy="556920"/>
            <a:chOff x="0" y="655808"/>
            <a:chExt cx="4536504" cy="556920"/>
          </a:xfrm>
          <a:scene3d>
            <a:camera prst="orthographicFront"/>
            <a:lightRig rig="threePt" dir="t">
              <a:rot lat="0" lon="0" rev="7500000"/>
            </a:lightRig>
          </a:scene3d>
        </p:grpSpPr>
        <p:sp>
          <p:nvSpPr>
            <p:cNvPr id="7" name="6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grpSp>
        <p:nvGrpSpPr>
          <p:cNvPr id="9" name="8 Grupo"/>
          <p:cNvGrpSpPr/>
          <p:nvPr/>
        </p:nvGrpSpPr>
        <p:grpSpPr>
          <a:xfrm>
            <a:off x="2267744" y="2276872"/>
            <a:ext cx="4536504" cy="556920"/>
            <a:chOff x="0" y="1293368"/>
            <a:chExt cx="4536504" cy="556920"/>
          </a:xfrm>
          <a:scene3d>
            <a:camera prst="orthographicFront"/>
            <a:lightRig rig="threePt" dir="t">
              <a:rot lat="0" lon="0" rev="7500000"/>
            </a:lightRig>
          </a:scene3d>
        </p:grpSpPr>
        <p:sp>
          <p:nvSpPr>
            <p:cNvPr id="10" name="9 Rectángulo redondeado"/>
            <p:cNvSpPr/>
            <p:nvPr/>
          </p:nvSpPr>
          <p:spPr>
            <a:xfrm>
              <a:off x="0" y="12933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15" name="14 Grupo"/>
          <p:cNvGrpSpPr/>
          <p:nvPr/>
        </p:nvGrpSpPr>
        <p:grpSpPr>
          <a:xfrm>
            <a:off x="2267744" y="2924944"/>
            <a:ext cx="4536504" cy="556920"/>
            <a:chOff x="0" y="1930928"/>
            <a:chExt cx="4536504" cy="556920"/>
          </a:xfrm>
          <a:scene3d>
            <a:camera prst="orthographicFront"/>
            <a:lightRig rig="threePt" dir="t">
              <a:rot lat="0" lon="0" rev="7500000"/>
            </a:lightRig>
          </a:scene3d>
        </p:grpSpPr>
        <p:sp>
          <p:nvSpPr>
            <p:cNvPr id="16" name="15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8" name="17 Grupo"/>
          <p:cNvGrpSpPr/>
          <p:nvPr/>
        </p:nvGrpSpPr>
        <p:grpSpPr>
          <a:xfrm>
            <a:off x="2267744" y="3573016"/>
            <a:ext cx="4536504" cy="556920"/>
            <a:chOff x="0" y="2568488"/>
            <a:chExt cx="4536504" cy="556920"/>
          </a:xfrm>
          <a:scene3d>
            <a:camera prst="orthographicFront"/>
            <a:lightRig rig="threePt" dir="t">
              <a:rot lat="0" lon="0" rev="7500000"/>
            </a:lightRig>
          </a:scene3d>
        </p:grpSpPr>
        <p:sp>
          <p:nvSpPr>
            <p:cNvPr id="19" name="18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21" name="20 Grupo"/>
          <p:cNvGrpSpPr/>
          <p:nvPr/>
        </p:nvGrpSpPr>
        <p:grpSpPr>
          <a:xfrm>
            <a:off x="2267744" y="4221088"/>
            <a:ext cx="4536504" cy="556920"/>
            <a:chOff x="0" y="3206048"/>
            <a:chExt cx="4536504" cy="556920"/>
          </a:xfrm>
          <a:scene3d>
            <a:camera prst="orthographicFront"/>
            <a:lightRig rig="threePt" dir="t">
              <a:rot lat="0" lon="0" rev="7500000"/>
            </a:lightRig>
          </a:scene3d>
        </p:grpSpPr>
        <p:sp>
          <p:nvSpPr>
            <p:cNvPr id="22" name="21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4" name="23 Grupo"/>
          <p:cNvGrpSpPr/>
          <p:nvPr/>
        </p:nvGrpSpPr>
        <p:grpSpPr>
          <a:xfrm>
            <a:off x="2267744" y="4869160"/>
            <a:ext cx="4536504" cy="556920"/>
            <a:chOff x="0" y="3843608"/>
            <a:chExt cx="4536504" cy="556920"/>
          </a:xfrm>
          <a:scene3d>
            <a:camera prst="orthographicFront"/>
            <a:lightRig rig="threePt" dir="t">
              <a:rot lat="0" lon="0" rev="7500000"/>
            </a:lightRig>
          </a:scene3d>
        </p:grpSpPr>
        <p:sp>
          <p:nvSpPr>
            <p:cNvPr id="25" name="24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7" name="26 Grupo"/>
          <p:cNvGrpSpPr/>
          <p:nvPr/>
        </p:nvGrpSpPr>
        <p:grpSpPr>
          <a:xfrm>
            <a:off x="2267744" y="5517232"/>
            <a:ext cx="4536504" cy="556920"/>
            <a:chOff x="0" y="4481168"/>
            <a:chExt cx="4536504" cy="556920"/>
          </a:xfrm>
          <a:scene3d>
            <a:camera prst="orthographicFront"/>
            <a:lightRig rig="threePt" dir="t">
              <a:rot lat="0" lon="0" rev="7500000"/>
            </a:lightRig>
          </a:scene3d>
        </p:grpSpPr>
        <p:sp>
          <p:nvSpPr>
            <p:cNvPr id="28" name="27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8634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3000" fill="hold"/>
                                        <p:tgtEl>
                                          <p:spTgt spid="9"/>
                                        </p:tgtEl>
                                        <p:attrNameLst>
                                          <p:attrName>ppt_x</p:attrName>
                                        </p:attrNameLst>
                                      </p:cBhvr>
                                      <p:tavLst>
                                        <p:tav tm="0">
                                          <p:val>
                                            <p:strVal val="#ppt_x"/>
                                          </p:val>
                                        </p:tav>
                                        <p:tav tm="100000">
                                          <p:val>
                                            <p:strVal val="#ppt_x"/>
                                          </p:val>
                                        </p:tav>
                                      </p:tavLst>
                                    </p:anim>
                                    <p:anim calcmode="lin" valueType="num">
                                      <p:cBhvr additive="base">
                                        <p:cTn id="15" dur="30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4000" fill="hold"/>
                                        <p:tgtEl>
                                          <p:spTgt spid="15"/>
                                        </p:tgtEl>
                                        <p:attrNameLst>
                                          <p:attrName>ppt_x</p:attrName>
                                        </p:attrNameLst>
                                      </p:cBhvr>
                                      <p:tavLst>
                                        <p:tav tm="0">
                                          <p:val>
                                            <p:strVal val="#ppt_x"/>
                                          </p:val>
                                        </p:tav>
                                        <p:tav tm="100000">
                                          <p:val>
                                            <p:strVal val="#ppt_x"/>
                                          </p:val>
                                        </p:tav>
                                      </p:tavLst>
                                    </p:anim>
                                    <p:anim calcmode="lin" valueType="num">
                                      <p:cBhvr additive="base">
                                        <p:cTn id="19" dur="40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0" fill="hold"/>
                                        <p:tgtEl>
                                          <p:spTgt spid="18"/>
                                        </p:tgtEl>
                                        <p:attrNameLst>
                                          <p:attrName>ppt_x</p:attrName>
                                        </p:attrNameLst>
                                      </p:cBhvr>
                                      <p:tavLst>
                                        <p:tav tm="0">
                                          <p:val>
                                            <p:strVal val="#ppt_x"/>
                                          </p:val>
                                        </p:tav>
                                        <p:tav tm="100000">
                                          <p:val>
                                            <p:strVal val="#ppt_x"/>
                                          </p:val>
                                        </p:tav>
                                      </p:tavLst>
                                    </p:anim>
                                    <p:anim calcmode="lin" valueType="num">
                                      <p:cBhvr additive="base">
                                        <p:cTn id="23" dur="50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6000" fill="hold"/>
                                        <p:tgtEl>
                                          <p:spTgt spid="21"/>
                                        </p:tgtEl>
                                        <p:attrNameLst>
                                          <p:attrName>ppt_x</p:attrName>
                                        </p:attrNameLst>
                                      </p:cBhvr>
                                      <p:tavLst>
                                        <p:tav tm="0">
                                          <p:val>
                                            <p:strVal val="#ppt_x"/>
                                          </p:val>
                                        </p:tav>
                                        <p:tav tm="100000">
                                          <p:val>
                                            <p:strVal val="#ppt_x"/>
                                          </p:val>
                                        </p:tav>
                                      </p:tavLst>
                                    </p:anim>
                                    <p:anim calcmode="lin" valueType="num">
                                      <p:cBhvr additive="base">
                                        <p:cTn id="27" dur="6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000" fill="hold"/>
                                        <p:tgtEl>
                                          <p:spTgt spid="24"/>
                                        </p:tgtEl>
                                        <p:attrNameLst>
                                          <p:attrName>ppt_x</p:attrName>
                                        </p:attrNameLst>
                                      </p:cBhvr>
                                      <p:tavLst>
                                        <p:tav tm="0">
                                          <p:val>
                                            <p:strVal val="#ppt_x"/>
                                          </p:val>
                                        </p:tav>
                                        <p:tav tm="100000">
                                          <p:val>
                                            <p:strVal val="#ppt_x"/>
                                          </p:val>
                                        </p:tav>
                                      </p:tavLst>
                                    </p:anim>
                                    <p:anim calcmode="lin" valueType="num">
                                      <p:cBhvr additive="base">
                                        <p:cTn id="31" dur="7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8000" fill="hold"/>
                                        <p:tgtEl>
                                          <p:spTgt spid="27"/>
                                        </p:tgtEl>
                                        <p:attrNameLst>
                                          <p:attrName>ppt_x</p:attrName>
                                        </p:attrNameLst>
                                      </p:cBhvr>
                                      <p:tavLst>
                                        <p:tav tm="0">
                                          <p:val>
                                            <p:strVal val="#ppt_x"/>
                                          </p:val>
                                        </p:tav>
                                        <p:tav tm="100000">
                                          <p:val>
                                            <p:strVal val="#ppt_x"/>
                                          </p:val>
                                        </p:tav>
                                      </p:tavLst>
                                    </p:anim>
                                    <p:anim calcmode="lin" valueType="num">
                                      <p:cBhvr additive="base">
                                        <p:cTn id="35" dur="8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30</a:t>
            </a:fld>
            <a:endParaRPr lang="es-VE"/>
          </a:p>
        </p:txBody>
      </p:sp>
      <p:sp>
        <p:nvSpPr>
          <p:cNvPr id="5" name="4 Recortar rectángulo de esquina sencilla"/>
          <p:cNvSpPr/>
          <p:nvPr/>
        </p:nvSpPr>
        <p:spPr bwMode="auto">
          <a:xfrm>
            <a:off x="2179247" y="1073994"/>
            <a:ext cx="4830762" cy="731838"/>
          </a:xfrm>
          <a:prstGeom prst="snip1Rect">
            <a:avLst/>
          </a:prstGeom>
          <a:solidFill>
            <a:schemeClr val="accent5"/>
          </a:solidFill>
          <a:ln/>
          <a:extLst/>
        </p:spPr>
        <p:style>
          <a:lnRef idx="3">
            <a:schemeClr val="lt1"/>
          </a:lnRef>
          <a:fillRef idx="1">
            <a:schemeClr val="accent6"/>
          </a:fillRef>
          <a:effectRef idx="1">
            <a:schemeClr val="accent6"/>
          </a:effectRef>
          <a:fontRef idx="minor">
            <a:schemeClr val="lt1"/>
          </a:fontRef>
        </p:style>
        <p:txBody>
          <a:bodyPr/>
          <a:lstStyle/>
          <a:p>
            <a:pPr algn="ctr">
              <a:defRPr/>
            </a:pPr>
            <a:r>
              <a:rPr lang="es-VE" sz="2400" b="1" dirty="0">
                <a:solidFill>
                  <a:schemeClr val="bg1"/>
                </a:solidFill>
                <a:latin typeface="Times New Roman" panose="02020603050405020304" pitchFamily="18" charset="0"/>
                <a:cs typeface="Times New Roman" panose="02020603050405020304" pitchFamily="18" charset="0"/>
              </a:rPr>
              <a:t>Dog Leg Severity Máx. 13</a:t>
            </a:r>
            <a:r>
              <a:rPr lang="es-VE" sz="2400" b="1" dirty="0" smtClean="0">
                <a:solidFill>
                  <a:schemeClr val="bg1"/>
                </a:solidFill>
                <a:latin typeface="Times New Roman" panose="02020603050405020304" pitchFamily="18" charset="0"/>
                <a:cs typeface="Times New Roman" panose="02020603050405020304" pitchFamily="18" charset="0"/>
              </a:rPr>
              <a:t>°/100Ft</a:t>
            </a:r>
            <a:endParaRPr lang="es-VE" sz="2400" b="1" dirty="0">
              <a:solidFill>
                <a:schemeClr val="bg1"/>
              </a:solidFill>
              <a:latin typeface="Times New Roman" panose="02020603050405020304" pitchFamily="18" charset="0"/>
              <a:cs typeface="Times New Roman" panose="02020603050405020304" pitchFamily="18" charset="0"/>
            </a:endParaRPr>
          </a:p>
        </p:txBody>
      </p:sp>
      <p:sp>
        <p:nvSpPr>
          <p:cNvPr id="6" name="5 Recortar rectángulo de esquina sencilla"/>
          <p:cNvSpPr/>
          <p:nvPr/>
        </p:nvSpPr>
        <p:spPr bwMode="auto">
          <a:xfrm>
            <a:off x="2179247" y="1864569"/>
            <a:ext cx="4830762" cy="733425"/>
          </a:xfrm>
          <a:prstGeom prst="snip1Rect">
            <a:avLst/>
          </a:prstGeom>
          <a:solidFill>
            <a:srgbClr val="92D050"/>
          </a:solidFill>
          <a:ln>
            <a:solidFill>
              <a:schemeClr val="bg1"/>
            </a:solidFill>
          </a:ln>
          <a:extLst/>
        </p:spPr>
        <p:style>
          <a:lnRef idx="2">
            <a:schemeClr val="accent2"/>
          </a:lnRef>
          <a:fillRef idx="1">
            <a:schemeClr val="lt1"/>
          </a:fillRef>
          <a:effectRef idx="0">
            <a:schemeClr val="accent2"/>
          </a:effectRef>
          <a:fontRef idx="minor">
            <a:schemeClr val="dk1"/>
          </a:fontRef>
        </p:style>
        <p:txBody>
          <a:bodyPr/>
          <a:lstStyle/>
          <a:p>
            <a:pPr algn="ctr">
              <a:defRPr/>
            </a:pPr>
            <a:r>
              <a:rPr lang="es-VE" sz="2400" b="1" dirty="0">
                <a:solidFill>
                  <a:schemeClr val="bg1"/>
                </a:solidFill>
                <a:latin typeface="Times New Roman" panose="02020603050405020304" pitchFamily="18" charset="0"/>
                <a:cs typeface="Times New Roman" panose="02020603050405020304" pitchFamily="18" charset="0"/>
              </a:rPr>
              <a:t>Terminaciones Térmicas</a:t>
            </a:r>
            <a:endParaRPr lang="es-VE" sz="2000" b="1" dirty="0">
              <a:solidFill>
                <a:schemeClr val="bg1"/>
              </a:solidFill>
              <a:latin typeface="Times New Roman" panose="02020603050405020304" pitchFamily="18" charset="0"/>
              <a:cs typeface="Times New Roman" panose="02020603050405020304" pitchFamily="18" charset="0"/>
            </a:endParaRPr>
          </a:p>
        </p:txBody>
      </p:sp>
      <p:sp>
        <p:nvSpPr>
          <p:cNvPr id="7" name="6 Recortar rectángulo de esquina sencilla"/>
          <p:cNvSpPr/>
          <p:nvPr/>
        </p:nvSpPr>
        <p:spPr bwMode="auto">
          <a:xfrm>
            <a:off x="2179247" y="2637682"/>
            <a:ext cx="4850512" cy="792162"/>
          </a:xfrm>
          <a:prstGeom prst="snip1Rect">
            <a:avLst/>
          </a:prstGeom>
          <a:solidFill>
            <a:schemeClr val="accent6"/>
          </a:solidFill>
          <a:ln/>
          <a:extLst/>
        </p:spPr>
        <p:style>
          <a:lnRef idx="3">
            <a:schemeClr val="lt1"/>
          </a:lnRef>
          <a:fillRef idx="1">
            <a:schemeClr val="accent6"/>
          </a:fillRef>
          <a:effectRef idx="1">
            <a:schemeClr val="accent6"/>
          </a:effectRef>
          <a:fontRef idx="minor">
            <a:schemeClr val="lt1"/>
          </a:fontRef>
        </p:style>
        <p:txBody>
          <a:bodyPr/>
          <a:lstStyle/>
          <a:p>
            <a:pPr algn="ctr">
              <a:defRPr/>
            </a:pPr>
            <a:r>
              <a:rPr lang="es-VE" sz="2400" b="1" dirty="0">
                <a:solidFill>
                  <a:schemeClr val="bg1"/>
                </a:solidFill>
                <a:latin typeface="Times New Roman" panose="02020603050405020304" pitchFamily="18" charset="0"/>
                <a:cs typeface="Times New Roman" panose="02020603050405020304" pitchFamily="18" charset="0"/>
              </a:rPr>
              <a:t>Mecanismo de Levantamiento Artificial</a:t>
            </a:r>
            <a:endParaRPr lang="es-VE"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7 Tabla"/>
          <p:cNvGraphicFramePr>
            <a:graphicFrameLocks noGrp="1"/>
          </p:cNvGraphicFramePr>
          <p:nvPr>
            <p:extLst>
              <p:ext uri="{D42A27DB-BD31-4B8C-83A1-F6EECF244321}">
                <p14:modId xmlns:p14="http://schemas.microsoft.com/office/powerpoint/2010/main" val="413595850"/>
              </p:ext>
            </p:extLst>
          </p:nvPr>
        </p:nvGraphicFramePr>
        <p:xfrm>
          <a:off x="1923659" y="4637932"/>
          <a:ext cx="5341937" cy="2103436"/>
        </p:xfrm>
        <a:graphic>
          <a:graphicData uri="http://schemas.openxmlformats.org/drawingml/2006/table">
            <a:tbl>
              <a:tblPr firstRow="1" firstCol="1" bandRow="1">
                <a:tableStyleId>{93296810-A885-4BE3-A3E7-6D5BEEA58F35}</a:tableStyleId>
              </a:tblPr>
              <a:tblGrid>
                <a:gridCol w="1335008"/>
                <a:gridCol w="1335643"/>
                <a:gridCol w="1335643"/>
                <a:gridCol w="1335643"/>
              </a:tblGrid>
              <a:tr h="823084">
                <a:tc>
                  <a:txBody>
                    <a:bodyPr/>
                    <a:lstStyle/>
                    <a:p>
                      <a:pPr algn="ctr">
                        <a:lnSpc>
                          <a:spcPct val="150000"/>
                        </a:lnSpc>
                        <a:spcAft>
                          <a:spcPts val="0"/>
                        </a:spcAft>
                      </a:pPr>
                      <a:r>
                        <a:rPr lang="es-VE" sz="1200" dirty="0" smtClean="0">
                          <a:effectLst/>
                        </a:rPr>
                        <a:t>Nombre del Pozo</a:t>
                      </a:r>
                      <a:endParaRPr lang="es-VE" sz="11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200">
                          <a:effectLst/>
                        </a:rPr>
                        <a:t>Longitud de la Sección Horizontal (ft)</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200">
                          <a:effectLst/>
                        </a:rPr>
                        <a:t>Longitud del Cable Calentador (ft)</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200">
                          <a:effectLst/>
                        </a:rPr>
                        <a:t>% de la SH ocupada por cable</a:t>
                      </a:r>
                      <a:endParaRPr lang="es-VE" sz="1100">
                        <a:effectLst/>
                        <a:latin typeface="Calibri"/>
                        <a:ea typeface="Calibri"/>
                        <a:cs typeface="Times New Roman"/>
                      </a:endParaRPr>
                    </a:p>
                  </a:txBody>
                  <a:tcPr marL="68592" marR="68592" marT="0" marB="0"/>
                </a:tc>
              </a:tr>
              <a:tr h="320088">
                <a:tc>
                  <a:txBody>
                    <a:bodyPr/>
                    <a:lstStyle/>
                    <a:p>
                      <a:pPr algn="ctr">
                        <a:lnSpc>
                          <a:spcPct val="150000"/>
                        </a:lnSpc>
                        <a:spcAft>
                          <a:spcPts val="0"/>
                        </a:spcAft>
                      </a:pPr>
                      <a:r>
                        <a:rPr lang="es-VE" sz="1200">
                          <a:effectLst/>
                        </a:rPr>
                        <a:t>JK2306</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smtClean="0">
                          <a:effectLst/>
                        </a:rPr>
                        <a:t>5499</a:t>
                      </a:r>
                      <a:endParaRPr lang="es-VE" sz="12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a:effectLst/>
                        </a:rPr>
                        <a:t>2641</a:t>
                      </a:r>
                      <a:endParaRPr lang="es-VE" sz="12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a:effectLst/>
                        </a:rPr>
                        <a:t>48</a:t>
                      </a:r>
                      <a:endParaRPr lang="es-VE" sz="1200">
                        <a:effectLst/>
                        <a:latin typeface="Calibri"/>
                        <a:ea typeface="Calibri"/>
                        <a:cs typeface="Times New Roman"/>
                      </a:endParaRPr>
                    </a:p>
                  </a:txBody>
                  <a:tcPr marL="68592" marR="68592" marT="0" marB="0"/>
                </a:tc>
              </a:tr>
              <a:tr h="320088">
                <a:tc>
                  <a:txBody>
                    <a:bodyPr/>
                    <a:lstStyle/>
                    <a:p>
                      <a:pPr algn="ctr">
                        <a:lnSpc>
                          <a:spcPct val="150000"/>
                        </a:lnSpc>
                        <a:spcAft>
                          <a:spcPts val="0"/>
                        </a:spcAft>
                      </a:pPr>
                      <a:r>
                        <a:rPr lang="es-VE" sz="1200">
                          <a:effectLst/>
                        </a:rPr>
                        <a:t>DE2004</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6038</a:t>
                      </a:r>
                      <a:endParaRPr lang="es-VE" sz="12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2161</a:t>
                      </a:r>
                      <a:endParaRPr lang="es-VE" sz="12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36</a:t>
                      </a:r>
                      <a:endParaRPr lang="es-VE" sz="1200" dirty="0">
                        <a:effectLst/>
                        <a:latin typeface="Calibri"/>
                        <a:ea typeface="Calibri"/>
                        <a:cs typeface="Times New Roman"/>
                      </a:endParaRPr>
                    </a:p>
                  </a:txBody>
                  <a:tcPr marL="68592" marR="68592" marT="0" marB="0"/>
                </a:tc>
              </a:tr>
              <a:tr h="320088">
                <a:tc>
                  <a:txBody>
                    <a:bodyPr/>
                    <a:lstStyle/>
                    <a:p>
                      <a:pPr algn="ctr">
                        <a:lnSpc>
                          <a:spcPct val="150000"/>
                        </a:lnSpc>
                        <a:spcAft>
                          <a:spcPts val="0"/>
                        </a:spcAft>
                      </a:pPr>
                      <a:r>
                        <a:rPr lang="es-VE" sz="1200">
                          <a:effectLst/>
                        </a:rPr>
                        <a:t>GH2703</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6674</a:t>
                      </a:r>
                      <a:endParaRPr lang="es-VE" sz="12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4410</a:t>
                      </a:r>
                      <a:endParaRPr lang="es-VE" sz="1200" dirty="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66</a:t>
                      </a:r>
                      <a:endParaRPr lang="es-VE" sz="1200" dirty="0">
                        <a:effectLst/>
                        <a:latin typeface="Calibri"/>
                        <a:ea typeface="Calibri"/>
                        <a:cs typeface="Times New Roman"/>
                      </a:endParaRPr>
                    </a:p>
                  </a:txBody>
                  <a:tcPr marL="68592" marR="68592" marT="0" marB="0"/>
                </a:tc>
              </a:tr>
              <a:tr h="320088">
                <a:tc>
                  <a:txBody>
                    <a:bodyPr/>
                    <a:lstStyle/>
                    <a:p>
                      <a:pPr algn="ctr">
                        <a:lnSpc>
                          <a:spcPct val="150000"/>
                        </a:lnSpc>
                        <a:spcAft>
                          <a:spcPts val="0"/>
                        </a:spcAft>
                      </a:pPr>
                      <a:r>
                        <a:rPr lang="es-VE" sz="1200">
                          <a:effectLst/>
                        </a:rPr>
                        <a:t>NO2409</a:t>
                      </a:r>
                      <a:endParaRPr lang="es-VE" sz="11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a:effectLst/>
                        </a:rPr>
                        <a:t>6403</a:t>
                      </a:r>
                      <a:endParaRPr lang="es-VE" sz="12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a:effectLst/>
                        </a:rPr>
                        <a:t>6403</a:t>
                      </a:r>
                      <a:endParaRPr lang="es-VE" sz="1200">
                        <a:effectLst/>
                        <a:latin typeface="Calibri"/>
                        <a:ea typeface="Calibri"/>
                        <a:cs typeface="Times New Roman"/>
                      </a:endParaRPr>
                    </a:p>
                  </a:txBody>
                  <a:tcPr marL="68592" marR="68592" marT="0" marB="0"/>
                </a:tc>
                <a:tc>
                  <a:txBody>
                    <a:bodyPr/>
                    <a:lstStyle/>
                    <a:p>
                      <a:pPr algn="ctr">
                        <a:lnSpc>
                          <a:spcPct val="150000"/>
                        </a:lnSpc>
                        <a:spcAft>
                          <a:spcPts val="0"/>
                        </a:spcAft>
                      </a:pPr>
                      <a:r>
                        <a:rPr lang="es-VE" sz="1400" dirty="0">
                          <a:effectLst/>
                        </a:rPr>
                        <a:t>100</a:t>
                      </a:r>
                      <a:endParaRPr lang="es-VE" sz="1200" dirty="0">
                        <a:effectLst/>
                        <a:latin typeface="Calibri"/>
                        <a:ea typeface="Calibri"/>
                        <a:cs typeface="Times New Roman"/>
                      </a:endParaRPr>
                    </a:p>
                  </a:txBody>
                  <a:tcPr marL="68592" marR="68592" marT="0" marB="0"/>
                </a:tc>
              </a:tr>
            </a:tbl>
          </a:graphicData>
        </a:graphic>
      </p:graphicFrame>
      <p:sp>
        <p:nvSpPr>
          <p:cNvPr id="9" name="8 Flecha curvada hacia la izquierda"/>
          <p:cNvSpPr/>
          <p:nvPr/>
        </p:nvSpPr>
        <p:spPr bwMode="auto">
          <a:xfrm>
            <a:off x="7029759" y="3805998"/>
            <a:ext cx="791463" cy="1029731"/>
          </a:xfrm>
          <a:prstGeom prst="curvedLeftArrow">
            <a:avLst/>
          </a:prstGeom>
          <a:solidFill>
            <a:srgbClr val="FFC000"/>
          </a:solidFill>
          <a:ln/>
          <a:extLst/>
        </p:spPr>
        <p:style>
          <a:lnRef idx="0">
            <a:schemeClr val="accent4"/>
          </a:lnRef>
          <a:fillRef idx="3">
            <a:schemeClr val="accent4"/>
          </a:fillRef>
          <a:effectRef idx="3">
            <a:schemeClr val="accent4"/>
          </a:effectRef>
          <a:fontRef idx="minor">
            <a:schemeClr val="lt1"/>
          </a:fontRef>
        </p:style>
        <p:txBody>
          <a:bodyPr/>
          <a:lstStyle/>
          <a:p>
            <a:pPr>
              <a:defRPr/>
            </a:pPr>
            <a:endParaRPr lang="es-VE">
              <a:solidFill>
                <a:srgbClr val="FF0000"/>
              </a:solidFill>
            </a:endParaRPr>
          </a:p>
        </p:txBody>
      </p:sp>
      <p:sp>
        <p:nvSpPr>
          <p:cNvPr id="10" name="9 Flecha curvada hacia la derecha"/>
          <p:cNvSpPr/>
          <p:nvPr/>
        </p:nvSpPr>
        <p:spPr bwMode="auto">
          <a:xfrm rot="898376">
            <a:off x="1274632" y="3585361"/>
            <a:ext cx="842957" cy="1341724"/>
          </a:xfrm>
          <a:prstGeom prst="curvedRightArrow">
            <a:avLst/>
          </a:prstGeom>
          <a:solidFill>
            <a:srgbClr val="FFC000"/>
          </a:solidFill>
          <a:ln>
            <a:solidFill>
              <a:srgbClr val="FFC000"/>
            </a:solidFill>
          </a:ln>
          <a:extLst/>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s-VE">
              <a:solidFill>
                <a:srgbClr val="FFC000"/>
              </a:solidFill>
            </a:endParaRPr>
          </a:p>
        </p:txBody>
      </p:sp>
      <p:sp>
        <p:nvSpPr>
          <p:cNvPr id="11" name="10 Recortar rectángulo de esquina sencilla"/>
          <p:cNvSpPr/>
          <p:nvPr/>
        </p:nvSpPr>
        <p:spPr bwMode="auto">
          <a:xfrm>
            <a:off x="2198372" y="3501008"/>
            <a:ext cx="4830762" cy="752475"/>
          </a:xfrm>
          <a:prstGeom prst="snip1Rect">
            <a:avLst/>
          </a:prstGeom>
          <a:solidFill>
            <a:schemeClr val="accent4"/>
          </a:solidFill>
          <a:ln>
            <a:solidFill>
              <a:schemeClr val="bg1"/>
            </a:solidFill>
          </a:ln>
          <a:extLst/>
        </p:spPr>
        <p:style>
          <a:lnRef idx="2">
            <a:schemeClr val="accent2"/>
          </a:lnRef>
          <a:fillRef idx="1">
            <a:schemeClr val="lt1"/>
          </a:fillRef>
          <a:effectRef idx="0">
            <a:schemeClr val="accent2"/>
          </a:effectRef>
          <a:fontRef idx="minor">
            <a:schemeClr val="dk1"/>
          </a:fontRef>
        </p:style>
        <p:txBody>
          <a:bodyPr/>
          <a:lstStyle/>
          <a:p>
            <a:pPr algn="ctr">
              <a:defRPr/>
            </a:pPr>
            <a:r>
              <a:rPr lang="es-VE" sz="2400" b="1" dirty="0">
                <a:solidFill>
                  <a:schemeClr val="bg1"/>
                </a:solidFill>
                <a:latin typeface="Times New Roman" panose="02020603050405020304" pitchFamily="18" charset="0"/>
                <a:cs typeface="Times New Roman" panose="02020603050405020304" pitchFamily="18" charset="0"/>
              </a:rPr>
              <a:t>Longitud del Cable Calentador</a:t>
            </a:r>
            <a:endParaRPr lang="es-VE" sz="2000" b="1" dirty="0">
              <a:solidFill>
                <a:schemeClr val="bg1"/>
              </a:solidFill>
              <a:latin typeface="Times New Roman" panose="02020603050405020304" pitchFamily="18" charset="0"/>
              <a:cs typeface="Times New Roman" panose="02020603050405020304" pitchFamily="18" charset="0"/>
            </a:endParaRPr>
          </a:p>
        </p:txBody>
      </p:sp>
      <p:sp>
        <p:nvSpPr>
          <p:cNvPr id="12" name="11 CuadroTexto"/>
          <p:cNvSpPr txBox="1"/>
          <p:nvPr/>
        </p:nvSpPr>
        <p:spPr>
          <a:xfrm>
            <a:off x="1080120" y="332656"/>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05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1" nodeType="click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1" nodeType="clickEffect">
                                  <p:stCondLst>
                                    <p:cond delay="0"/>
                                  </p:stCondLst>
                                  <p:childTnLst>
                                    <p:animEffect transition="out" filter="fade">
                                      <p:cBhvr>
                                        <p:cTn id="27" dur="500" tmFilter="0, 0; .2, .5; .8, .5; 1, 0"/>
                                        <p:tgtEl>
                                          <p:spTgt spid="6"/>
                                        </p:tgtEl>
                                      </p:cBhvr>
                                    </p:animEffect>
                                    <p:animScale>
                                      <p:cBhvr>
                                        <p:cTn id="28" dur="250" autoRev="1" fill="hold"/>
                                        <p:tgtEl>
                                          <p:spTgt spid="6"/>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par>
                                <p:cTn id="43" presetID="26" presetClass="emph" presetSubtype="0" fill="hold" grpId="1" nodeType="withEffect">
                                  <p:stCondLst>
                                    <p:cond delay="0"/>
                                  </p:st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10"/>
                                        </p:tgtEl>
                                      </p:cBhvr>
                                    </p:animEffect>
                                    <p:animScale>
                                      <p:cBhvr>
                                        <p:cTn id="4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31</a:t>
            </a:fld>
            <a:endParaRPr lang="es-VE"/>
          </a:p>
        </p:txBody>
      </p:sp>
      <p:sp>
        <p:nvSpPr>
          <p:cNvPr id="5" name="4 Rectángulo redondeado"/>
          <p:cNvSpPr/>
          <p:nvPr/>
        </p:nvSpPr>
        <p:spPr bwMode="auto">
          <a:xfrm>
            <a:off x="1906364" y="2077789"/>
            <a:ext cx="5005387" cy="919163"/>
          </a:xfrm>
          <a:prstGeom prst="roundRect">
            <a:avLst/>
          </a:prstGeom>
          <a:solidFill>
            <a:schemeClr val="accent5"/>
          </a:solidFill>
          <a:ln>
            <a:solidFill>
              <a:schemeClr val="accent1"/>
            </a:solidFill>
          </a:ln>
          <a:extLst/>
        </p:spPr>
        <p:style>
          <a:lnRef idx="1">
            <a:schemeClr val="accent2"/>
          </a:lnRef>
          <a:fillRef idx="3">
            <a:schemeClr val="accent2"/>
          </a:fillRef>
          <a:effectRef idx="2">
            <a:schemeClr val="accent2"/>
          </a:effectRef>
          <a:fontRef idx="minor">
            <a:schemeClr val="lt1"/>
          </a:fontRef>
        </p:style>
        <p:txBody>
          <a:bodyPr/>
          <a:lstStyle/>
          <a:p>
            <a:pPr algn="ctr">
              <a:defRPr/>
            </a:pPr>
            <a:r>
              <a:rPr lang="es-VE" sz="4000" dirty="0">
                <a:solidFill>
                  <a:schemeClr val="bg1"/>
                </a:solidFill>
                <a:latin typeface="Times New Roman" panose="02020603050405020304" pitchFamily="18" charset="0"/>
                <a:cs typeface="Times New Roman" panose="02020603050405020304" pitchFamily="18" charset="0"/>
              </a:rPr>
              <a:t>POZO JK23-06</a:t>
            </a:r>
            <a:endParaRPr lang="es-VE" dirty="0">
              <a:solidFill>
                <a:schemeClr val="bg1"/>
              </a:solidFill>
              <a:latin typeface="Times New Roman" panose="02020603050405020304" pitchFamily="18" charset="0"/>
              <a:cs typeface="Times New Roman" panose="02020603050405020304" pitchFamily="18" charset="0"/>
            </a:endParaRPr>
          </a:p>
        </p:txBody>
      </p:sp>
      <p:grpSp>
        <p:nvGrpSpPr>
          <p:cNvPr id="6" name="7 Grupo"/>
          <p:cNvGrpSpPr>
            <a:grpSpLocks/>
          </p:cNvGrpSpPr>
          <p:nvPr/>
        </p:nvGrpSpPr>
        <p:grpSpPr bwMode="auto">
          <a:xfrm>
            <a:off x="1259632" y="3114254"/>
            <a:ext cx="6840760" cy="3483098"/>
            <a:chOff x="849130" y="3423444"/>
            <a:chExt cx="4975120" cy="3331326"/>
          </a:xfrm>
          <a:solidFill>
            <a:schemeClr val="accent5"/>
          </a:solidFill>
        </p:grpSpPr>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5825" y="3423444"/>
              <a:ext cx="2638425" cy="1733550"/>
            </a:xfrm>
            <a:prstGeom prst="rect">
              <a:avLst/>
            </a:prstGeom>
            <a:grpFill/>
            <a:ln w="9525">
              <a:solidFill>
                <a:schemeClr val="tx1"/>
              </a:solidFill>
              <a:miter lim="800000"/>
              <a:headEnd/>
              <a:tailEnd/>
            </a:ln>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130" y="3706235"/>
              <a:ext cx="2705100" cy="1685925"/>
            </a:xfrm>
            <a:prstGeom prst="rect">
              <a:avLst/>
            </a:prstGeom>
            <a:grpFill/>
            <a:ln w="9525">
              <a:solidFill>
                <a:schemeClr val="tx1"/>
              </a:solidFill>
              <a:miter lim="800000"/>
              <a:headEnd/>
              <a:tailEnd/>
            </a:ln>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68355" y="4973595"/>
              <a:ext cx="2571750" cy="1781175"/>
            </a:xfrm>
            <a:prstGeom prst="rect">
              <a:avLst/>
            </a:prstGeom>
            <a:grpFill/>
            <a:ln w="9525">
              <a:solidFill>
                <a:schemeClr val="tx1"/>
              </a:solidFill>
              <a:miter lim="800000"/>
              <a:headEnd/>
              <a:tailEnd/>
            </a:ln>
            <a:extLst/>
          </p:spPr>
        </p:pic>
      </p:grpSp>
      <p:sp>
        <p:nvSpPr>
          <p:cNvPr id="10" name="9 CuadroTexto"/>
          <p:cNvSpPr txBox="1"/>
          <p:nvPr/>
        </p:nvSpPr>
        <p:spPr>
          <a:xfrm>
            <a:off x="1080120" y="332656"/>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
        <p:nvSpPr>
          <p:cNvPr id="11" name="10 CuadroTexto"/>
          <p:cNvSpPr txBox="1"/>
          <p:nvPr/>
        </p:nvSpPr>
        <p:spPr>
          <a:xfrm>
            <a:off x="463498" y="1208365"/>
            <a:ext cx="4756573"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Comportamiento de Producción</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34358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32</a:t>
            </a:fld>
            <a:endParaRPr lang="es-VE"/>
          </a:p>
        </p:txBody>
      </p:sp>
      <p:sp>
        <p:nvSpPr>
          <p:cNvPr id="5" name="4 CuadroTexto"/>
          <p:cNvSpPr txBox="1"/>
          <p:nvPr/>
        </p:nvSpPr>
        <p:spPr>
          <a:xfrm>
            <a:off x="1080120"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3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124744"/>
            <a:ext cx="7271246" cy="3387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2539898170"/>
              </p:ext>
            </p:extLst>
          </p:nvPr>
        </p:nvGraphicFramePr>
        <p:xfrm>
          <a:off x="2074912" y="4694646"/>
          <a:ext cx="5125544" cy="750578"/>
        </p:xfrm>
        <a:graphic>
          <a:graphicData uri="http://schemas.openxmlformats.org/drawingml/2006/table">
            <a:tbl>
              <a:tblPr>
                <a:tableStyleId>{5C22544A-7EE6-4342-B048-85BDC9FD1C3A}</a:tableStyleId>
              </a:tblPr>
              <a:tblGrid>
                <a:gridCol w="936172"/>
                <a:gridCol w="2059580"/>
                <a:gridCol w="780965"/>
                <a:gridCol w="1348827"/>
              </a:tblGrid>
              <a:tr h="232906">
                <a:tc gridSpan="4">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Arena BWS(3C) Parasc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5PS0</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8" marR="9528"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endParaRPr lang="es-VE"/>
                    </a:p>
                  </a:txBody>
                  <a:tcPr/>
                </a:tc>
                <a:tc hMerge="1">
                  <a:txBody>
                    <a:bodyPr/>
                    <a:lstStyle/>
                    <a:p>
                      <a:endParaRPr lang="es-VE"/>
                    </a:p>
                  </a:txBody>
                  <a:tcPr/>
                </a:tc>
                <a:tc hMerge="1">
                  <a:txBody>
                    <a:bodyPr/>
                    <a:lstStyle/>
                    <a:p>
                      <a:endParaRPr lang="es-VE"/>
                    </a:p>
                  </a:txBody>
                  <a:tcPr/>
                </a:tc>
              </a:tr>
              <a:tr h="457055">
                <a:tc>
                  <a:txBody>
                    <a:bodyPr/>
                    <a:lstStyle/>
                    <a:p>
                      <a:pPr algn="l"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Inicio 1999</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8" marR="9528"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Qo </a:t>
                      </a:r>
                      <a:endParaRPr lang="es-VE" sz="1600" b="1" u="none" strike="noStrike" dirty="0" smtClean="0">
                        <a:solidFill>
                          <a:schemeClr val="bg1"/>
                        </a:solidFill>
                        <a:effectLst/>
                        <a:latin typeface="Times New Roman" panose="02020603050405020304" pitchFamily="18" charset="0"/>
                        <a:cs typeface="Times New Roman" panose="02020603050405020304" pitchFamily="18" charset="0"/>
                      </a:endParaRPr>
                    </a:p>
                    <a:p>
                      <a:pPr algn="l" fontAlgn="b"/>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2000 </a:t>
                      </a:r>
                      <a:r>
                        <a:rPr lang="es-VE" sz="1600" b="1" u="none" strike="noStrike" dirty="0">
                          <a:solidFill>
                            <a:schemeClr val="bg1"/>
                          </a:solidFill>
                          <a:effectLst/>
                          <a:latin typeface="Times New Roman" panose="02020603050405020304" pitchFamily="18" charset="0"/>
                          <a:cs typeface="Times New Roman" panose="02020603050405020304" pitchFamily="18" charset="0"/>
                        </a:rPr>
                        <a:t>BNPD</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8" marR="9528"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Agua </a:t>
                      </a:r>
                      <a:r>
                        <a:rPr lang="es-VE" sz="1600" b="1" u="none" strike="noStrike" dirty="0">
                          <a:solidFill>
                            <a:schemeClr val="bg1"/>
                          </a:solidFill>
                          <a:effectLst/>
                          <a:latin typeface="Times New Roman" panose="02020603050405020304" pitchFamily="18" charset="0"/>
                          <a:cs typeface="Times New Roman" panose="02020603050405020304" pitchFamily="18" charset="0"/>
                        </a:rPr>
                        <a:t>0.75</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8" marR="9528"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RGP</a:t>
                      </a:r>
                      <a:r>
                        <a:rPr lang="es-VE" sz="1600" b="1" u="none" strike="noStrike" baseline="0" dirty="0" smtClean="0">
                          <a:solidFill>
                            <a:schemeClr val="bg1"/>
                          </a:solidFill>
                          <a:effectLst/>
                          <a:latin typeface="Times New Roman" panose="02020603050405020304" pitchFamily="18" charset="0"/>
                          <a:cs typeface="Times New Roman" panose="02020603050405020304" pitchFamily="18" charset="0"/>
                        </a:rPr>
                        <a:t>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 </a:t>
                      </a:r>
                      <a:r>
                        <a:rPr lang="es-VE" sz="1600" b="1" u="none" strike="noStrike" baseline="0" dirty="0" smtClean="0">
                          <a:solidFill>
                            <a:schemeClr val="bg1"/>
                          </a:solidFill>
                          <a:effectLst/>
                          <a:latin typeface="Times New Roman" panose="02020603050405020304" pitchFamily="18" charset="0"/>
                          <a:cs typeface="Times New Roman" panose="02020603050405020304" pitchFamily="18" charset="0"/>
                        </a:rPr>
                        <a:t>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   86 PCN/BN</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8" marR="9528"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510377241"/>
              </p:ext>
            </p:extLst>
          </p:nvPr>
        </p:nvGraphicFramePr>
        <p:xfrm>
          <a:off x="1997125" y="5604504"/>
          <a:ext cx="5257059" cy="1136864"/>
        </p:xfrm>
        <a:graphic>
          <a:graphicData uri="http://schemas.openxmlformats.org/drawingml/2006/table">
            <a:tbl>
              <a:tblPr>
                <a:tableStyleId>{AF606853-7671-496A-8E4F-DF71F8EC918B}</a:tableStyleId>
              </a:tblPr>
              <a:tblGrid>
                <a:gridCol w="1842218"/>
                <a:gridCol w="1652698"/>
                <a:gridCol w="1762143"/>
              </a:tblGrid>
              <a:tr h="441753">
                <a:tc>
                  <a:txBody>
                    <a:bodyPr/>
                    <a:lstStyle/>
                    <a:p>
                      <a:pPr algn="l" fontAlgn="b"/>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l" fontAlgn="b"/>
                      <a:r>
                        <a:rPr lang="es-VE" sz="1600" b="1" u="none" strike="noStrike" dirty="0">
                          <a:effectLst/>
                          <a:latin typeface="Times New Roman" panose="02020603050405020304" pitchFamily="18" charset="0"/>
                          <a:cs typeface="Times New Roman" panose="02020603050405020304" pitchFamily="18" charset="0"/>
                        </a:rPr>
                        <a:t>Qo (BNPD)</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l" fontAlgn="b"/>
                      <a:r>
                        <a:rPr lang="es-VE" sz="1600" b="1" u="none" strike="noStrike" dirty="0">
                          <a:effectLst/>
                          <a:latin typeface="Times New Roman" panose="02020603050405020304" pitchFamily="18" charset="0"/>
                          <a:cs typeface="Times New Roman" panose="02020603050405020304" pitchFamily="18" charset="0"/>
                        </a:rPr>
                        <a:t>Fecha</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18" marB="0" anchor="b"/>
                </a:tc>
              </a:tr>
              <a:tr h="244062">
                <a:tc>
                  <a:txBody>
                    <a:bodyPr/>
                    <a:lstStyle/>
                    <a:p>
                      <a:pPr algn="l" fontAlgn="b"/>
                      <a:r>
                        <a:rPr lang="es-VE" sz="1600" b="1" u="none" strike="noStrike" dirty="0">
                          <a:effectLst/>
                          <a:latin typeface="Times New Roman" panose="02020603050405020304" pitchFamily="18" charset="0"/>
                          <a:cs typeface="Times New Roman" panose="02020603050405020304" pitchFamily="18" charset="0"/>
                        </a:rPr>
                        <a:t>Antes CEF</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ctr" fontAlgn="b"/>
                      <a:r>
                        <a:rPr lang="es-VE" sz="1600" b="1" u="none" strike="noStrike" dirty="0">
                          <a:effectLst/>
                          <a:latin typeface="Times New Roman" panose="02020603050405020304" pitchFamily="18" charset="0"/>
                          <a:cs typeface="Times New Roman" panose="02020603050405020304" pitchFamily="18" charset="0"/>
                        </a:rPr>
                        <a:t>475</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r" fontAlgn="b"/>
                      <a:r>
                        <a:rPr lang="es-VE" sz="1600" b="1" u="none" strike="noStrike" dirty="0">
                          <a:effectLst/>
                          <a:latin typeface="Times New Roman" panose="02020603050405020304" pitchFamily="18" charset="0"/>
                          <a:cs typeface="Times New Roman" panose="02020603050405020304" pitchFamily="18" charset="0"/>
                        </a:rPr>
                        <a:t>01/05/2010</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r>
              <a:tr h="441753">
                <a:tc>
                  <a:txBody>
                    <a:bodyPr/>
                    <a:lstStyle/>
                    <a:p>
                      <a:pPr algn="l" fontAlgn="b"/>
                      <a:r>
                        <a:rPr lang="es-VE" sz="1600" b="1" u="none" strike="noStrike" dirty="0">
                          <a:effectLst/>
                          <a:latin typeface="Times New Roman" panose="02020603050405020304" pitchFamily="18" charset="0"/>
                          <a:cs typeface="Times New Roman" panose="02020603050405020304" pitchFamily="18" charset="0"/>
                        </a:rPr>
                        <a:t>Después CEF</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ctr" fontAlgn="b"/>
                      <a:r>
                        <a:rPr lang="es-VE" sz="1600" b="1" u="none" strike="noStrike" dirty="0" smtClean="0">
                          <a:effectLst/>
                          <a:latin typeface="Times New Roman" panose="02020603050405020304" pitchFamily="18" charset="0"/>
                          <a:cs typeface="Times New Roman" panose="02020603050405020304" pitchFamily="18" charset="0"/>
                        </a:rPr>
                        <a:t>656</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c>
                  <a:txBody>
                    <a:bodyPr/>
                    <a:lstStyle/>
                    <a:p>
                      <a:pPr algn="r" fontAlgn="b"/>
                      <a:r>
                        <a:rPr lang="es-VE" sz="1600" b="1" u="none" strike="noStrike" dirty="0" smtClean="0">
                          <a:effectLst/>
                          <a:latin typeface="Times New Roman" panose="02020603050405020304" pitchFamily="18" charset="0"/>
                          <a:cs typeface="Times New Roman" panose="02020603050405020304" pitchFamily="18" charset="0"/>
                        </a:rPr>
                        <a:t>01/05/2012</a:t>
                      </a:r>
                      <a:endParaRPr lang="es-V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8" marB="0" anchor="b"/>
                </a:tc>
              </a:tr>
            </a:tbl>
          </a:graphicData>
        </a:graphic>
      </p:graphicFrame>
    </p:spTree>
    <p:extLst>
      <p:ext uri="{BB962C8B-B14F-4D97-AF65-F5344CB8AC3E}">
        <p14:creationId xmlns:p14="http://schemas.microsoft.com/office/powerpoint/2010/main" val="166826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33</a:t>
            </a:fld>
            <a:endParaRPr lang="es-VE"/>
          </a:p>
        </p:txBody>
      </p:sp>
      <p:pic>
        <p:nvPicPr>
          <p:cNvPr id="5" name="3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1507" y="980728"/>
            <a:ext cx="6662861" cy="54430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3617778906"/>
              </p:ext>
            </p:extLst>
          </p:nvPr>
        </p:nvGraphicFramePr>
        <p:xfrm>
          <a:off x="1835697" y="6026150"/>
          <a:ext cx="3709866" cy="611188"/>
        </p:xfrm>
        <a:graphic>
          <a:graphicData uri="http://schemas.openxmlformats.org/drawingml/2006/table">
            <a:tbl>
              <a:tblPr>
                <a:tableStyleId>{AF606853-7671-496A-8E4F-DF71F8EC918B}</a:tableStyleId>
              </a:tblPr>
              <a:tblGrid>
                <a:gridCol w="1241525"/>
                <a:gridCol w="1180510"/>
                <a:gridCol w="1287831"/>
              </a:tblGrid>
              <a:tr h="293650">
                <a:tc>
                  <a:txBody>
                    <a:bodyPr/>
                    <a:lstStyle/>
                    <a:p>
                      <a:pPr algn="l" fontAlgn="b"/>
                      <a:r>
                        <a:rPr lang="es-VE" sz="1800" b="1" u="none" strike="noStrike" dirty="0">
                          <a:effectLst/>
                        </a:rPr>
                        <a:t>Qo Frío</a:t>
                      </a:r>
                      <a:endParaRPr lang="es-VE" sz="1800" b="1" i="0" u="none" strike="noStrike" dirty="0">
                        <a:solidFill>
                          <a:srgbClr val="000000"/>
                        </a:solidFill>
                        <a:effectLst/>
                        <a:latin typeface="Bodoni MT" panose="02070603080606020203" pitchFamily="18" charset="0"/>
                      </a:endParaRPr>
                    </a:p>
                  </a:txBody>
                  <a:tcPr marL="9524" marR="9524" marT="9529" marB="0" anchor="b"/>
                </a:tc>
                <a:tc>
                  <a:txBody>
                    <a:bodyPr/>
                    <a:lstStyle/>
                    <a:p>
                      <a:pPr algn="l" fontAlgn="b"/>
                      <a:r>
                        <a:rPr lang="es-VE" sz="1800" b="1" u="none" strike="noStrike" dirty="0" smtClean="0">
                          <a:effectLst/>
                        </a:rPr>
                        <a:t>236 </a:t>
                      </a:r>
                      <a:r>
                        <a:rPr lang="es-VE" sz="1800" b="1" u="none" strike="noStrike" dirty="0">
                          <a:effectLst/>
                        </a:rPr>
                        <a:t>BNPD</a:t>
                      </a:r>
                      <a:endParaRPr lang="es-VE" sz="1800" b="1" i="0" u="none" strike="noStrike" dirty="0">
                        <a:solidFill>
                          <a:srgbClr val="000000"/>
                        </a:solidFill>
                        <a:effectLst/>
                        <a:latin typeface="Bodoni MT" panose="02070603080606020203" pitchFamily="18" charset="0"/>
                      </a:endParaRPr>
                    </a:p>
                  </a:txBody>
                  <a:tcPr marL="9524" marR="9524" marT="9529" marB="0" anchor="b"/>
                </a:tc>
                <a:tc rowSpan="2">
                  <a:txBody>
                    <a:bodyPr/>
                    <a:lstStyle/>
                    <a:p>
                      <a:pPr algn="ctr" fontAlgn="b"/>
                      <a:endParaRPr lang="es-VE" sz="1800" b="1" i="0" u="none" strike="noStrike" dirty="0">
                        <a:solidFill>
                          <a:srgbClr val="FF0000"/>
                        </a:solidFill>
                        <a:effectLst/>
                        <a:latin typeface="Calibri"/>
                      </a:endParaRPr>
                    </a:p>
                  </a:txBody>
                  <a:tcPr marL="9524" marR="9524" marT="9529" marB="0" anchor="b"/>
                </a:tc>
              </a:tr>
              <a:tr h="317538">
                <a:tc>
                  <a:txBody>
                    <a:bodyPr/>
                    <a:lstStyle/>
                    <a:p>
                      <a:pPr algn="l" fontAlgn="b"/>
                      <a:r>
                        <a:rPr lang="es-VE" sz="1800" b="1" u="none" strike="noStrike" dirty="0">
                          <a:effectLst/>
                        </a:rPr>
                        <a:t>Qo Caliente</a:t>
                      </a:r>
                      <a:endParaRPr lang="es-VE" sz="1800" b="1" i="0" u="none" strike="noStrike" dirty="0">
                        <a:solidFill>
                          <a:srgbClr val="000000"/>
                        </a:solidFill>
                        <a:effectLst/>
                        <a:latin typeface="Bodoni MT" panose="02070603080606020203" pitchFamily="18" charset="0"/>
                      </a:endParaRPr>
                    </a:p>
                  </a:txBody>
                  <a:tcPr marL="9524" marR="9524" marT="9529" marB="0" anchor="b"/>
                </a:tc>
                <a:tc>
                  <a:txBody>
                    <a:bodyPr/>
                    <a:lstStyle/>
                    <a:p>
                      <a:pPr algn="l" fontAlgn="b"/>
                      <a:r>
                        <a:rPr lang="es-VE" sz="1800" b="1" u="none" strike="noStrike" dirty="0" smtClean="0">
                          <a:effectLst/>
                        </a:rPr>
                        <a:t>520 </a:t>
                      </a:r>
                      <a:r>
                        <a:rPr lang="es-VE" sz="1800" b="1" u="none" strike="noStrike" dirty="0">
                          <a:effectLst/>
                        </a:rPr>
                        <a:t>BNPD</a:t>
                      </a:r>
                      <a:endParaRPr lang="es-VE" sz="1800" b="1" i="0" u="none" strike="noStrike" dirty="0">
                        <a:solidFill>
                          <a:srgbClr val="000000"/>
                        </a:solidFill>
                        <a:effectLst/>
                        <a:latin typeface="Bodoni MT" panose="02070603080606020203" pitchFamily="18" charset="0"/>
                      </a:endParaRPr>
                    </a:p>
                  </a:txBody>
                  <a:tcPr marL="9524" marR="9524" marT="9529" marB="0" anchor="b"/>
                </a:tc>
                <a:tc vMerge="1">
                  <a:txBody>
                    <a:bodyPr/>
                    <a:lstStyle/>
                    <a:p>
                      <a:endParaRPr lang="es-VE"/>
                    </a:p>
                  </a:txBody>
                  <a:tcPr/>
                </a:tc>
              </a:tr>
            </a:tbl>
          </a:graphicData>
        </a:graphic>
      </p:graphicFrame>
      <p:sp>
        <p:nvSpPr>
          <p:cNvPr id="7" name="6 Flecha curvada hacia la izquierda"/>
          <p:cNvSpPr>
            <a:spLocks noChangeArrowheads="1"/>
          </p:cNvSpPr>
          <p:nvPr/>
        </p:nvSpPr>
        <p:spPr bwMode="auto">
          <a:xfrm rot="937304">
            <a:off x="5345891" y="5218746"/>
            <a:ext cx="1002777" cy="1425575"/>
          </a:xfrm>
          <a:prstGeom prst="curvedLeftArrow">
            <a:avLst>
              <a:gd name="adj1" fmla="val 24986"/>
              <a:gd name="adj2" fmla="val 49958"/>
              <a:gd name="adj3" fmla="val 25000"/>
            </a:avLst>
          </a:prstGeom>
          <a:solidFill>
            <a:srgbClr val="FFC000"/>
          </a:solidFill>
          <a:ln>
            <a:noFill/>
          </a:ln>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8" name="1 Rectángulo"/>
          <p:cNvSpPr>
            <a:spLocks noChangeArrowheads="1"/>
          </p:cNvSpPr>
          <p:nvPr/>
        </p:nvSpPr>
        <p:spPr bwMode="auto">
          <a:xfrm>
            <a:off x="5089674" y="4869160"/>
            <a:ext cx="2643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dirty="0">
                <a:solidFill>
                  <a:schemeClr val="tx1"/>
                </a:solidFill>
                <a:latin typeface="Bodoni MT" panose="02070603080606020203" pitchFamily="18" charset="0"/>
              </a:rPr>
              <a:t>01/05/2010 475 BNPD</a:t>
            </a:r>
          </a:p>
        </p:txBody>
      </p:sp>
      <p:sp>
        <p:nvSpPr>
          <p:cNvPr id="9" name="2 Rectángulo"/>
          <p:cNvSpPr>
            <a:spLocks noChangeArrowheads="1"/>
          </p:cNvSpPr>
          <p:nvPr/>
        </p:nvSpPr>
        <p:spPr bwMode="auto">
          <a:xfrm>
            <a:off x="1835697" y="5561646"/>
            <a:ext cx="1411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dirty="0">
                <a:solidFill>
                  <a:schemeClr val="tx1"/>
                </a:solidFill>
                <a:latin typeface="Bodoni MT" panose="02070603080606020203" pitchFamily="18" charset="0"/>
              </a:rPr>
              <a:t>01/12/2013</a:t>
            </a:r>
            <a:endParaRPr lang="es-VE" altLang="es-VE" sz="2000" dirty="0">
              <a:latin typeface="Bodoni MT" panose="02070603080606020203" pitchFamily="18" charset="0"/>
            </a:endParaRPr>
          </a:p>
        </p:txBody>
      </p:sp>
      <p:sp>
        <p:nvSpPr>
          <p:cNvPr id="10" name="9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974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34</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1" y="4023622"/>
            <a:ext cx="5832646" cy="275290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5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024072"/>
            <a:ext cx="5832647" cy="280049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2020205743"/>
              </p:ext>
            </p:extLst>
          </p:nvPr>
        </p:nvGraphicFramePr>
        <p:xfrm>
          <a:off x="6732240" y="4653136"/>
          <a:ext cx="1800200" cy="619004"/>
        </p:xfrm>
        <a:graphic>
          <a:graphicData uri="http://schemas.openxmlformats.org/drawingml/2006/table">
            <a:tbl>
              <a:tblPr>
                <a:tableStyleId>{AF606853-7671-496A-8E4F-DF71F8EC918B}</a:tableStyleId>
              </a:tblPr>
              <a:tblGrid>
                <a:gridCol w="933921"/>
                <a:gridCol w="866279"/>
              </a:tblGrid>
              <a:tr h="474328">
                <a:tc>
                  <a:txBody>
                    <a:bodyPr/>
                    <a:lstStyle/>
                    <a:p>
                      <a:pPr algn="l" fontAlgn="b"/>
                      <a:r>
                        <a:rPr lang="es-VE" sz="2000" b="1" u="none" strike="noStrike" dirty="0">
                          <a:effectLst/>
                          <a:latin typeface="Times New Roman" panose="02020603050405020304" pitchFamily="18" charset="0"/>
                          <a:cs typeface="Times New Roman" panose="02020603050405020304" pitchFamily="18" charset="0"/>
                        </a:rPr>
                        <a:t>%AyS</a:t>
                      </a:r>
                      <a:endParaRPr lang="es-VE"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19" marR="9519" marT="9404" marB="0" anchor="ctr"/>
                </a:tc>
                <a:tc>
                  <a:txBody>
                    <a:bodyPr/>
                    <a:lstStyle/>
                    <a:p>
                      <a:pPr algn="l" fontAlgn="b"/>
                      <a:r>
                        <a:rPr lang="es-VE" sz="2000" b="1" u="none" strike="noStrike" dirty="0">
                          <a:effectLst/>
                          <a:latin typeface="Times New Roman" panose="02020603050405020304" pitchFamily="18" charset="0"/>
                          <a:cs typeface="Times New Roman" panose="02020603050405020304" pitchFamily="18" charset="0"/>
                        </a:rPr>
                        <a:t>3-6% a 2%</a:t>
                      </a:r>
                      <a:endParaRPr lang="es-VE"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19" marR="9519" marT="9404"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417666659"/>
              </p:ext>
            </p:extLst>
          </p:nvPr>
        </p:nvGraphicFramePr>
        <p:xfrm>
          <a:off x="6623853" y="1736628"/>
          <a:ext cx="1981477" cy="1116308"/>
        </p:xfrm>
        <a:graphic>
          <a:graphicData uri="http://schemas.openxmlformats.org/drawingml/2006/table">
            <a:tbl>
              <a:tblPr>
                <a:tableStyleId>{AF606853-7671-496A-8E4F-DF71F8EC918B}</a:tableStyleId>
              </a:tblPr>
              <a:tblGrid>
                <a:gridCol w="998927"/>
                <a:gridCol w="982550"/>
              </a:tblGrid>
              <a:tr h="403164">
                <a:tc>
                  <a:txBody>
                    <a:bodyPr/>
                    <a:lstStyle/>
                    <a:p>
                      <a:pPr algn="l" fontAlgn="b"/>
                      <a:r>
                        <a:rPr lang="es-VE" sz="1800" b="1" u="none" strike="noStrike" dirty="0">
                          <a:effectLst/>
                          <a:latin typeface="Times New Roman" panose="02020603050405020304" pitchFamily="18" charset="0"/>
                          <a:cs typeface="Times New Roman" panose="02020603050405020304" pitchFamily="18" charset="0"/>
                        </a:rPr>
                        <a:t>768 PCN/BN</a:t>
                      </a:r>
                      <a:endParaRPr lang="es-VE"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4" marB="0" anchor="b"/>
                </a:tc>
                <a:tc>
                  <a:txBody>
                    <a:bodyPr/>
                    <a:lstStyle/>
                    <a:p>
                      <a:pPr algn="r" fontAlgn="b"/>
                      <a:r>
                        <a:rPr lang="es-VE" sz="1800" b="1" u="none" strike="noStrike" dirty="0">
                          <a:effectLst/>
                          <a:latin typeface="Times New Roman" panose="02020603050405020304" pitchFamily="18" charset="0"/>
                          <a:cs typeface="Times New Roman" panose="02020603050405020304" pitchFamily="18" charset="0"/>
                        </a:rPr>
                        <a:t>2009</a:t>
                      </a:r>
                      <a:endParaRPr lang="es-VE"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4" marB="0" anchor="ctr"/>
                </a:tc>
              </a:tr>
              <a:tr h="424395">
                <a:tc>
                  <a:txBody>
                    <a:bodyPr/>
                    <a:lstStyle/>
                    <a:p>
                      <a:pPr algn="l" fontAlgn="b"/>
                      <a:r>
                        <a:rPr lang="es-VE" sz="1800" b="1" u="none" strike="noStrike" dirty="0">
                          <a:effectLst/>
                          <a:latin typeface="Times New Roman" panose="02020603050405020304" pitchFamily="18" charset="0"/>
                          <a:cs typeface="Times New Roman" panose="02020603050405020304" pitchFamily="18" charset="0"/>
                        </a:rPr>
                        <a:t>500 PCN/BN</a:t>
                      </a:r>
                      <a:endParaRPr lang="es-VE"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4" marB="0" anchor="b"/>
                </a:tc>
                <a:tc>
                  <a:txBody>
                    <a:bodyPr/>
                    <a:lstStyle/>
                    <a:p>
                      <a:pPr algn="r" fontAlgn="b"/>
                      <a:r>
                        <a:rPr lang="es-VE" sz="1800" b="1" u="none" strike="noStrike" dirty="0">
                          <a:effectLst/>
                          <a:latin typeface="Times New Roman" panose="02020603050405020304" pitchFamily="18" charset="0"/>
                          <a:cs typeface="Times New Roman" panose="02020603050405020304" pitchFamily="18" charset="0"/>
                        </a:rPr>
                        <a:t>2012</a:t>
                      </a:r>
                      <a:endParaRPr lang="es-VE"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2" marR="9522" marT="9514" marB="0" anchor="ctr"/>
                </a:tc>
              </a:tr>
            </a:tbl>
          </a:graphicData>
        </a:graphic>
      </p:graphicFrame>
      <p:sp>
        <p:nvSpPr>
          <p:cNvPr id="10" name="5 CuadroTexto"/>
          <p:cNvSpPr txBox="1">
            <a:spLocks noChangeArrowheads="1"/>
          </p:cNvSpPr>
          <p:nvPr/>
        </p:nvSpPr>
        <p:spPr bwMode="auto">
          <a:xfrm>
            <a:off x="5976664" y="1156682"/>
            <a:ext cx="3275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000" i="0" u="sng" dirty="0" smtClean="0">
                <a:solidFill>
                  <a:schemeClr val="tx1"/>
                </a:solidFill>
                <a:latin typeface="Times New Roman" panose="02020603050405020304" pitchFamily="18" charset="0"/>
                <a:cs typeface="Times New Roman" panose="02020603050405020304" pitchFamily="18" charset="0"/>
              </a:rPr>
              <a:t>Relación Gas-Petróleo</a:t>
            </a:r>
          </a:p>
        </p:txBody>
      </p:sp>
      <p:sp>
        <p:nvSpPr>
          <p:cNvPr id="11" name="5 CuadroTexto"/>
          <p:cNvSpPr txBox="1">
            <a:spLocks noChangeArrowheads="1"/>
          </p:cNvSpPr>
          <p:nvPr/>
        </p:nvSpPr>
        <p:spPr bwMode="auto">
          <a:xfrm>
            <a:off x="5940152" y="3964994"/>
            <a:ext cx="3275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000" i="0" u="sng" dirty="0" smtClean="0">
                <a:solidFill>
                  <a:schemeClr val="tx1"/>
                </a:solidFill>
                <a:latin typeface="Times New Roman" panose="02020603050405020304" pitchFamily="18" charset="0"/>
                <a:cs typeface="Times New Roman" panose="02020603050405020304" pitchFamily="18" charset="0"/>
              </a:rPr>
              <a:t>Corte de Agua</a:t>
            </a:r>
          </a:p>
        </p:txBody>
      </p:sp>
    </p:spTree>
    <p:extLst>
      <p:ext uri="{BB962C8B-B14F-4D97-AF65-F5344CB8AC3E}">
        <p14:creationId xmlns:p14="http://schemas.microsoft.com/office/powerpoint/2010/main" val="35448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35</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99" y="1127078"/>
            <a:ext cx="7487717" cy="3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426161876"/>
              </p:ext>
            </p:extLst>
          </p:nvPr>
        </p:nvGraphicFramePr>
        <p:xfrm>
          <a:off x="1739134" y="5331139"/>
          <a:ext cx="5929210" cy="978181"/>
        </p:xfrm>
        <a:graphic>
          <a:graphicData uri="http://schemas.openxmlformats.org/drawingml/2006/table">
            <a:tbl>
              <a:tblPr>
                <a:tableStyleId>{AF606853-7671-496A-8E4F-DF71F8EC918B}</a:tableStyleId>
              </a:tblPr>
              <a:tblGrid>
                <a:gridCol w="1629401"/>
                <a:gridCol w="1567533"/>
                <a:gridCol w="1322069"/>
                <a:gridCol w="1410207"/>
              </a:tblGrid>
              <a:tr h="558049">
                <a:tc>
                  <a:txBody>
                    <a:bodyPr/>
                    <a:lstStyle/>
                    <a:p>
                      <a:pPr algn="ctr" fontAlgn="b"/>
                      <a:r>
                        <a:rPr lang="es-VE" sz="1800" b="1" u="none" strike="noStrike" dirty="0">
                          <a:effectLst/>
                          <a:latin typeface="Times New Roman" panose="02020603050405020304" pitchFamily="18" charset="0"/>
                          <a:cs typeface="Times New Roman" panose="02020603050405020304" pitchFamily="18" charset="0"/>
                        </a:rPr>
                        <a:t>PIP (psi)</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dirty="0" smtClean="0">
                          <a:effectLst/>
                          <a:latin typeface="Times New Roman" panose="02020603050405020304" pitchFamily="18" charset="0"/>
                          <a:cs typeface="Times New Roman" panose="02020603050405020304" pitchFamily="18" charset="0"/>
                        </a:rPr>
                        <a:t>218 (18/05/210)</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dirty="0" smtClean="0">
                          <a:effectLst/>
                          <a:latin typeface="Times New Roman" panose="02020603050405020304" pitchFamily="18" charset="0"/>
                          <a:cs typeface="Times New Roman" panose="02020603050405020304" pitchFamily="18" charset="0"/>
                        </a:rPr>
                        <a:t>230-246 (06/2010)</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a:effectLst/>
                          <a:latin typeface="Times New Roman" panose="02020603050405020304" pitchFamily="18" charset="0"/>
                          <a:cs typeface="Times New Roman" panose="02020603050405020304" pitchFamily="18" charset="0"/>
                        </a:rPr>
                        <a:t>9,10%</a:t>
                      </a:r>
                      <a:endParaRPr lang="es-VE" sz="1800" b="1" i="0" u="none" strike="noStrike">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r>
              <a:tr h="420015">
                <a:tc>
                  <a:txBody>
                    <a:bodyPr/>
                    <a:lstStyle/>
                    <a:p>
                      <a:pPr algn="ctr" fontAlgn="b"/>
                      <a:r>
                        <a:rPr lang="es-VE" sz="1800" b="1" u="none" strike="noStrike" dirty="0">
                          <a:effectLst/>
                          <a:latin typeface="Times New Roman" panose="02020603050405020304" pitchFamily="18" charset="0"/>
                          <a:cs typeface="Times New Roman" panose="02020603050405020304" pitchFamily="18" charset="0"/>
                        </a:rPr>
                        <a:t>Torque %</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dirty="0">
                          <a:effectLst/>
                          <a:latin typeface="Times New Roman" panose="02020603050405020304" pitchFamily="18" charset="0"/>
                          <a:cs typeface="Times New Roman" panose="02020603050405020304" pitchFamily="18" charset="0"/>
                        </a:rPr>
                        <a:t>59</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dirty="0">
                          <a:effectLst/>
                          <a:latin typeface="Times New Roman" panose="02020603050405020304" pitchFamily="18" charset="0"/>
                          <a:cs typeface="Times New Roman" panose="02020603050405020304" pitchFamily="18" charset="0"/>
                        </a:rPr>
                        <a:t>39</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c>
                  <a:txBody>
                    <a:bodyPr/>
                    <a:lstStyle/>
                    <a:p>
                      <a:pPr algn="ctr" fontAlgn="b"/>
                      <a:r>
                        <a:rPr lang="es-VE" sz="1800" b="1" u="none" strike="noStrike" dirty="0">
                          <a:effectLst/>
                          <a:latin typeface="Times New Roman" panose="02020603050405020304" pitchFamily="18" charset="0"/>
                          <a:cs typeface="Times New Roman" panose="02020603050405020304" pitchFamily="18" charset="0"/>
                        </a:rPr>
                        <a:t>33,80%</a:t>
                      </a:r>
                      <a:endParaRPr lang="es-VE"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4" marR="9524" marT="9526" marB="0" anchor="ctr"/>
                </a:tc>
              </a:tr>
            </a:tbl>
          </a:graphicData>
        </a:graphic>
      </p:graphicFrame>
    </p:spTree>
    <p:extLst>
      <p:ext uri="{BB962C8B-B14F-4D97-AF65-F5344CB8AC3E}">
        <p14:creationId xmlns:p14="http://schemas.microsoft.com/office/powerpoint/2010/main" val="7968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36</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550628018"/>
              </p:ext>
            </p:extLst>
          </p:nvPr>
        </p:nvGraphicFramePr>
        <p:xfrm>
          <a:off x="899593" y="1491645"/>
          <a:ext cx="7128791" cy="2804160"/>
        </p:xfrm>
        <a:graphic>
          <a:graphicData uri="http://schemas.openxmlformats.org/drawingml/2006/table">
            <a:tbl>
              <a:tblPr firstRow="1" firstCol="1" bandRow="1">
                <a:tableStyleId>{08FB837D-C827-4EFA-A057-4D05807E0F7C}</a:tableStyleId>
              </a:tblPr>
              <a:tblGrid>
                <a:gridCol w="1056895"/>
                <a:gridCol w="1462317"/>
                <a:gridCol w="1243111"/>
                <a:gridCol w="1141493"/>
                <a:gridCol w="709808"/>
                <a:gridCol w="1515167"/>
              </a:tblGrid>
              <a:tr h="799363">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VE" sz="1600" dirty="0" smtClean="0">
                          <a:effectLst/>
                          <a:latin typeface="Times New Roman" panose="02020603050405020304" pitchFamily="18" charset="0"/>
                          <a:cs typeface="Times New Roman" panose="02020603050405020304" pitchFamily="18" charset="0"/>
                        </a:rPr>
                        <a:t>Experiencia</a:t>
                      </a:r>
                      <a:r>
                        <a:rPr lang="es-VE" sz="1600" baseline="0" dirty="0" smtClean="0">
                          <a:effectLst/>
                          <a:latin typeface="Times New Roman" panose="02020603050405020304" pitchFamily="18" charset="0"/>
                          <a:cs typeface="Times New Roman" panose="02020603050405020304" pitchFamily="18" charset="0"/>
                        </a:rPr>
                        <a:t> Propia</a:t>
                      </a:r>
                      <a:endParaRPr lang="es-VE" sz="16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s-VE"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 </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tc>
                <a:tc hMerge="1">
                  <a:txBody>
                    <a:bodyPr/>
                    <a:lstStyle/>
                    <a:p>
                      <a:endParaRPr lang="es-VE"/>
                    </a:p>
                  </a:txBody>
                  <a:tcPr/>
                </a:tc>
                <a:tc gridSpan="3">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Antes de CEF</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tc>
                <a:tc hMerge="1">
                  <a:txBody>
                    <a:bodyPr/>
                    <a:lstStyle/>
                    <a:p>
                      <a:endParaRPr lang="es-VE"/>
                    </a:p>
                  </a:txBody>
                  <a:tcPr/>
                </a:tc>
                <a:tc hMerge="1">
                  <a:txBody>
                    <a:bodyPr/>
                    <a:lstStyle/>
                    <a:p>
                      <a:endParaRPr lang="es-VE"/>
                    </a:p>
                  </a:txBody>
                  <a:tcPr/>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Después de CEF</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tc>
              </a:tr>
              <a:tr h="818860">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Pozo</a:t>
                      </a:r>
                      <a:endParaRPr lang="es-VE" sz="1600" dirty="0">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Fecha</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Tasa de Petróleo (BNPD)</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RGP (PCN/BN)</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nSpc>
                          <a:spcPct val="115000"/>
                        </a:lnSpc>
                        <a:spcAft>
                          <a:spcPts val="0"/>
                        </a:spcAft>
                      </a:pPr>
                      <a:r>
                        <a:rPr lang="es-VE" sz="1600">
                          <a:effectLst/>
                          <a:latin typeface="Times New Roman" panose="02020603050405020304" pitchFamily="18" charset="0"/>
                          <a:cs typeface="Times New Roman" panose="02020603050405020304" pitchFamily="18" charset="0"/>
                        </a:rPr>
                        <a:t>%AyS</a:t>
                      </a:r>
                      <a:endParaRPr lang="es-VE" sz="160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%Incremento Qo (Según Declinación)</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r>
              <a:tr h="545907">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JK2306</a:t>
                      </a:r>
                      <a:endParaRPr lang="es-VE" sz="1600" dirty="0">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01/04/2009-01/04/2010</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533</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719</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smtClean="0">
                          <a:effectLst/>
                          <a:latin typeface="Times New Roman" panose="02020603050405020304" pitchFamily="18" charset="0"/>
                          <a:cs typeface="Times New Roman" panose="02020603050405020304" pitchFamily="18" charset="0"/>
                        </a:rPr>
                        <a:t>4,91</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54</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r>
              <a:tr h="545907">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GH2703</a:t>
                      </a:r>
                      <a:endParaRPr lang="es-VE" sz="1600" dirty="0">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01/04/2012-01/11/2012</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162</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4451</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26</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143</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44451" marR="44451" marT="0" marB="0" anchor="b"/>
                </a:tc>
              </a:tr>
            </a:tbl>
          </a:graphicData>
        </a:graphic>
      </p:graphicFrame>
      <p:sp>
        <p:nvSpPr>
          <p:cNvPr id="7" name="5 Rectángulo"/>
          <p:cNvSpPr>
            <a:spLocks noChangeArrowheads="1"/>
          </p:cNvSpPr>
          <p:nvPr/>
        </p:nvSpPr>
        <p:spPr bwMode="auto">
          <a:xfrm>
            <a:off x="395536" y="4392202"/>
            <a:ext cx="287920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just" eaLnBrk="1" hangingPunct="1"/>
            <a:r>
              <a:rPr lang="es-VE" altLang="es-VE" i="0" dirty="0">
                <a:solidFill>
                  <a:schemeClr val="tx1"/>
                </a:solidFill>
                <a:latin typeface="Times New Roman" panose="02020603050405020304" pitchFamily="18" charset="0"/>
                <a:cs typeface="Times New Roman" panose="02020603050405020304" pitchFamily="18" charset="0"/>
              </a:rPr>
              <a:t>Experimentos realizados por la Universidad de Petróleo de China en conjunto con </a:t>
            </a:r>
            <a:r>
              <a:rPr lang="es-ES" altLang="es-VE" i="0" dirty="0">
                <a:solidFill>
                  <a:schemeClr val="tx1"/>
                </a:solidFill>
                <a:latin typeface="Times New Roman" panose="02020603050405020304" pitchFamily="18" charset="0"/>
                <a:cs typeface="Times New Roman" panose="02020603050405020304" pitchFamily="18" charset="0"/>
              </a:rPr>
              <a:t>Universidad del Noreste de Petróleo, Hongyan Fan y la Compañía Liaohe </a:t>
            </a:r>
            <a:r>
              <a:rPr lang="es-ES" altLang="es-VE" i="0" dirty="0" smtClean="0">
                <a:solidFill>
                  <a:schemeClr val="tx1"/>
                </a:solidFill>
                <a:latin typeface="Times New Roman" panose="02020603050405020304" pitchFamily="18" charset="0"/>
                <a:cs typeface="Times New Roman" panose="02020603050405020304" pitchFamily="18" charset="0"/>
              </a:rPr>
              <a:t>Oilfield</a:t>
            </a:r>
            <a:r>
              <a:rPr lang="es-ES" altLang="es-VE" i="0" dirty="0">
                <a:solidFill>
                  <a:schemeClr val="tx1"/>
                </a:solidFill>
                <a:latin typeface="Times New Roman" panose="02020603050405020304" pitchFamily="18" charset="0"/>
                <a:cs typeface="Times New Roman" panose="02020603050405020304" pitchFamily="18" charset="0"/>
              </a:rPr>
              <a:t>.</a:t>
            </a:r>
            <a:endParaRPr lang="es-VE" altLang="es-VE" i="0" u="sng" dirty="0">
              <a:solidFill>
                <a:schemeClr val="tx1"/>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896" y="4293096"/>
            <a:ext cx="5328592"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247475" y="848325"/>
            <a:ext cx="4756573"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Criterios Técnicos de Selección</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37742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37</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207743901"/>
              </p:ext>
            </p:extLst>
          </p:nvPr>
        </p:nvGraphicFramePr>
        <p:xfrm>
          <a:off x="1043608" y="1556792"/>
          <a:ext cx="3312368" cy="5227145"/>
        </p:xfrm>
        <a:graphic>
          <a:graphicData uri="http://schemas.openxmlformats.org/drawingml/2006/table">
            <a:tbl>
              <a:tblPr firstRow="1" firstCol="1" bandRow="1">
                <a:tableStyleId>{93296810-A885-4BE3-A3E7-6D5BEEA58F35}</a:tableStyleId>
              </a:tblPr>
              <a:tblGrid>
                <a:gridCol w="1838768"/>
                <a:gridCol w="1473600"/>
              </a:tblGrid>
              <a:tr h="265662">
                <a:tc>
                  <a:txBody>
                    <a:bodyPr/>
                    <a:lstStyle/>
                    <a:p>
                      <a:pPr algn="ctr">
                        <a:lnSpc>
                          <a:spcPct val="115000"/>
                        </a:lnSpc>
                        <a:spcAft>
                          <a:spcPts val="0"/>
                        </a:spcAft>
                      </a:pPr>
                      <a:r>
                        <a:rPr lang="es-VE" sz="1400" dirty="0" smtClean="0">
                          <a:effectLst/>
                          <a:latin typeface="Times New Roman" panose="02020603050405020304" pitchFamily="18" charset="0"/>
                          <a:cs typeface="Times New Roman" panose="02020603050405020304" pitchFamily="18" charset="0"/>
                        </a:rPr>
                        <a:t>Parámetros</a:t>
                      </a:r>
                      <a:endParaRPr lang="es-VE" sz="1400" dirty="0">
                        <a:effectLst/>
                        <a:latin typeface="Times New Roman" panose="02020603050405020304" pitchFamily="18" charset="0"/>
                        <a:ea typeface="Calibri"/>
                        <a:cs typeface="Times New Roman" panose="02020603050405020304" pitchFamily="18" charset="0"/>
                      </a:endParaRPr>
                    </a:p>
                  </a:txBody>
                  <a:tcPr marL="44435" marR="44435" marT="0" marB="0"/>
                </a:tc>
                <a:tc>
                  <a:txBody>
                    <a:bodyPr/>
                    <a:lstStyle/>
                    <a:p>
                      <a:pPr algn="ctr">
                        <a:lnSpc>
                          <a:spcPct val="115000"/>
                        </a:lnSpc>
                        <a:spcAft>
                          <a:spcPts val="0"/>
                        </a:spcAft>
                      </a:pPr>
                      <a:r>
                        <a:rPr lang="es-VE" sz="1400" dirty="0" smtClean="0">
                          <a:effectLst/>
                          <a:latin typeface="Times New Roman" panose="02020603050405020304" pitchFamily="18" charset="0"/>
                          <a:cs typeface="Times New Roman" panose="02020603050405020304" pitchFamily="18" charset="0"/>
                        </a:rPr>
                        <a:t>valores </a:t>
                      </a:r>
                      <a:endParaRPr lang="es-VE" sz="1400" dirty="0">
                        <a:effectLst/>
                        <a:latin typeface="Times New Roman" panose="02020603050405020304" pitchFamily="18" charset="0"/>
                        <a:ea typeface="Calibri"/>
                        <a:cs typeface="Times New Roman" panose="02020603050405020304" pitchFamily="18" charset="0"/>
                      </a:endParaRPr>
                    </a:p>
                  </a:txBody>
                  <a:tcPr marL="44435" marR="44435" marT="0" marB="0"/>
                </a:tc>
              </a:tr>
              <a:tr h="559786">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Tipo de Pozo</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smtClean="0">
                          <a:effectLst/>
                          <a:latin typeface="Times New Roman" panose="02020603050405020304" pitchFamily="18" charset="0"/>
                          <a:cs typeface="Times New Roman" panose="02020603050405020304" pitchFamily="18" charset="0"/>
                        </a:rPr>
                        <a:t>Horizontal: </a:t>
                      </a:r>
                      <a:r>
                        <a:rPr lang="es-VE" sz="1400" dirty="0">
                          <a:effectLst/>
                          <a:latin typeface="Times New Roman" panose="02020603050405020304" pitchFamily="18" charset="0"/>
                          <a:cs typeface="Times New Roman" panose="02020603050405020304" pitchFamily="18" charset="0"/>
                        </a:rPr>
                        <a:t>1 Brazo</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426453">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Tipo de Roca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Calizas/Arenisca</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37320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Espesor de Arena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 Limitante</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err="1" smtClean="0">
                          <a:effectLst/>
                          <a:latin typeface="Times New Roman" panose="02020603050405020304" pitchFamily="18" charset="0"/>
                          <a:cs typeface="Times New Roman" panose="02020603050405020304" pitchFamily="18" charset="0"/>
                        </a:rPr>
                        <a:t>°API</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&lt;22.3</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Viscosidad</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&gt;</a:t>
                      </a:r>
                      <a:r>
                        <a:rPr lang="es-VE" sz="1400" dirty="0" smtClean="0">
                          <a:effectLst/>
                          <a:latin typeface="Times New Roman" panose="02020603050405020304" pitchFamily="18" charset="0"/>
                          <a:cs typeface="Times New Roman" panose="02020603050405020304" pitchFamily="18" charset="0"/>
                        </a:rPr>
                        <a:t>100 cp</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Qo</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&lt;</a:t>
                      </a:r>
                      <a:r>
                        <a:rPr lang="es-VE" sz="1400" dirty="0" smtClean="0">
                          <a:effectLst/>
                          <a:latin typeface="Times New Roman" panose="02020603050405020304" pitchFamily="18" charset="0"/>
                          <a:cs typeface="Times New Roman" panose="02020603050405020304" pitchFamily="18" charset="0"/>
                        </a:rPr>
                        <a:t>500 BNPD</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RGP</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 Limitante</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%AyS</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 Limitante</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Arenamiento</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475741">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Obstrucción Mecánica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23614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L.A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smtClean="0">
                          <a:effectLst/>
                          <a:latin typeface="Times New Roman" panose="02020603050405020304" pitchFamily="18" charset="0"/>
                          <a:cs typeface="Times New Roman" panose="02020603050405020304" pitchFamily="18" charset="0"/>
                        </a:rPr>
                        <a:t>BCP/BES/BM</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475741">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Completación Térmica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No Necesaria</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373204">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Tamaño del </a:t>
                      </a:r>
                      <a:r>
                        <a:rPr lang="es-VE" sz="1400" dirty="0" err="1" smtClean="0">
                          <a:effectLst/>
                          <a:latin typeface="Times New Roman" panose="02020603050405020304" pitchFamily="18" charset="0"/>
                          <a:cs typeface="Times New Roman" panose="02020603050405020304" pitchFamily="18" charset="0"/>
                        </a:rPr>
                        <a:t>Liner</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51/2"/7"</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r h="559806">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Severidad de Pata de Perro (D.L.S)</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c>
                  <a:txBody>
                    <a:bodyPr/>
                    <a:lstStyle/>
                    <a:p>
                      <a:pPr>
                        <a:lnSpc>
                          <a:spcPct val="115000"/>
                        </a:lnSpc>
                        <a:spcAft>
                          <a:spcPts val="0"/>
                        </a:spcAft>
                      </a:pPr>
                      <a:r>
                        <a:rPr lang="es-VE" sz="1400" dirty="0">
                          <a:effectLst/>
                          <a:latin typeface="Times New Roman" panose="02020603050405020304" pitchFamily="18" charset="0"/>
                          <a:cs typeface="Times New Roman" panose="02020603050405020304" pitchFamily="18" charset="0"/>
                        </a:rPr>
                        <a:t>&lt;13°/100ft</a:t>
                      </a:r>
                      <a:endParaRPr lang="es-VE"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44435" marR="44435"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81946998"/>
              </p:ext>
            </p:extLst>
          </p:nvPr>
        </p:nvGraphicFramePr>
        <p:xfrm>
          <a:off x="5652120" y="1060720"/>
          <a:ext cx="2535238" cy="5608640"/>
        </p:xfrm>
        <a:graphic>
          <a:graphicData uri="http://schemas.openxmlformats.org/drawingml/2006/table">
            <a:tbl>
              <a:tblPr firstRow="1" firstCol="1" bandRow="1">
                <a:tableStyleId>{93296810-A885-4BE3-A3E7-6D5BEEA58F35}</a:tableStyleId>
              </a:tblPr>
              <a:tblGrid>
                <a:gridCol w="1286071"/>
                <a:gridCol w="1249167"/>
              </a:tblGrid>
              <a:tr h="280432">
                <a:tc gridSpan="2">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POZOS A.RESERVA</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hMerge="1">
                  <a:txBody>
                    <a:bodyPr/>
                    <a:lstStyle/>
                    <a:p>
                      <a:endParaRPr lang="es-VE"/>
                    </a:p>
                  </a:txBody>
                  <a:tcPr/>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PQ1703</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RS1906</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PQ1704</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RS1907</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PQ1711</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RS1909</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PQ1712</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RS1911</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PQ1714</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RS1913</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PQ1715</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RS1914</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PQ1716</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RS2201</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PQ1717</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RS2202</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PQ1718</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RS2203</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PQ1720</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RS2204</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PQ1724</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RS2205</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PQ1725</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RS2206</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PQ2311</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RS2207</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QR1704</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RS2209</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QR1705</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RS2501</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QR1706</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RS2502</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smtClean="0">
                          <a:effectLst/>
                          <a:latin typeface="Times New Roman" panose="02020603050405020304" pitchFamily="18" charset="0"/>
                          <a:cs typeface="Times New Roman" panose="02020603050405020304" pitchFamily="18" charset="0"/>
                        </a:rPr>
                        <a:t>R2101</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RS2503</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smtClean="0">
                          <a:effectLst/>
                          <a:latin typeface="Times New Roman" panose="02020603050405020304" pitchFamily="18" charset="0"/>
                          <a:cs typeface="Times New Roman" panose="02020603050405020304" pitchFamily="18" charset="0"/>
                        </a:rPr>
                        <a:t>R2105</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RS2510</a:t>
                      </a:r>
                      <a:endParaRPr lang="es-VE" sz="140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r>
              <a:tr h="280432">
                <a:tc>
                  <a:txBody>
                    <a:bodyPr/>
                    <a:lstStyle/>
                    <a:p>
                      <a:pPr algn="ctr">
                        <a:lnSpc>
                          <a:spcPct val="115000"/>
                        </a:lnSpc>
                        <a:spcAft>
                          <a:spcPts val="0"/>
                        </a:spcAft>
                      </a:pPr>
                      <a:r>
                        <a:rPr lang="es-VE" sz="1600" dirty="0">
                          <a:effectLst/>
                          <a:latin typeface="Times New Roman" panose="02020603050405020304" pitchFamily="18" charset="0"/>
                          <a:cs typeface="Times New Roman" panose="02020603050405020304" pitchFamily="18" charset="0"/>
                        </a:rPr>
                        <a:t>RS1905</a:t>
                      </a:r>
                      <a:endParaRPr lang="es-VE" sz="1400" b="0" dirty="0">
                        <a:solidFill>
                          <a:schemeClr val="bg1"/>
                        </a:solidFill>
                        <a:effectLst/>
                        <a:latin typeface="Times New Roman" panose="02020603050405020304" pitchFamily="18" charset="0"/>
                        <a:ea typeface="Calibri"/>
                        <a:cs typeface="Times New Roman" panose="02020603050405020304" pitchFamily="18" charset="0"/>
                      </a:endParaRPr>
                    </a:p>
                  </a:txBody>
                  <a:tcPr marL="44459" marR="44459" marT="0" marB="0" anchor="b"/>
                </a:tc>
                <a:tc>
                  <a:txBody>
                    <a:bodyPr/>
                    <a:lstStyle/>
                    <a:p>
                      <a:endParaRPr lang="es-VE" sz="1100" dirty="0">
                        <a:solidFill>
                          <a:schemeClr val="bg1"/>
                        </a:solidFill>
                        <a:effectLst/>
                        <a:latin typeface="Times New Roman" panose="02020603050405020304" pitchFamily="18" charset="0"/>
                        <a:cs typeface="Times New Roman" panose="02020603050405020304" pitchFamily="18" charset="0"/>
                      </a:endParaRPr>
                    </a:p>
                  </a:txBody>
                  <a:tcPr marL="44459" marR="44459" marT="0" marB="0" anchor="b"/>
                </a:tc>
              </a:tr>
            </a:tbl>
          </a:graphicData>
        </a:graphic>
      </p:graphicFrame>
      <p:cxnSp>
        <p:nvCxnSpPr>
          <p:cNvPr id="8" name="7 Conector recto de flecha"/>
          <p:cNvCxnSpPr/>
          <p:nvPr/>
        </p:nvCxnSpPr>
        <p:spPr bwMode="auto">
          <a:xfrm flipV="1">
            <a:off x="4413026" y="2676525"/>
            <a:ext cx="1224136" cy="31750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9" name="8 Conector recto de flecha"/>
          <p:cNvCxnSpPr/>
          <p:nvPr/>
        </p:nvCxnSpPr>
        <p:spPr bwMode="auto">
          <a:xfrm>
            <a:off x="4413026" y="2994025"/>
            <a:ext cx="1224136" cy="554038"/>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graphicFrame>
        <p:nvGraphicFramePr>
          <p:cNvPr id="10" name="9 Gráfico"/>
          <p:cNvGraphicFramePr>
            <a:graphicFrameLocks/>
          </p:cNvGraphicFramePr>
          <p:nvPr>
            <p:extLst>
              <p:ext uri="{D42A27DB-BD31-4B8C-83A1-F6EECF244321}">
                <p14:modId xmlns:p14="http://schemas.microsoft.com/office/powerpoint/2010/main" val="1134069555"/>
              </p:ext>
            </p:extLst>
          </p:nvPr>
        </p:nvGraphicFramePr>
        <p:xfrm>
          <a:off x="1529408" y="1988840"/>
          <a:ext cx="6048672"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CuadroTexto"/>
          <p:cNvSpPr txBox="1"/>
          <p:nvPr/>
        </p:nvSpPr>
        <p:spPr>
          <a:xfrm>
            <a:off x="247475" y="848325"/>
            <a:ext cx="4756573"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Criterios Técnicos de Selección</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424213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38</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grpSp>
        <p:nvGrpSpPr>
          <p:cNvPr id="2" name="1 Grupo"/>
          <p:cNvGrpSpPr/>
          <p:nvPr/>
        </p:nvGrpSpPr>
        <p:grpSpPr>
          <a:xfrm>
            <a:off x="1767562" y="1589891"/>
            <a:ext cx="6980902" cy="5133103"/>
            <a:chOff x="1767562" y="1589891"/>
            <a:chExt cx="6980902" cy="5133103"/>
          </a:xfrm>
        </p:grpSpPr>
        <p:pic>
          <p:nvPicPr>
            <p:cNvPr id="6" name="Picture 2" descr="http://www.natfrac.com/imagenes/clientes/cm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562" y="1811705"/>
              <a:ext cx="2594540" cy="18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4 Rectángulo"/>
            <p:cNvSpPr>
              <a:spLocks noChangeArrowheads="1"/>
            </p:cNvSpPr>
            <p:nvPr/>
          </p:nvSpPr>
          <p:spPr bwMode="auto">
            <a:xfrm>
              <a:off x="4785646" y="1589891"/>
              <a:ext cx="3344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dirty="0">
                  <a:latin typeface="Times New Roman" panose="02020603050405020304" pitchFamily="18" charset="0"/>
                  <a:cs typeface="Times New Roman" panose="02020603050405020304" pitchFamily="18" charset="0"/>
                </a:rPr>
                <a:t>Simulador Térmico </a:t>
              </a:r>
            </a:p>
            <a:p>
              <a:pPr eaLnBrk="1" hangingPunct="1"/>
              <a:r>
                <a:rPr lang="es-VE" altLang="es-VE" sz="2400" dirty="0">
                  <a:solidFill>
                    <a:schemeClr val="tx1"/>
                  </a:solidFill>
                  <a:latin typeface="Times New Roman" panose="02020603050405020304" pitchFamily="18" charset="0"/>
                  <a:cs typeface="Times New Roman" panose="02020603050405020304" pitchFamily="18" charset="0"/>
                </a:rPr>
                <a:t>         “</a:t>
              </a:r>
              <a:r>
                <a:rPr lang="es-VE" altLang="es-VE" sz="2400" u="sng" dirty="0">
                  <a:solidFill>
                    <a:schemeClr val="tx1"/>
                  </a:solidFill>
                  <a:latin typeface="Times New Roman" panose="02020603050405020304" pitchFamily="18" charset="0"/>
                  <a:cs typeface="Times New Roman" panose="02020603050405020304" pitchFamily="18" charset="0"/>
                </a:rPr>
                <a:t>STARS”</a:t>
              </a:r>
            </a:p>
          </p:txBody>
        </p:sp>
        <p:pic>
          <p:nvPicPr>
            <p:cNvPr id="8" name="Picture 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9668" y="2420888"/>
              <a:ext cx="4178796" cy="3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7562" y="3640932"/>
              <a:ext cx="3812550" cy="308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9 CuadroTexto"/>
          <p:cNvSpPr txBox="1"/>
          <p:nvPr/>
        </p:nvSpPr>
        <p:spPr>
          <a:xfrm>
            <a:off x="247475" y="928371"/>
            <a:ext cx="3964485"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Simulación de Yacimientos</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244756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39</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3763" y="3284984"/>
            <a:ext cx="3721257" cy="345638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26"/>
          <p:cNvSpPr>
            <a:spLocks noChangeArrowheads="1"/>
          </p:cNvSpPr>
          <p:nvPr/>
        </p:nvSpPr>
        <p:spPr bwMode="auto">
          <a:xfrm>
            <a:off x="578187" y="1670032"/>
            <a:ext cx="3672408" cy="1296144"/>
          </a:xfrm>
          <a:prstGeom prst="roundRect">
            <a:avLst>
              <a:gd name="adj" fmla="val 16667"/>
            </a:avLst>
          </a:prstGeom>
          <a:solidFill>
            <a:srgbClr val="7030A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s-VE" altLang="es-VE" b="1" u="sng" dirty="0">
                <a:latin typeface="Bodoni MT" panose="02070603080606020203" pitchFamily="18" charset="0"/>
              </a:rPr>
              <a:t>Características del modelo:</a:t>
            </a:r>
          </a:p>
          <a:p>
            <a:pPr>
              <a:defRPr/>
            </a:pPr>
            <a:r>
              <a:rPr lang="es-VE" altLang="es-VE" sz="1600" dirty="0" smtClean="0">
                <a:latin typeface="Times New Roman" panose="02020603050405020304" pitchFamily="18" charset="0"/>
                <a:cs typeface="Times New Roman" panose="02020603050405020304" pitchFamily="18" charset="0"/>
              </a:rPr>
              <a:t>Mallado </a:t>
            </a:r>
            <a:r>
              <a:rPr lang="es-VE" altLang="es-VE" sz="1600" dirty="0">
                <a:latin typeface="Times New Roman" panose="02020603050405020304" pitchFamily="18" charset="0"/>
                <a:cs typeface="Times New Roman" panose="02020603050405020304" pitchFamily="18" charset="0"/>
              </a:rPr>
              <a:t>tipo Corner Point</a:t>
            </a:r>
          </a:p>
          <a:p>
            <a:pPr>
              <a:defRPr/>
            </a:pPr>
            <a:r>
              <a:rPr lang="es-VE" altLang="es-VE" sz="1600" dirty="0">
                <a:latin typeface="Times New Roman" panose="02020603050405020304" pitchFamily="18" charset="0"/>
                <a:cs typeface="Times New Roman" panose="02020603050405020304" pitchFamily="18" charset="0"/>
              </a:rPr>
              <a:t>60 celdas en “I”, 30 celdas en “J” </a:t>
            </a:r>
          </a:p>
          <a:p>
            <a:pPr>
              <a:defRPr/>
            </a:pPr>
            <a:r>
              <a:rPr lang="es-VE" altLang="es-VE" sz="1600" dirty="0">
                <a:latin typeface="Times New Roman" panose="02020603050405020304" pitchFamily="18" charset="0"/>
                <a:cs typeface="Times New Roman" panose="02020603050405020304" pitchFamily="18" charset="0"/>
              </a:rPr>
              <a:t>y 88 celdas en “K”</a:t>
            </a:r>
          </a:p>
          <a:p>
            <a:pPr>
              <a:defRPr/>
            </a:pPr>
            <a:r>
              <a:rPr lang="es-VE" altLang="es-VE" dirty="0">
                <a:latin typeface="Bodoni MT" panose="02070603080606020203" pitchFamily="18" charset="0"/>
              </a:rPr>
              <a:t>Total de celdas: </a:t>
            </a:r>
            <a:r>
              <a:rPr lang="es-VE" dirty="0">
                <a:latin typeface="Bodoni MT" panose="02070603080606020203" pitchFamily="18" charset="0"/>
              </a:rPr>
              <a:t>158.400 (50x50 mts)</a:t>
            </a:r>
            <a:endParaRPr lang="es-ES" altLang="es-VE" dirty="0">
              <a:latin typeface="Bodoni MT" panose="02070603080606020203" pitchFamily="18" charset="0"/>
            </a:endParaRPr>
          </a:p>
        </p:txBody>
      </p:sp>
      <p:pic>
        <p:nvPicPr>
          <p:cNvPr id="8"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23528" y="970282"/>
            <a:ext cx="4112968" cy="269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23528" y="3953056"/>
            <a:ext cx="4112968" cy="278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19484" y="992341"/>
            <a:ext cx="2094908"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Pozo JK2306</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315763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5" name="4 Grupo"/>
          <p:cNvGrpSpPr/>
          <p:nvPr/>
        </p:nvGrpSpPr>
        <p:grpSpPr>
          <a:xfrm>
            <a:off x="2267744" y="1556792"/>
            <a:ext cx="4536504" cy="556920"/>
            <a:chOff x="0" y="655808"/>
            <a:chExt cx="4536504" cy="556920"/>
          </a:xfrm>
          <a:solidFill>
            <a:schemeClr val="tx2">
              <a:lumMod val="40000"/>
              <a:lumOff val="60000"/>
            </a:schemeClr>
          </a:solidFill>
          <a:scene3d>
            <a:camera prst="orthographicFront"/>
            <a:lightRig rig="threePt" dir="t">
              <a:rot lat="0" lon="0" rev="7500000"/>
            </a:lightRig>
          </a:scene3d>
        </p:grpSpPr>
        <p:sp>
          <p:nvSpPr>
            <p:cNvPr id="6" name="5 Rectángulo redondeado"/>
            <p:cNvSpPr/>
            <p:nvPr/>
          </p:nvSpPr>
          <p:spPr>
            <a:xfrm>
              <a:off x="0" y="655808"/>
              <a:ext cx="4536504" cy="556920"/>
            </a:xfrm>
            <a:prstGeom prst="roundRect">
              <a:avLst/>
            </a:prstGeom>
            <a:grp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7187" y="682995"/>
              <a:ext cx="4482130" cy="502546"/>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grpSp>
        <p:nvGrpSpPr>
          <p:cNvPr id="8" name="7 Grupo"/>
          <p:cNvGrpSpPr/>
          <p:nvPr/>
        </p:nvGrpSpPr>
        <p:grpSpPr>
          <a:xfrm>
            <a:off x="2267744" y="2204864"/>
            <a:ext cx="4536504" cy="556920"/>
            <a:chOff x="0" y="1293368"/>
            <a:chExt cx="4536504" cy="556920"/>
          </a:xfrm>
          <a:scene3d>
            <a:camera prst="orthographicFront"/>
            <a:lightRig rig="threePt" dir="t">
              <a:rot lat="0" lon="0" rev="7500000"/>
            </a:lightRig>
          </a:scene3d>
        </p:grpSpPr>
        <p:sp>
          <p:nvSpPr>
            <p:cNvPr id="9" name="8 Rectángulo redondeado"/>
            <p:cNvSpPr/>
            <p:nvPr/>
          </p:nvSpPr>
          <p:spPr>
            <a:xfrm>
              <a:off x="0" y="12933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14" name="13 Grupo"/>
          <p:cNvGrpSpPr/>
          <p:nvPr/>
        </p:nvGrpSpPr>
        <p:grpSpPr>
          <a:xfrm>
            <a:off x="2267744" y="2852936"/>
            <a:ext cx="4536504" cy="556920"/>
            <a:chOff x="0" y="1930928"/>
            <a:chExt cx="4536504" cy="556920"/>
          </a:xfrm>
          <a:scene3d>
            <a:camera prst="orthographicFront"/>
            <a:lightRig rig="threePt" dir="t">
              <a:rot lat="0" lon="0" rev="7500000"/>
            </a:lightRig>
          </a:scene3d>
        </p:grpSpPr>
        <p:sp>
          <p:nvSpPr>
            <p:cNvPr id="15" name="14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7" name="16 Grupo"/>
          <p:cNvGrpSpPr/>
          <p:nvPr/>
        </p:nvGrpSpPr>
        <p:grpSpPr>
          <a:xfrm>
            <a:off x="2267744" y="3501008"/>
            <a:ext cx="4536504" cy="556920"/>
            <a:chOff x="0" y="2568488"/>
            <a:chExt cx="4536504" cy="556920"/>
          </a:xfrm>
          <a:scene3d>
            <a:camera prst="orthographicFront"/>
            <a:lightRig rig="threePt" dir="t">
              <a:rot lat="0" lon="0" rev="7500000"/>
            </a:lightRig>
          </a:scene3d>
        </p:grpSpPr>
        <p:sp>
          <p:nvSpPr>
            <p:cNvPr id="18" name="17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20" name="19 Grupo"/>
          <p:cNvGrpSpPr/>
          <p:nvPr/>
        </p:nvGrpSpPr>
        <p:grpSpPr>
          <a:xfrm>
            <a:off x="2267744" y="4149080"/>
            <a:ext cx="4536504" cy="556920"/>
            <a:chOff x="0" y="3206048"/>
            <a:chExt cx="4536504" cy="556920"/>
          </a:xfrm>
          <a:scene3d>
            <a:camera prst="orthographicFront"/>
            <a:lightRig rig="threePt" dir="t">
              <a:rot lat="0" lon="0" rev="7500000"/>
            </a:lightRig>
          </a:scene3d>
        </p:grpSpPr>
        <p:sp>
          <p:nvSpPr>
            <p:cNvPr id="21" name="20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3" name="22 Grupo"/>
          <p:cNvGrpSpPr/>
          <p:nvPr/>
        </p:nvGrpSpPr>
        <p:grpSpPr>
          <a:xfrm>
            <a:off x="2267744" y="4797152"/>
            <a:ext cx="4536504" cy="556920"/>
            <a:chOff x="0" y="3843608"/>
            <a:chExt cx="4536504" cy="556920"/>
          </a:xfrm>
          <a:scene3d>
            <a:camera prst="orthographicFront"/>
            <a:lightRig rig="threePt" dir="t">
              <a:rot lat="0" lon="0" rev="7500000"/>
            </a:lightRig>
          </a:scene3d>
        </p:grpSpPr>
        <p:sp>
          <p:nvSpPr>
            <p:cNvPr id="24" name="23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6" name="25 Grupo"/>
          <p:cNvGrpSpPr/>
          <p:nvPr/>
        </p:nvGrpSpPr>
        <p:grpSpPr>
          <a:xfrm>
            <a:off x="2267744" y="5445224"/>
            <a:ext cx="4536504" cy="556920"/>
            <a:chOff x="0" y="4481168"/>
            <a:chExt cx="4536504" cy="556920"/>
          </a:xfrm>
          <a:scene3d>
            <a:camera prst="orthographicFront"/>
            <a:lightRig rig="threePt" dir="t">
              <a:rot lat="0" lon="0" rev="7500000"/>
            </a:lightRig>
          </a:scene3d>
        </p:grpSpPr>
        <p:sp>
          <p:nvSpPr>
            <p:cNvPr id="27" name="26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sp>
        <p:nvSpPr>
          <p:cNvPr id="29" name="28 Marcador de número de diapositiva"/>
          <p:cNvSpPr>
            <a:spLocks noGrp="1"/>
          </p:cNvSpPr>
          <p:nvPr>
            <p:ph type="sldNum" sz="quarter" idx="12"/>
          </p:nvPr>
        </p:nvSpPr>
        <p:spPr/>
        <p:txBody>
          <a:bodyPr/>
          <a:lstStyle/>
          <a:p>
            <a:fld id="{F1B4D4B2-61C0-4EA7-B269-04A370947B1B}" type="slidenum">
              <a:rPr lang="es-VE" smtClean="0"/>
              <a:t>4</a:t>
            </a:fld>
            <a:endParaRPr lang="es-VE"/>
          </a:p>
        </p:txBody>
      </p:sp>
    </p:spTree>
    <p:extLst>
      <p:ext uri="{BB962C8B-B14F-4D97-AF65-F5344CB8AC3E}">
        <p14:creationId xmlns:p14="http://schemas.microsoft.com/office/powerpoint/2010/main" val="20100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5"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5"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0.70"/>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par>
                                <p:cTn id="40" presetID="55"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strVal val="#ppt_w*0.70"/>
                                          </p:val>
                                        </p:tav>
                                        <p:tav tm="100000">
                                          <p:val>
                                            <p:strVal val="#ppt_w"/>
                                          </p:val>
                                        </p:tav>
                                      </p:tavLst>
                                    </p:anim>
                                    <p:anim calcmode="lin" valueType="num">
                                      <p:cBhvr>
                                        <p:cTn id="43" dur="1000" fill="hold"/>
                                        <p:tgtEl>
                                          <p:spTgt spid="26"/>
                                        </p:tgtEl>
                                        <p:attrNameLst>
                                          <p:attrName>ppt_h</p:attrName>
                                        </p:attrNameLst>
                                      </p:cBhvr>
                                      <p:tavLst>
                                        <p:tav tm="0">
                                          <p:val>
                                            <p:strVal val="#ppt_h"/>
                                          </p:val>
                                        </p:tav>
                                        <p:tav tm="100000">
                                          <p:val>
                                            <p:strVal val="#ppt_h"/>
                                          </p:val>
                                        </p:tav>
                                      </p:tavLst>
                                    </p:anim>
                                    <p:animEffect transition="in" filter="fade">
                                      <p:cBhvr>
                                        <p:cTn id="44" dur="1000"/>
                                        <p:tgtEl>
                                          <p:spTgt spid="26"/>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5"/>
                                        </p:tgtEl>
                                      </p:cBhvr>
                                    </p:animEffect>
                                    <p:animScale>
                                      <p:cBhvr>
                                        <p:cTn id="48"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40</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
        <p:nvSpPr>
          <p:cNvPr id="6" name="4 Rectángulo"/>
          <p:cNvSpPr>
            <a:spLocks noChangeArrowheads="1"/>
          </p:cNvSpPr>
          <p:nvPr/>
        </p:nvSpPr>
        <p:spPr bwMode="auto">
          <a:xfrm>
            <a:off x="3771604" y="949370"/>
            <a:ext cx="300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a:solidFill>
                  <a:schemeClr val="tx1"/>
                </a:solidFill>
                <a:latin typeface="Times New Roman" panose="02020603050405020304" pitchFamily="18" charset="0"/>
                <a:cs typeface="Times New Roman" panose="02020603050405020304" pitchFamily="18" charset="0"/>
              </a:rPr>
              <a:t>Qo, BHP, %</a:t>
            </a:r>
            <a:r>
              <a:rPr lang="es-VE" altLang="es-VE" dirty="0" smtClean="0">
                <a:solidFill>
                  <a:schemeClr val="tx1"/>
                </a:solidFill>
                <a:latin typeface="Times New Roman" panose="02020603050405020304" pitchFamily="18" charset="0"/>
                <a:cs typeface="Times New Roman" panose="02020603050405020304" pitchFamily="18" charset="0"/>
              </a:rPr>
              <a:t>Agua</a:t>
            </a:r>
            <a:r>
              <a:rPr lang="es-VE" altLang="es-VE" dirty="0">
                <a:solidFill>
                  <a:schemeClr val="tx1"/>
                </a:solidFill>
                <a:latin typeface="Times New Roman" panose="02020603050405020304" pitchFamily="18" charset="0"/>
                <a:cs typeface="Times New Roman" panose="02020603050405020304" pitchFamily="18" charset="0"/>
              </a:rPr>
              <a:t>, </a:t>
            </a:r>
            <a:r>
              <a:rPr lang="es-VE" altLang="es-VE" dirty="0" smtClean="0">
                <a:solidFill>
                  <a:schemeClr val="tx1"/>
                </a:solidFill>
                <a:latin typeface="Times New Roman" panose="02020603050405020304" pitchFamily="18" charset="0"/>
                <a:cs typeface="Times New Roman" panose="02020603050405020304" pitchFamily="18" charset="0"/>
              </a:rPr>
              <a:t>RGP.</a:t>
            </a:r>
            <a:endParaRPr lang="es-VE" altLang="es-VE" dirty="0">
              <a:solidFill>
                <a:schemeClr val="tx1"/>
              </a:solidFill>
              <a:latin typeface="Times New Roman" panose="02020603050405020304" pitchFamily="18" charset="0"/>
              <a:cs typeface="Times New Roman" panose="02020603050405020304" pitchFamily="18" charset="0"/>
            </a:endParaRPr>
          </a:p>
        </p:txBody>
      </p:sp>
      <p:sp>
        <p:nvSpPr>
          <p:cNvPr id="7" name="5 Rectángulo"/>
          <p:cNvSpPr>
            <a:spLocks noChangeArrowheads="1"/>
          </p:cNvSpPr>
          <p:nvPr/>
        </p:nvSpPr>
        <p:spPr bwMode="auto">
          <a:xfrm>
            <a:off x="504134" y="968980"/>
            <a:ext cx="2043334" cy="369332"/>
          </a:xfrm>
          <a:prstGeom prst="rect">
            <a:avLst/>
          </a:prstGeom>
          <a:solidFill>
            <a:schemeClr val="bg1"/>
          </a:solidFill>
          <a:ln>
            <a:no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a:solidFill>
                  <a:schemeClr val="tx1"/>
                </a:solidFill>
                <a:latin typeface="Times New Roman" panose="02020603050405020304" pitchFamily="18" charset="0"/>
                <a:cs typeface="Times New Roman" panose="02020603050405020304" pitchFamily="18" charset="0"/>
              </a:rPr>
              <a:t>Cotejo </a:t>
            </a:r>
            <a:r>
              <a:rPr lang="es-VE" altLang="es-VE" dirty="0" smtClean="0">
                <a:solidFill>
                  <a:schemeClr val="tx1"/>
                </a:solidFill>
                <a:latin typeface="Times New Roman" panose="02020603050405020304" pitchFamily="18" charset="0"/>
                <a:cs typeface="Times New Roman" panose="02020603050405020304" pitchFamily="18" charset="0"/>
              </a:rPr>
              <a:t>Histórico</a:t>
            </a:r>
            <a:endParaRPr lang="es-VE" altLang="es-VE" u="sng" dirty="0">
              <a:solidFill>
                <a:schemeClr val="tx1"/>
              </a:solidFill>
              <a:latin typeface="Times New Roman" panose="02020603050405020304" pitchFamily="18" charset="0"/>
              <a:cs typeface="Times New Roman" panose="02020603050405020304" pitchFamily="18" charset="0"/>
            </a:endParaRPr>
          </a:p>
        </p:txBody>
      </p:sp>
      <p:sp>
        <p:nvSpPr>
          <p:cNvPr id="8" name="7 CuadroTexto"/>
          <p:cNvSpPr txBox="1"/>
          <p:nvPr/>
        </p:nvSpPr>
        <p:spPr>
          <a:xfrm>
            <a:off x="1395340" y="4301142"/>
            <a:ext cx="3760788" cy="2031325"/>
          </a:xfrm>
          <a:prstGeom prst="rect">
            <a:avLst/>
          </a:prstGeom>
          <a:noFill/>
        </p:spPr>
        <p:txBody>
          <a:bodyPr>
            <a:spAutoFit/>
          </a:bodyPr>
          <a:lstStyle/>
          <a:p>
            <a:pPr algn="ctr">
              <a:defRPr/>
            </a:pPr>
            <a:r>
              <a:rPr lang="es-VE" sz="2000" b="1" u="sng" dirty="0">
                <a:solidFill>
                  <a:schemeClr val="tx1"/>
                </a:solidFill>
                <a:latin typeface="Times New Roman" panose="02020603050405020304" pitchFamily="18" charset="0"/>
                <a:cs typeface="Times New Roman" panose="02020603050405020304" pitchFamily="18" charset="0"/>
              </a:rPr>
              <a:t>Sensibilidades:</a:t>
            </a:r>
          </a:p>
          <a:p>
            <a:pPr algn="ctr">
              <a:defRPr/>
            </a:pPr>
            <a:endParaRPr lang="es-VE" u="sng" dirty="0">
              <a:solidFill>
                <a:schemeClr val="tx1"/>
              </a:solidFill>
              <a:latin typeface="Times New Roman" panose="02020603050405020304" pitchFamily="18" charset="0"/>
              <a:cs typeface="Times New Roman" panose="02020603050405020304" pitchFamily="18" charset="0"/>
            </a:endParaRPr>
          </a:p>
          <a:p>
            <a:pPr marL="285750" indent="-285750">
              <a:buFontTx/>
              <a:buChar char="-"/>
              <a:defRPr/>
            </a:pPr>
            <a:r>
              <a:rPr lang="es-VE" dirty="0">
                <a:solidFill>
                  <a:schemeClr val="tx1"/>
                </a:solidFill>
                <a:latin typeface="Times New Roman" panose="02020603050405020304" pitchFamily="18" charset="0"/>
                <a:cs typeface="Times New Roman" panose="02020603050405020304" pitchFamily="18" charset="0"/>
              </a:rPr>
              <a:t>Saturación Crítica de Gas</a:t>
            </a:r>
          </a:p>
          <a:p>
            <a:pPr marL="285750" indent="-285750">
              <a:buFontTx/>
              <a:buChar char="-"/>
              <a:defRPr/>
            </a:pPr>
            <a:r>
              <a:rPr lang="es-VE" dirty="0">
                <a:solidFill>
                  <a:schemeClr val="tx1"/>
                </a:solidFill>
                <a:latin typeface="Times New Roman" panose="02020603050405020304" pitchFamily="18" charset="0"/>
                <a:cs typeface="Times New Roman" panose="02020603050405020304" pitchFamily="18" charset="0"/>
              </a:rPr>
              <a:t>Profundidad CAPO</a:t>
            </a:r>
          </a:p>
          <a:p>
            <a:pPr marL="285750" indent="-285750">
              <a:buFontTx/>
              <a:buChar char="-"/>
              <a:defRPr/>
            </a:pPr>
            <a:r>
              <a:rPr lang="es-VE" dirty="0">
                <a:solidFill>
                  <a:schemeClr val="tx1"/>
                </a:solidFill>
                <a:latin typeface="Times New Roman" panose="02020603050405020304" pitchFamily="18" charset="0"/>
                <a:cs typeface="Times New Roman" panose="02020603050405020304" pitchFamily="18" charset="0"/>
              </a:rPr>
              <a:t>Multiplicador de Volumen Poroso</a:t>
            </a:r>
          </a:p>
          <a:p>
            <a:pPr marL="285750" indent="-285750">
              <a:buFontTx/>
              <a:buChar char="-"/>
              <a:defRPr/>
            </a:pPr>
            <a:r>
              <a:rPr lang="es-VE" dirty="0">
                <a:solidFill>
                  <a:schemeClr val="tx1"/>
                </a:solidFill>
                <a:latin typeface="Times New Roman" panose="02020603050405020304" pitchFamily="18" charset="0"/>
                <a:cs typeface="Times New Roman" panose="02020603050405020304" pitchFamily="18" charset="0"/>
              </a:rPr>
              <a:t>Multiplicador de WI (SETPI)</a:t>
            </a:r>
          </a:p>
          <a:p>
            <a:pPr marL="285750" indent="-285750" algn="ctr">
              <a:buFontTx/>
              <a:buChar char="-"/>
              <a:defRPr/>
            </a:pPr>
            <a:endParaRPr lang="es-VE" sz="1600" dirty="0">
              <a:solidFill>
                <a:schemeClr val="tx1"/>
              </a:solidFill>
              <a:latin typeface="Times New Roman" panose="02020603050405020304" pitchFamily="18" charset="0"/>
              <a:cs typeface="Times New Roman" panose="02020603050405020304" pitchFamily="18" charset="0"/>
            </a:endParaRPr>
          </a:p>
        </p:txBody>
      </p:sp>
      <p:sp>
        <p:nvSpPr>
          <p:cNvPr id="9" name="7 Rectángulo"/>
          <p:cNvSpPr>
            <a:spLocks noChangeArrowheads="1"/>
          </p:cNvSpPr>
          <p:nvPr/>
        </p:nvSpPr>
        <p:spPr bwMode="auto">
          <a:xfrm>
            <a:off x="459236" y="6165304"/>
            <a:ext cx="300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i="0" dirty="0">
                <a:solidFill>
                  <a:schemeClr val="tx1"/>
                </a:solidFill>
                <a:latin typeface="Times New Roman" panose="02020603050405020304" pitchFamily="18" charset="0"/>
                <a:cs typeface="Times New Roman" panose="02020603050405020304" pitchFamily="18" charset="0"/>
              </a:rPr>
              <a:t>Calor: 18020640 BTU/d, </a:t>
            </a:r>
          </a:p>
        </p:txBody>
      </p:sp>
      <p:sp>
        <p:nvSpPr>
          <p:cNvPr id="10" name="8 Rectángulo"/>
          <p:cNvSpPr>
            <a:spLocks noChangeArrowheads="1"/>
          </p:cNvSpPr>
          <p:nvPr/>
        </p:nvSpPr>
        <p:spPr bwMode="auto">
          <a:xfrm>
            <a:off x="3771604" y="6155457"/>
            <a:ext cx="1872208" cy="369887"/>
          </a:xfrm>
          <a:prstGeom prst="rect">
            <a:avLst/>
          </a:prstGeom>
          <a:solidFill>
            <a:schemeClr val="bg1"/>
          </a:solidFill>
          <a:ln>
            <a:no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a:solidFill>
                  <a:schemeClr val="tx1"/>
                </a:solidFill>
                <a:latin typeface="Times New Roman" panose="02020603050405020304" pitchFamily="18" charset="0"/>
                <a:cs typeface="Times New Roman" panose="02020603050405020304" pitchFamily="18" charset="0"/>
              </a:rPr>
              <a:t>HEATER WELL</a:t>
            </a:r>
            <a:endParaRPr lang="es-VE" altLang="es-VE" u="sng" dirty="0">
              <a:solidFill>
                <a:schemeClr val="tx1"/>
              </a:solidFill>
              <a:latin typeface="Times New Roman" panose="02020603050405020304" pitchFamily="18" charset="0"/>
              <a:cs typeface="Times New Roman" panose="02020603050405020304" pitchFamily="18" charset="0"/>
            </a:endParaRPr>
          </a:p>
        </p:txBody>
      </p:sp>
      <p:sp>
        <p:nvSpPr>
          <p:cNvPr id="11" name="9 Flecha izquierda"/>
          <p:cNvSpPr>
            <a:spLocks noChangeArrowheads="1"/>
          </p:cNvSpPr>
          <p:nvPr/>
        </p:nvSpPr>
        <p:spPr bwMode="auto">
          <a:xfrm>
            <a:off x="3267548" y="6165304"/>
            <a:ext cx="376238" cy="314325"/>
          </a:xfrm>
          <a:prstGeom prst="leftArrow">
            <a:avLst>
              <a:gd name="adj1" fmla="val 50000"/>
              <a:gd name="adj2" fmla="val 49868"/>
            </a:avLst>
          </a:prstGeom>
          <a:solidFill>
            <a:srgbClr val="FFC000"/>
          </a:solidFill>
          <a:ln>
            <a:noFill/>
          </a:ln>
          <a:effec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pic>
        <p:nvPicPr>
          <p:cNvPr id="12"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4809" y="1411035"/>
            <a:ext cx="4587875" cy="290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 Rectángulo"/>
          <p:cNvSpPr>
            <a:spLocks noChangeArrowheads="1"/>
          </p:cNvSpPr>
          <p:nvPr/>
        </p:nvSpPr>
        <p:spPr bwMode="auto">
          <a:xfrm rot="16200000">
            <a:off x="-323748" y="2795399"/>
            <a:ext cx="1743075" cy="4651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sz="2000" dirty="0">
                <a:solidFill>
                  <a:schemeClr val="tx1"/>
                </a:solidFill>
                <a:latin typeface="Times New Roman" panose="02020603050405020304" pitchFamily="18" charset="0"/>
                <a:cs typeface="Times New Roman" panose="02020603050405020304" pitchFamily="18" charset="0"/>
              </a:rPr>
              <a:t>Parámetros</a:t>
            </a:r>
          </a:p>
        </p:txBody>
      </p:sp>
      <p:graphicFrame>
        <p:nvGraphicFramePr>
          <p:cNvPr id="14" name="13 Tabla"/>
          <p:cNvGraphicFramePr>
            <a:graphicFrameLocks noGrp="1"/>
          </p:cNvGraphicFramePr>
          <p:nvPr>
            <p:extLst>
              <p:ext uri="{D42A27DB-BD31-4B8C-83A1-F6EECF244321}">
                <p14:modId xmlns:p14="http://schemas.microsoft.com/office/powerpoint/2010/main" val="3140617751"/>
              </p:ext>
            </p:extLst>
          </p:nvPr>
        </p:nvGraphicFramePr>
        <p:xfrm>
          <a:off x="6156176" y="1556792"/>
          <a:ext cx="2520280" cy="5120640"/>
        </p:xfrm>
        <a:graphic>
          <a:graphicData uri="http://schemas.openxmlformats.org/drawingml/2006/table">
            <a:tbl>
              <a:tblPr firstRow="1" firstCol="1" bandRow="1">
                <a:tableStyleId>{93296810-A885-4BE3-A3E7-6D5BEEA58F35}</a:tableStyleId>
              </a:tblPr>
              <a:tblGrid>
                <a:gridCol w="1431852"/>
                <a:gridCol w="1088428"/>
              </a:tblGrid>
              <a:tr h="0">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Variables</a:t>
                      </a:r>
                      <a:endParaRPr lang="es-VE"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Valor Final</a:t>
                      </a:r>
                      <a:endParaRPr lang="es-VE" sz="1600" dirty="0">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50000"/>
                        </a:lnSpc>
                        <a:spcAft>
                          <a:spcPts val="1000"/>
                        </a:spcAft>
                      </a:pPr>
                      <a:r>
                        <a:rPr lang="es-VE" sz="1600" dirty="0">
                          <a:effectLst/>
                          <a:latin typeface="Times New Roman" panose="02020603050405020304" pitchFamily="18" charset="0"/>
                          <a:cs typeface="Times New Roman" panose="02020603050405020304" pitchFamily="18" charset="0"/>
                        </a:rPr>
                        <a:t>Saturación de Gas Crítica (%).</a:t>
                      </a:r>
                      <a:endParaRPr lang="es-VE"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6</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50000"/>
                        </a:lnSpc>
                        <a:spcAft>
                          <a:spcPts val="1000"/>
                        </a:spcAft>
                      </a:pPr>
                      <a:r>
                        <a:rPr lang="es-VE" sz="1600">
                          <a:effectLst/>
                          <a:latin typeface="Times New Roman" panose="02020603050405020304" pitchFamily="18" charset="0"/>
                          <a:cs typeface="Times New Roman" panose="02020603050405020304" pitchFamily="18" charset="0"/>
                        </a:rPr>
                        <a:t>Profundidad del CAPO (Ft).</a:t>
                      </a:r>
                      <a:endParaRPr lang="es-VE"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1700</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50000"/>
                        </a:lnSpc>
                        <a:spcAft>
                          <a:spcPts val="1000"/>
                        </a:spcAft>
                      </a:pPr>
                      <a:r>
                        <a:rPr lang="es-VE" sz="1600">
                          <a:effectLst/>
                          <a:latin typeface="Times New Roman" panose="02020603050405020304" pitchFamily="18" charset="0"/>
                          <a:cs typeface="Times New Roman" panose="02020603050405020304" pitchFamily="18" charset="0"/>
                        </a:rPr>
                        <a:t>Multiplicador de Volumen Poroso.</a:t>
                      </a:r>
                      <a:endParaRPr lang="es-VE"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1</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50000"/>
                        </a:lnSpc>
                        <a:spcAft>
                          <a:spcPts val="1000"/>
                        </a:spcAft>
                      </a:pPr>
                      <a:r>
                        <a:rPr lang="es-VE" sz="1600" dirty="0">
                          <a:effectLst/>
                          <a:latin typeface="Times New Roman" panose="02020603050405020304" pitchFamily="18" charset="0"/>
                          <a:cs typeface="Times New Roman" panose="02020603050405020304" pitchFamily="18" charset="0"/>
                        </a:rPr>
                        <a:t>Multiplicador de Índice de Productividad.</a:t>
                      </a:r>
                      <a:endParaRPr lang="es-VE"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600" dirty="0">
                          <a:effectLst/>
                          <a:latin typeface="Times New Roman" panose="02020603050405020304" pitchFamily="18" charset="0"/>
                          <a:cs typeface="Times New Roman" panose="02020603050405020304" pitchFamily="18" charset="0"/>
                        </a:rPr>
                        <a:t>0.8</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408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53200" y="6356350"/>
            <a:ext cx="2133600" cy="365125"/>
          </a:xfrm>
        </p:spPr>
        <p:txBody>
          <a:bodyPr/>
          <a:lstStyle/>
          <a:p>
            <a:fld id="{F1B4D4B2-61C0-4EA7-B269-04A370947B1B}" type="slidenum">
              <a:rPr lang="es-VE" smtClean="0"/>
              <a:t>41</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3 Imagen"/>
          <p:cNvPicPr/>
          <p:nvPr/>
        </p:nvPicPr>
        <p:blipFill rotWithShape="1">
          <a:blip r:embed="rId2" cstate="email">
            <a:extLst>
              <a:ext uri="{28A0092B-C50C-407E-A947-70E740481C1C}">
                <a14:useLocalDpi xmlns:a14="http://schemas.microsoft.com/office/drawing/2010/main"/>
              </a:ext>
            </a:extLst>
          </a:blip>
          <a:srcRect b="8345"/>
          <a:stretch/>
        </p:blipFill>
        <p:spPr bwMode="auto">
          <a:xfrm>
            <a:off x="323528" y="1412776"/>
            <a:ext cx="8424936" cy="5040560"/>
          </a:xfrm>
          <a:prstGeom prst="rect">
            <a:avLst/>
          </a:prstGeom>
          <a:noFill/>
          <a:ln>
            <a:noFill/>
          </a:ln>
        </p:spPr>
      </p:pic>
      <p:sp>
        <p:nvSpPr>
          <p:cNvPr id="7" name="5 Rectángulo"/>
          <p:cNvSpPr>
            <a:spLocks noChangeArrowheads="1"/>
          </p:cNvSpPr>
          <p:nvPr/>
        </p:nvSpPr>
        <p:spPr bwMode="auto">
          <a:xfrm>
            <a:off x="1430757" y="1012650"/>
            <a:ext cx="2088232" cy="369332"/>
          </a:xfrm>
          <a:prstGeom prst="rect">
            <a:avLst/>
          </a:prstGeom>
          <a:solidFill>
            <a:schemeClr val="accent5"/>
          </a:solidFill>
          <a:ln>
            <a:solidFill>
              <a:schemeClr val="bg1"/>
            </a:solid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i="0" dirty="0" smtClean="0">
                <a:solidFill>
                  <a:schemeClr val="bg1"/>
                </a:solidFill>
                <a:latin typeface="Times New Roman" panose="02020603050405020304" pitchFamily="18" charset="0"/>
                <a:cs typeface="Times New Roman" panose="02020603050405020304" pitchFamily="18" charset="0"/>
              </a:rPr>
              <a:t>Tasa de Petróleo</a:t>
            </a:r>
            <a:endParaRPr lang="es-VE" altLang="es-VE" i="0" u="sng" dirty="0">
              <a:solidFill>
                <a:schemeClr val="bg1"/>
              </a:solidFill>
              <a:latin typeface="Times New Roman" panose="02020603050405020304" pitchFamily="18" charset="0"/>
              <a:cs typeface="Times New Roman" panose="02020603050405020304" pitchFamily="18" charset="0"/>
            </a:endParaRPr>
          </a:p>
        </p:txBody>
      </p:sp>
      <p:sp>
        <p:nvSpPr>
          <p:cNvPr id="8" name="7 Rectángulo"/>
          <p:cNvSpPr>
            <a:spLocks noChangeArrowheads="1"/>
          </p:cNvSpPr>
          <p:nvPr/>
        </p:nvSpPr>
        <p:spPr bwMode="auto">
          <a:xfrm>
            <a:off x="5023410" y="1012650"/>
            <a:ext cx="3293006" cy="369332"/>
          </a:xfrm>
          <a:prstGeom prst="rect">
            <a:avLst/>
          </a:prstGeom>
          <a:solidFill>
            <a:srgbClr val="92D050"/>
          </a:solidFill>
          <a:ln>
            <a:no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i="0" dirty="0" smtClean="0">
                <a:solidFill>
                  <a:schemeClr val="bg1"/>
                </a:solidFill>
                <a:latin typeface="Times New Roman" panose="02020603050405020304" pitchFamily="18" charset="0"/>
                <a:cs typeface="Times New Roman" panose="02020603050405020304" pitchFamily="18" charset="0"/>
              </a:rPr>
              <a:t>Presión de Fondo Fluyente</a:t>
            </a:r>
            <a:endParaRPr lang="es-VE" altLang="es-VE" i="0" u="sng" dirty="0">
              <a:solidFill>
                <a:schemeClr val="bg1"/>
              </a:solidFill>
              <a:latin typeface="Times New Roman" panose="02020603050405020304" pitchFamily="18" charset="0"/>
              <a:cs typeface="Times New Roman" panose="02020603050405020304" pitchFamily="18" charset="0"/>
            </a:endParaRPr>
          </a:p>
        </p:txBody>
      </p:sp>
      <p:sp>
        <p:nvSpPr>
          <p:cNvPr id="9" name="5 Rectángulo"/>
          <p:cNvSpPr>
            <a:spLocks noChangeArrowheads="1"/>
          </p:cNvSpPr>
          <p:nvPr/>
        </p:nvSpPr>
        <p:spPr bwMode="auto">
          <a:xfrm>
            <a:off x="1403648" y="3735308"/>
            <a:ext cx="1940309" cy="369332"/>
          </a:xfrm>
          <a:prstGeom prst="rect">
            <a:avLst/>
          </a:prstGeom>
          <a:solidFill>
            <a:schemeClr val="accent4"/>
          </a:solidFill>
          <a:ln>
            <a:solidFill>
              <a:schemeClr val="bg1"/>
            </a:solid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i="0" dirty="0" smtClean="0">
                <a:solidFill>
                  <a:schemeClr val="bg1"/>
                </a:solidFill>
                <a:latin typeface="Times New Roman" panose="02020603050405020304" pitchFamily="18" charset="0"/>
                <a:cs typeface="Times New Roman" panose="02020603050405020304" pitchFamily="18" charset="0"/>
              </a:rPr>
              <a:t>Corte de Agua</a:t>
            </a:r>
            <a:endParaRPr lang="es-VE" altLang="es-VE" i="0" u="sng" dirty="0">
              <a:solidFill>
                <a:schemeClr val="bg1"/>
              </a:solidFill>
              <a:latin typeface="Times New Roman" panose="02020603050405020304" pitchFamily="18" charset="0"/>
              <a:cs typeface="Times New Roman" panose="02020603050405020304" pitchFamily="18" charset="0"/>
            </a:endParaRPr>
          </a:p>
        </p:txBody>
      </p:sp>
      <p:sp>
        <p:nvSpPr>
          <p:cNvPr id="10" name="5 Rectángulo"/>
          <p:cNvSpPr>
            <a:spLocks noChangeArrowheads="1"/>
          </p:cNvSpPr>
          <p:nvPr/>
        </p:nvSpPr>
        <p:spPr bwMode="auto">
          <a:xfrm>
            <a:off x="5728035" y="3744600"/>
            <a:ext cx="1940309" cy="369332"/>
          </a:xfrm>
          <a:prstGeom prst="rect">
            <a:avLst/>
          </a:prstGeom>
          <a:solidFill>
            <a:schemeClr val="accent6"/>
          </a:solidFill>
          <a:ln>
            <a:solidFill>
              <a:schemeClr val="bg1"/>
            </a:solid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i="0" dirty="0" smtClean="0">
                <a:solidFill>
                  <a:schemeClr val="bg1"/>
                </a:solidFill>
                <a:latin typeface="Times New Roman" panose="02020603050405020304" pitchFamily="18" charset="0"/>
                <a:cs typeface="Times New Roman" panose="02020603050405020304" pitchFamily="18" charset="0"/>
              </a:rPr>
              <a:t>Tasa de Gas</a:t>
            </a:r>
            <a:endParaRPr lang="es-VE" altLang="es-VE" i="0"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mph" presetSubtype="0" fill="hold" grpId="1" nodeType="clickEffect">
                                  <p:stCondLst>
                                    <p:cond delay="0"/>
                                  </p:stCondLst>
                                  <p:iterate type="lt">
                                    <p:tmPct val="4000"/>
                                  </p:iterate>
                                  <p:childTnLst>
                                    <p:set>
                                      <p:cBhvr override="childStyle">
                                        <p:cTn id="33" dur="500" fill="hold"/>
                                        <p:tgtEl>
                                          <p:spTgt spid="7"/>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8" presetClass="emph" presetSubtype="0" fill="hold" grpId="1" nodeType="clickEffect">
                                  <p:stCondLst>
                                    <p:cond delay="0"/>
                                  </p:stCondLst>
                                  <p:iterate type="lt">
                                    <p:tmPct val="4000"/>
                                  </p:iterate>
                                  <p:childTnLst>
                                    <p:set>
                                      <p:cBhvr override="childStyle">
                                        <p:cTn id="37" dur="500" fill="hold"/>
                                        <p:tgtEl>
                                          <p:spTgt spid="9"/>
                                        </p:tgtEl>
                                        <p:attrNameLst>
                                          <p:attrName>style.textDecorationUnderline</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8" presetClass="emph" presetSubtype="0" fill="hold" grpId="1" nodeType="clickEffect">
                                  <p:stCondLst>
                                    <p:cond delay="0"/>
                                  </p:stCondLst>
                                  <p:iterate type="lt">
                                    <p:tmPct val="4000"/>
                                  </p:iterate>
                                  <p:childTnLst>
                                    <p:set>
                                      <p:cBhvr override="childStyle">
                                        <p:cTn id="41" dur="500" fill="hold"/>
                                        <p:tgtEl>
                                          <p:spTgt spid="8"/>
                                        </p:tgtEl>
                                        <p:attrNameLst>
                                          <p:attrName>style.textDecorationUnderline</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8" presetClass="emph" presetSubtype="0" fill="hold" grpId="1" nodeType="clickEffect">
                                  <p:stCondLst>
                                    <p:cond delay="0"/>
                                  </p:stCondLst>
                                  <p:iterate type="lt">
                                    <p:tmPct val="4000"/>
                                  </p:iterate>
                                  <p:childTnLst>
                                    <p:set>
                                      <p:cBhvr override="childStyle">
                                        <p:cTn id="45"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42</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grpSp>
        <p:nvGrpSpPr>
          <p:cNvPr id="6" name="5 Grupo"/>
          <p:cNvGrpSpPr/>
          <p:nvPr/>
        </p:nvGrpSpPr>
        <p:grpSpPr>
          <a:xfrm>
            <a:off x="683568" y="1700808"/>
            <a:ext cx="7488832" cy="4968552"/>
            <a:chOff x="136525" y="617538"/>
            <a:chExt cx="6389688" cy="6034087"/>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525" y="617538"/>
              <a:ext cx="6389688" cy="60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5 Rectángulo"/>
            <p:cNvSpPr>
              <a:spLocks noChangeArrowheads="1"/>
            </p:cNvSpPr>
            <p:nvPr/>
          </p:nvSpPr>
          <p:spPr bwMode="auto">
            <a:xfrm>
              <a:off x="609600" y="3627438"/>
              <a:ext cx="1031875" cy="4349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i="0" dirty="0">
                  <a:solidFill>
                    <a:schemeClr val="bg1"/>
                  </a:solidFill>
                  <a:latin typeface="Times New Roman" panose="02020603050405020304" pitchFamily="18" charset="0"/>
                  <a:cs typeface="Times New Roman" panose="02020603050405020304" pitchFamily="18" charset="0"/>
                </a:rPr>
                <a:t>18´ (j)</a:t>
              </a:r>
            </a:p>
          </p:txBody>
        </p:sp>
        <p:cxnSp>
          <p:nvCxnSpPr>
            <p:cNvPr id="9" name="8 Conector recto de flecha"/>
            <p:cNvCxnSpPr/>
            <p:nvPr/>
          </p:nvCxnSpPr>
          <p:spPr bwMode="auto">
            <a:xfrm flipV="1">
              <a:off x="1087438" y="2994025"/>
              <a:ext cx="77787" cy="514350"/>
            </a:xfrm>
            <a:prstGeom prst="straightConnector1">
              <a:avLst/>
            </a:prstGeom>
            <a:ln>
              <a:solidFill>
                <a:schemeClr val="bg1"/>
              </a:solidFill>
              <a:tailEnd type="arrow"/>
            </a:ln>
            <a:extLst/>
          </p:spPr>
          <p:style>
            <a:lnRef idx="2">
              <a:schemeClr val="accent1"/>
            </a:lnRef>
            <a:fillRef idx="0">
              <a:schemeClr val="accent1"/>
            </a:fillRef>
            <a:effectRef idx="1">
              <a:schemeClr val="accent1"/>
            </a:effectRef>
            <a:fontRef idx="minor">
              <a:schemeClr val="tx1"/>
            </a:fontRef>
          </p:style>
        </p:cxnSp>
        <p:sp>
          <p:nvSpPr>
            <p:cNvPr id="10" name="9 Rectángulo"/>
            <p:cNvSpPr>
              <a:spLocks noChangeArrowheads="1"/>
            </p:cNvSpPr>
            <p:nvPr/>
          </p:nvSpPr>
          <p:spPr bwMode="auto">
            <a:xfrm>
              <a:off x="685800" y="1566863"/>
              <a:ext cx="955675" cy="436562"/>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000" i="0" dirty="0">
                  <a:solidFill>
                    <a:schemeClr val="bg1"/>
                  </a:solidFill>
                  <a:latin typeface="Times New Roman" panose="02020603050405020304" pitchFamily="18" charset="0"/>
                  <a:cs typeface="Times New Roman" panose="02020603050405020304" pitchFamily="18" charset="0"/>
                </a:rPr>
                <a:t>164´ (j)</a:t>
              </a:r>
            </a:p>
          </p:txBody>
        </p:sp>
        <p:cxnSp>
          <p:nvCxnSpPr>
            <p:cNvPr id="11" name="10 Conector recto de flecha"/>
            <p:cNvCxnSpPr/>
            <p:nvPr/>
          </p:nvCxnSpPr>
          <p:spPr bwMode="auto">
            <a:xfrm flipH="1">
              <a:off x="374650" y="2122488"/>
              <a:ext cx="474663" cy="633412"/>
            </a:xfrm>
            <a:prstGeom prst="straightConnector1">
              <a:avLst/>
            </a:prstGeom>
            <a:ln>
              <a:solidFill>
                <a:schemeClr val="bg1"/>
              </a:solidFill>
              <a:tailEnd type="arrow"/>
            </a:ln>
            <a:extLst/>
          </p:spPr>
          <p:style>
            <a:lnRef idx="2">
              <a:schemeClr val="dk1"/>
            </a:lnRef>
            <a:fillRef idx="0">
              <a:schemeClr val="dk1"/>
            </a:fillRef>
            <a:effectRef idx="1">
              <a:schemeClr val="dk1"/>
            </a:effectRef>
            <a:fontRef idx="minor">
              <a:schemeClr val="tx1"/>
            </a:fontRef>
          </p:style>
        </p:cxnSp>
      </p:grpSp>
      <p:sp>
        <p:nvSpPr>
          <p:cNvPr id="12" name="5 Rectángulo"/>
          <p:cNvSpPr>
            <a:spLocks noChangeArrowheads="1"/>
          </p:cNvSpPr>
          <p:nvPr/>
        </p:nvSpPr>
        <p:spPr bwMode="auto">
          <a:xfrm>
            <a:off x="504134" y="968980"/>
            <a:ext cx="2771722" cy="369332"/>
          </a:xfrm>
          <a:prstGeom prst="rect">
            <a:avLst/>
          </a:prstGeom>
          <a:solidFill>
            <a:schemeClr val="bg1"/>
          </a:solidFill>
          <a:ln>
            <a:no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smtClean="0">
                <a:solidFill>
                  <a:schemeClr val="tx1"/>
                </a:solidFill>
                <a:latin typeface="Times New Roman" panose="02020603050405020304" pitchFamily="18" charset="0"/>
                <a:cs typeface="Times New Roman" panose="02020603050405020304" pitchFamily="18" charset="0"/>
              </a:rPr>
              <a:t>Alcance de la Temperatura </a:t>
            </a:r>
            <a:endParaRPr lang="es-VE" altLang="es-VE"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43</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827584" y="1628800"/>
            <a:ext cx="7488832" cy="3168352"/>
          </a:xfrm>
          <a:prstGeom prst="rect">
            <a:avLst/>
          </a:prstGeom>
          <a:noFill/>
          <a:ln>
            <a:solidFill>
              <a:schemeClr val="tx1"/>
            </a:solidFill>
          </a:ln>
          <a:extLst>
            <a:ext uri="{53640926-AAD7-44D8-BBD7-CCE9431645EC}">
              <a14:shadowObscured xmlns:a14="http://schemas.microsoft.com/office/drawing/2010/main"/>
            </a:ext>
          </a:extLst>
        </p:spPr>
      </p:pic>
      <p:graphicFrame>
        <p:nvGraphicFramePr>
          <p:cNvPr id="7" name="6 Tabla"/>
          <p:cNvGraphicFramePr>
            <a:graphicFrameLocks noGrp="1"/>
          </p:cNvGraphicFramePr>
          <p:nvPr>
            <p:extLst>
              <p:ext uri="{D42A27DB-BD31-4B8C-83A1-F6EECF244321}">
                <p14:modId xmlns:p14="http://schemas.microsoft.com/office/powerpoint/2010/main" val="2439836543"/>
              </p:ext>
            </p:extLst>
          </p:nvPr>
        </p:nvGraphicFramePr>
        <p:xfrm>
          <a:off x="2051720" y="4872990"/>
          <a:ext cx="5200940" cy="1920240"/>
        </p:xfrm>
        <a:graphic>
          <a:graphicData uri="http://schemas.openxmlformats.org/drawingml/2006/table">
            <a:tbl>
              <a:tblPr firstRow="1" firstCol="1" bandRow="1">
                <a:tableStyleId>{93296810-A885-4BE3-A3E7-6D5BEEA58F35}</a:tableStyleId>
              </a:tblPr>
              <a:tblGrid>
                <a:gridCol w="1733260"/>
                <a:gridCol w="1733840"/>
                <a:gridCol w="1733840"/>
              </a:tblGrid>
              <a:tr h="298027">
                <a:tc>
                  <a:txBody>
                    <a:bodyPr/>
                    <a:lstStyle/>
                    <a:p>
                      <a:pPr algn="just">
                        <a:lnSpc>
                          <a:spcPct val="150000"/>
                        </a:lnSpc>
                        <a:spcAft>
                          <a:spcPts val="1000"/>
                        </a:spcAft>
                      </a:pPr>
                      <a:r>
                        <a:rPr lang="es-VE" sz="1400" b="1" dirty="0" smtClean="0">
                          <a:effectLst/>
                          <a:latin typeface="Times New Roman" panose="02020603050405020304" pitchFamily="18" charset="0"/>
                          <a:cs typeface="Times New Roman" panose="02020603050405020304" pitchFamily="18" charset="0"/>
                        </a:rPr>
                        <a:t>Casos</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1000"/>
                        </a:spcAft>
                      </a:pPr>
                      <a:r>
                        <a:rPr lang="es-VE" sz="1400" b="1">
                          <a:effectLst/>
                          <a:latin typeface="Times New Roman" panose="02020603050405020304" pitchFamily="18" charset="0"/>
                          <a:cs typeface="Times New Roman" panose="02020603050405020304" pitchFamily="18" charset="0"/>
                        </a:rPr>
                        <a:t>NP (MMBN)</a:t>
                      </a:r>
                      <a:endParaRPr lang="es-VE" sz="12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1000"/>
                        </a:spcAft>
                      </a:pPr>
                      <a:r>
                        <a:rPr lang="es-VE" sz="1400" b="1">
                          <a:effectLst/>
                          <a:latin typeface="Times New Roman" panose="02020603050405020304" pitchFamily="18" charset="0"/>
                          <a:cs typeface="Times New Roman" panose="02020603050405020304" pitchFamily="18" charset="0"/>
                        </a:rPr>
                        <a:t>Diferencia (%)</a:t>
                      </a:r>
                      <a:endParaRPr lang="es-VE" sz="12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298027">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Frío</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10.3</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50000"/>
                        </a:lnSpc>
                        <a:spcAft>
                          <a:spcPts val="1000"/>
                        </a:spcAft>
                      </a:pPr>
                      <a:r>
                        <a:rPr lang="es-VE" sz="1400" b="1">
                          <a:effectLst/>
                          <a:latin typeface="Times New Roman" panose="02020603050405020304" pitchFamily="18" charset="0"/>
                          <a:cs typeface="Times New Roman" panose="02020603050405020304" pitchFamily="18" charset="0"/>
                        </a:rPr>
                        <a:t>6.81</a:t>
                      </a:r>
                      <a:endParaRPr lang="es-VE" sz="12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298027">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Caliente</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11</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vMerge="1">
                  <a:txBody>
                    <a:bodyPr/>
                    <a:lstStyle/>
                    <a:p>
                      <a:endParaRPr lang="es-VE"/>
                    </a:p>
                  </a:txBody>
                  <a:tcPr/>
                </a:tc>
              </a:tr>
              <a:tr h="298027">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Casos</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Qo (BND)</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Diferencia (%)</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298027">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Frío</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400" b="1" dirty="0" smtClean="0">
                          <a:effectLst/>
                          <a:latin typeface="Times New Roman" panose="02020603050405020304" pitchFamily="18" charset="0"/>
                          <a:cs typeface="Times New Roman" panose="02020603050405020304" pitchFamily="18" charset="0"/>
                        </a:rPr>
                        <a:t>475</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24.67</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298027">
                <a:tc>
                  <a:txBody>
                    <a:bodyPr/>
                    <a:lstStyle/>
                    <a:p>
                      <a:pPr algn="just">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Caliente</a:t>
                      </a:r>
                      <a:endParaRPr lang="es-VE"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1000"/>
                        </a:spcAft>
                      </a:pPr>
                      <a:r>
                        <a:rPr lang="es-VE" sz="1400" b="1" dirty="0">
                          <a:effectLst/>
                          <a:latin typeface="Times New Roman" panose="02020603050405020304" pitchFamily="18" charset="0"/>
                          <a:cs typeface="Times New Roman" panose="02020603050405020304" pitchFamily="18" charset="0"/>
                        </a:rPr>
                        <a:t>592</a:t>
                      </a:r>
                      <a:endParaRPr lang="es-VE"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vMerge="1">
                  <a:txBody>
                    <a:bodyPr/>
                    <a:lstStyle/>
                    <a:p>
                      <a:endParaRPr lang="es-VE"/>
                    </a:p>
                  </a:txBody>
                  <a:tcPr/>
                </a:tc>
              </a:tr>
            </a:tbl>
          </a:graphicData>
        </a:graphic>
      </p:graphicFrame>
      <p:sp>
        <p:nvSpPr>
          <p:cNvPr id="8" name="5 Rectángulo"/>
          <p:cNvSpPr>
            <a:spLocks noChangeArrowheads="1"/>
          </p:cNvSpPr>
          <p:nvPr/>
        </p:nvSpPr>
        <p:spPr bwMode="auto">
          <a:xfrm>
            <a:off x="504134" y="1043444"/>
            <a:ext cx="3059754" cy="369332"/>
          </a:xfrm>
          <a:prstGeom prst="rect">
            <a:avLst/>
          </a:prstGeom>
          <a:solidFill>
            <a:schemeClr val="bg1"/>
          </a:solidFill>
          <a:ln>
            <a:noFill/>
          </a:ln>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dirty="0" smtClean="0">
                <a:solidFill>
                  <a:schemeClr val="tx1"/>
                </a:solidFill>
                <a:latin typeface="Times New Roman" panose="02020603050405020304" pitchFamily="18" charset="0"/>
                <a:cs typeface="Times New Roman" panose="02020603050405020304" pitchFamily="18" charset="0"/>
              </a:rPr>
              <a:t>Predicciones de Producción</a:t>
            </a:r>
            <a:endParaRPr lang="es-VE" altLang="es-VE"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0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44</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sp>
        <p:nvSpPr>
          <p:cNvPr id="6" name="AutoShape 26"/>
          <p:cNvSpPr>
            <a:spLocks noChangeArrowheads="1"/>
          </p:cNvSpPr>
          <p:nvPr/>
        </p:nvSpPr>
        <p:spPr bwMode="auto">
          <a:xfrm>
            <a:off x="569605" y="1556792"/>
            <a:ext cx="3786929" cy="1584176"/>
          </a:xfrm>
          <a:prstGeom prst="roundRect">
            <a:avLst>
              <a:gd name="adj" fmla="val 16667"/>
            </a:avLst>
          </a:prstGeom>
          <a:solidFill>
            <a:srgbClr val="7030A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s-VE" altLang="es-VE" u="sng" dirty="0">
                <a:latin typeface="Times New Roman" panose="02020603050405020304" pitchFamily="18" charset="0"/>
                <a:cs typeface="Times New Roman" panose="02020603050405020304" pitchFamily="18" charset="0"/>
              </a:rPr>
              <a:t>Características del </a:t>
            </a:r>
            <a:r>
              <a:rPr lang="es-VE" altLang="es-VE" u="sng" dirty="0" smtClean="0">
                <a:latin typeface="Times New Roman" panose="02020603050405020304" pitchFamily="18" charset="0"/>
                <a:cs typeface="Times New Roman" panose="02020603050405020304" pitchFamily="18" charset="0"/>
              </a:rPr>
              <a:t>Modelo</a:t>
            </a:r>
            <a:r>
              <a:rPr lang="es-VE" altLang="es-VE" u="sng" dirty="0">
                <a:latin typeface="Times New Roman" panose="02020603050405020304" pitchFamily="18" charset="0"/>
                <a:cs typeface="Times New Roman" panose="02020603050405020304" pitchFamily="18" charset="0"/>
              </a:rPr>
              <a:t>:</a:t>
            </a:r>
          </a:p>
          <a:p>
            <a:pPr>
              <a:defRPr/>
            </a:pPr>
            <a:endParaRPr lang="es-VE" altLang="es-VE" u="sng" dirty="0">
              <a:latin typeface="Times New Roman" panose="02020603050405020304" pitchFamily="18" charset="0"/>
              <a:cs typeface="Times New Roman" panose="02020603050405020304" pitchFamily="18" charset="0"/>
            </a:endParaRPr>
          </a:p>
          <a:p>
            <a:pPr>
              <a:defRPr/>
            </a:pPr>
            <a:r>
              <a:rPr lang="es-VE" altLang="es-VE" dirty="0">
                <a:latin typeface="Times New Roman" panose="02020603050405020304" pitchFamily="18" charset="0"/>
                <a:cs typeface="Times New Roman" panose="02020603050405020304" pitchFamily="18" charset="0"/>
              </a:rPr>
              <a:t>Mallado tipo </a:t>
            </a:r>
            <a:r>
              <a:rPr lang="es-VE" altLang="es-VE" dirty="0" err="1">
                <a:latin typeface="Times New Roman" panose="02020603050405020304" pitchFamily="18" charset="0"/>
                <a:cs typeface="Times New Roman" panose="02020603050405020304" pitchFamily="18" charset="0"/>
              </a:rPr>
              <a:t>Corner</a:t>
            </a:r>
            <a:r>
              <a:rPr lang="es-VE" altLang="es-VE" dirty="0">
                <a:latin typeface="Times New Roman" panose="02020603050405020304" pitchFamily="18" charset="0"/>
                <a:cs typeface="Times New Roman" panose="02020603050405020304" pitchFamily="18" charset="0"/>
              </a:rPr>
              <a:t> Point</a:t>
            </a:r>
          </a:p>
          <a:p>
            <a:pPr>
              <a:defRPr/>
            </a:pPr>
            <a:r>
              <a:rPr lang="es-VE" altLang="es-VE" dirty="0">
                <a:latin typeface="Times New Roman" panose="02020603050405020304" pitchFamily="18" charset="0"/>
                <a:cs typeface="Times New Roman" panose="02020603050405020304" pitchFamily="18" charset="0"/>
              </a:rPr>
              <a:t>50 celdas en “I”, 19 celdas en “J” </a:t>
            </a:r>
          </a:p>
          <a:p>
            <a:pPr>
              <a:defRPr/>
            </a:pPr>
            <a:r>
              <a:rPr lang="es-VE" altLang="es-VE" dirty="0">
                <a:latin typeface="Times New Roman" panose="02020603050405020304" pitchFamily="18" charset="0"/>
                <a:cs typeface="Times New Roman" panose="02020603050405020304" pitchFamily="18" charset="0"/>
              </a:rPr>
              <a:t>y 27 celdas en “K”</a:t>
            </a:r>
          </a:p>
          <a:p>
            <a:pPr>
              <a:defRPr/>
            </a:pPr>
            <a:r>
              <a:rPr lang="es-VE" altLang="es-VE" dirty="0">
                <a:latin typeface="Times New Roman" panose="02020603050405020304" pitchFamily="18" charset="0"/>
                <a:cs typeface="Times New Roman" panose="02020603050405020304" pitchFamily="18" charset="0"/>
              </a:rPr>
              <a:t>Total de celdas: </a:t>
            </a:r>
            <a:r>
              <a:rPr lang="es-VE" dirty="0">
                <a:latin typeface="Times New Roman" panose="02020603050405020304" pitchFamily="18" charset="0"/>
                <a:cs typeface="Times New Roman" panose="02020603050405020304" pitchFamily="18" charset="0"/>
              </a:rPr>
              <a:t>15522 (150x150 </a:t>
            </a:r>
            <a:r>
              <a:rPr lang="es-VE" dirty="0" smtClean="0">
                <a:latin typeface="Times New Roman" panose="02020603050405020304" pitchFamily="18" charset="0"/>
                <a:cs typeface="Times New Roman" panose="02020603050405020304" pitchFamily="18" charset="0"/>
              </a:rPr>
              <a:t>m)</a:t>
            </a:r>
            <a:endParaRPr lang="es-ES" altLang="es-VE" dirty="0">
              <a:latin typeface="Times New Roman" panose="02020603050405020304" pitchFamily="18" charset="0"/>
              <a:cs typeface="Times New Roman" panose="02020603050405020304" pitchFamily="18" charset="0"/>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9605" y="3356992"/>
            <a:ext cx="3984139" cy="329943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97992" y="994373"/>
            <a:ext cx="4038504" cy="267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97991" y="3952507"/>
            <a:ext cx="4038505" cy="271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19483" y="908720"/>
            <a:ext cx="2242191"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Macolla RS19</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97662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45</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5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08720"/>
            <a:ext cx="4968552" cy="2952328"/>
          </a:xfrm>
          <a:prstGeom prst="rect">
            <a:avLst/>
          </a:prstGeom>
          <a:noFill/>
          <a:ln>
            <a:solidFill>
              <a:schemeClr val="tx1"/>
            </a:solidFill>
          </a:ln>
        </p:spPr>
      </p:pic>
      <p:pic>
        <p:nvPicPr>
          <p:cNvPr id="7" name="6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573015"/>
            <a:ext cx="4608512" cy="3168353"/>
          </a:xfrm>
          <a:prstGeom prst="rect">
            <a:avLst/>
          </a:prstGeom>
          <a:noFill/>
          <a:ln>
            <a:solidFill>
              <a:schemeClr val="tx1"/>
            </a:solidFill>
          </a:ln>
        </p:spPr>
      </p:pic>
      <p:graphicFrame>
        <p:nvGraphicFramePr>
          <p:cNvPr id="8" name="7 Tabla"/>
          <p:cNvGraphicFramePr>
            <a:graphicFrameLocks noGrp="1"/>
          </p:cNvGraphicFramePr>
          <p:nvPr>
            <p:extLst>
              <p:ext uri="{D42A27DB-BD31-4B8C-83A1-F6EECF244321}">
                <p14:modId xmlns:p14="http://schemas.microsoft.com/office/powerpoint/2010/main" val="1295773172"/>
              </p:ext>
            </p:extLst>
          </p:nvPr>
        </p:nvGraphicFramePr>
        <p:xfrm>
          <a:off x="5842520" y="908720"/>
          <a:ext cx="2761927" cy="941070"/>
        </p:xfrm>
        <a:graphic>
          <a:graphicData uri="http://schemas.openxmlformats.org/drawingml/2006/table">
            <a:tbl>
              <a:tblPr>
                <a:tableStyleId>{5C22544A-7EE6-4342-B048-85BDC9FD1C3A}</a:tableStyleId>
              </a:tblPr>
              <a:tblGrid>
                <a:gridCol w="818563"/>
                <a:gridCol w="888394"/>
                <a:gridCol w="1054970"/>
              </a:tblGrid>
              <a:tr h="190500">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Petróleo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Acumulado (MMBN)</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endParaRPr lang="es-VE"/>
                    </a:p>
                  </a:txBody>
                  <a:tcPr/>
                </a:tc>
                <a:tc hMerge="1">
                  <a:txBody>
                    <a:bodyPr/>
                    <a:lstStyle/>
                    <a:p>
                      <a:endParaRPr lang="es-VE"/>
                    </a:p>
                  </a:txBody>
                  <a:tcPr/>
                </a:tc>
              </a:tr>
              <a:tr h="190500">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r h="190500">
                <a:tc>
                  <a:txBody>
                    <a:bodyPr/>
                    <a:lstStyle/>
                    <a:p>
                      <a:pPr algn="r" fontAlgn="b">
                        <a:lnSpc>
                          <a:spcPts val="15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2.71</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ts val="15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2.97</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ts val="15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8,83</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600816312"/>
              </p:ext>
            </p:extLst>
          </p:nvPr>
        </p:nvGraphicFramePr>
        <p:xfrm>
          <a:off x="5868144" y="2076666"/>
          <a:ext cx="2736304" cy="1031000"/>
        </p:xfrm>
        <a:graphic>
          <a:graphicData uri="http://schemas.openxmlformats.org/drawingml/2006/table">
            <a:tbl>
              <a:tblPr>
                <a:tableStyleId>{93296810-A885-4BE3-A3E7-6D5BEEA58F35}</a:tableStyleId>
              </a:tblPr>
              <a:tblGrid>
                <a:gridCol w="717308"/>
                <a:gridCol w="877242"/>
                <a:gridCol w="1141754"/>
              </a:tblGrid>
              <a:tr h="223045">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Tasa de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Petróleo (BNPD)</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hMerge="1">
                  <a:txBody>
                    <a:bodyPr/>
                    <a:lstStyle/>
                    <a:p>
                      <a:endParaRPr lang="es-VE"/>
                    </a:p>
                  </a:txBody>
                  <a:tcPr/>
                </a:tc>
                <a:tc hMerge="1">
                  <a:txBody>
                    <a:bodyPr/>
                    <a:lstStyle/>
                    <a:p>
                      <a:endParaRPr lang="es-VE"/>
                    </a:p>
                  </a:txBody>
                  <a:tcPr/>
                </a:tc>
              </a:tr>
              <a:tr h="436559">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r h="223045">
                <a:tc>
                  <a:txBody>
                    <a:bodyPr/>
                    <a:lstStyle/>
                    <a:p>
                      <a:pPr algn="r" fontAlgn="b">
                        <a:lnSpc>
                          <a:spcPct val="115000"/>
                        </a:lnSpc>
                        <a:spcAft>
                          <a:spcPts val="0"/>
                        </a:spcAft>
                      </a:pPr>
                      <a:r>
                        <a:rPr lang="es-ES" sz="1600" b="1" kern="1200">
                          <a:solidFill>
                            <a:schemeClr val="bg1"/>
                          </a:solidFill>
                          <a:effectLst/>
                          <a:latin typeface="Times New Roman" panose="02020603050405020304" pitchFamily="18" charset="0"/>
                          <a:ea typeface="Calibri"/>
                          <a:cs typeface="Times New Roman" panose="02020603050405020304" pitchFamily="18" charset="0"/>
                        </a:rPr>
                        <a:t>157</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0"/>
                        </a:spcAft>
                      </a:pPr>
                      <a:r>
                        <a:rPr lang="es-ES" sz="1600" b="1">
                          <a:solidFill>
                            <a:schemeClr val="bg1"/>
                          </a:solidFill>
                          <a:effectLst/>
                          <a:latin typeface="Times New Roman" panose="02020603050405020304" pitchFamily="18" charset="0"/>
                          <a:ea typeface="Calibri"/>
                          <a:cs typeface="Times New Roman" panose="02020603050405020304" pitchFamily="18" charset="0"/>
                        </a:rPr>
                        <a:t>160</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0"/>
                        </a:spcAft>
                      </a:pPr>
                      <a:r>
                        <a:rPr lang="es-ES" sz="1600" b="1" dirty="0">
                          <a:solidFill>
                            <a:schemeClr val="bg1"/>
                          </a:solidFill>
                          <a:effectLst/>
                          <a:latin typeface="Times New Roman" panose="02020603050405020304" pitchFamily="18" charset="0"/>
                          <a:ea typeface="Calibri"/>
                          <a:cs typeface="Times New Roman" panose="02020603050405020304" pitchFamily="18" charset="0"/>
                        </a:rPr>
                        <a:t>4,79</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bl>
          </a:graphicData>
        </a:graphic>
      </p:graphicFrame>
      <p:sp>
        <p:nvSpPr>
          <p:cNvPr id="10" name="9 Flecha derecha"/>
          <p:cNvSpPr/>
          <p:nvPr/>
        </p:nvSpPr>
        <p:spPr>
          <a:xfrm>
            <a:off x="5292080" y="1700808"/>
            <a:ext cx="432048" cy="36004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1" name="10 Tabla"/>
          <p:cNvGraphicFramePr>
            <a:graphicFrameLocks noGrp="1"/>
          </p:cNvGraphicFramePr>
          <p:nvPr>
            <p:extLst>
              <p:ext uri="{D42A27DB-BD31-4B8C-83A1-F6EECF244321}">
                <p14:modId xmlns:p14="http://schemas.microsoft.com/office/powerpoint/2010/main" val="2660487665"/>
              </p:ext>
            </p:extLst>
          </p:nvPr>
        </p:nvGraphicFramePr>
        <p:xfrm>
          <a:off x="657944" y="4281434"/>
          <a:ext cx="2761927" cy="1030986"/>
        </p:xfrm>
        <a:graphic>
          <a:graphicData uri="http://schemas.openxmlformats.org/drawingml/2006/table">
            <a:tbl>
              <a:tblPr>
                <a:tableStyleId>{5C22544A-7EE6-4342-B048-85BDC9FD1C3A}</a:tableStyleId>
              </a:tblPr>
              <a:tblGrid>
                <a:gridCol w="818563"/>
                <a:gridCol w="888394"/>
                <a:gridCol w="1054970"/>
              </a:tblGrid>
              <a:tr h="190500">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Petróleo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Acumulado (MMBN)</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endParaRPr lang="es-VE"/>
                    </a:p>
                  </a:txBody>
                  <a:tcPr/>
                </a:tc>
                <a:tc hMerge="1">
                  <a:txBody>
                    <a:bodyPr/>
                    <a:lstStyle/>
                    <a:p>
                      <a:endParaRPr lang="es-VE"/>
                    </a:p>
                  </a:txBody>
                  <a:tcPr/>
                </a:tc>
              </a:tr>
              <a:tr h="190500">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r h="190500">
                <a:tc>
                  <a:txBody>
                    <a:bodyPr/>
                    <a:lstStyle/>
                    <a:p>
                      <a:pPr algn="r" fontAlgn="b">
                        <a:lnSpc>
                          <a:spcPct val="115000"/>
                        </a:lnSpc>
                        <a:spcAft>
                          <a:spcPts val="0"/>
                        </a:spcAft>
                      </a:pPr>
                      <a:r>
                        <a:rPr lang="es-ES" sz="1600" b="1">
                          <a:solidFill>
                            <a:schemeClr val="bg1"/>
                          </a:solidFill>
                          <a:effectLst/>
                          <a:latin typeface="Times New Roman" panose="02020603050405020304" pitchFamily="18" charset="0"/>
                          <a:ea typeface="Calibri"/>
                          <a:cs typeface="Times New Roman" panose="02020603050405020304" pitchFamily="18" charset="0"/>
                        </a:rPr>
                        <a:t>2,19</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ct val="1150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2.46</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ct val="1150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11,04</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35511370"/>
              </p:ext>
            </p:extLst>
          </p:nvPr>
        </p:nvGraphicFramePr>
        <p:xfrm>
          <a:off x="683568" y="5449380"/>
          <a:ext cx="2736304" cy="1031000"/>
        </p:xfrm>
        <a:graphic>
          <a:graphicData uri="http://schemas.openxmlformats.org/drawingml/2006/table">
            <a:tbl>
              <a:tblPr>
                <a:tableStyleId>{93296810-A885-4BE3-A3E7-6D5BEEA58F35}</a:tableStyleId>
              </a:tblPr>
              <a:tblGrid>
                <a:gridCol w="717308"/>
                <a:gridCol w="877242"/>
                <a:gridCol w="1141754"/>
              </a:tblGrid>
              <a:tr h="223045">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Tasa de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Petróleo (BNPD)</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hMerge="1">
                  <a:txBody>
                    <a:bodyPr/>
                    <a:lstStyle/>
                    <a:p>
                      <a:endParaRPr lang="es-VE"/>
                    </a:p>
                  </a:txBody>
                  <a:tcPr/>
                </a:tc>
                <a:tc hMerge="1">
                  <a:txBody>
                    <a:bodyPr/>
                    <a:lstStyle/>
                    <a:p>
                      <a:endParaRPr lang="es-VE"/>
                    </a:p>
                  </a:txBody>
                  <a:tcPr/>
                </a:tc>
              </a:tr>
              <a:tr h="436559">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r h="223045">
                <a:tc>
                  <a:txBody>
                    <a:bodyPr/>
                    <a:lstStyle/>
                    <a:p>
                      <a:pPr algn="r" fontAlgn="b">
                        <a:lnSpc>
                          <a:spcPct val="115000"/>
                        </a:lnSpc>
                        <a:spcAft>
                          <a:spcPts val="0"/>
                        </a:spcAft>
                      </a:pPr>
                      <a:r>
                        <a:rPr lang="es-ES" sz="1600" b="1">
                          <a:solidFill>
                            <a:schemeClr val="bg1"/>
                          </a:solidFill>
                          <a:effectLst/>
                          <a:latin typeface="Times New Roman" panose="02020603050405020304" pitchFamily="18" charset="0"/>
                          <a:ea typeface="Calibri"/>
                          <a:cs typeface="Times New Roman" panose="02020603050405020304" pitchFamily="18" charset="0"/>
                        </a:rPr>
                        <a:t>119</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0"/>
                        </a:spcAft>
                      </a:pPr>
                      <a:r>
                        <a:rPr lang="es-ES" sz="1600" b="1" dirty="0">
                          <a:solidFill>
                            <a:schemeClr val="bg1"/>
                          </a:solidFill>
                          <a:effectLst/>
                          <a:latin typeface="Times New Roman" panose="02020603050405020304" pitchFamily="18" charset="0"/>
                          <a:ea typeface="Calibri"/>
                          <a:cs typeface="Times New Roman" panose="02020603050405020304" pitchFamily="18" charset="0"/>
                        </a:rPr>
                        <a:t>141</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15.62</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bl>
          </a:graphicData>
        </a:graphic>
      </p:graphicFrame>
      <p:sp>
        <p:nvSpPr>
          <p:cNvPr id="13" name="12 Flecha derecha"/>
          <p:cNvSpPr/>
          <p:nvPr/>
        </p:nvSpPr>
        <p:spPr>
          <a:xfrm rot="10800000">
            <a:off x="3707903" y="5157192"/>
            <a:ext cx="432049" cy="36004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7479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46</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RESULTADOS Y ANÁLISIS</a:t>
            </a:r>
            <a:endParaRPr lang="es-VE" sz="2800" b="1" dirty="0">
              <a:latin typeface="Times New Roman" pitchFamily="18" charset="0"/>
              <a:cs typeface="Times New Roman" pitchFamily="18" charset="0"/>
            </a:endParaRPr>
          </a:p>
        </p:txBody>
      </p:sp>
      <p:pic>
        <p:nvPicPr>
          <p:cNvPr id="6" name="5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986" y="1556792"/>
            <a:ext cx="5112568" cy="3888432"/>
          </a:xfrm>
          <a:prstGeom prst="rect">
            <a:avLst/>
          </a:prstGeom>
          <a:noFill/>
          <a:ln>
            <a:solidFill>
              <a:schemeClr val="tx1"/>
            </a:solidFill>
          </a:ln>
        </p:spPr>
      </p:pic>
      <p:graphicFrame>
        <p:nvGraphicFramePr>
          <p:cNvPr id="7" name="6 Tabla"/>
          <p:cNvGraphicFramePr>
            <a:graphicFrameLocks noGrp="1"/>
          </p:cNvGraphicFramePr>
          <p:nvPr>
            <p:extLst>
              <p:ext uri="{D42A27DB-BD31-4B8C-83A1-F6EECF244321}">
                <p14:modId xmlns:p14="http://schemas.microsoft.com/office/powerpoint/2010/main" val="856053913"/>
              </p:ext>
            </p:extLst>
          </p:nvPr>
        </p:nvGraphicFramePr>
        <p:xfrm>
          <a:off x="5986536" y="2348880"/>
          <a:ext cx="2761927" cy="941070"/>
        </p:xfrm>
        <a:graphic>
          <a:graphicData uri="http://schemas.openxmlformats.org/drawingml/2006/table">
            <a:tbl>
              <a:tblPr>
                <a:tableStyleId>{5C22544A-7EE6-4342-B048-85BDC9FD1C3A}</a:tableStyleId>
              </a:tblPr>
              <a:tblGrid>
                <a:gridCol w="818563"/>
                <a:gridCol w="888394"/>
                <a:gridCol w="1054970"/>
              </a:tblGrid>
              <a:tr h="190500">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Petróleo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Acumulado (MMBN)</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endParaRPr lang="es-VE"/>
                    </a:p>
                  </a:txBody>
                  <a:tcPr/>
                </a:tc>
                <a:tc hMerge="1">
                  <a:txBody>
                    <a:bodyPr/>
                    <a:lstStyle/>
                    <a:p>
                      <a:endParaRPr lang="es-VE"/>
                    </a:p>
                  </a:txBody>
                  <a:tcPr/>
                </a:tc>
              </a:tr>
              <a:tr h="190500">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2" marR="9522"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r h="190500">
                <a:tc>
                  <a:txBody>
                    <a:bodyPr/>
                    <a:lstStyle/>
                    <a:p>
                      <a:pPr algn="r" fontAlgn="b">
                        <a:lnSpc>
                          <a:spcPts val="1500"/>
                        </a:lnSpc>
                        <a:spcAft>
                          <a:spcPts val="0"/>
                        </a:spcAft>
                      </a:pPr>
                      <a:r>
                        <a:rPr lang="es-ES" sz="1600" b="1" kern="1200">
                          <a:solidFill>
                            <a:schemeClr val="bg1"/>
                          </a:solidFill>
                          <a:effectLst/>
                          <a:latin typeface="Times New Roman" panose="02020603050405020304" pitchFamily="18" charset="0"/>
                          <a:ea typeface="Calibri"/>
                          <a:cs typeface="Times New Roman" panose="02020603050405020304" pitchFamily="18" charset="0"/>
                        </a:rPr>
                        <a:t>1.11</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ts val="1500"/>
                        </a:lnSpc>
                        <a:spcAft>
                          <a:spcPts val="0"/>
                        </a:spcAft>
                      </a:pPr>
                      <a:r>
                        <a:rPr lang="es-ES" sz="1600" b="1" kern="1200">
                          <a:solidFill>
                            <a:schemeClr val="bg1"/>
                          </a:solidFill>
                          <a:effectLst/>
                          <a:latin typeface="Times New Roman" panose="02020603050405020304" pitchFamily="18" charset="0"/>
                          <a:ea typeface="Calibri"/>
                          <a:cs typeface="Times New Roman" panose="02020603050405020304" pitchFamily="18" charset="0"/>
                        </a:rPr>
                        <a:t>1.19</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r" fontAlgn="b">
                        <a:lnSpc>
                          <a:spcPts val="1500"/>
                        </a:lnSpc>
                        <a:spcAft>
                          <a:spcPts val="0"/>
                        </a:spcAft>
                      </a:pPr>
                      <a:r>
                        <a:rPr lang="es-ES" sz="1600" b="1" kern="1200" dirty="0">
                          <a:solidFill>
                            <a:schemeClr val="bg1"/>
                          </a:solidFill>
                          <a:effectLst/>
                          <a:latin typeface="Times New Roman" panose="02020603050405020304" pitchFamily="18" charset="0"/>
                          <a:ea typeface="Calibri"/>
                          <a:cs typeface="Times New Roman" panose="02020603050405020304" pitchFamily="18" charset="0"/>
                        </a:rPr>
                        <a:t>6.98</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193179137"/>
              </p:ext>
            </p:extLst>
          </p:nvPr>
        </p:nvGraphicFramePr>
        <p:xfrm>
          <a:off x="6012160" y="3516826"/>
          <a:ext cx="2736304" cy="1031000"/>
        </p:xfrm>
        <a:graphic>
          <a:graphicData uri="http://schemas.openxmlformats.org/drawingml/2006/table">
            <a:tbl>
              <a:tblPr>
                <a:tableStyleId>{93296810-A885-4BE3-A3E7-6D5BEEA58F35}</a:tableStyleId>
              </a:tblPr>
              <a:tblGrid>
                <a:gridCol w="717308"/>
                <a:gridCol w="877242"/>
                <a:gridCol w="1141754"/>
              </a:tblGrid>
              <a:tr h="223045">
                <a:tc gridSpan="3">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Tasa de </a:t>
                      </a:r>
                      <a:r>
                        <a:rPr lang="es-VE" sz="1600" b="1" u="none" strike="noStrike" dirty="0" smtClean="0">
                          <a:solidFill>
                            <a:schemeClr val="bg1"/>
                          </a:solidFill>
                          <a:effectLst/>
                          <a:latin typeface="Times New Roman" panose="02020603050405020304" pitchFamily="18" charset="0"/>
                          <a:cs typeface="Times New Roman" panose="02020603050405020304" pitchFamily="18" charset="0"/>
                        </a:rPr>
                        <a:t>Petróleo (BNPD)</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hMerge="1">
                  <a:txBody>
                    <a:bodyPr/>
                    <a:lstStyle/>
                    <a:p>
                      <a:endParaRPr lang="es-VE"/>
                    </a:p>
                  </a:txBody>
                  <a:tcPr/>
                </a:tc>
                <a:tc hMerge="1">
                  <a:txBody>
                    <a:bodyPr/>
                    <a:lstStyle/>
                    <a:p>
                      <a:endParaRPr lang="es-VE"/>
                    </a:p>
                  </a:txBody>
                  <a:tcPr/>
                </a:tc>
              </a:tr>
              <a:tr h="436559">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Frio</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Caliente</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r>
                        <a:rPr lang="es-VE" sz="1600" b="1" u="none" strike="noStrike" dirty="0">
                          <a:solidFill>
                            <a:schemeClr val="bg1"/>
                          </a:solidFill>
                          <a:effectLst/>
                          <a:latin typeface="Times New Roman" panose="02020603050405020304" pitchFamily="18" charset="0"/>
                          <a:cs typeface="Times New Roman" panose="02020603050405020304" pitchFamily="18" charset="0"/>
                        </a:rPr>
                        <a:t>Diferencia (%)</a:t>
                      </a:r>
                      <a:endParaRPr lang="es-VE"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0" marR="9520" marT="953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r h="223045">
                <a:tc>
                  <a:txBody>
                    <a:bodyPr/>
                    <a:lstStyle/>
                    <a:p>
                      <a:pPr algn="r" fontAlgn="b">
                        <a:lnSpc>
                          <a:spcPct val="115000"/>
                        </a:lnSpc>
                        <a:spcAft>
                          <a:spcPts val="1000"/>
                        </a:spcAft>
                      </a:pPr>
                      <a:r>
                        <a:rPr lang="es-VE" sz="1600" b="1" kern="1200">
                          <a:solidFill>
                            <a:schemeClr val="bg1"/>
                          </a:solidFill>
                          <a:effectLst/>
                          <a:latin typeface="Times New Roman" panose="02020603050405020304" pitchFamily="18" charset="0"/>
                          <a:ea typeface="Times New Roman"/>
                          <a:cs typeface="Times New Roman" panose="02020603050405020304" pitchFamily="18" charset="0"/>
                        </a:rPr>
                        <a:t>72</a:t>
                      </a:r>
                      <a:endParaRPr lang="es-VE" sz="16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1000"/>
                        </a:spcAft>
                      </a:pPr>
                      <a:r>
                        <a:rPr lang="es-VE" sz="1600" b="1" kern="1200" dirty="0">
                          <a:solidFill>
                            <a:schemeClr val="bg1"/>
                          </a:solidFill>
                          <a:effectLst/>
                          <a:latin typeface="Times New Roman" panose="02020603050405020304" pitchFamily="18" charset="0"/>
                          <a:ea typeface="Times New Roman"/>
                          <a:cs typeface="Times New Roman" panose="02020603050405020304" pitchFamily="18" charset="0"/>
                        </a:rPr>
                        <a:t>77</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r" fontAlgn="b">
                        <a:lnSpc>
                          <a:spcPct val="115000"/>
                        </a:lnSpc>
                        <a:spcAft>
                          <a:spcPts val="1000"/>
                        </a:spcAft>
                      </a:pPr>
                      <a:r>
                        <a:rPr lang="es-VE" sz="1600" b="1" dirty="0">
                          <a:solidFill>
                            <a:schemeClr val="bg1"/>
                          </a:solidFill>
                          <a:effectLst/>
                          <a:latin typeface="Times New Roman" panose="02020603050405020304" pitchFamily="18" charset="0"/>
                          <a:ea typeface="Times New Roman"/>
                          <a:cs typeface="Times New Roman" panose="02020603050405020304" pitchFamily="18" charset="0"/>
                        </a:rPr>
                        <a:t>6,75</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bl>
          </a:graphicData>
        </a:graphic>
      </p:graphicFrame>
      <p:sp>
        <p:nvSpPr>
          <p:cNvPr id="9" name="8 Flecha derecha"/>
          <p:cNvSpPr/>
          <p:nvPr/>
        </p:nvSpPr>
        <p:spPr>
          <a:xfrm>
            <a:off x="5508104" y="3212976"/>
            <a:ext cx="432048" cy="36004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8824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47</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RESULTADOS Y ANÁLISIS</a:t>
            </a:r>
            <a:endParaRPr lang="es-VE" sz="2800" b="1" dirty="0">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514981713"/>
              </p:ext>
            </p:extLst>
          </p:nvPr>
        </p:nvGraphicFramePr>
        <p:xfrm>
          <a:off x="539552" y="2052196"/>
          <a:ext cx="8229600" cy="1261872"/>
        </p:xfrm>
        <a:graphic>
          <a:graphicData uri="http://schemas.openxmlformats.org/drawingml/2006/table">
            <a:tbl>
              <a:tblPr firstRow="1" firstCol="1" bandRow="1">
                <a:tableStyleId>{7DF18680-E054-41AD-8BC1-D1AEF772440D}</a:tableStyleId>
              </a:tblPr>
              <a:tblGrid>
                <a:gridCol w="2743200"/>
                <a:gridCol w="2743200"/>
                <a:gridCol w="2743200"/>
              </a:tblGrid>
              <a:tr h="0">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Tecnologías</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a:effectLst/>
                          <a:latin typeface="Times New Roman" panose="02020603050405020304" pitchFamily="18" charset="0"/>
                          <a:cs typeface="Times New Roman" panose="02020603050405020304" pitchFamily="18" charset="0"/>
                        </a:rPr>
                        <a:t>Max Potencia (W/ft)</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a:effectLst/>
                          <a:latin typeface="Times New Roman" panose="02020603050405020304" pitchFamily="18" charset="0"/>
                          <a:cs typeface="Times New Roman" panose="02020603050405020304" pitchFamily="18" charset="0"/>
                        </a:rPr>
                        <a:t>Max Temperatura (°F)</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Propia</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87</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450</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Centrilif (Baker)</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100</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450</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MI (</a:t>
                      </a:r>
                      <a:r>
                        <a:rPr lang="es-ES" sz="1800" b="1" kern="1200" dirty="0" err="1">
                          <a:effectLst/>
                          <a:latin typeface="Times New Roman" panose="02020603050405020304" pitchFamily="18" charset="0"/>
                          <a:cs typeface="Times New Roman" panose="02020603050405020304" pitchFamily="18" charset="0"/>
                        </a:rPr>
                        <a:t>Tyco</a:t>
                      </a:r>
                      <a:r>
                        <a:rPr lang="es-ES" sz="1800" b="1" kern="1200" dirty="0">
                          <a:effectLst/>
                          <a:latin typeface="Times New Roman" panose="02020603050405020304" pitchFamily="18" charset="0"/>
                          <a:cs typeface="Times New Roman" panose="02020603050405020304" pitchFamily="18" charset="0"/>
                        </a:rPr>
                        <a:t>)</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246</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b="1" kern="1200" dirty="0">
                          <a:effectLst/>
                          <a:latin typeface="Times New Roman" panose="02020603050405020304" pitchFamily="18" charset="0"/>
                          <a:cs typeface="Times New Roman" panose="02020603050405020304" pitchFamily="18" charset="0"/>
                        </a:rPr>
                        <a:t>1022</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137574586"/>
              </p:ext>
            </p:extLst>
          </p:nvPr>
        </p:nvGraphicFramePr>
        <p:xfrm>
          <a:off x="539552" y="3593183"/>
          <a:ext cx="8159234" cy="1907540"/>
        </p:xfrm>
        <a:graphic>
          <a:graphicData uri="http://schemas.openxmlformats.org/drawingml/2006/table">
            <a:tbl>
              <a:tblPr firstRow="1" firstCol="1" bandRow="1">
                <a:tableStyleId>{5C22544A-7EE6-4342-B048-85BDC9FD1C3A}</a:tableStyleId>
              </a:tblPr>
              <a:tblGrid>
                <a:gridCol w="1566886"/>
                <a:gridCol w="1467324"/>
                <a:gridCol w="1658288"/>
                <a:gridCol w="1415095"/>
                <a:gridCol w="2051641"/>
              </a:tblGrid>
              <a:tr h="368300">
                <a:tc>
                  <a:txBody>
                    <a:bodyPr/>
                    <a:lstStyle/>
                    <a:p>
                      <a:pPr algn="ct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Tecnologías</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es-ES" sz="1800" b="1" kern="1200">
                          <a:solidFill>
                            <a:schemeClr val="bg1"/>
                          </a:solidFill>
                          <a:effectLst/>
                          <a:latin typeface="Times New Roman" panose="02020603050405020304" pitchFamily="18" charset="0"/>
                          <a:cs typeface="Times New Roman" panose="02020603050405020304" pitchFamily="18" charset="0"/>
                        </a:rPr>
                        <a:t>Np Frío (MMBN)</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Np Caliente  (MMBN) </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Diferencia (%)</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es-ES" sz="1800" b="1" kern="1200">
                          <a:solidFill>
                            <a:schemeClr val="bg1"/>
                          </a:solidFill>
                          <a:effectLst/>
                          <a:latin typeface="Times New Roman" panose="02020603050405020304" pitchFamily="18" charset="0"/>
                          <a:cs typeface="Times New Roman" panose="02020603050405020304" pitchFamily="18" charset="0"/>
                        </a:rPr>
                        <a:t>Comparación Con Propia</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310515">
                <a:tc>
                  <a:txBody>
                    <a:bodyPr/>
                    <a:lstStyle/>
                    <a:p>
                      <a:pP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Propia</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a:solidFill>
                            <a:schemeClr val="bg1"/>
                          </a:solidFill>
                          <a:effectLst/>
                          <a:latin typeface="Times New Roman" panose="02020603050405020304" pitchFamily="18" charset="0"/>
                          <a:cs typeface="Times New Roman" panose="02020603050405020304" pitchFamily="18" charset="0"/>
                        </a:rPr>
                        <a:t>1.11</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a:solidFill>
                            <a:schemeClr val="bg1"/>
                          </a:solidFill>
                          <a:effectLst/>
                          <a:latin typeface="Times New Roman" panose="02020603050405020304" pitchFamily="18" charset="0"/>
                          <a:cs typeface="Times New Roman" panose="02020603050405020304" pitchFamily="18" charset="0"/>
                        </a:rPr>
                        <a:t>1.19</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dirty="0">
                          <a:solidFill>
                            <a:schemeClr val="bg1"/>
                          </a:solidFill>
                          <a:effectLst/>
                          <a:latin typeface="Times New Roman" panose="02020603050405020304" pitchFamily="18" charset="0"/>
                          <a:cs typeface="Times New Roman" panose="02020603050405020304" pitchFamily="18" charset="0"/>
                        </a:rPr>
                        <a:t>7,21</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a:solidFill>
                            <a:schemeClr val="bg1"/>
                          </a:solidFill>
                          <a:effectLst/>
                          <a:latin typeface="Times New Roman" panose="02020603050405020304" pitchFamily="18" charset="0"/>
                          <a:cs typeface="Times New Roman" panose="02020603050405020304" pitchFamily="18" charset="0"/>
                        </a:rPr>
                        <a:t>0</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r>
              <a:tr h="368300">
                <a:tc>
                  <a:txBody>
                    <a:bodyPr/>
                    <a:lstStyle/>
                    <a:p>
                      <a:pP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Centrilif (Baker)</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1.11</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1.21</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a:solidFill>
                            <a:schemeClr val="bg1"/>
                          </a:solidFill>
                          <a:effectLst/>
                          <a:latin typeface="Times New Roman" panose="02020603050405020304" pitchFamily="18" charset="0"/>
                          <a:cs typeface="Times New Roman" panose="02020603050405020304" pitchFamily="18" charset="0"/>
                        </a:rPr>
                        <a:t>9,01</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a:solidFill>
                            <a:schemeClr val="bg1"/>
                          </a:solidFill>
                          <a:effectLst/>
                          <a:latin typeface="Times New Roman" panose="02020603050405020304" pitchFamily="18" charset="0"/>
                          <a:cs typeface="Times New Roman" panose="02020603050405020304" pitchFamily="18" charset="0"/>
                        </a:rPr>
                        <a:t>25</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r h="330200">
                <a:tc>
                  <a:txBody>
                    <a:bodyPr/>
                    <a:lstStyle/>
                    <a:p>
                      <a:pPr>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MI (</a:t>
                      </a:r>
                      <a:r>
                        <a:rPr lang="es-ES" sz="1800" b="1" kern="1200" dirty="0" err="1">
                          <a:solidFill>
                            <a:schemeClr val="bg1"/>
                          </a:solidFill>
                          <a:effectLst/>
                          <a:latin typeface="Times New Roman" panose="02020603050405020304" pitchFamily="18" charset="0"/>
                          <a:cs typeface="Times New Roman" panose="02020603050405020304" pitchFamily="18" charset="0"/>
                        </a:rPr>
                        <a:t>Tyco</a:t>
                      </a:r>
                      <a:r>
                        <a:rPr lang="es-ES" sz="1800" b="1" kern="1200" dirty="0">
                          <a:solidFill>
                            <a:schemeClr val="bg1"/>
                          </a:solidFill>
                          <a:effectLst/>
                          <a:latin typeface="Times New Roman" panose="02020603050405020304" pitchFamily="18" charset="0"/>
                          <a:cs typeface="Times New Roman" panose="02020603050405020304" pitchFamily="18" charset="0"/>
                        </a:rPr>
                        <a:t>)</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dirty="0">
                          <a:solidFill>
                            <a:schemeClr val="bg1"/>
                          </a:solidFill>
                          <a:effectLst/>
                          <a:latin typeface="Times New Roman" panose="02020603050405020304" pitchFamily="18" charset="0"/>
                          <a:cs typeface="Times New Roman" panose="02020603050405020304" pitchFamily="18" charset="0"/>
                        </a:rPr>
                        <a:t>1.11</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115000"/>
                        </a:lnSpc>
                        <a:spcAft>
                          <a:spcPts val="0"/>
                        </a:spcAft>
                      </a:pPr>
                      <a:r>
                        <a:rPr lang="es-ES" sz="1800" b="1" kern="1200">
                          <a:solidFill>
                            <a:schemeClr val="bg1"/>
                          </a:solidFill>
                          <a:effectLst/>
                          <a:latin typeface="Times New Roman" panose="02020603050405020304" pitchFamily="18" charset="0"/>
                          <a:cs typeface="Times New Roman" panose="02020603050405020304" pitchFamily="18" charset="0"/>
                        </a:rPr>
                        <a:t>1.31</a:t>
                      </a:r>
                      <a:endParaRPr lang="es-VE" sz="18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dirty="0">
                          <a:solidFill>
                            <a:schemeClr val="bg1"/>
                          </a:solidFill>
                          <a:effectLst/>
                          <a:latin typeface="Times New Roman" panose="02020603050405020304" pitchFamily="18" charset="0"/>
                          <a:cs typeface="Times New Roman" panose="02020603050405020304" pitchFamily="18" charset="0"/>
                        </a:rPr>
                        <a:t>18,018</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15000"/>
                        </a:lnSpc>
                        <a:spcAft>
                          <a:spcPts val="1000"/>
                        </a:spcAft>
                      </a:pPr>
                      <a:r>
                        <a:rPr lang="es-VE" sz="1800" b="1" dirty="0">
                          <a:solidFill>
                            <a:schemeClr val="bg1"/>
                          </a:solidFill>
                          <a:effectLst/>
                          <a:latin typeface="Times New Roman" panose="02020603050405020304" pitchFamily="18" charset="0"/>
                          <a:cs typeface="Times New Roman" panose="02020603050405020304" pitchFamily="18" charset="0"/>
                        </a:rPr>
                        <a:t>150</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bl>
          </a:graphicData>
        </a:graphic>
      </p:graphicFrame>
      <p:pic>
        <p:nvPicPr>
          <p:cNvPr id="8" name="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864979" y="1700808"/>
            <a:ext cx="7488832" cy="4752528"/>
          </a:xfrm>
          <a:prstGeom prst="rect">
            <a:avLst/>
          </a:prstGeom>
          <a:noFill/>
        </p:spPr>
      </p:pic>
      <p:sp>
        <p:nvSpPr>
          <p:cNvPr id="10" name="9 CuadroTexto"/>
          <p:cNvSpPr txBox="1"/>
          <p:nvPr/>
        </p:nvSpPr>
        <p:spPr>
          <a:xfrm>
            <a:off x="319483" y="908720"/>
            <a:ext cx="2242191"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Caso Especial</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2239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48</a:t>
            </a:fld>
            <a:endParaRPr lang="es-VE"/>
          </a:p>
        </p:txBody>
      </p:sp>
      <p:sp>
        <p:nvSpPr>
          <p:cNvPr id="5" name="4 CuadroTexto"/>
          <p:cNvSpPr txBox="1"/>
          <p:nvPr/>
        </p:nvSpPr>
        <p:spPr>
          <a:xfrm>
            <a:off x="1043608" y="188640"/>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RESULTADOS Y ANÁLISIS</a:t>
            </a:r>
            <a:endParaRPr lang="es-VE" sz="2800" b="1" dirty="0">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15638403"/>
              </p:ext>
            </p:extLst>
          </p:nvPr>
        </p:nvGraphicFramePr>
        <p:xfrm>
          <a:off x="1907704" y="1484784"/>
          <a:ext cx="5622925" cy="2880360"/>
        </p:xfrm>
        <a:graphic>
          <a:graphicData uri="http://schemas.openxmlformats.org/drawingml/2006/table">
            <a:tbl>
              <a:tblPr firstRow="1" firstCol="1" bandRow="1">
                <a:tableStyleId>{5C22544A-7EE6-4342-B048-85BDC9FD1C3A}</a:tableStyleId>
              </a:tblPr>
              <a:tblGrid>
                <a:gridCol w="2771575"/>
                <a:gridCol w="2851350"/>
              </a:tblGrid>
              <a:tr h="311935">
                <a:tc gridSpan="2">
                  <a:txBody>
                    <a:bodyPr/>
                    <a:lstStyle/>
                    <a:p>
                      <a:pPr algn="ctr">
                        <a:lnSpc>
                          <a:spcPct val="150000"/>
                        </a:lnSpc>
                        <a:spcAft>
                          <a:spcPts val="0"/>
                        </a:spcAft>
                      </a:pPr>
                      <a:r>
                        <a:rPr lang="es-VE" sz="1800" dirty="0">
                          <a:solidFill>
                            <a:schemeClr val="bg1"/>
                          </a:solidFill>
                          <a:effectLst/>
                          <a:latin typeface="Times New Roman" panose="02020603050405020304" pitchFamily="18" charset="0"/>
                          <a:cs typeface="Times New Roman" panose="02020603050405020304" pitchFamily="18" charset="0"/>
                        </a:rPr>
                        <a:t>Premisas para la Evaluación Económica</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hMerge="1">
                  <a:txBody>
                    <a:bodyPr/>
                    <a:lstStyle/>
                    <a:p>
                      <a:endParaRPr lang="es-VE"/>
                    </a:p>
                  </a:txBody>
                  <a:tcPr/>
                </a:tc>
              </a:tr>
              <a:tr h="666307">
                <a:tc>
                  <a:txBody>
                    <a:bodyPr/>
                    <a:lstStyle/>
                    <a:p>
                      <a:pPr algn="ctr">
                        <a:lnSpc>
                          <a:spcPct val="150000"/>
                        </a:lnSpc>
                        <a:spcAft>
                          <a:spcPts val="0"/>
                        </a:spcAft>
                      </a:pPr>
                      <a:r>
                        <a:rPr lang="es-VE" sz="1800" dirty="0">
                          <a:solidFill>
                            <a:schemeClr val="bg1"/>
                          </a:solidFill>
                          <a:effectLst/>
                          <a:latin typeface="Times New Roman" panose="02020603050405020304" pitchFamily="18" charset="0"/>
                          <a:cs typeface="Times New Roman" panose="02020603050405020304" pitchFamily="18" charset="0"/>
                        </a:rPr>
                        <a:t>Tiempo de Vida del Cable Calentador</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a:lnSpc>
                          <a:spcPct val="150000"/>
                        </a:lnSpc>
                        <a:spcAft>
                          <a:spcPts val="0"/>
                        </a:spcAft>
                      </a:pPr>
                      <a:r>
                        <a:rPr lang="es-VE" sz="1800" b="1" dirty="0">
                          <a:solidFill>
                            <a:schemeClr val="bg1"/>
                          </a:solidFill>
                          <a:effectLst/>
                          <a:latin typeface="Times New Roman" panose="02020603050405020304" pitchFamily="18" charset="0"/>
                          <a:cs typeface="Times New Roman" panose="02020603050405020304" pitchFamily="18" charset="0"/>
                        </a:rPr>
                        <a:t>3 años</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tr>
              <a:tr h="311935">
                <a:tc>
                  <a:txBody>
                    <a:bodyPr/>
                    <a:lstStyle/>
                    <a:p>
                      <a:pPr algn="ctr">
                        <a:lnSpc>
                          <a:spcPct val="150000"/>
                        </a:lnSpc>
                        <a:spcAft>
                          <a:spcPts val="0"/>
                        </a:spcAft>
                      </a:pPr>
                      <a:r>
                        <a:rPr lang="es-VE" sz="1800" dirty="0">
                          <a:solidFill>
                            <a:schemeClr val="bg1"/>
                          </a:solidFill>
                          <a:effectLst/>
                          <a:latin typeface="Times New Roman" panose="02020603050405020304" pitchFamily="18" charset="0"/>
                          <a:cs typeface="Times New Roman" panose="02020603050405020304" pitchFamily="18" charset="0"/>
                        </a:rPr>
                        <a:t>Horizonte Económico</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a:lnSpc>
                          <a:spcPct val="150000"/>
                        </a:lnSpc>
                        <a:spcAft>
                          <a:spcPts val="0"/>
                        </a:spcAft>
                      </a:pPr>
                      <a:r>
                        <a:rPr lang="es-VE" sz="1800" b="1" dirty="0" smtClean="0">
                          <a:solidFill>
                            <a:schemeClr val="bg1"/>
                          </a:solidFill>
                          <a:effectLst/>
                          <a:latin typeface="Times New Roman" panose="02020603050405020304" pitchFamily="18" charset="0"/>
                          <a:cs typeface="Times New Roman" panose="02020603050405020304" pitchFamily="18" charset="0"/>
                        </a:rPr>
                        <a:t>20 </a:t>
                      </a:r>
                      <a:r>
                        <a:rPr lang="es-VE" sz="1800" b="1" dirty="0">
                          <a:solidFill>
                            <a:schemeClr val="bg1"/>
                          </a:solidFill>
                          <a:effectLst/>
                          <a:latin typeface="Times New Roman" panose="02020603050405020304" pitchFamily="18" charset="0"/>
                          <a:cs typeface="Times New Roman" panose="02020603050405020304" pitchFamily="18" charset="0"/>
                        </a:rPr>
                        <a:t>años</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r h="666307">
                <a:tc>
                  <a:txBody>
                    <a:bodyPr/>
                    <a:lstStyle/>
                    <a:p>
                      <a:pPr algn="ctr">
                        <a:lnSpc>
                          <a:spcPct val="150000"/>
                        </a:lnSpc>
                        <a:spcAft>
                          <a:spcPts val="0"/>
                        </a:spcAft>
                      </a:pPr>
                      <a:r>
                        <a:rPr lang="es-VE" sz="1800" dirty="0">
                          <a:solidFill>
                            <a:schemeClr val="bg1"/>
                          </a:solidFill>
                          <a:effectLst/>
                          <a:latin typeface="Times New Roman" panose="02020603050405020304" pitchFamily="18" charset="0"/>
                          <a:cs typeface="Times New Roman" panose="02020603050405020304" pitchFamily="18" charset="0"/>
                        </a:rPr>
                        <a:t>Costo del Cable Calentador</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a:lnSpc>
                          <a:spcPct val="150000"/>
                        </a:lnSpc>
                        <a:spcAft>
                          <a:spcPts val="0"/>
                        </a:spcAft>
                      </a:pPr>
                      <a:r>
                        <a:rPr lang="es-VE" sz="1800" b="1" dirty="0">
                          <a:solidFill>
                            <a:schemeClr val="bg1"/>
                          </a:solidFill>
                          <a:effectLst/>
                          <a:latin typeface="Times New Roman" panose="02020603050405020304" pitchFamily="18" charset="0"/>
                          <a:cs typeface="Times New Roman" panose="02020603050405020304" pitchFamily="18" charset="0"/>
                        </a:rPr>
                        <a:t>13,86 $/Ft</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r h="311935">
                <a:tc>
                  <a:txBody>
                    <a:bodyPr/>
                    <a:lstStyle/>
                    <a:p>
                      <a:pPr algn="ctr">
                        <a:lnSpc>
                          <a:spcPct val="150000"/>
                        </a:lnSpc>
                        <a:spcAft>
                          <a:spcPts val="0"/>
                        </a:spcAft>
                      </a:pPr>
                      <a:r>
                        <a:rPr lang="es-VE" sz="1800" dirty="0">
                          <a:solidFill>
                            <a:schemeClr val="bg1"/>
                          </a:solidFill>
                          <a:effectLst/>
                          <a:latin typeface="Times New Roman" panose="02020603050405020304" pitchFamily="18" charset="0"/>
                          <a:cs typeface="Times New Roman" panose="02020603050405020304" pitchFamily="18" charset="0"/>
                        </a:rPr>
                        <a:t>Costos por Pozo</a:t>
                      </a:r>
                      <a:endParaRPr lang="es-VE"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a:lnSpc>
                          <a:spcPct val="150000"/>
                        </a:lnSpc>
                        <a:spcAft>
                          <a:spcPts val="0"/>
                        </a:spcAft>
                      </a:pPr>
                      <a:r>
                        <a:rPr lang="es-VE" sz="1800" b="1" dirty="0" smtClean="0">
                          <a:solidFill>
                            <a:schemeClr val="bg1"/>
                          </a:solidFill>
                          <a:effectLst/>
                          <a:latin typeface="Times New Roman" panose="02020603050405020304" pitchFamily="18" charset="0"/>
                          <a:cs typeface="Times New Roman" panose="02020603050405020304" pitchFamily="18" charset="0"/>
                        </a:rPr>
                        <a:t>28500 MBsF</a:t>
                      </a:r>
                      <a:endParaRPr lang="es-VE" sz="1600" b="1" dirty="0">
                        <a:solidFill>
                          <a:schemeClr val="bg1"/>
                        </a:solidFill>
                        <a:effectLst/>
                        <a:latin typeface="Times New Roman" panose="02020603050405020304" pitchFamily="18" charset="0"/>
                        <a:ea typeface="Calibri"/>
                        <a:cs typeface="Times New Roman" panose="02020603050405020304" pitchFamily="18" charset="0"/>
                      </a:endParaRPr>
                    </a:p>
                  </a:txBody>
                  <a:tcPr marL="68600" marR="686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92198231"/>
              </p:ext>
            </p:extLst>
          </p:nvPr>
        </p:nvGraphicFramePr>
        <p:xfrm>
          <a:off x="1894036" y="4293096"/>
          <a:ext cx="5630292" cy="2468880"/>
        </p:xfrm>
        <a:graphic>
          <a:graphicData uri="http://schemas.openxmlformats.org/drawingml/2006/table">
            <a:tbl>
              <a:tblPr firstRow="1" firstCol="1" bandRow="1">
                <a:tableStyleId>{5C22544A-7EE6-4342-B048-85BDC9FD1C3A}</a:tableStyleId>
              </a:tblPr>
              <a:tblGrid>
                <a:gridCol w="2815146"/>
                <a:gridCol w="2815146"/>
              </a:tblGrid>
              <a:tr h="319975">
                <a:tc gridSpan="2">
                  <a:txBody>
                    <a:bodyPr/>
                    <a:lstStyle/>
                    <a:p>
                      <a:pPr algn="ctr">
                        <a:lnSpc>
                          <a:spcPct val="150000"/>
                        </a:lnSpc>
                        <a:spcAft>
                          <a:spcPts val="0"/>
                        </a:spcAft>
                      </a:pPr>
                      <a:r>
                        <a:rPr lang="es-VE" sz="1800" b="1" dirty="0" smtClean="0">
                          <a:solidFill>
                            <a:schemeClr val="bg1"/>
                          </a:solidFill>
                          <a:effectLst/>
                          <a:latin typeface="Times New Roman" panose="02020603050405020304" pitchFamily="18" charset="0"/>
                          <a:cs typeface="Times New Roman" panose="02020603050405020304" pitchFamily="18" charset="0"/>
                        </a:rPr>
                        <a:t>Indicadores Económicos</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hMerge="1">
                  <a:txBody>
                    <a:bodyPr/>
                    <a:lstStyle/>
                    <a:p>
                      <a:endParaRPr lang="es-VE"/>
                    </a:p>
                  </a:txBody>
                  <a:tcPr/>
                </a:tc>
              </a:tr>
              <a:tr h="411396">
                <a:tc>
                  <a:txBody>
                    <a:bodyPr/>
                    <a:lstStyle/>
                    <a:p>
                      <a:pPr algn="ctr">
                        <a:lnSpc>
                          <a:spcPct val="150000"/>
                        </a:lnSpc>
                        <a:spcAft>
                          <a:spcPts val="0"/>
                        </a:spcAft>
                      </a:pPr>
                      <a:r>
                        <a:rPr lang="es-VE" sz="1800" b="1" dirty="0" smtClean="0">
                          <a:solidFill>
                            <a:schemeClr val="bg1"/>
                          </a:solidFill>
                          <a:effectLst/>
                          <a:latin typeface="Times New Roman" panose="02020603050405020304" pitchFamily="18" charset="0"/>
                          <a:cs typeface="Times New Roman" panose="02020603050405020304" pitchFamily="18" charset="0"/>
                        </a:rPr>
                        <a:t>Flujo Neto Descontado (VPN)</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50000"/>
                        </a:lnSpc>
                        <a:spcAft>
                          <a:spcPts val="0"/>
                        </a:spcAft>
                      </a:pPr>
                      <a:r>
                        <a:rPr lang="es-VE" sz="1800" b="1" kern="1200" dirty="0" smtClean="0">
                          <a:solidFill>
                            <a:schemeClr val="bg1"/>
                          </a:solidFill>
                          <a:effectLst/>
                          <a:latin typeface="Times New Roman" panose="02020603050405020304" pitchFamily="18" charset="0"/>
                          <a:ea typeface="+mn-ea"/>
                          <a:cs typeface="Times New Roman" panose="02020603050405020304" pitchFamily="18" charset="0"/>
                        </a:rPr>
                        <a:t>8,84 MM$ </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r>
              <a:tr h="411396">
                <a:tc>
                  <a:txBody>
                    <a:bodyPr/>
                    <a:lstStyle/>
                    <a:p>
                      <a:pPr algn="ctr">
                        <a:lnSpc>
                          <a:spcPct val="150000"/>
                        </a:lnSpc>
                        <a:spcAft>
                          <a:spcPts val="0"/>
                        </a:spcAft>
                      </a:pPr>
                      <a:r>
                        <a:rPr lang="es-VE" sz="1800" b="1" dirty="0" smtClean="0">
                          <a:solidFill>
                            <a:schemeClr val="bg1"/>
                          </a:solidFill>
                          <a:effectLst/>
                          <a:latin typeface="Times New Roman" panose="02020603050405020304" pitchFamily="18" charset="0"/>
                          <a:ea typeface="+mn-ea"/>
                          <a:cs typeface="Times New Roman" panose="02020603050405020304" pitchFamily="18" charset="0"/>
                        </a:rPr>
                        <a:t>Tasa</a:t>
                      </a:r>
                      <a:r>
                        <a:rPr lang="es-VE" sz="1800" b="1" baseline="0" dirty="0" smtClean="0">
                          <a:solidFill>
                            <a:schemeClr val="bg1"/>
                          </a:solidFill>
                          <a:effectLst/>
                          <a:latin typeface="Times New Roman" panose="02020603050405020304" pitchFamily="18" charset="0"/>
                          <a:ea typeface="+mn-ea"/>
                          <a:cs typeface="Times New Roman" panose="02020603050405020304" pitchFamily="18" charset="0"/>
                        </a:rPr>
                        <a:t> Interna de Retorno (TIR)</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50000"/>
                        </a:lnSpc>
                        <a:spcAft>
                          <a:spcPts val="0"/>
                        </a:spcAft>
                      </a:pPr>
                      <a:r>
                        <a:rPr lang="es-VE" sz="1800" b="1" kern="1200" dirty="0" smtClean="0">
                          <a:solidFill>
                            <a:schemeClr val="bg1"/>
                          </a:solidFill>
                          <a:effectLst/>
                          <a:latin typeface="Times New Roman" panose="02020603050405020304" pitchFamily="18" charset="0"/>
                          <a:ea typeface="+mn-ea"/>
                          <a:cs typeface="Times New Roman" panose="02020603050405020304" pitchFamily="18" charset="0"/>
                        </a:rPr>
                        <a:t>45,99% </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r h="411396">
                <a:tc>
                  <a:txBody>
                    <a:bodyPr/>
                    <a:lstStyle/>
                    <a:p>
                      <a:pPr algn="ctr">
                        <a:lnSpc>
                          <a:spcPct val="150000"/>
                        </a:lnSpc>
                        <a:spcAft>
                          <a:spcPts val="0"/>
                        </a:spcAft>
                      </a:pPr>
                      <a:r>
                        <a:rPr lang="es-VE" sz="1800" b="1" baseline="0" dirty="0" smtClean="0">
                          <a:solidFill>
                            <a:schemeClr val="bg1"/>
                          </a:solidFill>
                          <a:effectLst/>
                          <a:latin typeface="Times New Roman" panose="02020603050405020304" pitchFamily="18" charset="0"/>
                          <a:ea typeface="+mn-ea"/>
                          <a:cs typeface="Times New Roman" panose="02020603050405020304" pitchFamily="18" charset="0"/>
                        </a:rPr>
                        <a:t>Tiempo de Pago Dinámico</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lnSpc>
                          <a:spcPct val="150000"/>
                        </a:lnSpc>
                        <a:spcAft>
                          <a:spcPts val="0"/>
                        </a:spcAft>
                      </a:pPr>
                      <a:r>
                        <a:rPr lang="es-VE" sz="1800" b="1" kern="1200" dirty="0" smtClean="0">
                          <a:solidFill>
                            <a:schemeClr val="bg1"/>
                          </a:solidFill>
                          <a:effectLst/>
                          <a:latin typeface="Times New Roman" panose="02020603050405020304" pitchFamily="18" charset="0"/>
                          <a:ea typeface="+mn-ea"/>
                          <a:cs typeface="Times New Roman" panose="02020603050405020304" pitchFamily="18" charset="0"/>
                        </a:rPr>
                        <a:t>3,62 años</a:t>
                      </a:r>
                      <a:endParaRPr lang="es-VE" sz="1800" b="1" dirty="0">
                        <a:solidFill>
                          <a:schemeClr val="bg1"/>
                        </a:solidFill>
                        <a:effectLst/>
                        <a:latin typeface="Times New Roman" panose="02020603050405020304" pitchFamily="18" charset="0"/>
                        <a:ea typeface="Calibri"/>
                        <a:cs typeface="Times New Roman" panose="02020603050405020304" pitchFamily="18" charset="0"/>
                      </a:endParaRPr>
                    </a:p>
                  </a:txBody>
                  <a:tcPr marL="68595" marR="6859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r>
            </a:tbl>
          </a:graphicData>
        </a:graphic>
      </p:graphicFrame>
      <p:graphicFrame>
        <p:nvGraphicFramePr>
          <p:cNvPr id="8" name="7 Gráfico"/>
          <p:cNvGraphicFramePr>
            <a:graphicFrameLocks/>
          </p:cNvGraphicFramePr>
          <p:nvPr>
            <p:extLst>
              <p:ext uri="{D42A27DB-BD31-4B8C-83A1-F6EECF244321}">
                <p14:modId xmlns:p14="http://schemas.microsoft.com/office/powerpoint/2010/main" val="3035508534"/>
              </p:ext>
            </p:extLst>
          </p:nvPr>
        </p:nvGraphicFramePr>
        <p:xfrm>
          <a:off x="953344" y="1628800"/>
          <a:ext cx="7200799"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https://encrypted-tbn2.gstatic.com/images?q=tbn:ANd9GcT0nOWjcYeUt626xsD5xcn5QzFmsn94zOdlhQCpiy3sgpVqvoMQV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6928" y="2780928"/>
            <a:ext cx="1713903" cy="137947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01940" y="836712"/>
            <a:ext cx="3405964"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Evaluación Económica </a:t>
            </a:r>
            <a:endParaRPr lang="es-VE"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0845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49</a:t>
            </a:fld>
            <a:endParaRPr lang="es-VE"/>
          </a:p>
        </p:txBody>
      </p:sp>
      <p:sp>
        <p:nvSpPr>
          <p:cNvPr id="5" name="4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CONTENIDO </a:t>
            </a:r>
            <a:endParaRPr lang="es-VE" sz="2800" b="1" dirty="0">
              <a:latin typeface="Times New Roman" panose="02020603050405020304" pitchFamily="18" charset="0"/>
              <a:cs typeface="Times New Roman" panose="02020603050405020304" pitchFamily="18" charset="0"/>
            </a:endParaRPr>
          </a:p>
        </p:txBody>
      </p:sp>
      <p:grpSp>
        <p:nvGrpSpPr>
          <p:cNvPr id="6" name="5 Grupo"/>
          <p:cNvGrpSpPr/>
          <p:nvPr/>
        </p:nvGrpSpPr>
        <p:grpSpPr>
          <a:xfrm>
            <a:off x="2267744" y="4691424"/>
            <a:ext cx="4536504" cy="556920"/>
            <a:chOff x="0" y="1293368"/>
            <a:chExt cx="4536504" cy="556920"/>
          </a:xfrm>
          <a:scene3d>
            <a:camera prst="orthographicFront"/>
            <a:lightRig rig="threePt" dir="t">
              <a:rot lat="0" lon="0" rev="7500000"/>
            </a:lightRig>
          </a:scene3d>
        </p:grpSpPr>
        <p:sp>
          <p:nvSpPr>
            <p:cNvPr id="7" name="6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12" name="11 Grupo"/>
          <p:cNvGrpSpPr/>
          <p:nvPr/>
        </p:nvGrpSpPr>
        <p:grpSpPr>
          <a:xfrm>
            <a:off x="2267744" y="2728064"/>
            <a:ext cx="4536504" cy="556920"/>
            <a:chOff x="0" y="1930928"/>
            <a:chExt cx="4536504" cy="556920"/>
          </a:xfrm>
          <a:scene3d>
            <a:camera prst="orthographicFront"/>
            <a:lightRig rig="threePt" dir="t">
              <a:rot lat="0" lon="0" rev="7500000"/>
            </a:lightRig>
          </a:scene3d>
        </p:grpSpPr>
        <p:sp>
          <p:nvSpPr>
            <p:cNvPr id="13" name="12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5" name="14 Grupo"/>
          <p:cNvGrpSpPr/>
          <p:nvPr/>
        </p:nvGrpSpPr>
        <p:grpSpPr>
          <a:xfrm>
            <a:off x="2267744" y="3376136"/>
            <a:ext cx="4536504" cy="556920"/>
            <a:chOff x="0" y="2568488"/>
            <a:chExt cx="4536504" cy="556920"/>
          </a:xfrm>
          <a:scene3d>
            <a:camera prst="orthographicFront"/>
            <a:lightRig rig="threePt" dir="t">
              <a:rot lat="0" lon="0" rev="7500000"/>
            </a:lightRig>
          </a:scene3d>
        </p:grpSpPr>
        <p:sp>
          <p:nvSpPr>
            <p:cNvPr id="16" name="15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8" name="17 Grupo"/>
          <p:cNvGrpSpPr/>
          <p:nvPr/>
        </p:nvGrpSpPr>
        <p:grpSpPr>
          <a:xfrm>
            <a:off x="2267744" y="4024208"/>
            <a:ext cx="4536504" cy="556920"/>
            <a:chOff x="0" y="3206048"/>
            <a:chExt cx="4536504" cy="556920"/>
          </a:xfrm>
          <a:scene3d>
            <a:camera prst="orthographicFront"/>
            <a:lightRig rig="threePt" dir="t">
              <a:rot lat="0" lon="0" rev="7500000"/>
            </a:lightRig>
          </a:scene3d>
        </p:grpSpPr>
        <p:sp>
          <p:nvSpPr>
            <p:cNvPr id="19" name="18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1" name="20 Grupo"/>
          <p:cNvGrpSpPr/>
          <p:nvPr/>
        </p:nvGrpSpPr>
        <p:grpSpPr>
          <a:xfrm>
            <a:off x="2267744" y="2079992"/>
            <a:ext cx="4536504" cy="556920"/>
            <a:chOff x="0" y="3843608"/>
            <a:chExt cx="4536504" cy="556920"/>
          </a:xfrm>
          <a:scene3d>
            <a:camera prst="orthographicFront"/>
            <a:lightRig rig="threePt" dir="t">
              <a:rot lat="0" lon="0" rev="7500000"/>
            </a:lightRig>
          </a:scene3d>
        </p:grpSpPr>
        <p:sp>
          <p:nvSpPr>
            <p:cNvPr id="22" name="21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24" name="23 Grupo"/>
          <p:cNvGrpSpPr/>
          <p:nvPr/>
        </p:nvGrpSpPr>
        <p:grpSpPr>
          <a:xfrm>
            <a:off x="2267744" y="5320352"/>
            <a:ext cx="4536504" cy="556920"/>
            <a:chOff x="0" y="4481168"/>
            <a:chExt cx="4536504" cy="556920"/>
          </a:xfrm>
          <a:scene3d>
            <a:camera prst="orthographicFront"/>
            <a:lightRig rig="threePt" dir="t">
              <a:rot lat="0" lon="0" rev="7500000"/>
            </a:lightRig>
          </a:scene3d>
        </p:grpSpPr>
        <p:sp>
          <p:nvSpPr>
            <p:cNvPr id="25" name="24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27" name="26 Grupo"/>
          <p:cNvGrpSpPr/>
          <p:nvPr/>
        </p:nvGrpSpPr>
        <p:grpSpPr>
          <a:xfrm>
            <a:off x="2267744" y="1431920"/>
            <a:ext cx="4536504" cy="556920"/>
            <a:chOff x="0" y="655808"/>
            <a:chExt cx="4536504" cy="556920"/>
          </a:xfrm>
          <a:scene3d>
            <a:camera prst="orthographicFront"/>
            <a:lightRig rig="threePt" dir="t">
              <a:rot lat="0" lon="0" rev="7500000"/>
            </a:lightRig>
          </a:scene3d>
        </p:grpSpPr>
        <p:sp>
          <p:nvSpPr>
            <p:cNvPr id="28" name="27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1324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strVal val="#ppt_w*0.70"/>
                                          </p:val>
                                        </p:tav>
                                        <p:tav tm="100000">
                                          <p:val>
                                            <p:strVal val="#ppt_w"/>
                                          </p:val>
                                        </p:tav>
                                      </p:tavLst>
                                    </p:anim>
                                    <p:anim calcmode="lin" valueType="num">
                                      <p:cBhvr>
                                        <p:cTn id="43" dur="1000" fill="hold"/>
                                        <p:tgtEl>
                                          <p:spTgt spid="24"/>
                                        </p:tgtEl>
                                        <p:attrNameLst>
                                          <p:attrName>ppt_h</p:attrName>
                                        </p:attrNameLst>
                                      </p:cBhvr>
                                      <p:tavLst>
                                        <p:tav tm="0">
                                          <p:val>
                                            <p:strVal val="#ppt_h"/>
                                          </p:val>
                                        </p:tav>
                                        <p:tav tm="100000">
                                          <p:val>
                                            <p:strVal val="#ppt_h"/>
                                          </p:val>
                                        </p:tav>
                                      </p:tavLst>
                                    </p:anim>
                                    <p:animEffect transition="in" filter="fade">
                                      <p:cBhvr>
                                        <p:cTn id="44" dur="1000"/>
                                        <p:tgtEl>
                                          <p:spTgt spid="24"/>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6"/>
                                        </p:tgtEl>
                                      </p:cBhvr>
                                    </p:animEffect>
                                    <p:animScale>
                                      <p:cBhvr>
                                        <p:cTn id="48"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PLANTEAMIENTO DEL PROBLEMA</a:t>
            </a:r>
            <a:endParaRPr lang="es-VE" sz="2800" b="1" dirty="0">
              <a:latin typeface="Times New Roman" panose="02020603050405020304" pitchFamily="18" charset="0"/>
              <a:cs typeface="Times New Roman" panose="02020603050405020304" pitchFamily="18"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3510" y="1295191"/>
            <a:ext cx="5237696" cy="290827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8 CuadroTexto"/>
          <p:cNvSpPr txBox="1">
            <a:spLocks noChangeArrowheads="1"/>
          </p:cNvSpPr>
          <p:nvPr/>
        </p:nvSpPr>
        <p:spPr bwMode="auto">
          <a:xfrm>
            <a:off x="2077010" y="2636338"/>
            <a:ext cx="3423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dirty="0">
                <a:solidFill>
                  <a:schemeClr val="bg1"/>
                </a:solidFill>
              </a:rPr>
              <a:t>Crudo Extrapesado </a:t>
            </a:r>
            <a:r>
              <a:rPr lang="es-VE" altLang="es-VE" sz="2400" dirty="0" err="1">
                <a:solidFill>
                  <a:schemeClr val="bg1"/>
                </a:solidFill>
              </a:rPr>
              <a:t>°API</a:t>
            </a:r>
            <a:r>
              <a:rPr lang="es-VE" altLang="es-VE" sz="2400" dirty="0">
                <a:solidFill>
                  <a:schemeClr val="bg1"/>
                </a:solidFill>
              </a:rPr>
              <a:t>&lt;10</a:t>
            </a:r>
          </a:p>
        </p:txBody>
      </p:sp>
      <p:sp>
        <p:nvSpPr>
          <p:cNvPr id="10" name="9 Flecha curvada hacia abajo"/>
          <p:cNvSpPr>
            <a:spLocks noChangeArrowheads="1"/>
          </p:cNvSpPr>
          <p:nvPr/>
        </p:nvSpPr>
        <p:spPr bwMode="auto">
          <a:xfrm rot="5240401">
            <a:off x="5904967" y="3395674"/>
            <a:ext cx="2979972" cy="2011832"/>
          </a:xfrm>
          <a:prstGeom prst="curvedDownArrow">
            <a:avLst>
              <a:gd name="adj1" fmla="val 25014"/>
              <a:gd name="adj2" fmla="val 50022"/>
              <a:gd name="adj3" fmla="val 25000"/>
            </a:avLst>
          </a:prstGeom>
          <a:solidFill>
            <a:srgbClr val="FFC000"/>
          </a:solidFill>
          <a:ln/>
        </p:spPr>
        <p:style>
          <a:lnRef idx="2">
            <a:schemeClr val="accent5"/>
          </a:lnRef>
          <a:fillRef idx="1">
            <a:schemeClr val="lt1"/>
          </a:fillRef>
          <a:effectRef idx="0">
            <a:schemeClr val="accent5"/>
          </a:effectRef>
          <a:fontRef idx="minor">
            <a:schemeClr val="dk1"/>
          </a:fontRef>
        </p:style>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11" name="10 CuadroTexto"/>
          <p:cNvSpPr txBox="1">
            <a:spLocks noChangeArrowheads="1"/>
          </p:cNvSpPr>
          <p:nvPr/>
        </p:nvSpPr>
        <p:spPr bwMode="auto">
          <a:xfrm>
            <a:off x="5364088" y="4941168"/>
            <a:ext cx="18142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l-GR" altLang="es-VE" sz="6000" dirty="0"/>
              <a:t>μ</a:t>
            </a:r>
            <a:endParaRPr lang="es-VE" altLang="es-VE" dirty="0"/>
          </a:p>
        </p:txBody>
      </p:sp>
      <p:sp>
        <p:nvSpPr>
          <p:cNvPr id="12" name="11 Flecha arriba"/>
          <p:cNvSpPr/>
          <p:nvPr/>
        </p:nvSpPr>
        <p:spPr bwMode="auto">
          <a:xfrm>
            <a:off x="4843459" y="5155863"/>
            <a:ext cx="322274" cy="780791"/>
          </a:xfrm>
          <a:prstGeom prst="upArrow">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defRPr/>
            </a:pPr>
            <a:endParaRPr lang="es-VE">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3" name="Picture 14" descr="Heavy Oil: a likely stop before the end of 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4697" y="4437112"/>
            <a:ext cx="2705295" cy="22060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13 Marcador de número de diapositiva"/>
          <p:cNvSpPr>
            <a:spLocks noGrp="1"/>
          </p:cNvSpPr>
          <p:nvPr>
            <p:ph type="sldNum" sz="quarter" idx="12"/>
          </p:nvPr>
        </p:nvSpPr>
        <p:spPr/>
        <p:txBody>
          <a:bodyPr/>
          <a:lstStyle/>
          <a:p>
            <a:fld id="{F1B4D4B2-61C0-4EA7-B269-04A370947B1B}" type="slidenum">
              <a:rPr lang="es-VE" smtClean="0"/>
              <a:t>5</a:t>
            </a:fld>
            <a:endParaRPr lang="es-VE"/>
          </a:p>
        </p:txBody>
      </p:sp>
    </p:spTree>
    <p:extLst>
      <p:ext uri="{BB962C8B-B14F-4D97-AF65-F5344CB8AC3E}">
        <p14:creationId xmlns:p14="http://schemas.microsoft.com/office/powerpoint/2010/main" val="21224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4"/>
                                        </p:tgtEl>
                                        <p:attrNameLst>
                                          <p:attrName>ppt_x</p:attrName>
                                          <p:attrName>ppt_y</p:attrName>
                                        </p:attrNameLst>
                                      </p:cBhvr>
                                      <p:rCtr x="24896" y="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utoUpdateAnimBg="0"/>
      <p:bldP spid="10" grpId="0" animBg="1" autoUpdateAnimBg="0"/>
      <p:bldP spid="11" grpId="0" autoUpdateAnimBg="0"/>
      <p:bldP spid="12"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50</a:t>
            </a:fld>
            <a:endParaRPr lang="es-VE"/>
          </a:p>
        </p:txBody>
      </p:sp>
      <p:sp>
        <p:nvSpPr>
          <p:cNvPr id="5" name="4 Rectángulo"/>
          <p:cNvSpPr/>
          <p:nvPr/>
        </p:nvSpPr>
        <p:spPr>
          <a:xfrm>
            <a:off x="323528" y="1030669"/>
            <a:ext cx="8496944"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1- Las terminaciones multilaterales son una restricción mecánicas que limita la completación de un pozo con tecnología de Cable Calentador.</a:t>
            </a:r>
          </a:p>
        </p:txBody>
      </p:sp>
      <p:sp>
        <p:nvSpPr>
          <p:cNvPr id="6" name="5 Rectángulo"/>
          <p:cNvSpPr/>
          <p:nvPr/>
        </p:nvSpPr>
        <p:spPr>
          <a:xfrm>
            <a:off x="316270" y="1966773"/>
            <a:ext cx="8504201"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2- Las temperaturas en fondo no superan los 150°F, por tal motivo no se necesitan empacaduras térmicas ni tuberías con aislantes térmicos.</a:t>
            </a:r>
          </a:p>
        </p:txBody>
      </p:sp>
      <p:sp>
        <p:nvSpPr>
          <p:cNvPr id="7" name="6 Rectángulo"/>
          <p:cNvSpPr/>
          <p:nvPr/>
        </p:nvSpPr>
        <p:spPr>
          <a:xfrm>
            <a:off x="330784" y="2942153"/>
            <a:ext cx="8489687"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3- Para los pozos JK2306, DE2004 y GH2703 se observó que a mayores longitudes de los cables, mayores fueron las tasas de crudo reportadas.</a:t>
            </a:r>
          </a:p>
        </p:txBody>
      </p:sp>
      <p:sp>
        <p:nvSpPr>
          <p:cNvPr id="8" name="7 Rectángulo"/>
          <p:cNvSpPr/>
          <p:nvPr/>
        </p:nvSpPr>
        <p:spPr>
          <a:xfrm>
            <a:off x="360039" y="3873821"/>
            <a:ext cx="8460431" cy="923330"/>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4- La declinación del pozo JK2306 disminuyó de 17,7% a 9,9%, lo que  permite alargar la vida útil del pozo y un drenado de una mayor cantidad de reservas siempre y cuando las condiciones de presión lo permitan.</a:t>
            </a:r>
          </a:p>
        </p:txBody>
      </p:sp>
      <p:sp>
        <p:nvSpPr>
          <p:cNvPr id="9" name="8 Rectángulo"/>
          <p:cNvSpPr/>
          <p:nvPr/>
        </p:nvSpPr>
        <p:spPr>
          <a:xfrm>
            <a:off x="360040" y="5108991"/>
            <a:ext cx="8460430" cy="1200329"/>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5- Para los pozos con CEF analizado, se estimó un incremento promedio de la tasa de crudo de 47% provocado por la disminución de la viscosidad a consecuencia del incremento de temperatura, de igual forma se estimó una disminución del corte de agua en 28%.</a:t>
            </a:r>
          </a:p>
        </p:txBody>
      </p:sp>
      <p:sp>
        <p:nvSpPr>
          <p:cNvPr id="10" name="9 CuadroTexto"/>
          <p:cNvSpPr txBox="1"/>
          <p:nvPr/>
        </p:nvSpPr>
        <p:spPr>
          <a:xfrm>
            <a:off x="1152128" y="260648"/>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CONCLUSIONES</a:t>
            </a:r>
            <a:endParaRPr lang="es-VE"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8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49809 -2.56244E-6 L -2.77778E-7 -2.56244E-6 " pathEditMode="relative" rAng="0" ptsTypes="AA">
                                      <p:cBhvr>
                                        <p:cTn id="6" dur="1500" fill="hold"/>
                                        <p:tgtEl>
                                          <p:spTgt spid="10"/>
                                        </p:tgtEl>
                                        <p:attrNameLst>
                                          <p:attrName>ppt_x</p:attrName>
                                          <p:attrName>ppt_y</p:attrName>
                                        </p:attrNameLst>
                                      </p:cBhvr>
                                      <p:rCtr x="24896"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mph" presetSubtype="0" grpId="1" nodeType="clickEffect">
                                  <p:stCondLst>
                                    <p:cond delay="0"/>
                                  </p:stCondLst>
                                  <p:iterate type="lt">
                                    <p:tmAbs val="25"/>
                                  </p:iterate>
                                  <p:childTnLst>
                                    <p:set>
                                      <p:cBhvr override="childStyle">
                                        <p:cTn id="16" dur="indefinite"/>
                                        <p:tgtEl>
                                          <p:spTgt spid="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1" nodeType="clickEffect">
                                  <p:stCondLst>
                                    <p:cond delay="0"/>
                                  </p:stCondLst>
                                  <p:iterate type="lt">
                                    <p:tmAbs val="25"/>
                                  </p:iterate>
                                  <p:childTnLst>
                                    <p:set>
                                      <p:cBhvr override="childStyle">
                                        <p:cTn id="26" dur="indefinite"/>
                                        <p:tgtEl>
                                          <p:spTgt spid="6"/>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mph" presetSubtype="0" grpId="1" nodeType="clickEffect">
                                  <p:stCondLst>
                                    <p:cond delay="0"/>
                                  </p:stCondLst>
                                  <p:iterate type="lt">
                                    <p:tmAbs val="25"/>
                                  </p:iterate>
                                  <p:childTnLst>
                                    <p:set>
                                      <p:cBhvr override="childStyle">
                                        <p:cTn id="36" dur="indefinite"/>
                                        <p:tgtEl>
                                          <p:spTgt spid="7"/>
                                        </p:tgtEl>
                                        <p:attrNameLst>
                                          <p:attrName>style.fontWeight</p:attrName>
                                        </p:attrNameLst>
                                      </p:cBhvr>
                                      <p:to>
                                        <p:strVal val="bol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type="lt">
                                    <p:tmPct val="0"/>
                                  </p:iterate>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mph" presetSubtype="0" grpId="1" nodeType="clickEffect">
                                  <p:stCondLst>
                                    <p:cond delay="0"/>
                                  </p:stCondLst>
                                  <p:iterate type="lt">
                                    <p:tmAbs val="25"/>
                                  </p:iterate>
                                  <p:childTnLst>
                                    <p:set>
                                      <p:cBhvr override="childStyle">
                                        <p:cTn id="46" dur="indefinite"/>
                                        <p:tgtEl>
                                          <p:spTgt spid="8"/>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0"/>
                                  </p:iterate>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mph" presetSubtype="0" grpId="1" nodeType="clickEffect">
                                  <p:stCondLst>
                                    <p:cond delay="0"/>
                                  </p:stCondLst>
                                  <p:iterate type="lt">
                                    <p:tmAbs val="25"/>
                                  </p:iterate>
                                  <p:childTnLst>
                                    <p:set>
                                      <p:cBhvr override="childStyle">
                                        <p:cTn id="56"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53200" y="6356350"/>
            <a:ext cx="2133600" cy="365125"/>
          </a:xfrm>
        </p:spPr>
        <p:txBody>
          <a:bodyPr/>
          <a:lstStyle/>
          <a:p>
            <a:fld id="{F1B4D4B2-61C0-4EA7-B269-04A370947B1B}" type="slidenum">
              <a:rPr lang="es-VE" smtClean="0"/>
              <a:t>51</a:t>
            </a:fld>
            <a:endParaRPr lang="es-VE"/>
          </a:p>
        </p:txBody>
      </p:sp>
      <p:sp>
        <p:nvSpPr>
          <p:cNvPr id="5" name="4 CuadroTexto"/>
          <p:cNvSpPr txBox="1"/>
          <p:nvPr/>
        </p:nvSpPr>
        <p:spPr>
          <a:xfrm>
            <a:off x="1080120" y="332656"/>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CONCLUSIONES</a:t>
            </a:r>
            <a:endParaRPr lang="es-VE" sz="2800" b="1" dirty="0">
              <a:latin typeface="Times New Roman" panose="02020603050405020304" pitchFamily="18" charset="0"/>
              <a:cs typeface="Times New Roman" panose="02020603050405020304" pitchFamily="18" charset="0"/>
            </a:endParaRPr>
          </a:p>
        </p:txBody>
      </p:sp>
      <p:sp>
        <p:nvSpPr>
          <p:cNvPr id="6" name="5 Rectángulo"/>
          <p:cNvSpPr/>
          <p:nvPr/>
        </p:nvSpPr>
        <p:spPr>
          <a:xfrm>
            <a:off x="467544" y="1054477"/>
            <a:ext cx="8208912" cy="646331"/>
          </a:xfrm>
          <a:prstGeom prst="rect">
            <a:avLst/>
          </a:prstGeom>
          <a:solidFill>
            <a:schemeClr val="bg1"/>
          </a:solidFill>
        </p:spPr>
        <p:txBody>
          <a:bodyPr wrap="square">
            <a:spAutoFit/>
          </a:bodyPr>
          <a:lstStyle/>
          <a:p>
            <a:pPr algn="just"/>
            <a:r>
              <a:rPr lang="es-VE" dirty="0" smtClean="0">
                <a:latin typeface="Times New Roman" panose="02020603050405020304" pitchFamily="18" charset="0"/>
                <a:cs typeface="Times New Roman" panose="02020603050405020304" pitchFamily="18" charset="0"/>
              </a:rPr>
              <a:t>6- La Presión de Entrada de la Bomba (PIP) incremento en un  promedio de 32 psi luego de que el CEF fue activado lo que representa un mayor influjo al pozo.</a:t>
            </a:r>
            <a:endParaRPr lang="es-VE" dirty="0">
              <a:latin typeface="Times New Roman" panose="02020603050405020304" pitchFamily="18" charset="0"/>
              <a:cs typeface="Times New Roman" panose="02020603050405020304" pitchFamily="18" charset="0"/>
            </a:endParaRPr>
          </a:p>
        </p:txBody>
      </p:sp>
      <p:sp>
        <p:nvSpPr>
          <p:cNvPr id="7" name="6 Rectángulo"/>
          <p:cNvSpPr/>
          <p:nvPr/>
        </p:nvSpPr>
        <p:spPr>
          <a:xfrm>
            <a:off x="467544" y="1940639"/>
            <a:ext cx="8208912" cy="1200329"/>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7- El torque de las cabillas para los pozos con CEF disminuyó en un promedio de 32% a consecuencia de la disminución de la viscosidad y por ende de la fricción en toda la sarta de cabillas lo que trae como consecuencia un menor consumo eléctrico en los Driver de superficie.</a:t>
            </a:r>
          </a:p>
        </p:txBody>
      </p:sp>
      <p:sp>
        <p:nvSpPr>
          <p:cNvPr id="8" name="7 Rectángulo"/>
          <p:cNvSpPr/>
          <p:nvPr/>
        </p:nvSpPr>
        <p:spPr>
          <a:xfrm>
            <a:off x="468242" y="3452807"/>
            <a:ext cx="8208214" cy="1200329"/>
          </a:xfrm>
          <a:prstGeom prst="rect">
            <a:avLst/>
          </a:prstGeom>
          <a:solidFill>
            <a:schemeClr val="bg1"/>
          </a:solidFill>
        </p:spPr>
        <p:txBody>
          <a:bodyPr wrap="square">
            <a:spAutoFit/>
          </a:bodyPr>
          <a:lstStyle/>
          <a:p>
            <a:r>
              <a:rPr lang="es-VE" dirty="0">
                <a:latin typeface="Times New Roman" panose="02020603050405020304" pitchFamily="18" charset="0"/>
                <a:cs typeface="Times New Roman" panose="02020603050405020304" pitchFamily="18" charset="0"/>
              </a:rPr>
              <a:t>8- El calentamiento eléctrico con tecnología de cable calentador es muy flexible en cuanto a su aplicación sin embargo se e logró la creación de criterios técnicos lo que permitió seleccionar como candidatos a </a:t>
            </a:r>
            <a:r>
              <a:rPr lang="es-VE" dirty="0" smtClean="0">
                <a:latin typeface="Times New Roman" panose="02020603050405020304" pitchFamily="18" charset="0"/>
                <a:cs typeface="Times New Roman" panose="02020603050405020304" pitchFamily="18" charset="0"/>
              </a:rPr>
              <a:t>12 </a:t>
            </a:r>
            <a:r>
              <a:rPr lang="es-VE" dirty="0">
                <a:latin typeface="Times New Roman" panose="02020603050405020304" pitchFamily="18" charset="0"/>
                <a:cs typeface="Times New Roman" panose="02020603050405020304" pitchFamily="18" charset="0"/>
              </a:rPr>
              <a:t>pozos de la macolla PQ17, </a:t>
            </a:r>
            <a:r>
              <a:rPr lang="es-VE" dirty="0" smtClean="0">
                <a:latin typeface="Times New Roman" panose="02020603050405020304" pitchFamily="18" charset="0"/>
                <a:cs typeface="Times New Roman" panose="02020603050405020304" pitchFamily="18" charset="0"/>
              </a:rPr>
              <a:t>1 de la PQ23, 3 </a:t>
            </a:r>
            <a:r>
              <a:rPr lang="es-VE" dirty="0">
                <a:latin typeface="Times New Roman" panose="02020603050405020304" pitchFamily="18" charset="0"/>
                <a:cs typeface="Times New Roman" panose="02020603050405020304" pitchFamily="18" charset="0"/>
              </a:rPr>
              <a:t>de la QR17, 2 de la R21, 7 de la </a:t>
            </a:r>
            <a:r>
              <a:rPr lang="es-VE" dirty="0" smtClean="0">
                <a:latin typeface="Times New Roman" panose="02020603050405020304" pitchFamily="18" charset="0"/>
                <a:cs typeface="Times New Roman" panose="02020603050405020304" pitchFamily="18" charset="0"/>
              </a:rPr>
              <a:t>RS19, </a:t>
            </a:r>
            <a:r>
              <a:rPr lang="es-VE" dirty="0">
                <a:latin typeface="Times New Roman" panose="02020603050405020304" pitchFamily="18" charset="0"/>
                <a:cs typeface="Times New Roman" panose="02020603050405020304" pitchFamily="18" charset="0"/>
              </a:rPr>
              <a:t>8 de la </a:t>
            </a:r>
            <a:r>
              <a:rPr lang="es-VE" dirty="0" smtClean="0">
                <a:latin typeface="Times New Roman" panose="02020603050405020304" pitchFamily="18" charset="0"/>
                <a:cs typeface="Times New Roman" panose="02020603050405020304" pitchFamily="18" charset="0"/>
              </a:rPr>
              <a:t>RS22 y 4 de la RS25.</a:t>
            </a:r>
            <a:endParaRPr lang="es-VE" dirty="0">
              <a:latin typeface="Times New Roman" panose="02020603050405020304" pitchFamily="18" charset="0"/>
              <a:cs typeface="Times New Roman" panose="02020603050405020304" pitchFamily="18" charset="0"/>
            </a:endParaRPr>
          </a:p>
        </p:txBody>
      </p:sp>
      <p:sp>
        <p:nvSpPr>
          <p:cNvPr id="9" name="8 Rectángulo"/>
          <p:cNvSpPr/>
          <p:nvPr/>
        </p:nvSpPr>
        <p:spPr>
          <a:xfrm>
            <a:off x="467544" y="4942909"/>
            <a:ext cx="8208912" cy="646331"/>
          </a:xfrm>
          <a:prstGeom prst="rect">
            <a:avLst/>
          </a:prstGeom>
          <a:solidFill>
            <a:schemeClr val="bg1"/>
          </a:solidFill>
        </p:spPr>
        <p:txBody>
          <a:bodyPr wrap="square">
            <a:spAutoFit/>
          </a:bodyPr>
          <a:lstStyle/>
          <a:p>
            <a:r>
              <a:rPr lang="es-VE" dirty="0">
                <a:latin typeface="Times New Roman" panose="02020603050405020304" pitchFamily="18" charset="0"/>
                <a:cs typeface="Times New Roman" panose="02020603050405020304" pitchFamily="18" charset="0"/>
              </a:rPr>
              <a:t>9- Fue posible representar el comportamiento histórico en frío y en caliente del pozo JK2306 con el simulador de yacimiento Stars-CMG, Ltd.</a:t>
            </a:r>
          </a:p>
        </p:txBody>
      </p:sp>
      <p:sp>
        <p:nvSpPr>
          <p:cNvPr id="10" name="9 Rectángulo"/>
          <p:cNvSpPr/>
          <p:nvPr/>
        </p:nvSpPr>
        <p:spPr>
          <a:xfrm>
            <a:off x="463170" y="5805264"/>
            <a:ext cx="8213285" cy="646331"/>
          </a:xfrm>
          <a:prstGeom prst="rect">
            <a:avLst/>
          </a:prstGeom>
          <a:solidFill>
            <a:schemeClr val="bg1"/>
          </a:solidFill>
        </p:spPr>
        <p:txBody>
          <a:bodyPr wrap="square">
            <a:spAutoFit/>
          </a:bodyPr>
          <a:lstStyle/>
          <a:p>
            <a:r>
              <a:rPr lang="es-VE" dirty="0">
                <a:latin typeface="Times New Roman" panose="02020603050405020304" pitchFamily="18" charset="0"/>
                <a:cs typeface="Times New Roman" panose="02020603050405020304" pitchFamily="18" charset="0"/>
              </a:rPr>
              <a:t>10-El radio de calentamiento del pozo JK2306 a los 3 años de historia alcanzó un diámetro a 18´  con un aumento de temperatura de 11°F.</a:t>
            </a:r>
          </a:p>
        </p:txBody>
      </p:sp>
    </p:spTree>
    <p:extLst>
      <p:ext uri="{BB962C8B-B14F-4D97-AF65-F5344CB8AC3E}">
        <p14:creationId xmlns:p14="http://schemas.microsoft.com/office/powerpoint/2010/main" val="7048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6"/>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1" nodeType="clickEffect">
                                  <p:stCondLst>
                                    <p:cond delay="0"/>
                                  </p:stCondLst>
                                  <p:iterate type="lt">
                                    <p:tmAbs val="25"/>
                                  </p:iterate>
                                  <p:childTnLst>
                                    <p:set>
                                      <p:cBhvr override="childStyle">
                                        <p:cTn id="22" dur="indefinite"/>
                                        <p:tgtEl>
                                          <p:spTgt spid="7"/>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1" nodeType="clickEffect">
                                  <p:stCondLst>
                                    <p:cond delay="0"/>
                                  </p:stCondLst>
                                  <p:iterate type="lt">
                                    <p:tmAbs val="25"/>
                                  </p:iterate>
                                  <p:childTnLst>
                                    <p:set>
                                      <p:cBhvr override="childStyle">
                                        <p:cTn id="32" dur="indefinite"/>
                                        <p:tgtEl>
                                          <p:spTgt spid="8"/>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1" nodeType="clickEffect">
                                  <p:stCondLst>
                                    <p:cond delay="0"/>
                                  </p:stCondLst>
                                  <p:iterate type="lt">
                                    <p:tmAbs val="25"/>
                                  </p:iterate>
                                  <p:childTnLst>
                                    <p:set>
                                      <p:cBhvr override="childStyle">
                                        <p:cTn id="42" dur="indefinite"/>
                                        <p:tgtEl>
                                          <p:spTgt spid="9"/>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type="lt">
                                    <p:tmPct val="0"/>
                                  </p:iterate>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mph" presetSubtype="0" grpId="1" nodeType="clickEffect">
                                  <p:stCondLst>
                                    <p:cond delay="0"/>
                                  </p:stCondLst>
                                  <p:iterate type="lt">
                                    <p:tmAbs val="25"/>
                                  </p:iterate>
                                  <p:childTnLst>
                                    <p:set>
                                      <p:cBhvr override="childStyle">
                                        <p:cTn id="52"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52</a:t>
            </a:fld>
            <a:endParaRPr lang="es-VE"/>
          </a:p>
        </p:txBody>
      </p:sp>
      <p:sp>
        <p:nvSpPr>
          <p:cNvPr id="5" name="4 Rectángulo"/>
          <p:cNvSpPr/>
          <p:nvPr/>
        </p:nvSpPr>
        <p:spPr>
          <a:xfrm>
            <a:off x="395536" y="1065510"/>
            <a:ext cx="8208912" cy="923330"/>
          </a:xfrm>
          <a:prstGeom prst="rect">
            <a:avLst/>
          </a:prstGeom>
          <a:solidFill>
            <a:schemeClr val="bg1"/>
          </a:solidFill>
        </p:spPr>
        <p:txBody>
          <a:bodyPr wrap="square">
            <a:spAutoFit/>
          </a:bodyPr>
          <a:lstStyle/>
          <a:p>
            <a:pPr algn="just"/>
            <a:r>
              <a:rPr lang="es-VE" dirty="0" smtClean="0">
                <a:latin typeface="Times New Roman" panose="02020603050405020304" pitchFamily="18" charset="0"/>
                <a:cs typeface="Times New Roman" panose="02020603050405020304" pitchFamily="18" charset="0"/>
              </a:rPr>
              <a:t>11- Las simulaciones realizadas con el pozo JK2306 arrojó un incremento de 6,84% de diferencia entre el Petróleo Acumulado en frío y en caliente a los 30 años de predicción.</a:t>
            </a:r>
            <a:endParaRPr lang="es-VE" dirty="0">
              <a:latin typeface="Times New Roman" panose="02020603050405020304" pitchFamily="18" charset="0"/>
              <a:cs typeface="Times New Roman" panose="02020603050405020304" pitchFamily="18" charset="0"/>
            </a:endParaRPr>
          </a:p>
        </p:txBody>
      </p:sp>
      <p:sp>
        <p:nvSpPr>
          <p:cNvPr id="6" name="5 Rectángulo"/>
          <p:cNvSpPr/>
          <p:nvPr/>
        </p:nvSpPr>
        <p:spPr>
          <a:xfrm>
            <a:off x="395536" y="2361654"/>
            <a:ext cx="8208912" cy="923330"/>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12- Las simulaciones con CEF realizada a los pozos del Área de reserva en 30 años de predicción con las condiciones del cable propio arrojó un incremento promedio en el Petróleo Acumulado producido de 7,06% en comparación con el caso en Frío. </a:t>
            </a:r>
          </a:p>
        </p:txBody>
      </p:sp>
      <p:sp>
        <p:nvSpPr>
          <p:cNvPr id="7" name="6 Rectángulo"/>
          <p:cNvSpPr/>
          <p:nvPr/>
        </p:nvSpPr>
        <p:spPr>
          <a:xfrm>
            <a:off x="395536" y="3617547"/>
            <a:ext cx="8208912" cy="1200329"/>
          </a:xfrm>
          <a:prstGeom prst="rect">
            <a:avLst/>
          </a:prstGeom>
          <a:solidFill>
            <a:schemeClr val="bg1"/>
          </a:solidFill>
        </p:spPr>
        <p:txBody>
          <a:bodyPr wrap="square">
            <a:spAutoFit/>
          </a:bodyPr>
          <a:lstStyle/>
          <a:p>
            <a:pPr algn="just"/>
            <a:r>
              <a:rPr lang="es-VE" dirty="0" smtClean="0">
                <a:latin typeface="Times New Roman" panose="02020603050405020304" pitchFamily="18" charset="0"/>
                <a:cs typeface="Times New Roman" panose="02020603050405020304" pitchFamily="18" charset="0"/>
              </a:rPr>
              <a:t>13- Para el pozo RS19-09, el uso del cable Centrilif arroja aproximadamente los mismos resultados que el cable propio mientras que con el cable MI la diferencia entre el Petróleo Acumulado en frío y en caliente fue de 18,018%, representando un 150% de diferencia con el efecto del cable propio.</a:t>
            </a:r>
            <a:endParaRPr lang="es-VE" dirty="0">
              <a:latin typeface="Times New Roman" panose="02020603050405020304" pitchFamily="18" charset="0"/>
              <a:cs typeface="Times New Roman" panose="02020603050405020304" pitchFamily="18" charset="0"/>
            </a:endParaRPr>
          </a:p>
        </p:txBody>
      </p:sp>
      <p:sp>
        <p:nvSpPr>
          <p:cNvPr id="8" name="7 Rectángulo"/>
          <p:cNvSpPr/>
          <p:nvPr/>
        </p:nvSpPr>
        <p:spPr>
          <a:xfrm>
            <a:off x="395536" y="5097958"/>
            <a:ext cx="8208912" cy="923330"/>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14-  La evaluación económica del proyecto arrojó un Valor Presente Neto 8,85 de MM$, una Tasa Interna de Retorno de 45,99%, un Tiempo de Pago Dinámico de 3,62 años y una Eficiencia de la Inversión mayor a 1.</a:t>
            </a:r>
          </a:p>
        </p:txBody>
      </p:sp>
      <p:sp>
        <p:nvSpPr>
          <p:cNvPr id="9" name="8 CuadroTexto"/>
          <p:cNvSpPr txBox="1"/>
          <p:nvPr/>
        </p:nvSpPr>
        <p:spPr>
          <a:xfrm>
            <a:off x="1080120" y="332656"/>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CONCLUSIONES</a:t>
            </a:r>
            <a:endParaRPr lang="es-VE"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9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5"/>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1" nodeType="clickEffect">
                                  <p:stCondLst>
                                    <p:cond delay="0"/>
                                  </p:stCondLst>
                                  <p:iterate type="lt">
                                    <p:tmAbs val="25"/>
                                  </p:iterate>
                                  <p:childTnLst>
                                    <p:set>
                                      <p:cBhvr override="childStyle">
                                        <p:cTn id="22" dur="indefinite"/>
                                        <p:tgtEl>
                                          <p:spTgt spid="6"/>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1" nodeType="clickEffect">
                                  <p:stCondLst>
                                    <p:cond delay="0"/>
                                  </p:stCondLst>
                                  <p:iterate type="lt">
                                    <p:tmAbs val="25"/>
                                  </p:iterate>
                                  <p:childTnLst>
                                    <p:set>
                                      <p:cBhvr override="childStyle">
                                        <p:cTn id="32" dur="indefinite"/>
                                        <p:tgtEl>
                                          <p:spTgt spid="7"/>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1" nodeType="clickEffect">
                                  <p:stCondLst>
                                    <p:cond delay="0"/>
                                  </p:stCondLst>
                                  <p:iterate type="lt">
                                    <p:tmAbs val="25"/>
                                  </p:iterate>
                                  <p:childTnLst>
                                    <p:set>
                                      <p:cBhvr override="childStyle">
                                        <p:cTn id="42"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53</a:t>
            </a:fld>
            <a:endParaRPr lang="es-VE"/>
          </a:p>
        </p:txBody>
      </p:sp>
      <p:sp>
        <p:nvSpPr>
          <p:cNvPr id="5" name="4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CONTENIDO </a:t>
            </a:r>
            <a:endParaRPr lang="es-VE" sz="2800" b="1" dirty="0">
              <a:latin typeface="Times New Roman" panose="02020603050405020304" pitchFamily="18" charset="0"/>
              <a:cs typeface="Times New Roman" panose="02020603050405020304" pitchFamily="18" charset="0"/>
            </a:endParaRPr>
          </a:p>
        </p:txBody>
      </p:sp>
      <p:grpSp>
        <p:nvGrpSpPr>
          <p:cNvPr id="6" name="5 Grupo"/>
          <p:cNvGrpSpPr/>
          <p:nvPr/>
        </p:nvGrpSpPr>
        <p:grpSpPr>
          <a:xfrm>
            <a:off x="2339752" y="5301208"/>
            <a:ext cx="4536504" cy="556920"/>
            <a:chOff x="0" y="1293368"/>
            <a:chExt cx="4536504" cy="556920"/>
          </a:xfrm>
          <a:scene3d>
            <a:camera prst="orthographicFront"/>
            <a:lightRig rig="threePt" dir="t">
              <a:rot lat="0" lon="0" rev="7500000"/>
            </a:lightRig>
          </a:scene3d>
        </p:grpSpPr>
        <p:sp>
          <p:nvSpPr>
            <p:cNvPr id="7" name="6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12" name="11 Grupo"/>
          <p:cNvGrpSpPr/>
          <p:nvPr/>
        </p:nvGrpSpPr>
        <p:grpSpPr>
          <a:xfrm>
            <a:off x="2339752" y="2708920"/>
            <a:ext cx="4536504" cy="556920"/>
            <a:chOff x="0" y="1930928"/>
            <a:chExt cx="4536504" cy="556920"/>
          </a:xfrm>
          <a:scene3d>
            <a:camera prst="orthographicFront"/>
            <a:lightRig rig="threePt" dir="t">
              <a:rot lat="0" lon="0" rev="7500000"/>
            </a:lightRig>
          </a:scene3d>
        </p:grpSpPr>
        <p:sp>
          <p:nvSpPr>
            <p:cNvPr id="13" name="12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5" name="14 Grupo"/>
          <p:cNvGrpSpPr/>
          <p:nvPr/>
        </p:nvGrpSpPr>
        <p:grpSpPr>
          <a:xfrm>
            <a:off x="2339752" y="3356992"/>
            <a:ext cx="4536504" cy="556920"/>
            <a:chOff x="0" y="2568488"/>
            <a:chExt cx="4536504" cy="556920"/>
          </a:xfrm>
          <a:scene3d>
            <a:camera prst="orthographicFront"/>
            <a:lightRig rig="threePt" dir="t">
              <a:rot lat="0" lon="0" rev="7500000"/>
            </a:lightRig>
          </a:scene3d>
        </p:grpSpPr>
        <p:sp>
          <p:nvSpPr>
            <p:cNvPr id="16" name="15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8" name="17 Grupo"/>
          <p:cNvGrpSpPr/>
          <p:nvPr/>
        </p:nvGrpSpPr>
        <p:grpSpPr>
          <a:xfrm>
            <a:off x="2339752" y="4005064"/>
            <a:ext cx="4536504" cy="556920"/>
            <a:chOff x="0" y="3206048"/>
            <a:chExt cx="4536504" cy="556920"/>
          </a:xfrm>
          <a:scene3d>
            <a:camera prst="orthographicFront"/>
            <a:lightRig rig="threePt" dir="t">
              <a:rot lat="0" lon="0" rev="7500000"/>
            </a:lightRig>
          </a:scene3d>
        </p:grpSpPr>
        <p:sp>
          <p:nvSpPr>
            <p:cNvPr id="19" name="18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1" name="20 Grupo"/>
          <p:cNvGrpSpPr/>
          <p:nvPr/>
        </p:nvGrpSpPr>
        <p:grpSpPr>
          <a:xfrm>
            <a:off x="2339752" y="4653136"/>
            <a:ext cx="4536504" cy="556920"/>
            <a:chOff x="0" y="3843608"/>
            <a:chExt cx="4536504" cy="556920"/>
          </a:xfrm>
          <a:scene3d>
            <a:camera prst="orthographicFront"/>
            <a:lightRig rig="threePt" dir="t">
              <a:rot lat="0" lon="0" rev="7500000"/>
            </a:lightRig>
          </a:scene3d>
        </p:grpSpPr>
        <p:sp>
          <p:nvSpPr>
            <p:cNvPr id="22" name="21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4" name="23 Grupo"/>
          <p:cNvGrpSpPr/>
          <p:nvPr/>
        </p:nvGrpSpPr>
        <p:grpSpPr>
          <a:xfrm>
            <a:off x="2339752" y="2060848"/>
            <a:ext cx="4536504" cy="556920"/>
            <a:chOff x="0" y="4481168"/>
            <a:chExt cx="4536504" cy="556920"/>
          </a:xfrm>
          <a:scene3d>
            <a:camera prst="orthographicFront"/>
            <a:lightRig rig="threePt" dir="t">
              <a:rot lat="0" lon="0" rev="7500000"/>
            </a:lightRig>
          </a:scene3d>
        </p:grpSpPr>
        <p:sp>
          <p:nvSpPr>
            <p:cNvPr id="25" name="24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27" name="26 Grupo"/>
          <p:cNvGrpSpPr/>
          <p:nvPr/>
        </p:nvGrpSpPr>
        <p:grpSpPr>
          <a:xfrm>
            <a:off x="2339752" y="1412776"/>
            <a:ext cx="4536504" cy="556920"/>
            <a:chOff x="0" y="655808"/>
            <a:chExt cx="4536504" cy="556920"/>
          </a:xfrm>
          <a:scene3d>
            <a:camera prst="orthographicFront"/>
            <a:lightRig rig="threePt" dir="t">
              <a:rot lat="0" lon="0" rev="7500000"/>
            </a:lightRig>
          </a:scene3d>
        </p:grpSpPr>
        <p:sp>
          <p:nvSpPr>
            <p:cNvPr id="28" name="27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630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strVal val="#ppt_w*0.70"/>
                                          </p:val>
                                        </p:tav>
                                        <p:tav tm="100000">
                                          <p:val>
                                            <p:strVal val="#ppt_w"/>
                                          </p:val>
                                        </p:tav>
                                      </p:tavLst>
                                    </p:anim>
                                    <p:anim calcmode="lin" valueType="num">
                                      <p:cBhvr>
                                        <p:cTn id="43" dur="1000" fill="hold"/>
                                        <p:tgtEl>
                                          <p:spTgt spid="24"/>
                                        </p:tgtEl>
                                        <p:attrNameLst>
                                          <p:attrName>ppt_h</p:attrName>
                                        </p:attrNameLst>
                                      </p:cBhvr>
                                      <p:tavLst>
                                        <p:tav tm="0">
                                          <p:val>
                                            <p:strVal val="#ppt_h"/>
                                          </p:val>
                                        </p:tav>
                                        <p:tav tm="100000">
                                          <p:val>
                                            <p:strVal val="#ppt_h"/>
                                          </p:val>
                                        </p:tav>
                                      </p:tavLst>
                                    </p:anim>
                                    <p:animEffect transition="in" filter="fade">
                                      <p:cBhvr>
                                        <p:cTn id="44" dur="1000"/>
                                        <p:tgtEl>
                                          <p:spTgt spid="24"/>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6"/>
                                        </p:tgtEl>
                                      </p:cBhvr>
                                    </p:animEffect>
                                    <p:animScale>
                                      <p:cBhvr>
                                        <p:cTn id="48"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54</a:t>
            </a:fld>
            <a:endParaRPr lang="es-VE"/>
          </a:p>
        </p:txBody>
      </p:sp>
      <p:sp>
        <p:nvSpPr>
          <p:cNvPr id="5" name="4 Rectángulo"/>
          <p:cNvSpPr/>
          <p:nvPr/>
        </p:nvSpPr>
        <p:spPr>
          <a:xfrm>
            <a:off x="539552" y="1065510"/>
            <a:ext cx="7992888" cy="923330"/>
          </a:xfrm>
          <a:prstGeom prst="rect">
            <a:avLst/>
          </a:prstGeom>
          <a:solidFill>
            <a:schemeClr val="bg1"/>
          </a:solidFill>
        </p:spPr>
        <p:txBody>
          <a:bodyPr wrap="square">
            <a:spAutoFit/>
          </a:bodyPr>
          <a:lstStyle/>
          <a:p>
            <a:pPr algn="just"/>
            <a:r>
              <a:rPr lang="es-VE" dirty="0" smtClean="0">
                <a:latin typeface="Times New Roman" panose="02020603050405020304" pitchFamily="18" charset="0"/>
                <a:cs typeface="Times New Roman" panose="02020603050405020304" pitchFamily="18" charset="0"/>
              </a:rPr>
              <a:t>1- Realizar pruebas de laboratorio representativas y estimar el porcentaje de agua emulsionada en el crudo producido y verificar así la disminución del corte de agua en los pozos con CEF.</a:t>
            </a:r>
            <a:endParaRPr lang="es-VE" dirty="0">
              <a:latin typeface="Times New Roman" panose="02020603050405020304" pitchFamily="18" charset="0"/>
              <a:cs typeface="Times New Roman" panose="02020603050405020304" pitchFamily="18" charset="0"/>
            </a:endParaRPr>
          </a:p>
        </p:txBody>
      </p:sp>
      <p:sp>
        <p:nvSpPr>
          <p:cNvPr id="6" name="5 Rectángulo"/>
          <p:cNvSpPr/>
          <p:nvPr/>
        </p:nvSpPr>
        <p:spPr>
          <a:xfrm>
            <a:off x="539552" y="2350621"/>
            <a:ext cx="7992888"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2- Realizar estudios sobre la influencia del calentamiento eléctrico en fondo de pozo sobre el gas producido.</a:t>
            </a:r>
          </a:p>
        </p:txBody>
      </p:sp>
      <p:sp>
        <p:nvSpPr>
          <p:cNvPr id="7" name="6 Rectángulo"/>
          <p:cNvSpPr/>
          <p:nvPr/>
        </p:nvSpPr>
        <p:spPr>
          <a:xfrm>
            <a:off x="539552" y="3369766"/>
            <a:ext cx="7992888" cy="923330"/>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3- Realizar simulaciones de yacimiento con la nueva versión de CMG, Ltd usando el módulo de Flexwell que permite realizar sensibilidades con la longitud de cables calentadores y de potencias variables en un mismo cable.</a:t>
            </a:r>
          </a:p>
        </p:txBody>
      </p:sp>
      <p:sp>
        <p:nvSpPr>
          <p:cNvPr id="8" name="7 Rectángulo"/>
          <p:cNvSpPr/>
          <p:nvPr/>
        </p:nvSpPr>
        <p:spPr>
          <a:xfrm>
            <a:off x="539552" y="4726885"/>
            <a:ext cx="7992888"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4- Realizar estimaciones de producción con el resto de los pozos seleccionados para el Área de Reserva.</a:t>
            </a:r>
          </a:p>
        </p:txBody>
      </p:sp>
      <p:sp>
        <p:nvSpPr>
          <p:cNvPr id="9" name="8 Rectángulo"/>
          <p:cNvSpPr/>
          <p:nvPr/>
        </p:nvSpPr>
        <p:spPr>
          <a:xfrm>
            <a:off x="539552" y="5662989"/>
            <a:ext cx="7992888" cy="646331"/>
          </a:xfrm>
          <a:prstGeom prst="rect">
            <a:avLst/>
          </a:prstGeom>
          <a:solidFill>
            <a:schemeClr val="bg1"/>
          </a:solidFill>
        </p:spPr>
        <p:txBody>
          <a:bodyPr wrap="square">
            <a:spAutoFit/>
          </a:bodyPr>
          <a:lstStyle/>
          <a:p>
            <a:pPr algn="just"/>
            <a:r>
              <a:rPr lang="es-VE" dirty="0">
                <a:latin typeface="Times New Roman" panose="02020603050405020304" pitchFamily="18" charset="0"/>
                <a:cs typeface="Times New Roman" panose="02020603050405020304" pitchFamily="18" charset="0"/>
              </a:rPr>
              <a:t>5- Afinar los criterios de selección en la medida que nuevos estudios sean realizados al respecto.</a:t>
            </a:r>
          </a:p>
        </p:txBody>
      </p:sp>
      <p:sp>
        <p:nvSpPr>
          <p:cNvPr id="10" name="9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RECOMENDACIONES</a:t>
            </a:r>
            <a:endParaRPr lang="es-VE"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8946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5"/>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1" nodeType="clickEffect">
                                  <p:stCondLst>
                                    <p:cond delay="0"/>
                                  </p:stCondLst>
                                  <p:iterate type="lt">
                                    <p:tmAbs val="25"/>
                                  </p:iterate>
                                  <p:childTnLst>
                                    <p:set>
                                      <p:cBhvr override="childStyle">
                                        <p:cTn id="22" dur="indefinite"/>
                                        <p:tgtEl>
                                          <p:spTgt spid="6"/>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1" nodeType="clickEffect">
                                  <p:stCondLst>
                                    <p:cond delay="0"/>
                                  </p:stCondLst>
                                  <p:iterate type="lt">
                                    <p:tmAbs val="25"/>
                                  </p:iterate>
                                  <p:childTnLst>
                                    <p:set>
                                      <p:cBhvr override="childStyle">
                                        <p:cTn id="32" dur="indefinite"/>
                                        <p:tgtEl>
                                          <p:spTgt spid="7"/>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1" nodeType="clickEffect">
                                  <p:stCondLst>
                                    <p:cond delay="0"/>
                                  </p:stCondLst>
                                  <p:iterate type="lt">
                                    <p:tmAbs val="25"/>
                                  </p:iterate>
                                  <p:childTnLst>
                                    <p:set>
                                      <p:cBhvr override="childStyle">
                                        <p:cTn id="42" dur="indefinite"/>
                                        <p:tgtEl>
                                          <p:spTgt spid="8"/>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type="lt">
                                    <p:tmPct val="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mph" presetSubtype="0" grpId="1" nodeType="clickEffect">
                                  <p:stCondLst>
                                    <p:cond delay="0"/>
                                  </p:stCondLst>
                                  <p:iterate type="lt">
                                    <p:tmAbs val="25"/>
                                  </p:iterate>
                                  <p:childTnLst>
                                    <p:set>
                                      <p:cBhvr override="childStyle">
                                        <p:cTn id="52" dur="indefinite"/>
                                        <p:tgtEl>
                                          <p:spTgt spid="9"/>
                                        </p:tgtEl>
                                        <p:attrNameLst>
                                          <p:attrName>style.fontWeight</p:attrName>
                                        </p:attrNameLst>
                                      </p:cBhvr>
                                      <p:to>
                                        <p:strVal val="bold"/>
                                      </p:to>
                                    </p:set>
                                  </p:childTnLst>
                                </p:cTn>
                              </p:par>
                            </p:childTnLst>
                          </p:cTn>
                        </p:par>
                        <p:par>
                          <p:cTn id="53" fill="hold">
                            <p:stCondLst>
                              <p:cond delay="2075"/>
                            </p:stCondLst>
                            <p:childTnLst>
                              <p:par>
                                <p:cTn id="54" presetID="63" presetClass="path" presetSubtype="0" accel="50000" decel="50000" fill="hold" grpId="0" nodeType="afterEffect">
                                  <p:stCondLst>
                                    <p:cond delay="0"/>
                                  </p:stCondLst>
                                  <p:childTnLst>
                                    <p:animMotion origin="layout" path="M -0.49809 -2.56244E-6 L -2.77778E-7 -2.56244E-6 " pathEditMode="relative" rAng="0" ptsTypes="AA">
                                      <p:cBhvr>
                                        <p:cTn id="55" dur="1500" fill="hold"/>
                                        <p:tgtEl>
                                          <p:spTgt spid="10"/>
                                        </p:tgtEl>
                                        <p:attrNameLst>
                                          <p:attrName>ppt_x</p:attrName>
                                          <p:attrName>ppt_y</p:attrName>
                                        </p:attrNameLst>
                                      </p:cBhvr>
                                      <p:rCtr x="248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1B4D4B2-61C0-4EA7-B269-04A370947B1B}" type="slidenum">
              <a:rPr lang="es-VE" smtClean="0"/>
              <a:t>55</a:t>
            </a:fld>
            <a:endParaRPr lang="es-VE"/>
          </a:p>
        </p:txBody>
      </p:sp>
      <p:sp>
        <p:nvSpPr>
          <p:cNvPr id="5" name="4 CuadroTexto"/>
          <p:cNvSpPr txBox="1"/>
          <p:nvPr/>
        </p:nvSpPr>
        <p:spPr>
          <a:xfrm>
            <a:off x="990600" y="2852936"/>
            <a:ext cx="7086600" cy="646331"/>
          </a:xfrm>
          <a:prstGeom prst="rect">
            <a:avLst/>
          </a:prstGeom>
          <a:noFill/>
        </p:spPr>
        <p:txBody>
          <a:bodyPr>
            <a:spAutoFit/>
            <a:scene3d>
              <a:camera prst="orthographicFront"/>
              <a:lightRig rig="threePt" dir="t"/>
            </a:scene3d>
            <a:sp3d extrusionH="57150">
              <a:bevelT w="38100" h="38100"/>
            </a:sp3d>
          </a:bodyPr>
          <a:lstStyle/>
          <a:p>
            <a:pPr algn="ctr">
              <a:defRPr/>
            </a:pPr>
            <a:r>
              <a:rPr lang="es-ES" sz="3600" b="1" dirty="0">
                <a:solidFill>
                  <a:srgbClr val="17375E"/>
                </a:solidFill>
                <a:effectLst>
                  <a:outerShdw blurRad="50800" dist="38100" dir="2700000" algn="tl" rotWithShape="0">
                    <a:prstClr val="black">
                      <a:alpha val="40000"/>
                    </a:prstClr>
                  </a:outerShdw>
                </a:effectLst>
                <a:latin typeface="Georgia" panose="02040502050405020303" pitchFamily="18" charset="0"/>
              </a:rPr>
              <a:t>Gracias por su atención…</a:t>
            </a:r>
            <a:endParaRPr lang="en-US" sz="3600" b="1" dirty="0">
              <a:solidFill>
                <a:srgbClr val="17375E"/>
              </a:solidFill>
              <a:effectLst>
                <a:outerShdw blurRad="50800" dist="38100" dir="2700000" algn="tl" rotWithShape="0">
                  <a:prstClr val="black">
                    <a:alpha val="40000"/>
                  </a:prstClr>
                </a:outerShdw>
              </a:effectLst>
              <a:latin typeface="Georgia" panose="02040502050405020303" pitchFamily="18" charset="0"/>
            </a:endParaRPr>
          </a:p>
        </p:txBody>
      </p:sp>
      <p:sp>
        <p:nvSpPr>
          <p:cNvPr id="6" name="5 CuadroTexto"/>
          <p:cNvSpPr txBox="1"/>
          <p:nvPr/>
        </p:nvSpPr>
        <p:spPr>
          <a:xfrm>
            <a:off x="3352800" y="5029200"/>
            <a:ext cx="5410200" cy="923330"/>
          </a:xfrm>
          <a:prstGeom prst="rect">
            <a:avLst/>
          </a:prstGeom>
          <a:noFill/>
        </p:spPr>
        <p:txBody>
          <a:bodyPr>
            <a:spAutoFit/>
            <a:scene3d>
              <a:camera prst="orthographicFront"/>
              <a:lightRig rig="threePt" dir="t"/>
            </a:scene3d>
            <a:sp3d extrusionH="57150">
              <a:bevelT w="38100" h="38100"/>
            </a:sp3d>
          </a:bodyPr>
          <a:lstStyle/>
          <a:p>
            <a:pPr algn="ctr">
              <a:defRPr/>
            </a:pPr>
            <a:r>
              <a:rPr lang="es-VE" sz="5400" b="1" dirty="0">
                <a:solidFill>
                  <a:schemeClr val="tx2">
                    <a:lumMod val="60000"/>
                    <a:lumOff val="40000"/>
                  </a:schemeClr>
                </a:solidFill>
                <a:effectLst>
                  <a:outerShdw blurRad="38100" dist="38100" dir="2700000" algn="tl">
                    <a:srgbClr val="000000">
                      <a:alpha val="43137"/>
                    </a:srgbClr>
                  </a:outerShdw>
                </a:effectLst>
                <a:latin typeface="Georgia" panose="02040502050405020303" pitchFamily="18" charset="0"/>
              </a:rPr>
              <a:t>¿</a:t>
            </a:r>
            <a:r>
              <a:rPr lang="es-ES" sz="5400" b="1" dirty="0">
                <a:solidFill>
                  <a:schemeClr val="tx2">
                    <a:lumMod val="60000"/>
                    <a:lumOff val="40000"/>
                  </a:schemeClr>
                </a:solidFill>
                <a:effectLst>
                  <a:outerShdw blurRad="50800" dist="38100" dir="2700000" algn="tl" rotWithShape="0">
                    <a:prstClr val="black">
                      <a:alpha val="40000"/>
                    </a:prstClr>
                  </a:outerShdw>
                </a:effectLst>
                <a:latin typeface="Georgia" panose="02040502050405020303" pitchFamily="18" charset="0"/>
              </a:rPr>
              <a:t>Preguntas?</a:t>
            </a:r>
            <a:endParaRPr lang="en-US" sz="5400" b="1" dirty="0">
              <a:solidFill>
                <a:schemeClr val="tx2">
                  <a:lumMod val="60000"/>
                  <a:lumOff val="40000"/>
                </a:schemeClr>
              </a:solidFill>
              <a:effectLst>
                <a:outerShdw blurRad="50800" dist="38100" dir="2700000" algn="tl" rotWithShape="0">
                  <a:prstClr val="black">
                    <a:alpha val="40000"/>
                  </a:prstClr>
                </a:outerShdw>
              </a:effectLst>
              <a:latin typeface="Georgia" panose="02040502050405020303" pitchFamily="18" charset="0"/>
            </a:endParaRPr>
          </a:p>
        </p:txBody>
      </p:sp>
    </p:spTree>
    <p:extLst>
      <p:ext uri="{BB962C8B-B14F-4D97-AF65-F5344CB8AC3E}">
        <p14:creationId xmlns:p14="http://schemas.microsoft.com/office/powerpoint/2010/main" val="28159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PLANTEAMIENTO DEL PROBLEMA</a:t>
            </a:r>
            <a:endParaRPr lang="es-VE" sz="2800" b="1" dirty="0">
              <a:latin typeface="Times New Roman" panose="02020603050405020304" pitchFamily="18" charset="0"/>
              <a:cs typeface="Times New Roman" panose="02020603050405020304" pitchFamily="18" charset="0"/>
            </a:endParaRPr>
          </a:p>
        </p:txBody>
      </p:sp>
      <p:grpSp>
        <p:nvGrpSpPr>
          <p:cNvPr id="14" name="13 Grupo"/>
          <p:cNvGrpSpPr>
            <a:grpSpLocks/>
          </p:cNvGrpSpPr>
          <p:nvPr/>
        </p:nvGrpSpPr>
        <p:grpSpPr bwMode="auto">
          <a:xfrm>
            <a:off x="611560" y="1194526"/>
            <a:ext cx="3201463" cy="1623395"/>
            <a:chOff x="312821" y="815070"/>
            <a:chExt cx="3762520" cy="1584200"/>
          </a:xfrm>
        </p:grpSpPr>
        <p:sp>
          <p:nvSpPr>
            <p:cNvPr id="15" name="14 Rectángulo"/>
            <p:cNvSpPr/>
            <p:nvPr/>
          </p:nvSpPr>
          <p:spPr bwMode="auto">
            <a:xfrm>
              <a:off x="312821" y="815070"/>
              <a:ext cx="3762520" cy="1584200"/>
            </a:xfrm>
            <a:prstGeom prst="rect">
              <a:avLst/>
            </a:prstGeom>
            <a:ln/>
            <a:extLst/>
          </p:spPr>
          <p:style>
            <a:lnRef idx="2">
              <a:schemeClr val="accent1"/>
            </a:lnRef>
            <a:fillRef idx="1">
              <a:schemeClr val="lt1"/>
            </a:fillRef>
            <a:effectRef idx="0">
              <a:schemeClr val="accent1"/>
            </a:effectRef>
            <a:fontRef idx="minor">
              <a:schemeClr val="dk1"/>
            </a:fontRef>
          </p:style>
          <p:txBody>
            <a:bodyPr/>
            <a:lstStyle/>
            <a:p>
              <a:pPr>
                <a:defRPr/>
              </a:pPr>
              <a:endParaRPr lang="es-VE">
                <a:solidFill>
                  <a:srgbClr val="FF0000"/>
                </a:solidFill>
              </a:endParaRPr>
            </a:p>
          </p:txBody>
        </p:sp>
        <p:sp>
          <p:nvSpPr>
            <p:cNvPr id="16" name="15 Rectángulo"/>
            <p:cNvSpPr>
              <a:spLocks noChangeArrowheads="1"/>
            </p:cNvSpPr>
            <p:nvPr/>
          </p:nvSpPr>
          <p:spPr bwMode="auto">
            <a:xfrm>
              <a:off x="312821" y="815071"/>
              <a:ext cx="3762475" cy="336642"/>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algn="ctr" eaLnBrk="1" hangingPunct="1"/>
              <a:r>
                <a:rPr lang="es-VE" altLang="es-VE"/>
                <a:t>PETROANZOATEGUI</a:t>
              </a:r>
            </a:p>
          </p:txBody>
        </p:sp>
        <p:pic>
          <p:nvPicPr>
            <p:cNvPr id="1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811" y="1313021"/>
              <a:ext cx="2974583" cy="83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17 Grupo"/>
          <p:cNvGrpSpPr/>
          <p:nvPr/>
        </p:nvGrpSpPr>
        <p:grpSpPr>
          <a:xfrm>
            <a:off x="4560119" y="1734526"/>
            <a:ext cx="2748185" cy="1083395"/>
            <a:chOff x="3450444" y="1426073"/>
            <a:chExt cx="2748185" cy="1083395"/>
          </a:xfrm>
        </p:grpSpPr>
        <p:sp>
          <p:nvSpPr>
            <p:cNvPr id="19" name="18 Cheurón"/>
            <p:cNvSpPr>
              <a:spLocks noChangeArrowheads="1"/>
            </p:cNvSpPr>
            <p:nvPr/>
          </p:nvSpPr>
          <p:spPr bwMode="auto">
            <a:xfrm rot="16200000">
              <a:off x="4229894" y="1611635"/>
              <a:ext cx="871537" cy="841375"/>
            </a:xfrm>
            <a:prstGeom prst="chevron">
              <a:avLst>
                <a:gd name="adj" fmla="val 50042"/>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20" name="19 Rectángulo"/>
            <p:cNvSpPr/>
            <p:nvPr/>
          </p:nvSpPr>
          <p:spPr>
            <a:xfrm>
              <a:off x="3450444" y="1426073"/>
              <a:ext cx="2748185" cy="1083395"/>
            </a:xfrm>
            <a:prstGeom prst="rect">
              <a:avLst/>
            </a:prstGeom>
            <a:noFill/>
          </p:spPr>
          <p:txBody>
            <a:bodyPr spcFirstLastPara="1" wrap="none">
              <a:prstTxWarp prst="textArchUp">
                <a:avLst>
                  <a:gd name="adj" fmla="val 10799999"/>
                </a:avLst>
              </a:prstTxWarp>
              <a:spAutoFit/>
            </a:bodyPr>
            <a:lstStyle/>
            <a:p>
              <a:pPr algn="ctr">
                <a:defRPr/>
              </a:pPr>
              <a:r>
                <a:rPr lang="es-ES" sz="32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CABLE CALENTADOR</a:t>
              </a:r>
              <a:endParaRPr lang="es-ES" sz="5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sp>
        <p:nvSpPr>
          <p:cNvPr id="21" name="2 CuadroTexto"/>
          <p:cNvSpPr txBox="1">
            <a:spLocks noChangeArrowheads="1"/>
          </p:cNvSpPr>
          <p:nvPr/>
        </p:nvSpPr>
        <p:spPr bwMode="auto">
          <a:xfrm>
            <a:off x="215900" y="3017373"/>
            <a:ext cx="4356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dirty="0">
                <a:solidFill>
                  <a:schemeClr val="tx2"/>
                </a:solidFill>
                <a:latin typeface="Times New Roman" panose="02020603050405020304" pitchFamily="18" charset="0"/>
                <a:cs typeface="Times New Roman" panose="02020603050405020304" pitchFamily="18" charset="0"/>
              </a:rPr>
              <a:t>Experiencia Propia</a:t>
            </a:r>
          </a:p>
        </p:txBody>
      </p:sp>
      <p:pic>
        <p:nvPicPr>
          <p:cNvPr id="22" name="Picture 4" descr="https://encrypted-tbn3.gstatic.com/images?q=tbn:ANd9GcRFyn5EJbrOJ704-s-OVTctUsF8n4BApylrU_GUwFHiNS3Sd07Xs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3768" y="3536460"/>
            <a:ext cx="2057400" cy="2536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22 Flecha doblada hacia arriba"/>
          <p:cNvSpPr/>
          <p:nvPr/>
        </p:nvSpPr>
        <p:spPr bwMode="auto">
          <a:xfrm rot="5400000">
            <a:off x="775146" y="3717882"/>
            <a:ext cx="1723057" cy="1762199"/>
          </a:xfrm>
          <a:prstGeom prst="bentUpArrow">
            <a:avLst/>
          </a:prstGeom>
          <a:solidFill>
            <a:srgbClr val="FFC000"/>
          </a:solidFill>
          <a:ln>
            <a:solidFill>
              <a:schemeClr val="bg1"/>
            </a:solidFill>
          </a:ln>
          <a:extLst/>
        </p:spPr>
        <p:style>
          <a:lnRef idx="2">
            <a:schemeClr val="accent2"/>
          </a:lnRef>
          <a:fillRef idx="1">
            <a:schemeClr val="lt1"/>
          </a:fillRef>
          <a:effectRef idx="0">
            <a:schemeClr val="accent2"/>
          </a:effectRef>
          <a:fontRef idx="minor">
            <a:schemeClr val="dk1"/>
          </a:fontRef>
        </p:style>
        <p:txBody>
          <a:bodyPr/>
          <a:lstStyle/>
          <a:p>
            <a:pPr>
              <a:defRPr/>
            </a:pPr>
            <a:endParaRPr lang="es-VE">
              <a:latin typeface="Arial" pitchFamily="34" charset="0"/>
            </a:endParaRPr>
          </a:p>
        </p:txBody>
      </p:sp>
      <p:sp>
        <p:nvSpPr>
          <p:cNvPr id="24" name="23 CuadroTexto"/>
          <p:cNvSpPr txBox="1">
            <a:spLocks noChangeArrowheads="1"/>
          </p:cNvSpPr>
          <p:nvPr/>
        </p:nvSpPr>
        <p:spPr bwMode="auto">
          <a:xfrm>
            <a:off x="2843808" y="6207695"/>
            <a:ext cx="1336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s-VE" altLang="es-VE" sz="2400" dirty="0">
                <a:solidFill>
                  <a:schemeClr val="tx2"/>
                </a:solidFill>
                <a:latin typeface="Times New Roman" panose="02020603050405020304" pitchFamily="18" charset="0"/>
                <a:cs typeface="Times New Roman" panose="02020603050405020304" pitchFamily="18" charset="0"/>
              </a:rPr>
              <a:t>JK23-06</a:t>
            </a:r>
          </a:p>
        </p:txBody>
      </p:sp>
      <p:grpSp>
        <p:nvGrpSpPr>
          <p:cNvPr id="25" name="24 Grupo"/>
          <p:cNvGrpSpPr/>
          <p:nvPr/>
        </p:nvGrpSpPr>
        <p:grpSpPr>
          <a:xfrm>
            <a:off x="4824537" y="3536920"/>
            <a:ext cx="4025900" cy="3070825"/>
            <a:chOff x="219075" y="3233738"/>
            <a:chExt cx="5540375" cy="3208337"/>
          </a:xfrm>
        </p:grpSpPr>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075" y="3233738"/>
              <a:ext cx="5540375" cy="3208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3 Elipse"/>
            <p:cNvSpPr>
              <a:spLocks noChangeArrowheads="1"/>
            </p:cNvSpPr>
            <p:nvPr/>
          </p:nvSpPr>
          <p:spPr bwMode="auto">
            <a:xfrm>
              <a:off x="809625" y="3786188"/>
              <a:ext cx="1069975" cy="4746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28" name="4 Elipse"/>
            <p:cNvSpPr>
              <a:spLocks noChangeArrowheads="1"/>
            </p:cNvSpPr>
            <p:nvPr/>
          </p:nvSpPr>
          <p:spPr bwMode="auto">
            <a:xfrm>
              <a:off x="255588" y="4933950"/>
              <a:ext cx="1068387" cy="47466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29" name="6 Elipse"/>
            <p:cNvSpPr>
              <a:spLocks noChangeArrowheads="1"/>
            </p:cNvSpPr>
            <p:nvPr/>
          </p:nvSpPr>
          <p:spPr bwMode="auto">
            <a:xfrm>
              <a:off x="334963" y="5686425"/>
              <a:ext cx="1068387" cy="47466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endParaRPr lang="es-VE" altLang="es-VE"/>
            </a:p>
          </p:txBody>
        </p:sp>
        <p:sp>
          <p:nvSpPr>
            <p:cNvPr id="30" name="7 CuadroTexto"/>
            <p:cNvSpPr txBox="1">
              <a:spLocks noChangeArrowheads="1"/>
            </p:cNvSpPr>
            <p:nvPr/>
          </p:nvSpPr>
          <p:spPr bwMode="auto">
            <a:xfrm>
              <a:off x="2868611" y="4089400"/>
              <a:ext cx="2255023" cy="4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rgbClr val="FF0000"/>
                  </a:solidFill>
                  <a:latin typeface="Arial" charset="0"/>
                </a:defRPr>
              </a:lvl1pPr>
              <a:lvl2pPr marL="742950" indent="-285750" eaLnBrk="0" hangingPunct="0">
                <a:defRPr b="1" i="1">
                  <a:solidFill>
                    <a:srgbClr val="FF0000"/>
                  </a:solidFill>
                  <a:latin typeface="Arial" charset="0"/>
                </a:defRPr>
              </a:lvl2pPr>
              <a:lvl3pPr marL="1143000" indent="-228600" eaLnBrk="0" hangingPunct="0">
                <a:defRPr b="1" i="1">
                  <a:solidFill>
                    <a:srgbClr val="FF0000"/>
                  </a:solidFill>
                  <a:latin typeface="Arial" charset="0"/>
                </a:defRPr>
              </a:lvl3pPr>
              <a:lvl4pPr marL="1600200" indent="-228600" eaLnBrk="0" hangingPunct="0">
                <a:defRPr b="1" i="1">
                  <a:solidFill>
                    <a:srgbClr val="FF0000"/>
                  </a:solidFill>
                  <a:latin typeface="Arial" charset="0"/>
                </a:defRPr>
              </a:lvl4pPr>
              <a:lvl5pPr marL="2057400" indent="-228600" eaLnBrk="0" hangingPunct="0">
                <a:defRPr b="1" i="1">
                  <a:solidFill>
                    <a:srgbClr val="FF0000"/>
                  </a:solidFill>
                  <a:latin typeface="Arial" charset="0"/>
                </a:defRPr>
              </a:lvl5pPr>
              <a:lvl6pPr marL="2514600" indent="-228600" eaLnBrk="0" fontAlgn="base" hangingPunct="0">
                <a:spcBef>
                  <a:spcPct val="0"/>
                </a:spcBef>
                <a:spcAft>
                  <a:spcPct val="0"/>
                </a:spcAft>
                <a:defRPr b="1" i="1">
                  <a:solidFill>
                    <a:srgbClr val="FF0000"/>
                  </a:solidFill>
                  <a:latin typeface="Arial" charset="0"/>
                </a:defRPr>
              </a:lvl6pPr>
              <a:lvl7pPr marL="2971800" indent="-228600" eaLnBrk="0" fontAlgn="base" hangingPunct="0">
                <a:spcBef>
                  <a:spcPct val="0"/>
                </a:spcBef>
                <a:spcAft>
                  <a:spcPct val="0"/>
                </a:spcAft>
                <a:defRPr b="1" i="1">
                  <a:solidFill>
                    <a:srgbClr val="FF0000"/>
                  </a:solidFill>
                  <a:latin typeface="Arial" charset="0"/>
                </a:defRPr>
              </a:lvl7pPr>
              <a:lvl8pPr marL="3429000" indent="-228600" eaLnBrk="0" fontAlgn="base" hangingPunct="0">
                <a:spcBef>
                  <a:spcPct val="0"/>
                </a:spcBef>
                <a:spcAft>
                  <a:spcPct val="0"/>
                </a:spcAft>
                <a:defRPr b="1" i="1">
                  <a:solidFill>
                    <a:srgbClr val="FF0000"/>
                  </a:solidFill>
                  <a:latin typeface="Arial" charset="0"/>
                </a:defRPr>
              </a:lvl8pPr>
              <a:lvl9pPr marL="3886200" indent="-228600" eaLnBrk="0" fontAlgn="base" hangingPunct="0">
                <a:spcBef>
                  <a:spcPct val="0"/>
                </a:spcBef>
                <a:spcAft>
                  <a:spcPct val="0"/>
                </a:spcAft>
                <a:defRPr b="1" i="1">
                  <a:solidFill>
                    <a:srgbClr val="FF0000"/>
                  </a:solidFill>
                  <a:latin typeface="Arial" charset="0"/>
                </a:defRPr>
              </a:lvl9pPr>
            </a:lstStyle>
            <a:p>
              <a:pPr eaLnBrk="1" hangingPunct="1"/>
              <a:r>
                <a:rPr lang="el-GR" altLang="es-VE" sz="2400" dirty="0"/>
                <a:t>Δ</a:t>
              </a:r>
              <a:r>
                <a:rPr lang="es-VE" altLang="es-VE" sz="2400" dirty="0">
                  <a:latin typeface="Bodoni MT" panose="02070603080606020203" pitchFamily="18" charset="0"/>
                </a:rPr>
                <a:t>T: 20°F</a:t>
              </a:r>
            </a:p>
          </p:txBody>
        </p:sp>
      </p:grpSp>
      <p:sp>
        <p:nvSpPr>
          <p:cNvPr id="2" name="1 Marcador de número de diapositiva"/>
          <p:cNvSpPr>
            <a:spLocks noGrp="1"/>
          </p:cNvSpPr>
          <p:nvPr>
            <p:ph type="sldNum" sz="quarter" idx="12"/>
          </p:nvPr>
        </p:nvSpPr>
        <p:spPr/>
        <p:txBody>
          <a:bodyPr/>
          <a:lstStyle/>
          <a:p>
            <a:fld id="{F1B4D4B2-61C0-4EA7-B269-04A370947B1B}" type="slidenum">
              <a:rPr lang="es-VE" smtClean="0"/>
              <a:t>6</a:t>
            </a:fld>
            <a:endParaRPr lang="es-VE"/>
          </a:p>
        </p:txBody>
      </p:sp>
    </p:spTree>
    <p:extLst>
      <p:ext uri="{BB962C8B-B14F-4D97-AF65-F5344CB8AC3E}">
        <p14:creationId xmlns:p14="http://schemas.microsoft.com/office/powerpoint/2010/main" val="3609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2060848"/>
            <a:ext cx="270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Objetivo General</a:t>
            </a:r>
            <a:endParaRPr lang="es-VE" sz="2600" b="1" dirty="0">
              <a:latin typeface="Times New Roman" pitchFamily="18" charset="0"/>
              <a:cs typeface="Times New Roman" pitchFamily="18" charset="0"/>
            </a:endParaRPr>
          </a:p>
        </p:txBody>
      </p:sp>
      <p:sp>
        <p:nvSpPr>
          <p:cNvPr id="5" name="4 CuadroTexto"/>
          <p:cNvSpPr txBox="1"/>
          <p:nvPr/>
        </p:nvSpPr>
        <p:spPr>
          <a:xfrm>
            <a:off x="864408" y="3186842"/>
            <a:ext cx="7812048" cy="707886"/>
          </a:xfrm>
          <a:prstGeom prst="rect">
            <a:avLst/>
          </a:prstGeom>
          <a:noFill/>
          <a:ln>
            <a:noFill/>
          </a:ln>
        </p:spPr>
        <p:txBody>
          <a:bodyPr wrap="square" rtlCol="0">
            <a:spAutoFit/>
          </a:bodyPr>
          <a:lstStyle/>
          <a:p>
            <a:pPr algn="just"/>
            <a:r>
              <a:rPr lang="es-VE" altLang="es-VE" sz="2000" dirty="0" smtClean="0">
                <a:latin typeface="Times New Roman" panose="02020603050405020304" pitchFamily="18" charset="0"/>
                <a:cs typeface="Times New Roman" panose="02020603050405020304" pitchFamily="18" charset="0"/>
              </a:rPr>
              <a:t>Evaluar técnica y económicamente la aplicación de la tecnología de cable calentador en los pozos del Campo Zuata Principal.</a:t>
            </a:r>
            <a:endParaRPr lang="es-VE" altLang="es-VE" sz="20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PLANTEAMIENTO DEL PROBLEMA</a:t>
            </a:r>
            <a:endParaRPr lang="es-VE" sz="2800" b="1" dirty="0">
              <a:latin typeface="Times New Roman" panose="02020603050405020304" pitchFamily="18" charset="0"/>
              <a:cs typeface="Times New Roman" panose="02020603050405020304" pitchFamily="18" charset="0"/>
            </a:endParaRPr>
          </a:p>
        </p:txBody>
      </p:sp>
      <p:sp>
        <p:nvSpPr>
          <p:cNvPr id="7" name="6 Marcador de número de diapositiva"/>
          <p:cNvSpPr>
            <a:spLocks noGrp="1"/>
          </p:cNvSpPr>
          <p:nvPr>
            <p:ph type="sldNum" sz="quarter" idx="12"/>
          </p:nvPr>
        </p:nvSpPr>
        <p:spPr/>
        <p:txBody>
          <a:bodyPr/>
          <a:lstStyle/>
          <a:p>
            <a:fld id="{F1B4D4B2-61C0-4EA7-B269-04A370947B1B}" type="slidenum">
              <a:rPr lang="es-VE" smtClean="0"/>
              <a:t>7</a:t>
            </a:fld>
            <a:endParaRPr lang="es-VE"/>
          </a:p>
        </p:txBody>
      </p:sp>
    </p:spTree>
    <p:extLst>
      <p:ext uri="{BB962C8B-B14F-4D97-AF65-F5344CB8AC3E}">
        <p14:creationId xmlns:p14="http://schemas.microsoft.com/office/powerpoint/2010/main" val="6083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1556792"/>
            <a:ext cx="3240000" cy="49244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VE" sz="2600" b="1" dirty="0" smtClean="0">
                <a:latin typeface="Times New Roman" pitchFamily="18" charset="0"/>
                <a:cs typeface="Times New Roman" pitchFamily="18" charset="0"/>
              </a:rPr>
              <a:t>Objetivos Específicos</a:t>
            </a:r>
            <a:endParaRPr lang="es-VE" sz="2600" b="1" dirty="0">
              <a:latin typeface="Times New Roman" pitchFamily="18" charset="0"/>
              <a:cs typeface="Times New Roman" pitchFamily="18" charset="0"/>
            </a:endParaRPr>
          </a:p>
        </p:txBody>
      </p:sp>
      <p:sp>
        <p:nvSpPr>
          <p:cNvPr id="5" name="4 CuadroTexto"/>
          <p:cNvSpPr txBox="1"/>
          <p:nvPr/>
        </p:nvSpPr>
        <p:spPr>
          <a:xfrm>
            <a:off x="1080120" y="404664"/>
            <a:ext cx="7020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anose="02020603050405020304" pitchFamily="18" charset="0"/>
                <a:cs typeface="Times New Roman" panose="02020603050405020304" pitchFamily="18" charset="0"/>
              </a:rPr>
              <a:t>PLANTEAMIENTO DEL PROBLEMA</a:t>
            </a:r>
            <a:endParaRPr lang="es-VE" sz="2800"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251520" y="2150561"/>
            <a:ext cx="8352928" cy="3782061"/>
          </a:xfrm>
          <a:prstGeom prst="rect">
            <a:avLst/>
          </a:prstGeom>
          <a:noFill/>
        </p:spPr>
        <p:txBody>
          <a:bodyPr wrap="square" rtlCol="0">
            <a:spAutoFit/>
          </a:bodyPr>
          <a:lstStyle/>
          <a:p>
            <a:pPr marL="95250" indent="-95250" algn="just">
              <a:lnSpc>
                <a:spcPct val="150000"/>
              </a:lnSpc>
              <a:buFont typeface="Arial" pitchFamily="34" charset="0"/>
              <a:buChar char="•"/>
            </a:pPr>
            <a:r>
              <a:rPr lang="es-ES" dirty="0" smtClean="0">
                <a:latin typeface="Times New Roman" pitchFamily="18" charset="0"/>
                <a:cs typeface="Times New Roman" pitchFamily="18" charset="0"/>
              </a:rPr>
              <a:t>Analizar el estado mecánico de los pozos completados con tecnología de CEF.</a:t>
            </a:r>
          </a:p>
          <a:p>
            <a:pPr marL="95250" indent="-95250" algn="just">
              <a:lnSpc>
                <a:spcPct val="150000"/>
              </a:lnSpc>
              <a:buFont typeface="Arial" pitchFamily="34" charset="0"/>
              <a:buChar char="•"/>
            </a:pPr>
            <a:endParaRPr lang="es-VE" dirty="0" smtClean="0">
              <a:latin typeface="Times New Roman" pitchFamily="18" charset="0"/>
              <a:cs typeface="Times New Roman" pitchFamily="18" charset="0"/>
            </a:endParaRPr>
          </a:p>
          <a:p>
            <a:pPr marL="95250" indent="-95250" algn="just">
              <a:lnSpc>
                <a:spcPct val="150000"/>
              </a:lnSpc>
              <a:buFont typeface="Arial" pitchFamily="34" charset="0"/>
              <a:buChar char="•"/>
            </a:pPr>
            <a:r>
              <a:rPr lang="es-VE" dirty="0" smtClean="0">
                <a:latin typeface="Times New Roman" pitchFamily="18" charset="0"/>
                <a:cs typeface="Times New Roman" pitchFamily="18" charset="0"/>
              </a:rPr>
              <a:t>Evaluar el comportamiento de producción de pozos completados con tecnología de CEF.</a:t>
            </a:r>
          </a:p>
          <a:p>
            <a:pPr algn="just">
              <a:lnSpc>
                <a:spcPct val="150000"/>
              </a:lnSpc>
            </a:pPr>
            <a:endParaRPr lang="es-VE" dirty="0" smtClean="0">
              <a:latin typeface="Times New Roman" pitchFamily="18" charset="0"/>
              <a:cs typeface="Times New Roman" pitchFamily="18" charset="0"/>
            </a:endParaRPr>
          </a:p>
          <a:p>
            <a:pPr marL="95250" indent="-95250" algn="just">
              <a:lnSpc>
                <a:spcPct val="150000"/>
              </a:lnSpc>
              <a:buFont typeface="Arial" pitchFamily="34" charset="0"/>
              <a:buChar char="•"/>
            </a:pPr>
            <a:r>
              <a:rPr lang="es-ES" dirty="0" smtClean="0">
                <a:latin typeface="Times New Roman" pitchFamily="18" charset="0"/>
                <a:cs typeface="Times New Roman" pitchFamily="18" charset="0"/>
              </a:rPr>
              <a:t>Estimar el incremento de producción a partir de la aplicación de la técnica de CEF en los pozos seleccionados del Área de Reserva mediante simulación de yacimientos.</a:t>
            </a:r>
            <a:endParaRPr lang="es-VE" dirty="0" smtClean="0">
              <a:latin typeface="Times New Roman" pitchFamily="18" charset="0"/>
              <a:cs typeface="Times New Roman" pitchFamily="18" charset="0"/>
            </a:endParaRPr>
          </a:p>
          <a:p>
            <a:pPr marL="95250" indent="-95250" algn="just">
              <a:lnSpc>
                <a:spcPct val="150000"/>
              </a:lnSpc>
              <a:buFont typeface="Arial" pitchFamily="34" charset="0"/>
              <a:buChar char="•"/>
            </a:pPr>
            <a:endParaRPr lang="es-ES" dirty="0" smtClean="0">
              <a:latin typeface="Times New Roman" pitchFamily="18" charset="0"/>
              <a:cs typeface="Times New Roman" pitchFamily="18" charset="0"/>
            </a:endParaRPr>
          </a:p>
          <a:p>
            <a:pPr marL="95250" indent="-95250" algn="just">
              <a:lnSpc>
                <a:spcPct val="150000"/>
              </a:lnSpc>
              <a:buFont typeface="Arial" pitchFamily="34" charset="0"/>
              <a:buChar char="•"/>
            </a:pPr>
            <a:r>
              <a:rPr lang="es-ES" dirty="0" smtClean="0">
                <a:latin typeface="Times New Roman" pitchFamily="18" charset="0"/>
                <a:cs typeface="Times New Roman" pitchFamily="18" charset="0"/>
              </a:rPr>
              <a:t>Establecer límites de rentabilidad económica de la aplicación de la tecnología de CEF.</a:t>
            </a:r>
            <a:endParaRPr lang="es-VE" dirty="0" smtClean="0">
              <a:latin typeface="Times New Roman" pitchFamily="18" charset="0"/>
              <a:cs typeface="Times New Roman" pitchFamily="18" charset="0"/>
            </a:endParaRPr>
          </a:p>
        </p:txBody>
      </p:sp>
      <p:sp>
        <p:nvSpPr>
          <p:cNvPr id="9" name="8 Marcador de número de diapositiva"/>
          <p:cNvSpPr>
            <a:spLocks noGrp="1"/>
          </p:cNvSpPr>
          <p:nvPr>
            <p:ph type="sldNum" sz="quarter" idx="12"/>
          </p:nvPr>
        </p:nvSpPr>
        <p:spPr/>
        <p:txBody>
          <a:bodyPr/>
          <a:lstStyle/>
          <a:p>
            <a:fld id="{F1B4D4B2-61C0-4EA7-B269-04A370947B1B}" type="slidenum">
              <a:rPr lang="es-VE" smtClean="0"/>
              <a:t>8</a:t>
            </a:fld>
            <a:endParaRPr lang="es-VE"/>
          </a:p>
        </p:txBody>
      </p:sp>
    </p:spTree>
    <p:extLst>
      <p:ext uri="{BB962C8B-B14F-4D97-AF65-F5344CB8AC3E}">
        <p14:creationId xmlns:p14="http://schemas.microsoft.com/office/powerpoint/2010/main" val="33607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8">
                                            <p:txEl>
                                              <p:pRg st="0" end="0"/>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iterate type="lt">
                                    <p:tmPct val="0"/>
                                  </p:iterate>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iterate type="lt">
                                    <p:tmAbs val="25"/>
                                  </p:iterate>
                                  <p:childTnLst>
                                    <p:set>
                                      <p:cBhvr override="childStyle">
                                        <p:cTn id="28" dur="indefinite"/>
                                        <p:tgtEl>
                                          <p:spTgt spid="8">
                                            <p:txEl>
                                              <p:pRg st="2" end="2"/>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iterate type="lt">
                                    <p:tmPct val="0"/>
                                  </p:iterate>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mph" presetSubtype="0" nodeType="clickEffect">
                                  <p:stCondLst>
                                    <p:cond delay="0"/>
                                  </p:stCondLst>
                                  <p:iterate type="lt">
                                    <p:tmAbs val="25"/>
                                  </p:iterate>
                                  <p:childTnLst>
                                    <p:set>
                                      <p:cBhvr override="childStyle">
                                        <p:cTn id="38" dur="indefinite"/>
                                        <p:tgtEl>
                                          <p:spTgt spid="8">
                                            <p:txEl>
                                              <p:pRg st="4" end="4"/>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iterate type="lt">
                                    <p:tmPct val="0"/>
                                  </p:iterate>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8">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04664"/>
            <a:ext cx="691276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VE" sz="2800" b="1" dirty="0" smtClean="0">
                <a:latin typeface="Times New Roman" pitchFamily="18" charset="0"/>
                <a:cs typeface="Times New Roman" pitchFamily="18" charset="0"/>
              </a:rPr>
              <a:t>CONTENIDO </a:t>
            </a:r>
            <a:endParaRPr lang="es-VE" sz="2800" b="1" dirty="0">
              <a:latin typeface="Times New Roman" pitchFamily="18" charset="0"/>
              <a:cs typeface="Times New Roman" pitchFamily="18" charset="0"/>
            </a:endParaRPr>
          </a:p>
        </p:txBody>
      </p:sp>
      <p:grpSp>
        <p:nvGrpSpPr>
          <p:cNvPr id="5" name="4 Grupo"/>
          <p:cNvGrpSpPr/>
          <p:nvPr/>
        </p:nvGrpSpPr>
        <p:grpSpPr>
          <a:xfrm>
            <a:off x="2267744" y="2276872"/>
            <a:ext cx="4536504" cy="556920"/>
            <a:chOff x="0" y="1293368"/>
            <a:chExt cx="4536504" cy="556920"/>
          </a:xfrm>
          <a:scene3d>
            <a:camera prst="orthographicFront"/>
            <a:lightRig rig="threePt" dir="t">
              <a:rot lat="0" lon="0" rev="7500000"/>
            </a:lightRig>
          </a:scene3d>
        </p:grpSpPr>
        <p:sp>
          <p:nvSpPr>
            <p:cNvPr id="6" name="5 Rectángulo redondeado"/>
            <p:cNvSpPr/>
            <p:nvPr/>
          </p:nvSpPr>
          <p:spPr>
            <a:xfrm>
              <a:off x="0" y="1293368"/>
              <a:ext cx="4536504" cy="556920"/>
            </a:xfrm>
            <a:prstGeom prst="roundRect">
              <a:avLst/>
            </a:prstGeom>
            <a:solidFill>
              <a:schemeClr val="tx2">
                <a:lumMod val="40000"/>
                <a:lumOff val="60000"/>
              </a:schemeClr>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7187" y="13205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Teórico</a:t>
              </a:r>
              <a:endParaRPr lang="es-VE" sz="2400" b="1" kern="1200" dirty="0">
                <a:latin typeface="Times New Roman" pitchFamily="18" charset="0"/>
                <a:cs typeface="Times New Roman" pitchFamily="18" charset="0"/>
              </a:endParaRPr>
            </a:p>
          </p:txBody>
        </p:sp>
      </p:grpSp>
      <p:grpSp>
        <p:nvGrpSpPr>
          <p:cNvPr id="11" name="10 Grupo"/>
          <p:cNvGrpSpPr/>
          <p:nvPr/>
        </p:nvGrpSpPr>
        <p:grpSpPr>
          <a:xfrm>
            <a:off x="2267744" y="2924944"/>
            <a:ext cx="4536504" cy="556920"/>
            <a:chOff x="0" y="1930928"/>
            <a:chExt cx="4536504" cy="556920"/>
          </a:xfrm>
          <a:scene3d>
            <a:camera prst="orthographicFront"/>
            <a:lightRig rig="threePt" dir="t">
              <a:rot lat="0" lon="0" rev="7500000"/>
            </a:lightRig>
          </a:scene3d>
        </p:grpSpPr>
        <p:sp>
          <p:nvSpPr>
            <p:cNvPr id="12" name="11 Rectángulo redondeado"/>
            <p:cNvSpPr/>
            <p:nvPr/>
          </p:nvSpPr>
          <p:spPr>
            <a:xfrm>
              <a:off x="0" y="193092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27187" y="195811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Descripción del Área</a:t>
              </a:r>
              <a:endParaRPr lang="es-VE" sz="2400" b="1" kern="1200" dirty="0">
                <a:latin typeface="Times New Roman" pitchFamily="18" charset="0"/>
                <a:cs typeface="Times New Roman" pitchFamily="18" charset="0"/>
              </a:endParaRPr>
            </a:p>
          </p:txBody>
        </p:sp>
      </p:grpSp>
      <p:grpSp>
        <p:nvGrpSpPr>
          <p:cNvPr id="14" name="13 Grupo"/>
          <p:cNvGrpSpPr/>
          <p:nvPr/>
        </p:nvGrpSpPr>
        <p:grpSpPr>
          <a:xfrm>
            <a:off x="2267744" y="3573016"/>
            <a:ext cx="4536504" cy="556920"/>
            <a:chOff x="0" y="2568488"/>
            <a:chExt cx="4536504" cy="556920"/>
          </a:xfrm>
          <a:scene3d>
            <a:camera prst="orthographicFront"/>
            <a:lightRig rig="threePt" dir="t">
              <a:rot lat="0" lon="0" rev="7500000"/>
            </a:lightRig>
          </a:scene3d>
        </p:grpSpPr>
        <p:sp>
          <p:nvSpPr>
            <p:cNvPr id="15" name="14 Rectángulo redondeado"/>
            <p:cNvSpPr/>
            <p:nvPr/>
          </p:nvSpPr>
          <p:spPr>
            <a:xfrm>
              <a:off x="0" y="256848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27187" y="259567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Marco Metodológico</a:t>
              </a:r>
              <a:endParaRPr lang="es-VE" sz="2400" b="1" kern="1200" dirty="0">
                <a:latin typeface="Times New Roman" pitchFamily="18" charset="0"/>
                <a:cs typeface="Times New Roman" pitchFamily="18" charset="0"/>
              </a:endParaRPr>
            </a:p>
          </p:txBody>
        </p:sp>
      </p:grpSp>
      <p:grpSp>
        <p:nvGrpSpPr>
          <p:cNvPr id="17" name="16 Grupo"/>
          <p:cNvGrpSpPr/>
          <p:nvPr/>
        </p:nvGrpSpPr>
        <p:grpSpPr>
          <a:xfrm>
            <a:off x="2267744" y="4221088"/>
            <a:ext cx="4536504" cy="556920"/>
            <a:chOff x="0" y="3206048"/>
            <a:chExt cx="4536504" cy="556920"/>
          </a:xfrm>
          <a:scene3d>
            <a:camera prst="orthographicFront"/>
            <a:lightRig rig="threePt" dir="t">
              <a:rot lat="0" lon="0" rev="7500000"/>
            </a:lightRig>
          </a:scene3d>
        </p:grpSpPr>
        <p:sp>
          <p:nvSpPr>
            <p:cNvPr id="18" name="17 Rectángulo redondeado"/>
            <p:cNvSpPr/>
            <p:nvPr/>
          </p:nvSpPr>
          <p:spPr>
            <a:xfrm>
              <a:off x="0" y="320604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27187" y="323323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Resultados y Análisis</a:t>
              </a:r>
              <a:endParaRPr lang="es-VE" sz="2400" b="1" kern="1200" dirty="0">
                <a:latin typeface="Times New Roman" pitchFamily="18" charset="0"/>
                <a:cs typeface="Times New Roman" pitchFamily="18" charset="0"/>
              </a:endParaRPr>
            </a:p>
          </p:txBody>
        </p:sp>
      </p:grpSp>
      <p:grpSp>
        <p:nvGrpSpPr>
          <p:cNvPr id="20" name="19 Grupo"/>
          <p:cNvGrpSpPr/>
          <p:nvPr/>
        </p:nvGrpSpPr>
        <p:grpSpPr>
          <a:xfrm>
            <a:off x="2267744" y="4869160"/>
            <a:ext cx="4536504" cy="556920"/>
            <a:chOff x="0" y="3843608"/>
            <a:chExt cx="4536504" cy="556920"/>
          </a:xfrm>
          <a:scene3d>
            <a:camera prst="orthographicFront"/>
            <a:lightRig rig="threePt" dir="t">
              <a:rot lat="0" lon="0" rev="7500000"/>
            </a:lightRig>
          </a:scene3d>
        </p:grpSpPr>
        <p:sp>
          <p:nvSpPr>
            <p:cNvPr id="21" name="20 Rectángulo redondeado"/>
            <p:cNvSpPr/>
            <p:nvPr/>
          </p:nvSpPr>
          <p:spPr>
            <a:xfrm>
              <a:off x="0" y="38436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7187" y="38707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Conclusiones</a:t>
              </a:r>
              <a:endParaRPr lang="es-VE" sz="2400" b="1" kern="1200" dirty="0">
                <a:latin typeface="Times New Roman" pitchFamily="18" charset="0"/>
                <a:cs typeface="Times New Roman" pitchFamily="18" charset="0"/>
              </a:endParaRPr>
            </a:p>
          </p:txBody>
        </p:sp>
      </p:grpSp>
      <p:grpSp>
        <p:nvGrpSpPr>
          <p:cNvPr id="23" name="22 Grupo"/>
          <p:cNvGrpSpPr/>
          <p:nvPr/>
        </p:nvGrpSpPr>
        <p:grpSpPr>
          <a:xfrm>
            <a:off x="2267744" y="5517232"/>
            <a:ext cx="4536504" cy="556920"/>
            <a:chOff x="0" y="4481168"/>
            <a:chExt cx="4536504" cy="556920"/>
          </a:xfrm>
          <a:scene3d>
            <a:camera prst="orthographicFront"/>
            <a:lightRig rig="threePt" dir="t">
              <a:rot lat="0" lon="0" rev="7500000"/>
            </a:lightRig>
          </a:scene3d>
        </p:grpSpPr>
        <p:sp>
          <p:nvSpPr>
            <p:cNvPr id="24" name="23 Rectángulo redondeado"/>
            <p:cNvSpPr/>
            <p:nvPr/>
          </p:nvSpPr>
          <p:spPr>
            <a:xfrm>
              <a:off x="0" y="448116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27187" y="450835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Recomendaciones</a:t>
              </a:r>
              <a:endParaRPr lang="es-VE" sz="2400" b="1" kern="1200" dirty="0">
                <a:latin typeface="Times New Roman" pitchFamily="18" charset="0"/>
                <a:cs typeface="Times New Roman" pitchFamily="18" charset="0"/>
              </a:endParaRPr>
            </a:p>
          </p:txBody>
        </p:sp>
      </p:grpSp>
      <p:grpSp>
        <p:nvGrpSpPr>
          <p:cNvPr id="26" name="25 Grupo"/>
          <p:cNvGrpSpPr/>
          <p:nvPr/>
        </p:nvGrpSpPr>
        <p:grpSpPr>
          <a:xfrm>
            <a:off x="2267744" y="1628800"/>
            <a:ext cx="4536504" cy="556920"/>
            <a:chOff x="0" y="655808"/>
            <a:chExt cx="4536504" cy="556920"/>
          </a:xfrm>
          <a:scene3d>
            <a:camera prst="orthographicFront"/>
            <a:lightRig rig="threePt" dir="t">
              <a:rot lat="0" lon="0" rev="7500000"/>
            </a:lightRig>
          </a:scene3d>
        </p:grpSpPr>
        <p:sp>
          <p:nvSpPr>
            <p:cNvPr id="27" name="26 Rectángulo redondeado"/>
            <p:cNvSpPr/>
            <p:nvPr/>
          </p:nvSpPr>
          <p:spPr>
            <a:xfrm>
              <a:off x="0" y="655808"/>
              <a:ext cx="4536504" cy="556920"/>
            </a:xfrm>
            <a:prstGeom prst="roundRect">
              <a:avLst/>
            </a:prstGeom>
            <a:solidFill>
              <a:srgbClr val="ECF1F8"/>
            </a:soli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27187" y="682995"/>
              <a:ext cx="4482130" cy="5025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Times New Roman" pitchFamily="18" charset="0"/>
                  <a:cs typeface="Times New Roman" pitchFamily="18" charset="0"/>
                </a:rPr>
                <a:t>Planteamiento del Problema</a:t>
              </a:r>
              <a:endParaRPr lang="es-VE" sz="2400" b="1" kern="1200" dirty="0">
                <a:latin typeface="Times New Roman" pitchFamily="18" charset="0"/>
                <a:cs typeface="Times New Roman" pitchFamily="18" charset="0"/>
              </a:endParaRPr>
            </a:p>
          </p:txBody>
        </p:sp>
      </p:grpSp>
      <p:sp>
        <p:nvSpPr>
          <p:cNvPr id="29" name="28 Marcador de número de diapositiva"/>
          <p:cNvSpPr>
            <a:spLocks noGrp="1"/>
          </p:cNvSpPr>
          <p:nvPr>
            <p:ph type="sldNum" sz="quarter" idx="12"/>
          </p:nvPr>
        </p:nvSpPr>
        <p:spPr/>
        <p:txBody>
          <a:bodyPr/>
          <a:lstStyle/>
          <a:p>
            <a:fld id="{F1B4D4B2-61C0-4EA7-B269-04A370947B1B}" type="slidenum">
              <a:rPr lang="es-VE" smtClean="0"/>
              <a:t>9</a:t>
            </a:fld>
            <a:endParaRPr lang="es-VE"/>
          </a:p>
        </p:txBody>
      </p:sp>
    </p:spTree>
    <p:extLst>
      <p:ext uri="{BB962C8B-B14F-4D97-AF65-F5344CB8AC3E}">
        <p14:creationId xmlns:p14="http://schemas.microsoft.com/office/powerpoint/2010/main" val="26966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strVal val="#ppt_w*0.70"/>
                                          </p:val>
                                        </p:tav>
                                        <p:tav tm="100000">
                                          <p:val>
                                            <p:strVal val="#ppt_w"/>
                                          </p:val>
                                        </p:tav>
                                      </p:tavLst>
                                    </p:anim>
                                    <p:anim calcmode="lin" valueType="num">
                                      <p:cBhvr>
                                        <p:cTn id="43" dur="1000" fill="hold"/>
                                        <p:tgtEl>
                                          <p:spTgt spid="23"/>
                                        </p:tgtEl>
                                        <p:attrNameLst>
                                          <p:attrName>ppt_h</p:attrName>
                                        </p:attrNameLst>
                                      </p:cBhvr>
                                      <p:tavLst>
                                        <p:tav tm="0">
                                          <p:val>
                                            <p:strVal val="#ppt_h"/>
                                          </p:val>
                                        </p:tav>
                                        <p:tav tm="100000">
                                          <p:val>
                                            <p:strVal val="#ppt_h"/>
                                          </p:val>
                                        </p:tav>
                                      </p:tavLst>
                                    </p:anim>
                                    <p:animEffect transition="in" filter="fade">
                                      <p:cBhvr>
                                        <p:cTn id="44" dur="1000"/>
                                        <p:tgtEl>
                                          <p:spTgt spid="23"/>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2000" tmFilter="0, 0; .2, .5; .8, .5; 1, 0"/>
                                        <p:tgtEl>
                                          <p:spTgt spid="5"/>
                                        </p:tgtEl>
                                      </p:cBhvr>
                                    </p:animEffect>
                                    <p:animScale>
                                      <p:cBhvr>
                                        <p:cTn id="48"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1599</TotalTime>
  <Words>3010</Words>
  <Application>Microsoft Office PowerPoint</Application>
  <PresentationFormat>Presentación en pantalla (4:3)</PresentationFormat>
  <Paragraphs>724</Paragraphs>
  <Slides>55</Slides>
  <Notes>1</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55</vt:i4>
      </vt:variant>
    </vt:vector>
  </HeadingPairs>
  <TitlesOfParts>
    <vt:vector size="5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Isbelis</dc:creator>
  <cp:lastModifiedBy>Isbelis</cp:lastModifiedBy>
  <cp:revision>58</cp:revision>
  <dcterms:created xsi:type="dcterms:W3CDTF">2014-05-28T00:23:06Z</dcterms:created>
  <dcterms:modified xsi:type="dcterms:W3CDTF">2014-06-03T04:00:55Z</dcterms:modified>
</cp:coreProperties>
</file>