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66" r:id="rId3"/>
    <p:sldId id="258" r:id="rId4"/>
    <p:sldId id="267" r:id="rId5"/>
    <p:sldId id="305" r:id="rId6"/>
    <p:sldId id="319" r:id="rId7"/>
    <p:sldId id="304" r:id="rId8"/>
    <p:sldId id="301" r:id="rId9"/>
    <p:sldId id="321" r:id="rId10"/>
    <p:sldId id="308" r:id="rId11"/>
    <p:sldId id="309" r:id="rId12"/>
    <p:sldId id="317" r:id="rId13"/>
    <p:sldId id="315" r:id="rId14"/>
    <p:sldId id="323" r:id="rId15"/>
    <p:sldId id="324" r:id="rId16"/>
    <p:sldId id="310" r:id="rId17"/>
    <p:sldId id="326" r:id="rId18"/>
    <p:sldId id="327" r:id="rId19"/>
  </p:sldIdLst>
  <p:sldSz cx="8202613" cy="5532438"/>
  <p:notesSz cx="6858000" cy="9144000"/>
  <p:defaultTextStyle>
    <a:defPPr>
      <a:defRPr lang="en-US"/>
    </a:defPPr>
    <a:lvl1pPr marL="0" algn="l" defTabSz="7848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92415" algn="l" defTabSz="7848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84830" algn="l" defTabSz="7848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77244" algn="l" defTabSz="7848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69659" algn="l" defTabSz="7848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62074" algn="l" defTabSz="7848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54489" algn="l" defTabSz="7848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46903" algn="l" defTabSz="7848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39318" algn="l" defTabSz="7848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000000"/>
    <a:srgbClr val="CC6600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34" autoAdjust="0"/>
    <p:restoredTop sz="94660"/>
  </p:normalViewPr>
  <p:slideViewPr>
    <p:cSldViewPr>
      <p:cViewPr varScale="1">
        <p:scale>
          <a:sx n="57" d="100"/>
          <a:sy n="57" d="100"/>
        </p:scale>
        <p:origin x="-726" y="-96"/>
      </p:cViewPr>
      <p:guideLst>
        <p:guide orient="horz" pos="1743"/>
        <p:guide pos="2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9" d="100"/>
        <a:sy n="129" d="100"/>
      </p:scale>
      <p:origin x="0" y="54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0FB54-C270-496D-8632-A6672E5C3A77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685800"/>
            <a:ext cx="5083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E5728-6F9B-42DE-AB92-08D1E508E41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566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48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2415" algn="l" defTabSz="7848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4830" algn="l" defTabSz="7848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77244" algn="l" defTabSz="7848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69659" algn="l" defTabSz="7848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62074" algn="l" defTabSz="7848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54489" algn="l" defTabSz="7848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46903" algn="l" defTabSz="7848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39318" algn="l" defTabSz="7848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5728-6F9B-42DE-AB92-08D1E508E4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5728-6F9B-42DE-AB92-08D1E508E4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505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5728-6F9B-42DE-AB92-08D1E508E4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5728-6F9B-42DE-AB92-08D1E508E41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5728-6F9B-42DE-AB92-08D1E508E4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505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5728-6F9B-42DE-AB92-08D1E508E4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505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5728-6F9B-42DE-AB92-08D1E508E4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5053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5728-6F9B-42DE-AB92-08D1E508E4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5053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5728-6F9B-42DE-AB92-08D1E508E41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5728-6F9B-42DE-AB92-08D1E508E4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505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8202613" cy="5532438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554400" y="3164747"/>
            <a:ext cx="2250458" cy="203895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562153" y="2087646"/>
            <a:ext cx="5178737" cy="3106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2995971" y="2432879"/>
            <a:ext cx="4348029" cy="1290517"/>
          </a:xfrm>
        </p:spPr>
        <p:txBody>
          <a:bodyPr anchor="b"/>
          <a:lstStyle>
            <a:lvl1pPr>
              <a:defRPr sz="41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2871004" y="3845534"/>
            <a:ext cx="4338536" cy="83966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000100"/>
                </a:solidFill>
              </a:defRPr>
            </a:lvl1pPr>
            <a:lvl2pPr marL="392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7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9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4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9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864120" y="4083210"/>
            <a:ext cx="1765872" cy="431584"/>
          </a:xfrm>
        </p:spPr>
        <p:txBody>
          <a:bodyPr anchor="t"/>
          <a:lstStyle>
            <a:lvl1pPr algn="ctr">
              <a:defRPr sz="1900">
                <a:solidFill>
                  <a:schemeClr val="accent1"/>
                </a:solidFill>
              </a:defRPr>
            </a:lvl1pPr>
          </a:lstStyle>
          <a:p>
            <a:fld id="{E34C3E44-D77A-4A70-B582-5979E1FB1E81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580922" y="3336038"/>
            <a:ext cx="1871137" cy="673613"/>
          </a:xfrm>
        </p:spPr>
        <p:txBody>
          <a:bodyPr anchor="ctr"/>
          <a:lstStyle>
            <a:lvl1pPr algn="l"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777447" y="4444835"/>
            <a:ext cx="662183" cy="344149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F2A3D7E-842B-44A4-820B-94BC0186D01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43553"/>
            <a:ext cx="8202613" cy="266377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6751-A39C-4D07-B087-7DC804888442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3D7E-842B-44A4-820B-94BC0186D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6894" y="443917"/>
            <a:ext cx="1761194" cy="441233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525" y="676186"/>
            <a:ext cx="5299620" cy="41800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1A48-60FB-4091-AE7C-2FB86B986289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3D7E-842B-44A4-820B-94BC0186D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F17D-4D2D-4F92-8D20-DF2EE2B8CC4B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3D7E-842B-44A4-820B-94BC0186D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26" y="1208451"/>
            <a:ext cx="7213562" cy="1691886"/>
          </a:xfrm>
        </p:spPr>
        <p:txBody>
          <a:bodyPr anchor="b"/>
          <a:lstStyle>
            <a:lvl1pPr algn="ctr">
              <a:defRPr sz="41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906" y="3028726"/>
            <a:ext cx="6698802" cy="1210220"/>
          </a:xfrm>
        </p:spPr>
        <p:txBody>
          <a:bodyPr anchor="t"/>
          <a:lstStyle>
            <a:lvl1pPr marL="0" indent="0" algn="ctr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2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84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772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69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620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544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469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39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FB4B-AF42-40C1-87CA-BBED7E0DAAEE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3D7E-842B-44A4-820B-94BC0186D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93FB-8979-4109-BFCD-47EB9E9F9C83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3D7E-842B-44A4-820B-94BC0186D01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54640" y="1644978"/>
            <a:ext cx="3281045" cy="31866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166928" y="1644978"/>
            <a:ext cx="3281045" cy="31866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641" y="1644395"/>
            <a:ext cx="2706862" cy="437557"/>
          </a:xfrm>
        </p:spPr>
        <p:txBody>
          <a:bodyPr anchor="b">
            <a:noAutofit/>
          </a:bodyPr>
          <a:lstStyle>
            <a:lvl1pPr marL="0" indent="0" algn="ctr">
              <a:buNone/>
              <a:defRPr sz="21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392415" indent="0">
              <a:buNone/>
              <a:defRPr sz="1700" b="1"/>
            </a:lvl2pPr>
            <a:lvl3pPr marL="784830" indent="0">
              <a:buNone/>
              <a:defRPr sz="1500" b="1"/>
            </a:lvl3pPr>
            <a:lvl4pPr marL="1177244" indent="0">
              <a:buNone/>
              <a:defRPr sz="1400" b="1"/>
            </a:lvl4pPr>
            <a:lvl5pPr marL="1569659" indent="0">
              <a:buNone/>
              <a:defRPr sz="1400" b="1"/>
            </a:lvl5pPr>
            <a:lvl6pPr marL="1962074" indent="0">
              <a:buNone/>
              <a:defRPr sz="1400" b="1"/>
            </a:lvl6pPr>
            <a:lvl7pPr marL="2354489" indent="0">
              <a:buNone/>
              <a:defRPr sz="1400" b="1"/>
            </a:lvl7pPr>
            <a:lvl8pPr marL="2746903" indent="0">
              <a:buNone/>
              <a:defRPr sz="1400" b="1"/>
            </a:lvl8pPr>
            <a:lvl9pPr marL="3139318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6366" y="1644394"/>
            <a:ext cx="2704340" cy="437556"/>
          </a:xfrm>
        </p:spPr>
        <p:txBody>
          <a:bodyPr anchor="b">
            <a:noAutofit/>
          </a:bodyPr>
          <a:lstStyle>
            <a:lvl1pPr marL="0" indent="0" algn="ctr">
              <a:buNone/>
              <a:defRPr sz="21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392415" indent="0">
              <a:buNone/>
              <a:defRPr sz="1700" b="1"/>
            </a:lvl2pPr>
            <a:lvl3pPr marL="784830" indent="0">
              <a:buNone/>
              <a:defRPr sz="1500" b="1"/>
            </a:lvl3pPr>
            <a:lvl4pPr marL="1177244" indent="0">
              <a:buNone/>
              <a:defRPr sz="1400" b="1"/>
            </a:lvl4pPr>
            <a:lvl5pPr marL="1569659" indent="0">
              <a:buNone/>
              <a:defRPr sz="1400" b="1"/>
            </a:lvl5pPr>
            <a:lvl6pPr marL="1962074" indent="0">
              <a:buNone/>
              <a:defRPr sz="1400" b="1"/>
            </a:lvl6pPr>
            <a:lvl7pPr marL="2354489" indent="0">
              <a:buNone/>
              <a:defRPr sz="1400" b="1"/>
            </a:lvl7pPr>
            <a:lvl8pPr marL="2746903" indent="0">
              <a:buNone/>
              <a:defRPr sz="1400" b="1"/>
            </a:lvl8pPr>
            <a:lvl9pPr marL="3139318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8490-F167-4EC9-B43E-96EA47AD010F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3D7E-842B-44A4-820B-94BC0186D01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528664" y="3453540"/>
            <a:ext cx="1155843" cy="582874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78483" tIns="39241" rIns="78483" bIns="392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521689" y="2675738"/>
            <a:ext cx="1155843" cy="582874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78483" tIns="39241" rIns="78483" bIns="392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54641" y="2212975"/>
            <a:ext cx="2706862" cy="2618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749313" y="2212975"/>
            <a:ext cx="2706862" cy="2618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BA4D-063B-4095-8EDC-2B02A13A4D72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3D7E-842B-44A4-820B-94BC0186D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BE59-ACC6-4284-B332-F3339D6A012C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3D7E-842B-44A4-820B-94BC0186D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26" y="1199648"/>
            <a:ext cx="2698603" cy="1549969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24" y="673951"/>
            <a:ext cx="4215564" cy="4155803"/>
          </a:xfrm>
        </p:spPr>
        <p:txBody>
          <a:bodyPr anchor="ctr"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526" y="2749617"/>
            <a:ext cx="2698603" cy="1548156"/>
          </a:xfrm>
        </p:spPr>
        <p:txBody>
          <a:bodyPr/>
          <a:lstStyle>
            <a:lvl1pPr marL="0" indent="0">
              <a:buNone/>
              <a:defRPr sz="1200"/>
            </a:lvl1pPr>
            <a:lvl2pPr marL="392415" indent="0">
              <a:buNone/>
              <a:defRPr sz="1000"/>
            </a:lvl2pPr>
            <a:lvl3pPr marL="784830" indent="0">
              <a:buNone/>
              <a:defRPr sz="900"/>
            </a:lvl3pPr>
            <a:lvl4pPr marL="1177244" indent="0">
              <a:buNone/>
              <a:defRPr sz="800"/>
            </a:lvl4pPr>
            <a:lvl5pPr marL="1569659" indent="0">
              <a:buNone/>
              <a:defRPr sz="800"/>
            </a:lvl5pPr>
            <a:lvl6pPr marL="1962074" indent="0">
              <a:buNone/>
              <a:defRPr sz="800"/>
            </a:lvl6pPr>
            <a:lvl7pPr marL="2354489" indent="0">
              <a:buNone/>
              <a:defRPr sz="800"/>
            </a:lvl7pPr>
            <a:lvl8pPr marL="2746903" indent="0">
              <a:buNone/>
              <a:defRPr sz="800"/>
            </a:lvl8pPr>
            <a:lvl9pPr marL="313931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B7FE-1624-4C39-83D0-B3F5F037054C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3D7E-842B-44A4-820B-94BC0186D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2560" y="154248"/>
            <a:ext cx="2494961" cy="660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25" y="3767071"/>
            <a:ext cx="7213563" cy="580724"/>
          </a:xfrm>
        </p:spPr>
        <p:txBody>
          <a:bodyPr anchor="b"/>
          <a:lstStyle>
            <a:lvl1pPr algn="ctr">
              <a:defRPr sz="31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1911209" y="479478"/>
            <a:ext cx="4371993" cy="2950634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2700"/>
            </a:lvl1pPr>
            <a:lvl2pPr marL="392415" indent="0">
              <a:buNone/>
              <a:defRPr sz="2400"/>
            </a:lvl2pPr>
            <a:lvl3pPr marL="784830" indent="0">
              <a:buNone/>
              <a:defRPr sz="2100"/>
            </a:lvl3pPr>
            <a:lvl4pPr marL="1177244" indent="0">
              <a:buNone/>
              <a:defRPr sz="1700"/>
            </a:lvl4pPr>
            <a:lvl5pPr marL="1569659" indent="0">
              <a:buNone/>
              <a:defRPr sz="1700"/>
            </a:lvl5pPr>
            <a:lvl6pPr marL="1962074" indent="0">
              <a:buNone/>
              <a:defRPr sz="1700"/>
            </a:lvl6pPr>
            <a:lvl7pPr marL="2354489" indent="0">
              <a:buNone/>
              <a:defRPr sz="1700"/>
            </a:lvl7pPr>
            <a:lvl8pPr marL="2746903" indent="0">
              <a:buNone/>
              <a:defRPr sz="1700"/>
            </a:lvl8pPr>
            <a:lvl9pPr marL="3139318" indent="0">
              <a:buNone/>
              <a:defRPr sz="17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3682" y="4369281"/>
            <a:ext cx="6015250" cy="48655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392415" indent="0">
              <a:buNone/>
              <a:defRPr sz="1000"/>
            </a:lvl2pPr>
            <a:lvl3pPr marL="784830" indent="0">
              <a:buNone/>
              <a:defRPr sz="900"/>
            </a:lvl3pPr>
            <a:lvl4pPr marL="1177244" indent="0">
              <a:buNone/>
              <a:defRPr sz="800"/>
            </a:lvl4pPr>
            <a:lvl5pPr marL="1569659" indent="0">
              <a:buNone/>
              <a:defRPr sz="800"/>
            </a:lvl5pPr>
            <a:lvl6pPr marL="1962074" indent="0">
              <a:buNone/>
              <a:defRPr sz="800"/>
            </a:lvl6pPr>
            <a:lvl7pPr marL="2354489" indent="0">
              <a:buNone/>
              <a:defRPr sz="800"/>
            </a:lvl7pPr>
            <a:lvl8pPr marL="2746903" indent="0">
              <a:buNone/>
              <a:defRPr sz="800"/>
            </a:lvl8pPr>
            <a:lvl9pPr marL="313931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1673-095C-4F3A-A3D0-013DC04D251D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3D7E-842B-44A4-820B-94BC0186D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8202613" cy="55324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525" y="352181"/>
            <a:ext cx="7213563" cy="1163824"/>
          </a:xfrm>
          <a:prstGeom prst="rect">
            <a:avLst/>
          </a:prstGeom>
        </p:spPr>
        <p:txBody>
          <a:bodyPr vert="horz" lIns="78483" tIns="39241" rIns="78483" bIns="39241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906" y="1644395"/>
            <a:ext cx="6698801" cy="3187595"/>
          </a:xfrm>
          <a:prstGeom prst="rect">
            <a:avLst/>
          </a:prstGeom>
        </p:spPr>
        <p:txBody>
          <a:bodyPr vert="horz" lIns="78483" tIns="39241" rIns="78483" bIns="3924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25" y="4960378"/>
            <a:ext cx="1913943" cy="294551"/>
          </a:xfrm>
          <a:prstGeom prst="rect">
            <a:avLst/>
          </a:prstGeom>
        </p:spPr>
        <p:txBody>
          <a:bodyPr vert="horz" lIns="78483" tIns="39241" rIns="78483" bIns="39241" rtlCol="0"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3694D63-5EAF-4901-A300-2DDA40AF00DE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2560" y="4960378"/>
            <a:ext cx="2597494" cy="294551"/>
          </a:xfrm>
          <a:prstGeom prst="rect">
            <a:avLst/>
          </a:prstGeom>
        </p:spPr>
        <p:txBody>
          <a:bodyPr vert="horz" lIns="78483" tIns="39241" rIns="78483" bIns="39241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4145" y="4960378"/>
            <a:ext cx="1913943" cy="294551"/>
          </a:xfrm>
          <a:prstGeom prst="rect">
            <a:avLst/>
          </a:prstGeom>
        </p:spPr>
        <p:txBody>
          <a:bodyPr vert="horz" lIns="78483" tIns="39241" rIns="78483" bIns="39241" rtlCol="0"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F2A3D7E-842B-44A4-820B-94BC0186D0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d"/>
  </p:transition>
  <p:hf sldNum="0" hdr="0" ftr="0" dt="0"/>
  <p:txStyles>
    <p:titleStyle>
      <a:lvl1pPr algn="ctr" defTabSz="392415" rtl="0" eaLnBrk="1" latinLnBrk="0" hangingPunct="1">
        <a:spcBef>
          <a:spcPct val="0"/>
        </a:spcBef>
        <a:buNone/>
        <a:defRPr sz="41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6207" indent="-196207" algn="l" defTabSz="392415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78746" indent="-196207" algn="l" defTabSz="392415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06347" indent="-156966" algn="l" defTabSz="392415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41795" indent="-156966" algn="l" defTabSz="392415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16486" indent="-156966" algn="l" defTabSz="392415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12693" indent="-156966" algn="l" defTabSz="392415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48142" indent="-156966" algn="l" defTabSz="392415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83591" indent="-156966" algn="l" defTabSz="392415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19040" indent="-156966" algn="l" defTabSz="392415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2415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4830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7244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9659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62074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54489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6903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9318" algn="l" defTabSz="3924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9.png"/><Relationship Id="rId5" Type="http://schemas.openxmlformats.org/officeDocument/2006/relationships/image" Target="../media/image18.jpeg"/><Relationship Id="rId10" Type="http://schemas.openxmlformats.org/officeDocument/2006/relationships/hyperlink" Target="file:///F:\Libro%20AP%202014%20100x.html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9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file:///F:\Mi%20pel&#237;cula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8407">
            <a:off x="790480" y="474122"/>
            <a:ext cx="4172167" cy="288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Luis Gomes\Desktop\Servicio Comunitario\imagenes\escud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3163">
            <a:off x="2790385" y="3366301"/>
            <a:ext cx="1295725" cy="1190600"/>
          </a:xfrm>
          <a:prstGeom prst="rect">
            <a:avLst/>
          </a:prstGeom>
          <a:noFill/>
        </p:spPr>
      </p:pic>
      <p:pic>
        <p:nvPicPr>
          <p:cNvPr id="7" name="Picture 4" descr="C:\Users\Luis Gomes\Desktop\Servicio Comunitario\imagenes\ESCUDO ESCUELA DE PETROLE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5217">
            <a:off x="4590425" y="3115372"/>
            <a:ext cx="1143008" cy="84400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 rot="256763">
            <a:off x="4352010" y="3962158"/>
            <a:ext cx="144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Escuela de </a:t>
            </a:r>
          </a:p>
          <a:p>
            <a:pPr algn="ctr"/>
            <a:r>
              <a:rPr lang="es-VE" sz="1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Ingeniería de Petróleo</a:t>
            </a:r>
            <a:endParaRPr lang="es-VE" sz="1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15" name="14 Imagen" descr="logof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15169">
            <a:off x="5975455" y="3664330"/>
            <a:ext cx="1357118" cy="1052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326943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29 Tabla"/>
          <p:cNvGraphicFramePr>
            <a:graphicFrameLocks noGrp="1"/>
          </p:cNvGraphicFramePr>
          <p:nvPr/>
        </p:nvGraphicFramePr>
        <p:xfrm>
          <a:off x="2943306" y="3281743"/>
          <a:ext cx="4464000" cy="1922876"/>
        </p:xfrm>
        <a:graphic>
          <a:graphicData uri="http://schemas.openxmlformats.org/drawingml/2006/table">
            <a:tbl>
              <a:tblPr/>
              <a:tblGrid>
                <a:gridCol w="1440000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459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Ago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Sep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Oct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Nov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Dic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Ene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Formación y Diseño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Actividades con la Comunidad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Documentar y transferir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106" y="270714"/>
            <a:ext cx="1081905" cy="72381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4" name=" 3"/>
          <p:cNvSpPr/>
          <p:nvPr/>
        </p:nvSpPr>
        <p:spPr>
          <a:xfrm>
            <a:off x="596106" y="1013619"/>
            <a:ext cx="5620809" cy="3657600"/>
          </a:xfrm>
          <a:prstGeom prst="swooshArrow">
            <a:avLst>
              <a:gd name="adj1" fmla="val 33809"/>
              <a:gd name="adj2" fmla="val 30547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21" name="20 CuadroTexto"/>
          <p:cNvSpPr txBox="1"/>
          <p:nvPr/>
        </p:nvSpPr>
        <p:spPr>
          <a:xfrm>
            <a:off x="824706" y="3189219"/>
            <a:ext cx="1620000" cy="72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Definición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272506" y="2259423"/>
            <a:ext cx="1728000" cy="72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Programación</a:t>
            </a:r>
            <a:endParaRPr lang="es-ES" sz="20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38906" y="4137819"/>
            <a:ext cx="1593681" cy="1188720"/>
            <a:chOff x="1676678" y="891539"/>
            <a:chExt cx="1593681" cy="11887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16 Rectángulo redondeado"/>
            <p:cNvSpPr/>
            <p:nvPr/>
          </p:nvSpPr>
          <p:spPr>
            <a:xfrm>
              <a:off x="1676678" y="891539"/>
              <a:ext cx="1593681" cy="11887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1734707" y="949568"/>
              <a:ext cx="1477623" cy="1072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cap="all" dirty="0" smtClean="0">
                  <a:ln w="0"/>
                  <a:effectLst/>
                  <a:latin typeface="Comic Sans MS" pitchFamily="66" charset="0"/>
                </a:rPr>
                <a:t>II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cap="all" dirty="0" smtClean="0">
                  <a:ln w="0"/>
                  <a:effectLst/>
                  <a:latin typeface="Comic Sans MS" pitchFamily="66" charset="0"/>
                </a:rPr>
                <a:t>PLANIFICAR</a:t>
              </a:r>
              <a:endParaRPr lang="es-ES" sz="1600" kern="1200" dirty="0"/>
            </a:p>
          </p:txBody>
        </p:sp>
      </p:grpSp>
      <p:sp>
        <p:nvSpPr>
          <p:cNvPr id="27" name="26 Rectángulo"/>
          <p:cNvSpPr/>
          <p:nvPr/>
        </p:nvSpPr>
        <p:spPr>
          <a:xfrm>
            <a:off x="875035" y="404019"/>
            <a:ext cx="5513171" cy="510136"/>
          </a:xfrm>
          <a:prstGeom prst="rect">
            <a:avLst/>
          </a:prstGeom>
          <a:noFill/>
        </p:spPr>
        <p:txBody>
          <a:bodyPr wrap="none" lIns="78483" tIns="39241" rIns="78483" bIns="3924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Actividades realizadas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824706" y="861219"/>
            <a:ext cx="222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COHORTE 2013-2014</a:t>
            </a:r>
            <a:r>
              <a:rPr lang="es-VE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88706" y="1418967"/>
            <a:ext cx="2160000" cy="1271052"/>
          </a:xfrm>
          <a:prstGeom prst="flowChartMulti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PROPUESTA DE PROYECTO</a:t>
            </a:r>
          </a:p>
          <a:p>
            <a:r>
              <a:rPr lang="es-VE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31-jul</a:t>
            </a:r>
            <a:endParaRPr lang="es-VE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157706" y="1741419"/>
            <a:ext cx="1620000" cy="72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Resultados 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6082506" y="1166019"/>
            <a:ext cx="2057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chemeClr val="tx2"/>
              </a:buClr>
              <a:buSzPct val="100000"/>
            </a:pPr>
            <a:r>
              <a:rPr lang="es-VE" sz="2000" cap="all" dirty="0" smtClean="0">
                <a:ln w="0"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Comic Sans MS" pitchFamily="66" charset="0"/>
              </a:rPr>
              <a:t>DEFINIR ACTIVIDADES</a:t>
            </a:r>
          </a:p>
          <a:p>
            <a:pPr algn="ctr" defTabSz="914400">
              <a:buClr>
                <a:schemeClr val="tx2"/>
              </a:buClr>
              <a:buSzPct val="100000"/>
            </a:pPr>
            <a:endParaRPr lang="es-VE" sz="800" cap="all" dirty="0" smtClean="0">
              <a:ln w="0">
                <a:solidFill>
                  <a:schemeClr val="accent3"/>
                </a:solidFill>
              </a:ln>
              <a:solidFill>
                <a:schemeClr val="accent3"/>
              </a:solidFill>
              <a:latin typeface="Comic Sans MS" pitchFamily="66" charset="0"/>
            </a:endParaRPr>
          </a:p>
          <a:p>
            <a:pPr algn="ctr" defTabSz="914400">
              <a:buClr>
                <a:schemeClr val="tx2"/>
              </a:buClr>
              <a:buSzPct val="100000"/>
            </a:pPr>
            <a:r>
              <a:rPr lang="es-VE" sz="2000" cap="all" dirty="0" smtClean="0">
                <a:ln w="0">
                  <a:solidFill>
                    <a:schemeClr val="accent3"/>
                  </a:solidFill>
                </a:ln>
                <a:solidFill>
                  <a:schemeClr val="accent3"/>
                </a:solidFill>
                <a:latin typeface="Comic Sans MS" pitchFamily="66" charset="0"/>
              </a:rPr>
              <a:t>DEFINIR CRONOGRAMA</a:t>
            </a:r>
            <a:endParaRPr lang="es-ES" sz="2000" cap="all" dirty="0" smtClean="0">
              <a:ln w="0">
                <a:solidFill>
                  <a:schemeClr val="accent3"/>
                </a:solidFill>
              </a:ln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98035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35 Imagen" descr="CIMG89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85835">
            <a:off x="1923946" y="3356533"/>
            <a:ext cx="2160000" cy="1620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2106" y="270714"/>
            <a:ext cx="1081905" cy="72381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4" name=" 3"/>
          <p:cNvSpPr/>
          <p:nvPr/>
        </p:nvSpPr>
        <p:spPr>
          <a:xfrm>
            <a:off x="596106" y="1013619"/>
            <a:ext cx="5620809" cy="3657600"/>
          </a:xfrm>
          <a:prstGeom prst="swooshArrow">
            <a:avLst>
              <a:gd name="adj1" fmla="val 33809"/>
              <a:gd name="adj2" fmla="val 30547"/>
            </a:avLst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21" name="20 CuadroTexto"/>
          <p:cNvSpPr txBox="1"/>
          <p:nvPr/>
        </p:nvSpPr>
        <p:spPr>
          <a:xfrm>
            <a:off x="824706" y="3189219"/>
            <a:ext cx="1620000" cy="72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Formación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272506" y="2387019"/>
            <a:ext cx="1728000" cy="684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Diseño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138906" y="4137819"/>
            <a:ext cx="1620000" cy="1188720"/>
            <a:chOff x="3332503" y="891539"/>
            <a:chExt cx="1620000" cy="11887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19 Rectángulo redondeado"/>
            <p:cNvSpPr/>
            <p:nvPr/>
          </p:nvSpPr>
          <p:spPr>
            <a:xfrm>
              <a:off x="3350044" y="891539"/>
              <a:ext cx="1593681" cy="11887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3332503" y="949568"/>
              <a:ext cx="1620000" cy="1072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cap="all" dirty="0" smtClean="0">
                  <a:ln w="0"/>
                  <a:effectLst/>
                  <a:latin typeface="Comic Sans MS" pitchFamily="66" charset="0"/>
                </a:rPr>
                <a:t>III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cap="all" dirty="0" smtClean="0">
                  <a:ln w="0"/>
                  <a:effectLst/>
                  <a:latin typeface="Comic Sans MS" pitchFamily="66" charset="0"/>
                </a:rPr>
                <a:t>IMPLEMENTAR</a:t>
              </a:r>
              <a:endParaRPr lang="es-ES" sz="1600" kern="1200" dirty="0"/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875035" y="404019"/>
            <a:ext cx="5513171" cy="510136"/>
          </a:xfrm>
          <a:prstGeom prst="rect">
            <a:avLst/>
          </a:prstGeom>
          <a:noFill/>
        </p:spPr>
        <p:txBody>
          <a:bodyPr wrap="none" lIns="78483" tIns="39241" rIns="78483" bIns="3924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Actividades realizadas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706" y="861219"/>
            <a:ext cx="222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COHORTE 2013-2014</a:t>
            </a:r>
            <a:r>
              <a:rPr lang="es-VE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188706" y="1418967"/>
            <a:ext cx="2160000" cy="1271052"/>
          </a:xfrm>
          <a:prstGeom prst="flowChartMultidocumen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s-VE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MAQUETAS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s-VE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FOLLETO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s-VE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LIBRO</a:t>
            </a:r>
            <a:endParaRPr lang="es-VE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157706" y="1741419"/>
            <a:ext cx="1620000" cy="72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Resultados 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6082506" y="1211203"/>
            <a:ext cx="205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chemeClr val="tx2"/>
              </a:buClr>
              <a:buSzPct val="100000"/>
            </a:pPr>
            <a:r>
              <a:rPr lang="es-VE" sz="2000" cap="all" dirty="0" smtClean="0">
                <a:ln w="0"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  <a:t>LIBRO</a:t>
            </a:r>
          </a:p>
          <a:p>
            <a:pPr algn="ctr" defTabSz="914400">
              <a:buClr>
                <a:schemeClr val="tx2"/>
              </a:buClr>
              <a:buSzPct val="100000"/>
            </a:pPr>
            <a:endParaRPr lang="es-VE" sz="1000" cap="all" dirty="0" smtClean="0">
              <a:ln w="0">
                <a:solidFill>
                  <a:schemeClr val="accent4"/>
                </a:solidFill>
              </a:ln>
              <a:solidFill>
                <a:schemeClr val="accent4"/>
              </a:solidFill>
              <a:latin typeface="Comic Sans MS" pitchFamily="66" charset="0"/>
            </a:endParaRPr>
          </a:p>
          <a:p>
            <a:pPr algn="ctr" defTabSz="914400">
              <a:buClr>
                <a:schemeClr val="tx2"/>
              </a:buClr>
              <a:buSzPct val="100000"/>
            </a:pPr>
            <a:r>
              <a:rPr lang="es-VE" sz="2000" cap="all" dirty="0" smtClean="0">
                <a:ln w="0"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  <a:t>Actividades con la comunidad</a:t>
            </a:r>
            <a:endParaRPr lang="es-ES" sz="2000" cap="all" dirty="0" smtClean="0">
              <a:ln w="0">
                <a:solidFill>
                  <a:schemeClr val="accent4"/>
                </a:solidFill>
              </a:ln>
              <a:solidFill>
                <a:schemeClr val="accent4"/>
              </a:solidFill>
              <a:latin typeface="Comic Sans MS" pitchFamily="66" charset="0"/>
            </a:endParaRPr>
          </a:p>
        </p:txBody>
      </p:sp>
      <p:pic>
        <p:nvPicPr>
          <p:cNvPr id="37" name="36 Imagen" descr="CIMG89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5180">
            <a:off x="3981534" y="3737254"/>
            <a:ext cx="2160000" cy="1620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37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56353">
            <a:off x="5930106" y="2828658"/>
            <a:ext cx="2057400" cy="154305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898035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Imagen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1020" y="3985419"/>
            <a:ext cx="616286" cy="706289"/>
          </a:xfrm>
          <a:prstGeom prst="rect">
            <a:avLst/>
          </a:prstGeom>
        </p:spPr>
      </p:pic>
      <p:pic>
        <p:nvPicPr>
          <p:cNvPr id="11" name="10 Imagen" descr="DSC09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91496">
            <a:off x="6033150" y="1769955"/>
            <a:ext cx="1589150" cy="119186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 descr="DSC090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05488">
            <a:off x="97988" y="3688621"/>
            <a:ext cx="2160000" cy="161999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Imagen" descr="DSC090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68497">
            <a:off x="487116" y="1643791"/>
            <a:ext cx="1589150" cy="119186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 descr="DSC090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421198">
            <a:off x="2292574" y="1587424"/>
            <a:ext cx="1589150" cy="119186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16 Imagen" descr="DSC0905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703735">
            <a:off x="4151867" y="1655499"/>
            <a:ext cx="1589150" cy="119186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7 Imagen" descr="DSC0904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900111">
            <a:off x="2333240" y="3535387"/>
            <a:ext cx="2160000" cy="161999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20 Imagen" descr="DSC09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91496">
            <a:off x="5984627" y="1822664"/>
            <a:ext cx="2160000" cy="161999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22 Imagen" descr="DSC090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68497">
            <a:off x="149082" y="1569200"/>
            <a:ext cx="2160000" cy="161999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23 Imagen" descr="DSC090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421198">
            <a:off x="2182526" y="1607855"/>
            <a:ext cx="2160000" cy="161999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24 Imagen" descr="DSC0905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703735">
            <a:off x="4197407" y="1036038"/>
            <a:ext cx="2160000" cy="161999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18 Rectángulo"/>
          <p:cNvSpPr/>
          <p:nvPr/>
        </p:nvSpPr>
        <p:spPr>
          <a:xfrm>
            <a:off x="4406106" y="3147219"/>
            <a:ext cx="1624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Incluye actividades didácticas para reforzar el conocimiento</a:t>
            </a:r>
            <a:endParaRPr lang="es-VE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Botón de acción: Documento">
            <a:hlinkClick r:id="rId10" action="ppaction://hlinkfile" highlightClick="1"/>
          </p:cNvPr>
          <p:cNvSpPr/>
          <p:nvPr/>
        </p:nvSpPr>
        <p:spPr>
          <a:xfrm>
            <a:off x="6657906" y="4290219"/>
            <a:ext cx="720000" cy="838200"/>
          </a:xfrm>
          <a:prstGeom prst="actionButtonDocumen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Libro</a:t>
            </a:r>
            <a:endParaRPr lang="es-VE" dirty="0"/>
          </a:p>
        </p:txBody>
      </p:sp>
      <p:pic>
        <p:nvPicPr>
          <p:cNvPr id="26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92106" y="270714"/>
            <a:ext cx="1081905" cy="72381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7" name="26 Rectángulo"/>
          <p:cNvSpPr/>
          <p:nvPr/>
        </p:nvSpPr>
        <p:spPr>
          <a:xfrm>
            <a:off x="875035" y="404019"/>
            <a:ext cx="5513171" cy="510136"/>
          </a:xfrm>
          <a:prstGeom prst="rect">
            <a:avLst/>
          </a:prstGeom>
          <a:noFill/>
        </p:spPr>
        <p:txBody>
          <a:bodyPr wrap="none" lIns="78483" tIns="39241" rIns="78483" bIns="3924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Actividades realizadas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824706" y="861219"/>
            <a:ext cx="222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COHORTE 2013-2014</a:t>
            </a:r>
            <a:r>
              <a:rPr lang="es-VE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6082506" y="1211203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chemeClr val="tx2"/>
              </a:buClr>
              <a:buSzPct val="100000"/>
            </a:pPr>
            <a:r>
              <a:rPr lang="es-VE" sz="2000" cap="all" dirty="0" smtClean="0">
                <a:ln w="0"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  <a:t>LIBRO</a:t>
            </a:r>
          </a:p>
        </p:txBody>
      </p:sp>
    </p:spTree>
    <p:extLst>
      <p:ext uri="{BB962C8B-B14F-4D97-AF65-F5344CB8AC3E}">
        <p14:creationId xmlns="" xmlns:p14="http://schemas.microsoft.com/office/powerpoint/2010/main" val="1688916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31 Imagen" descr="altAijMT-3Nwl9KDwLQioHjiLskg2rEUbrNVtbEYKpbUzz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8131">
            <a:off x="3176963" y="2532111"/>
            <a:ext cx="1939319" cy="145448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38 Imagen" descr="altAuHhqoxw9YL_SIaB_A8NfhbB_FHBMC2xrIfMcr1SD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06624">
            <a:off x="162941" y="3964228"/>
            <a:ext cx="1939319" cy="145448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48 Imagen" descr="altAgEk1pZMX7I9HhaF6Fc1ZoHxuRPStw2_mkzneLs-D-k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43242">
            <a:off x="-44830" y="2601917"/>
            <a:ext cx="1939319" cy="145448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32 Imagen" descr="altAmNX-ixG-4htEstLWH_QmbnD6kzT3rmZedeUaFasXaR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26511">
            <a:off x="4655010" y="3539515"/>
            <a:ext cx="1939319" cy="145448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33 Imagen" descr="altAn3M7pAZr1CgIGrFXtgPjVzfkxSgcvMOF8LG9mWJCIu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084019">
            <a:off x="2978543" y="3969836"/>
            <a:ext cx="1939319" cy="145448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34 Imagen" descr="altAo1clDtXqB_bzB2nx3Ua1f9wplBA1tiDfzpvxr01iAJ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63294" y="3985419"/>
            <a:ext cx="1939319" cy="145448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37 Imagen" descr="altAsqQVhVbxpL9kDGGf8MHWOE4-_Bii-FWcwcz4PnQkPCj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30825">
            <a:off x="1528275" y="3304850"/>
            <a:ext cx="1939319" cy="145448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39 Imagen" descr="CIMG897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05745">
            <a:off x="68319" y="1248534"/>
            <a:ext cx="1939319" cy="145448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42 Imagen" descr="CIMG899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80646">
            <a:off x="3230564" y="1116313"/>
            <a:ext cx="1939319" cy="145448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44 Imagen" descr="altAs2l9NktrF3gjFMWJMsYFkpHqMg1HCJ_VZPOXxk_ENzF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1252290">
            <a:off x="1560111" y="1869812"/>
            <a:ext cx="1939319" cy="145448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45 Imagen" descr="CIMG896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570792">
            <a:off x="6389299" y="2505895"/>
            <a:ext cx="1939319" cy="145448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47 Imagen" descr="altApWlKIrDmLpkyECQO-AJvkMg4nzZz-X3X6B3u_uGYlzD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34842">
            <a:off x="4762860" y="2095070"/>
            <a:ext cx="1939319" cy="145448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17 Rectángulo"/>
          <p:cNvSpPr/>
          <p:nvPr/>
        </p:nvSpPr>
        <p:spPr>
          <a:xfrm>
            <a:off x="875035" y="404019"/>
            <a:ext cx="5513171" cy="510136"/>
          </a:xfrm>
          <a:prstGeom prst="rect">
            <a:avLst/>
          </a:prstGeom>
          <a:noFill/>
        </p:spPr>
        <p:txBody>
          <a:bodyPr wrap="none" lIns="78483" tIns="39241" rIns="78483" bIns="3924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Actividades realizadas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24706" y="861219"/>
            <a:ext cx="222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COHORTE 2013-2014</a:t>
            </a:r>
            <a:r>
              <a:rPr lang="es-VE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92106" y="270714"/>
            <a:ext cx="1081905" cy="72381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2" name="21 Rectángulo"/>
          <p:cNvSpPr/>
          <p:nvPr/>
        </p:nvSpPr>
        <p:spPr>
          <a:xfrm>
            <a:off x="6082506" y="1211203"/>
            <a:ext cx="205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chemeClr val="tx2"/>
              </a:buClr>
              <a:buSzPct val="100000"/>
            </a:pPr>
            <a:r>
              <a:rPr lang="es-VE" sz="2000" cap="all" dirty="0" smtClean="0">
                <a:ln w="0"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Comic Sans MS" pitchFamily="66" charset="0"/>
              </a:rPr>
              <a:t>Actividades con la comunidad</a:t>
            </a:r>
            <a:endParaRPr lang="es-ES" sz="2000" cap="all" dirty="0" smtClean="0">
              <a:ln w="0">
                <a:solidFill>
                  <a:schemeClr val="accent4"/>
                </a:solidFill>
              </a:ln>
              <a:solidFill>
                <a:schemeClr val="accent4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8916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875035" y="404019"/>
            <a:ext cx="5513171" cy="510136"/>
          </a:xfrm>
          <a:prstGeom prst="rect">
            <a:avLst/>
          </a:prstGeom>
          <a:noFill/>
        </p:spPr>
        <p:txBody>
          <a:bodyPr wrap="none" lIns="78483" tIns="39241" rIns="78483" bIns="3924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Actividades realizadas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24706" y="861219"/>
            <a:ext cx="222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COHORTE 2013-2014</a:t>
            </a:r>
            <a:r>
              <a:rPr lang="es-VE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106" y="270714"/>
            <a:ext cx="1081905" cy="72381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3" name="22 Rectángulo"/>
          <p:cNvSpPr/>
          <p:nvPr/>
        </p:nvSpPr>
        <p:spPr>
          <a:xfrm>
            <a:off x="596106" y="1439803"/>
            <a:ext cx="7010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EVENTUALIDADES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La comunidad se mostraba escéptica con el grupo para la implementación del proyecto.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Luego de evaluar el desarrollo de las actividades realizadas con los primeros cursos, solicitó extender la ejecución del proyecto a los cursos de 4to a 6to grado.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Ajuste en la planificación inicial.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Rediseño de estrategias </a:t>
            </a:r>
            <a:r>
              <a:rPr lang="es-ES" sz="2000" dirty="0" err="1" smtClean="0">
                <a:solidFill>
                  <a:schemeClr val="accent1">
                    <a:lumMod val="50000"/>
                  </a:schemeClr>
                </a:solidFill>
              </a:rPr>
              <a:t>instruccionales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, el nivel y el lenguaje a implementar con el nuevo grupo de la comunidad.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Rediseño de actividades de evaluación.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8916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875035" y="404019"/>
            <a:ext cx="5513171" cy="510136"/>
          </a:xfrm>
          <a:prstGeom prst="rect">
            <a:avLst/>
          </a:prstGeom>
          <a:noFill/>
        </p:spPr>
        <p:txBody>
          <a:bodyPr wrap="none" lIns="78483" tIns="39241" rIns="78483" bIns="3924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Actividades realizadas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24706" y="861219"/>
            <a:ext cx="222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COHORTE 2013-2014</a:t>
            </a:r>
            <a:r>
              <a:rPr lang="es-VE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106" y="270714"/>
            <a:ext cx="1081905" cy="72381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7" name="6 Rectángulo"/>
          <p:cNvSpPr/>
          <p:nvPr/>
        </p:nvSpPr>
        <p:spPr>
          <a:xfrm>
            <a:off x="596106" y="1439803"/>
            <a:ext cx="701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EVENTUALIDADES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Planificación inicial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Ajuste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975372" y="2461419"/>
          <a:ext cx="6478734" cy="2623657"/>
        </p:xfrm>
        <a:graphic>
          <a:graphicData uri="http://schemas.openxmlformats.org/drawingml/2006/table">
            <a:tbl>
              <a:tblPr/>
              <a:tblGrid>
                <a:gridCol w="1584000"/>
                <a:gridCol w="376518"/>
                <a:gridCol w="376518"/>
                <a:gridCol w="376518"/>
                <a:gridCol w="376518"/>
                <a:gridCol w="376518"/>
                <a:gridCol w="376518"/>
                <a:gridCol w="376518"/>
                <a:gridCol w="376518"/>
                <a:gridCol w="376518"/>
                <a:gridCol w="376518"/>
                <a:gridCol w="376518"/>
                <a:gridCol w="376518"/>
                <a:gridCol w="376518"/>
              </a:tblGrid>
              <a:tr h="376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jun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jul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ago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sep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oct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nov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dic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ene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feb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abr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may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jun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Definir actividades y cronograma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Formación y Diseño</a:t>
                      </a:r>
                      <a:endParaRPr lang="es-V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Actividades con la Comunidad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Documentar y transferir</a:t>
                      </a:r>
                      <a:endParaRPr lang="es-V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VE" sz="16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519906" y="1851819"/>
            <a:ext cx="304800" cy="304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10 Rectángulo redondeado"/>
          <p:cNvSpPr/>
          <p:nvPr/>
        </p:nvSpPr>
        <p:spPr>
          <a:xfrm>
            <a:off x="519906" y="2232819"/>
            <a:ext cx="304800" cy="304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688916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106" y="270714"/>
            <a:ext cx="1081905" cy="72381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4" name=" 3"/>
          <p:cNvSpPr/>
          <p:nvPr/>
        </p:nvSpPr>
        <p:spPr>
          <a:xfrm>
            <a:off x="596106" y="1013619"/>
            <a:ext cx="5620809" cy="3657600"/>
          </a:xfrm>
          <a:prstGeom prst="swooshArrow">
            <a:avLst>
              <a:gd name="adj1" fmla="val 33809"/>
              <a:gd name="adj2" fmla="val 30547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21" name="20 CuadroTexto"/>
          <p:cNvSpPr txBox="1"/>
          <p:nvPr/>
        </p:nvSpPr>
        <p:spPr>
          <a:xfrm>
            <a:off x="596106" y="3225219"/>
            <a:ext cx="1908000" cy="684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Documentación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272506" y="2387019"/>
            <a:ext cx="1620000" cy="684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Fotos y video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4157706" y="1741419"/>
            <a:ext cx="1620000" cy="72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Resultados </a:t>
            </a:r>
          </a:p>
        </p:txBody>
      </p:sp>
      <p:grpSp>
        <p:nvGrpSpPr>
          <p:cNvPr id="2" name="18 Grupo"/>
          <p:cNvGrpSpPr/>
          <p:nvPr/>
        </p:nvGrpSpPr>
        <p:grpSpPr>
          <a:xfrm>
            <a:off x="138906" y="4137819"/>
            <a:ext cx="1620000" cy="1188720"/>
            <a:chOff x="3332503" y="891539"/>
            <a:chExt cx="1620000" cy="11887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19 Rectángulo redondeado"/>
            <p:cNvSpPr/>
            <p:nvPr/>
          </p:nvSpPr>
          <p:spPr>
            <a:xfrm>
              <a:off x="3350044" y="891539"/>
              <a:ext cx="1593681" cy="1188720"/>
            </a:xfrm>
            <a:prstGeom prst="roundRect">
              <a:avLst/>
            </a:prstGeom>
            <a:solidFill>
              <a:schemeClr val="accent5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3332503" y="949568"/>
              <a:ext cx="1620000" cy="1072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cap="all" dirty="0" smtClean="0">
                  <a:ln w="0"/>
                  <a:effectLst/>
                  <a:latin typeface="Comic Sans MS" pitchFamily="66" charset="0"/>
                </a:rPr>
                <a:t>IV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cap="all" dirty="0" smtClean="0">
                  <a:ln w="0"/>
                  <a:effectLst/>
                  <a:latin typeface="Comic Sans MS" pitchFamily="66" charset="0"/>
                </a:rPr>
                <a:t>CULMINAR</a:t>
              </a:r>
              <a:endParaRPr lang="es-ES" sz="1600" kern="1200" dirty="0"/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138906" y="1326219"/>
            <a:ext cx="2412000" cy="1440000"/>
          </a:xfrm>
          <a:prstGeom prst="flowChartMulti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s-VE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POSTER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s-VE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VIDEO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s-VE" sz="20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INFORME FINAL</a:t>
            </a:r>
            <a:endParaRPr lang="es-VE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777706" y="1318419"/>
            <a:ext cx="241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chemeClr val="tx2"/>
              </a:buClr>
              <a:buSzPct val="100000"/>
            </a:pPr>
            <a:r>
              <a:rPr lang="es-VE" sz="2000" cap="all" dirty="0" smtClean="0">
                <a:ln w="0"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Transferencia del</a:t>
            </a:r>
          </a:p>
          <a:p>
            <a:pPr algn="ctr" defTabSz="914400">
              <a:buClr>
                <a:schemeClr val="tx2"/>
              </a:buClr>
              <a:buSzPct val="100000"/>
            </a:pPr>
            <a:r>
              <a:rPr lang="es-VE" sz="2000" cap="all" dirty="0" smtClean="0">
                <a:ln w="0"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Comic Sans MS" pitchFamily="66" charset="0"/>
              </a:rPr>
              <a:t>proyecto</a:t>
            </a:r>
            <a:endParaRPr lang="es-ES" sz="2000" cap="all" dirty="0" smtClean="0">
              <a:ln w="0">
                <a:solidFill>
                  <a:schemeClr val="accent5"/>
                </a:solidFill>
              </a:ln>
              <a:solidFill>
                <a:schemeClr val="accent5"/>
              </a:solidFill>
              <a:latin typeface="Comic Sans MS" pitchFamily="66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75035" y="404019"/>
            <a:ext cx="5513171" cy="510136"/>
          </a:xfrm>
          <a:prstGeom prst="rect">
            <a:avLst/>
          </a:prstGeom>
          <a:noFill/>
        </p:spPr>
        <p:txBody>
          <a:bodyPr wrap="none" lIns="78483" tIns="39241" rIns="78483" bIns="3924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Actividades realizadas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706" y="861219"/>
            <a:ext cx="222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COHORTE 2013-2014</a:t>
            </a:r>
            <a:r>
              <a:rPr lang="es-VE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21 Botón de acción: Documento">
            <a:hlinkClick r:id="" action="ppaction://noaction" highlightClick="1"/>
          </p:cNvPr>
          <p:cNvSpPr/>
          <p:nvPr/>
        </p:nvSpPr>
        <p:spPr>
          <a:xfrm>
            <a:off x="6276906" y="4442619"/>
            <a:ext cx="720000" cy="838200"/>
          </a:xfrm>
          <a:prstGeom prst="actionButtonDocumen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Poster</a:t>
            </a:r>
            <a:endParaRPr lang="es-VE" dirty="0"/>
          </a:p>
        </p:txBody>
      </p:sp>
      <p:sp>
        <p:nvSpPr>
          <p:cNvPr id="24" name="23 Botón de acción: Película">
            <a:hlinkClick r:id="rId4" action="ppaction://hlinkfile" highlightClick="1"/>
          </p:cNvPr>
          <p:cNvSpPr/>
          <p:nvPr/>
        </p:nvSpPr>
        <p:spPr>
          <a:xfrm>
            <a:off x="7225506" y="4442619"/>
            <a:ext cx="720000" cy="838200"/>
          </a:xfrm>
          <a:prstGeom prst="actionButtonMovi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Video</a:t>
            </a:r>
            <a:endParaRPr lang="es-VE" dirty="0"/>
          </a:p>
        </p:txBody>
      </p:sp>
      <p:pic>
        <p:nvPicPr>
          <p:cNvPr id="26" name="25 Imagen"/>
          <p:cNvPicPr/>
          <p:nvPr/>
        </p:nvPicPr>
        <p:blipFill>
          <a:blip r:embed="rId5" cstate="print"/>
          <a:srcRect r="33333"/>
          <a:stretch>
            <a:fillRect/>
          </a:stretch>
        </p:blipFill>
        <p:spPr bwMode="auto">
          <a:xfrm>
            <a:off x="2196306" y="3528219"/>
            <a:ext cx="3962400" cy="1762456"/>
          </a:xfrm>
          <a:prstGeom prst="rect">
            <a:avLst/>
          </a:prstGeom>
          <a:noFill/>
        </p:spPr>
      </p:pic>
      <p:pic>
        <p:nvPicPr>
          <p:cNvPr id="27" name="26 Imagen"/>
          <p:cNvPicPr/>
          <p:nvPr/>
        </p:nvPicPr>
        <p:blipFill>
          <a:blip r:embed="rId5" cstate="print"/>
          <a:srcRect l="66667"/>
          <a:stretch>
            <a:fillRect/>
          </a:stretch>
        </p:blipFill>
        <p:spPr bwMode="auto">
          <a:xfrm>
            <a:off x="6082506" y="2613819"/>
            <a:ext cx="1981200" cy="1762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898035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875035" y="404019"/>
            <a:ext cx="5513171" cy="510136"/>
          </a:xfrm>
          <a:prstGeom prst="rect">
            <a:avLst/>
          </a:prstGeom>
          <a:noFill/>
        </p:spPr>
        <p:txBody>
          <a:bodyPr wrap="none" lIns="78483" tIns="39241" rIns="78483" bIns="3924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Actividades realizadas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24706" y="861219"/>
            <a:ext cx="222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COHORTE 2013-2014</a:t>
            </a:r>
            <a:r>
              <a:rPr lang="es-VE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106" y="270714"/>
            <a:ext cx="1081905" cy="72381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3" name="22 Rectángulo"/>
          <p:cNvSpPr/>
          <p:nvPr/>
        </p:nvSpPr>
        <p:spPr>
          <a:xfrm>
            <a:off x="596106" y="1439803"/>
            <a:ext cx="7010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La participación de los niños fue muy positiva, ya que intervenían mucho, tenían muchas curiosidades y realizaron todas las actividades con entusiasmo.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La comunidad ha manifestado plenamente su satisfacción al participar en el proyecto y aspira sea extensible a su población estudiantil en los niveles de Bachillerato.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Los estudiantes prestadores del servicio han expresado que su experiencia en este proyecto les dejó un gran aprendizaje, valores y sonrisas de niños explorando este mundo petrolero.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8916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875035" y="404019"/>
            <a:ext cx="5513171" cy="510136"/>
          </a:xfrm>
          <a:prstGeom prst="rect">
            <a:avLst/>
          </a:prstGeom>
          <a:noFill/>
        </p:spPr>
        <p:txBody>
          <a:bodyPr wrap="none" lIns="78483" tIns="39241" rIns="78483" bIns="3924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Actividades realizadas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24706" y="861219"/>
            <a:ext cx="222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COHORTE 2013-2014</a:t>
            </a:r>
            <a:r>
              <a:rPr lang="es-VE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106" y="270714"/>
            <a:ext cx="1081905" cy="72381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3" name="22 Rectángulo"/>
          <p:cNvSpPr/>
          <p:nvPr/>
        </p:nvSpPr>
        <p:spPr>
          <a:xfrm>
            <a:off x="596106" y="1928019"/>
            <a:ext cx="7010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ctr">
              <a:spcAft>
                <a:spcPts val="600"/>
              </a:spcAft>
            </a:pPr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</a:rPr>
              <a:t>“Es satisfactorio ofrecer conocimientos a niños y que ellos lo reciban con tanta atención, pero más satisfacción da cuando dicho conocimiento se trata del estilo de vida que tu escogiste, este proyecto no solo le permitió a los niños adentrarse en este mundo maravilloso de la industria petrolera, sino además sembrar esa pequeña semilla que los pueden inducir en un futuro a formar parte de ella”</a:t>
            </a:r>
          </a:p>
          <a:p>
            <a:pPr marL="182563" indent="-182563" algn="ctr">
              <a:spcAft>
                <a:spcPts val="600"/>
              </a:spcAft>
            </a:pPr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s-ES" sz="2000" i="1" dirty="0" err="1" smtClean="0">
                <a:solidFill>
                  <a:schemeClr val="accent1">
                    <a:lumMod val="50000"/>
                  </a:schemeClr>
                </a:solidFill>
              </a:rPr>
              <a:t>Yorman</a:t>
            </a:r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</a:rPr>
              <a:t> Azocar) </a:t>
            </a:r>
            <a:endParaRPr lang="es-VE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82563" indent="-182563" algn="ctr">
              <a:spcAft>
                <a:spcPts val="600"/>
              </a:spcAft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8916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2906" y="251619"/>
            <a:ext cx="4839759" cy="323786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016954" y="3611623"/>
            <a:ext cx="41687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INFORME DE ACTIVIDADES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COHORTE 2013-2014</a:t>
            </a:r>
            <a:r>
              <a:rPr kumimoji="0" lang="es-V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18549" y="4804509"/>
            <a:ext cx="22403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Profa</a:t>
            </a:r>
            <a:r>
              <a:rPr kumimoji="0" lang="es-V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s-VE" sz="20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Alida</a:t>
            </a:r>
            <a:r>
              <a:rPr lang="es-VE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Padrón</a:t>
            </a:r>
            <a:endParaRPr kumimoji="0" lang="es-VE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83462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106" y="99219"/>
            <a:ext cx="2438400" cy="168855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5 CuadroTexto"/>
          <p:cNvSpPr txBox="1"/>
          <p:nvPr/>
        </p:nvSpPr>
        <p:spPr>
          <a:xfrm>
            <a:off x="443706" y="1851819"/>
            <a:ext cx="72630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</a:rPr>
              <a:t>…es un proyecto de Servicio Comunitario que fomenta el conocimiento petrolero en niños, adolescentes, jóvenes y adultos, explicando la importancia de este recurso para el País.</a:t>
            </a:r>
          </a:p>
          <a:p>
            <a:endParaRPr lang="es-VE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s-ES" sz="2400" dirty="0" smtClean="0">
                <a:solidFill>
                  <a:srgbClr val="000000"/>
                </a:solidFill>
                <a:latin typeface="Calibri" pitchFamily="34" charset="0"/>
              </a:rPr>
              <a:t>…consiste en hacer partícipe a la población en el área petrolera de tal manera que logren hacerse ciudadanos responsables, conscientes y conocedores del principal recurso económico venezolano.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034506" y="1318419"/>
            <a:ext cx="152400" cy="146323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3263106" y="1318419"/>
            <a:ext cx="152400" cy="146323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Elipse"/>
          <p:cNvSpPr/>
          <p:nvPr/>
        </p:nvSpPr>
        <p:spPr>
          <a:xfrm>
            <a:off x="3491706" y="1318419"/>
            <a:ext cx="152400" cy="146323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131636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2106" y="270714"/>
            <a:ext cx="1081905" cy="72381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2" name="11 Rectángulo"/>
          <p:cNvSpPr/>
          <p:nvPr/>
        </p:nvSpPr>
        <p:spPr>
          <a:xfrm>
            <a:off x="2882106" y="404019"/>
            <a:ext cx="2354165" cy="510136"/>
          </a:xfrm>
          <a:prstGeom prst="rect">
            <a:avLst/>
          </a:prstGeom>
          <a:noFill/>
        </p:spPr>
        <p:txBody>
          <a:bodyPr wrap="none" lIns="78483" tIns="39241" rIns="78483" bIns="3924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OBJETIVOS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96106" y="1242219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rgbClr val="000000"/>
                </a:solidFill>
              </a:rPr>
              <a:t>Objetivo </a:t>
            </a:r>
            <a:r>
              <a:rPr lang="es-ES" sz="2000" b="1" dirty="0" smtClean="0">
                <a:solidFill>
                  <a:srgbClr val="000000"/>
                </a:solidFill>
              </a:rPr>
              <a:t>General</a:t>
            </a:r>
          </a:p>
          <a:p>
            <a:pPr algn="just"/>
            <a:endParaRPr lang="en-US" sz="2000" dirty="0">
              <a:solidFill>
                <a:srgbClr val="000000"/>
              </a:solidFill>
            </a:endParaRPr>
          </a:p>
          <a:p>
            <a:pPr algn="just"/>
            <a:r>
              <a:rPr lang="es-ES" sz="2000" dirty="0" smtClean="0">
                <a:solidFill>
                  <a:srgbClr val="000000"/>
                </a:solidFill>
              </a:rPr>
              <a:t>Incentivar la educación petrolera en la población venezolana enseñando conocimientos sólidos y sencillos en aspectos generales relativos a los hidrocarburos </a:t>
            </a:r>
            <a:r>
              <a:rPr lang="es-ES" sz="2000" dirty="0">
                <a:solidFill>
                  <a:srgbClr val="000000"/>
                </a:solidFill>
              </a:rPr>
              <a:t> 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20847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2106" y="270714"/>
            <a:ext cx="1081905" cy="72381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2" name="11 Rectángulo"/>
          <p:cNvSpPr/>
          <p:nvPr/>
        </p:nvSpPr>
        <p:spPr>
          <a:xfrm>
            <a:off x="2835529" y="404019"/>
            <a:ext cx="2354165" cy="510136"/>
          </a:xfrm>
          <a:prstGeom prst="rect">
            <a:avLst/>
          </a:prstGeom>
          <a:noFill/>
        </p:spPr>
        <p:txBody>
          <a:bodyPr wrap="none" lIns="78483" tIns="39241" rIns="78483" bIns="3924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OBJETIVOS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96106" y="1242219"/>
            <a:ext cx="7010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2000" b="1" dirty="0" smtClean="0">
                <a:solidFill>
                  <a:srgbClr val="000000"/>
                </a:solidFill>
              </a:rPr>
              <a:t>Objetivos Específicos </a:t>
            </a:r>
            <a:endParaRPr lang="es-VE" sz="2000" dirty="0" smtClean="0">
              <a:solidFill>
                <a:srgbClr val="000000"/>
              </a:solidFill>
            </a:endParaRPr>
          </a:p>
          <a:p>
            <a:pPr marL="182563" lvl="0" indent="-18256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Evaluar los conocimientos previos en el área petrolera en la comunidad.</a:t>
            </a:r>
            <a:endParaRPr lang="es-VE" sz="2000" dirty="0" smtClean="0">
              <a:solidFill>
                <a:srgbClr val="000000"/>
              </a:solidFill>
            </a:endParaRPr>
          </a:p>
          <a:p>
            <a:pPr marL="182563" lvl="0" indent="-18256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Diseñar material didáctico en el área petrolera de acuerdo al nivel educativo de la comunidad.</a:t>
            </a:r>
            <a:endParaRPr lang="es-VE" sz="2000" dirty="0" smtClean="0">
              <a:solidFill>
                <a:srgbClr val="000000"/>
              </a:solidFill>
            </a:endParaRPr>
          </a:p>
          <a:p>
            <a:pPr marL="182563" lvl="0" indent="-18256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VE" sz="2000" dirty="0" smtClean="0">
                <a:solidFill>
                  <a:srgbClr val="000000"/>
                </a:solidFill>
              </a:rPr>
              <a:t>Impartir e incentivar en la comunidad conocimientos generales relativos a los hidrocarburos: la formación de los hidrocarburos, exploración, yacimientos, perforación, producción, comercialización, refinación, impacto ambiental e incluso las posibles fuentes de energía alterna.</a:t>
            </a:r>
          </a:p>
          <a:p>
            <a:pPr marL="182563" lvl="0" indent="-18256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</a:rPr>
              <a:t>Evaluar a través de instrumentos apropiados los resultados alcanzados con la comunidad. </a:t>
            </a:r>
            <a:endParaRPr lang="es-V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20847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875035" y="404019"/>
            <a:ext cx="5513171" cy="510136"/>
          </a:xfrm>
          <a:prstGeom prst="rect">
            <a:avLst/>
          </a:prstGeom>
          <a:noFill/>
        </p:spPr>
        <p:txBody>
          <a:bodyPr wrap="none" lIns="78483" tIns="39241" rIns="78483" bIns="3924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Actividades realizadas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824706" y="861219"/>
            <a:ext cx="222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COHORTE 2013-2014</a:t>
            </a:r>
            <a:r>
              <a:rPr lang="es-VE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19906" y="1318419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Durante el período jun-2013 – jun-2014 participó en el proyecto el siguiente grupo de estudiantes:</a:t>
            </a:r>
            <a:endParaRPr lang="es-V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662906" y="2080419"/>
          <a:ext cx="4572001" cy="3166872"/>
        </p:xfrm>
        <a:graphic>
          <a:graphicData uri="http://schemas.openxmlformats.org/drawingml/2006/table">
            <a:tbl>
              <a:tblPr/>
              <a:tblGrid>
                <a:gridCol w="1523463"/>
                <a:gridCol w="1524269"/>
                <a:gridCol w="1524269"/>
              </a:tblGrid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NOMBRE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APELLIDO </a:t>
                      </a:r>
                      <a:endParaRPr lang="es-VE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ESCUELA </a:t>
                      </a:r>
                      <a:endParaRPr lang="es-VE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Estefania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Da costa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Petroleo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Paola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Martinez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Petroleo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Usbel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Capote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Quimica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Sergio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Peña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Geologia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Liseth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Lopez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Petroleo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Hanadi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Kawssan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Petroleo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Guillermo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Hernandez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Petroleo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Jonman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Baez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Geologia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Yorman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Azocar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Petroleo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Luis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Alvarez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Petroleo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Jose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Guacuto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Petroleo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endParaRPr lang="es-VE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0131636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875035" y="404019"/>
            <a:ext cx="5513171" cy="510136"/>
          </a:xfrm>
          <a:prstGeom prst="rect">
            <a:avLst/>
          </a:prstGeom>
          <a:noFill/>
        </p:spPr>
        <p:txBody>
          <a:bodyPr wrap="none" lIns="78483" tIns="39241" rIns="78483" bIns="3924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Actividades realizadas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824706" y="861219"/>
            <a:ext cx="222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COHORTE 2013-2014</a:t>
            </a:r>
            <a:r>
              <a:rPr lang="es-VE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519906" y="1318419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Los temas desarrollados por este grupo fueron:</a:t>
            </a:r>
            <a:endParaRPr lang="es-V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2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7306" y="2460892"/>
            <a:ext cx="2971800" cy="20579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3" name="62 Elipse"/>
          <p:cNvSpPr/>
          <p:nvPr/>
        </p:nvSpPr>
        <p:spPr>
          <a:xfrm>
            <a:off x="2138834" y="2232819"/>
            <a:ext cx="3943672" cy="2495872"/>
          </a:xfrm>
          <a:prstGeom prst="ellipse">
            <a:avLst/>
          </a:prstGeom>
          <a:noFill/>
          <a:ln w="76200">
            <a:solidFill>
              <a:schemeClr val="tx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700" b="1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64" name="13 Grupo"/>
          <p:cNvGrpSpPr/>
          <p:nvPr/>
        </p:nvGrpSpPr>
        <p:grpSpPr>
          <a:xfrm>
            <a:off x="3263106" y="1744877"/>
            <a:ext cx="1704280" cy="716542"/>
            <a:chOff x="2562076" y="2060"/>
            <a:chExt cx="971847" cy="631700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0" name="79 Rectángulo redondeado"/>
            <p:cNvSpPr/>
            <p:nvPr/>
          </p:nvSpPr>
          <p:spPr>
            <a:xfrm>
              <a:off x="2562076" y="2060"/>
              <a:ext cx="971847" cy="63170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80 Rectángulo"/>
            <p:cNvSpPr/>
            <p:nvPr/>
          </p:nvSpPr>
          <p:spPr>
            <a:xfrm>
              <a:off x="2592913" y="32897"/>
              <a:ext cx="910173" cy="57002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b="1" kern="1200" dirty="0" smtClean="0">
                  <a:solidFill>
                    <a:schemeClr val="bg1"/>
                  </a:solidFill>
                  <a:latin typeface="Calibri" pitchFamily="34" charset="0"/>
                </a:rPr>
                <a:t>Formación de los hidrocarburos</a:t>
              </a:r>
              <a:endParaRPr lang="es-ES" sz="1700" b="1" kern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65" name="16 Grupo"/>
          <p:cNvGrpSpPr/>
          <p:nvPr/>
        </p:nvGrpSpPr>
        <p:grpSpPr>
          <a:xfrm>
            <a:off x="5521226" y="2461419"/>
            <a:ext cx="1704280" cy="716542"/>
            <a:chOff x="3972018" y="681053"/>
            <a:chExt cx="971847" cy="631700"/>
          </a:xfrm>
          <a:solidFill>
            <a:srgbClr val="FF66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8" name="77 Rectángulo redondeado"/>
            <p:cNvSpPr/>
            <p:nvPr/>
          </p:nvSpPr>
          <p:spPr>
            <a:xfrm>
              <a:off x="3972018" y="681053"/>
              <a:ext cx="971847" cy="63170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78 Rectángulo"/>
            <p:cNvSpPr/>
            <p:nvPr/>
          </p:nvSpPr>
          <p:spPr>
            <a:xfrm>
              <a:off x="4002855" y="711890"/>
              <a:ext cx="910173" cy="57002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700" b="1" kern="1200" dirty="0" smtClean="0">
                  <a:solidFill>
                    <a:schemeClr val="bg1"/>
                  </a:solidFill>
                  <a:latin typeface="Calibri" pitchFamily="34" charset="0"/>
                </a:rPr>
                <a:t>Yacimientos</a:t>
              </a:r>
              <a:endParaRPr lang="es-ES" sz="1700" b="1" kern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66" name="19 Grupo"/>
          <p:cNvGrpSpPr/>
          <p:nvPr/>
        </p:nvGrpSpPr>
        <p:grpSpPr>
          <a:xfrm>
            <a:off x="5445026" y="3802277"/>
            <a:ext cx="1704280" cy="716542"/>
            <a:chOff x="4320245" y="2206735"/>
            <a:chExt cx="971847" cy="6317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6" name="75 Rectángulo redondeado"/>
            <p:cNvSpPr/>
            <p:nvPr/>
          </p:nvSpPr>
          <p:spPr>
            <a:xfrm>
              <a:off x="4320245" y="2206735"/>
              <a:ext cx="971847" cy="63170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76 Rectángulo"/>
            <p:cNvSpPr/>
            <p:nvPr/>
          </p:nvSpPr>
          <p:spPr>
            <a:xfrm>
              <a:off x="4351082" y="2237572"/>
              <a:ext cx="910173" cy="57002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700" b="1" kern="1200" dirty="0" smtClean="0">
                  <a:solidFill>
                    <a:schemeClr val="bg1"/>
                  </a:solidFill>
                  <a:latin typeface="Calibri" pitchFamily="34" charset="0"/>
                </a:rPr>
                <a:t>Exploración</a:t>
              </a:r>
              <a:endParaRPr lang="es-ES" sz="1700" b="1" kern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67" name="22 Grupo"/>
          <p:cNvGrpSpPr/>
          <p:nvPr/>
        </p:nvGrpSpPr>
        <p:grpSpPr>
          <a:xfrm>
            <a:off x="3263106" y="4442619"/>
            <a:ext cx="1704280" cy="716542"/>
            <a:chOff x="3344535" y="3430238"/>
            <a:chExt cx="971847" cy="6317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4" name="73 Rectángulo redondeado"/>
            <p:cNvSpPr/>
            <p:nvPr/>
          </p:nvSpPr>
          <p:spPr>
            <a:xfrm>
              <a:off x="3344535" y="3430238"/>
              <a:ext cx="971847" cy="63170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74 Rectángulo"/>
            <p:cNvSpPr/>
            <p:nvPr/>
          </p:nvSpPr>
          <p:spPr>
            <a:xfrm>
              <a:off x="3375372" y="3461075"/>
              <a:ext cx="910173" cy="57002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700" b="1" kern="1200" dirty="0" smtClean="0">
                  <a:solidFill>
                    <a:schemeClr val="bg1"/>
                  </a:solidFill>
                  <a:latin typeface="Calibri" pitchFamily="34" charset="0"/>
                </a:rPr>
                <a:t>Producción</a:t>
              </a:r>
              <a:endParaRPr lang="es-ES" sz="1700" b="1" kern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68" name="25 Grupo"/>
          <p:cNvGrpSpPr/>
          <p:nvPr/>
        </p:nvGrpSpPr>
        <p:grpSpPr>
          <a:xfrm>
            <a:off x="1053306" y="3802277"/>
            <a:ext cx="1704280" cy="716542"/>
            <a:chOff x="1779617" y="3430238"/>
            <a:chExt cx="971847" cy="631700"/>
          </a:xfr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2" name="71 Rectángulo redondeado"/>
            <p:cNvSpPr/>
            <p:nvPr/>
          </p:nvSpPr>
          <p:spPr>
            <a:xfrm>
              <a:off x="1779617" y="3430238"/>
              <a:ext cx="971847" cy="63170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72 Rectángulo"/>
            <p:cNvSpPr/>
            <p:nvPr/>
          </p:nvSpPr>
          <p:spPr>
            <a:xfrm>
              <a:off x="1810454" y="3461075"/>
              <a:ext cx="910173" cy="57002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700" b="1" kern="1200" dirty="0" smtClean="0">
                  <a:solidFill>
                    <a:schemeClr val="bg1"/>
                  </a:solidFill>
                  <a:latin typeface="Calibri" pitchFamily="34" charset="0"/>
                </a:rPr>
                <a:t>Refinación</a:t>
              </a:r>
              <a:endParaRPr lang="es-ES" sz="1700" b="1" kern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69" name="28 Grupo"/>
          <p:cNvGrpSpPr/>
          <p:nvPr/>
        </p:nvGrpSpPr>
        <p:grpSpPr>
          <a:xfrm>
            <a:off x="824706" y="2430677"/>
            <a:ext cx="1704280" cy="716542"/>
            <a:chOff x="803906" y="2206735"/>
            <a:chExt cx="971847" cy="6317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0" name="69 Rectángulo redondeado"/>
            <p:cNvSpPr/>
            <p:nvPr/>
          </p:nvSpPr>
          <p:spPr>
            <a:xfrm>
              <a:off x="803906" y="2206735"/>
              <a:ext cx="971847" cy="63170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70 Rectángulo"/>
            <p:cNvSpPr/>
            <p:nvPr/>
          </p:nvSpPr>
          <p:spPr>
            <a:xfrm>
              <a:off x="834743" y="2237572"/>
              <a:ext cx="910173" cy="57002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700" b="1" kern="1200" dirty="0" smtClean="0">
                  <a:solidFill>
                    <a:schemeClr val="bg1"/>
                  </a:solidFill>
                  <a:latin typeface="Calibri" pitchFamily="34" charset="0"/>
                </a:rPr>
                <a:t>Comercialización</a:t>
              </a:r>
              <a:endParaRPr lang="es-ES" sz="1700" b="1" kern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0131636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2106" y="270714"/>
            <a:ext cx="1081905" cy="72381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7" name="6 Rectángulo"/>
          <p:cNvSpPr/>
          <p:nvPr/>
        </p:nvSpPr>
        <p:spPr>
          <a:xfrm>
            <a:off x="596106" y="1439803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El proyecto se ejecutó cumpliendo cuatro fases principales, cada una conformada por tres etapas, que permitieron planificar adecuadamente las acciones que el grupo de trabajo desempeñó durante el desarrollo del proyecto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endParaRPr lang="en-US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25 Flecha derecha"/>
          <p:cNvSpPr/>
          <p:nvPr/>
        </p:nvSpPr>
        <p:spPr>
          <a:xfrm>
            <a:off x="596106" y="2385219"/>
            <a:ext cx="7467600" cy="2971800"/>
          </a:xfrm>
          <a:prstGeom prst="rightArrow">
            <a:avLst>
              <a:gd name="adj1" fmla="val 47749"/>
              <a:gd name="adj2" fmla="val 50375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26 Grupo"/>
          <p:cNvGrpSpPr/>
          <p:nvPr/>
        </p:nvGrpSpPr>
        <p:grpSpPr>
          <a:xfrm>
            <a:off x="794418" y="3276758"/>
            <a:ext cx="1593681" cy="1188720"/>
            <a:chOff x="3313" y="891539"/>
            <a:chExt cx="1593681" cy="11887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36 Rectángulo redondeado"/>
            <p:cNvSpPr/>
            <p:nvPr/>
          </p:nvSpPr>
          <p:spPr>
            <a:xfrm>
              <a:off x="3313" y="891539"/>
              <a:ext cx="1593681" cy="11887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37 Rectángulo"/>
            <p:cNvSpPr/>
            <p:nvPr/>
          </p:nvSpPr>
          <p:spPr>
            <a:xfrm>
              <a:off x="61342" y="949568"/>
              <a:ext cx="1477623" cy="1072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cap="all" dirty="0" smtClean="0">
                  <a:ln w="0"/>
                  <a:effectLst/>
                  <a:latin typeface="Comic Sans MS" pitchFamily="66" charset="0"/>
                </a:rPr>
                <a:t>I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cap="all" dirty="0" smtClean="0">
                  <a:ln w="0"/>
                  <a:effectLst/>
                  <a:latin typeface="Comic Sans MS" pitchFamily="66" charset="0"/>
                </a:rPr>
                <a:t>VISUALIZAR</a:t>
              </a:r>
              <a:endParaRPr lang="es-ES" sz="1600" kern="1200" dirty="0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2467783" y="3276758"/>
            <a:ext cx="1593681" cy="1188720"/>
            <a:chOff x="1676678" y="891539"/>
            <a:chExt cx="1593681" cy="11887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5" name="34 Rectángulo redondeado"/>
            <p:cNvSpPr/>
            <p:nvPr/>
          </p:nvSpPr>
          <p:spPr>
            <a:xfrm>
              <a:off x="1676678" y="891539"/>
              <a:ext cx="1593681" cy="11887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35 Rectángulo"/>
            <p:cNvSpPr/>
            <p:nvPr/>
          </p:nvSpPr>
          <p:spPr>
            <a:xfrm>
              <a:off x="1734707" y="949568"/>
              <a:ext cx="1477623" cy="1072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cap="all" dirty="0" smtClean="0">
                  <a:ln w="0"/>
                  <a:effectLst/>
                  <a:latin typeface="Comic Sans MS" pitchFamily="66" charset="0"/>
                </a:rPr>
                <a:t>II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cap="all" dirty="0" smtClean="0">
                  <a:ln w="0"/>
                  <a:effectLst/>
                  <a:latin typeface="Comic Sans MS" pitchFamily="66" charset="0"/>
                </a:rPr>
                <a:t>PLANIFICAR</a:t>
              </a:r>
              <a:endParaRPr lang="es-ES" sz="1600" kern="1200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4123608" y="3276758"/>
            <a:ext cx="1620000" cy="1188720"/>
            <a:chOff x="3332503" y="891539"/>
            <a:chExt cx="1620000" cy="11887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32 Rectángulo redondeado"/>
            <p:cNvSpPr/>
            <p:nvPr/>
          </p:nvSpPr>
          <p:spPr>
            <a:xfrm>
              <a:off x="3350044" y="891539"/>
              <a:ext cx="1593681" cy="11887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3332503" y="949568"/>
              <a:ext cx="1620000" cy="1072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cap="all" dirty="0" smtClean="0">
                  <a:ln w="0"/>
                  <a:effectLst/>
                  <a:latin typeface="Comic Sans MS" pitchFamily="66" charset="0"/>
                </a:rPr>
                <a:t>III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cap="all" dirty="0" smtClean="0">
                  <a:ln w="0"/>
                  <a:effectLst/>
                  <a:latin typeface="Comic Sans MS" pitchFamily="66" charset="0"/>
                </a:rPr>
                <a:t>IMPLEMENTAR</a:t>
              </a:r>
              <a:endParaRPr lang="es-ES" sz="1600" kern="1200" dirty="0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5814514" y="3276758"/>
            <a:ext cx="1593681" cy="1188720"/>
            <a:chOff x="5023409" y="891539"/>
            <a:chExt cx="1593681" cy="11887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30 Rectángulo redondeado"/>
            <p:cNvSpPr/>
            <p:nvPr/>
          </p:nvSpPr>
          <p:spPr>
            <a:xfrm>
              <a:off x="5023409" y="891539"/>
              <a:ext cx="1593681" cy="11887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5081438" y="949568"/>
              <a:ext cx="1477623" cy="1072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600" kern="1200" cap="all" dirty="0" smtClean="0">
                  <a:ln w="0"/>
                  <a:effectLst/>
                  <a:latin typeface="Comic Sans MS" pitchFamily="66" charset="0"/>
                </a:rPr>
                <a:t>IV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1600" kern="1200" cap="all" dirty="0" err="1" smtClean="0">
                  <a:ln w="0"/>
                  <a:effectLst/>
                  <a:latin typeface="Comic Sans MS" pitchFamily="66" charset="0"/>
                </a:rPr>
                <a:t>culminAR</a:t>
              </a:r>
              <a:endParaRPr lang="es-ES" sz="1600" kern="1200" cap="all" dirty="0">
                <a:ln w="0"/>
                <a:effectLst/>
                <a:latin typeface="Comic Sans MS" pitchFamily="66" charset="0"/>
              </a:endParaRPr>
            </a:p>
          </p:txBody>
        </p:sp>
      </p:grpSp>
      <p:sp>
        <p:nvSpPr>
          <p:cNvPr id="20" name="19 Rectángulo"/>
          <p:cNvSpPr/>
          <p:nvPr/>
        </p:nvSpPr>
        <p:spPr>
          <a:xfrm>
            <a:off x="875035" y="404019"/>
            <a:ext cx="5513171" cy="510136"/>
          </a:xfrm>
          <a:prstGeom prst="rect">
            <a:avLst/>
          </a:prstGeom>
          <a:noFill/>
        </p:spPr>
        <p:txBody>
          <a:bodyPr wrap="none" lIns="78483" tIns="39241" rIns="78483" bIns="3924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Actividades realizadas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824706" y="861219"/>
            <a:ext cx="222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COHORTE 2013-2014</a:t>
            </a:r>
            <a:r>
              <a:rPr lang="es-VE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"/>
          <p:cNvSpPr/>
          <p:nvPr/>
        </p:nvSpPr>
        <p:spPr>
          <a:xfrm>
            <a:off x="6082506" y="1601133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chemeClr val="tx2"/>
              </a:buClr>
              <a:buSzPct val="100000"/>
            </a:pPr>
            <a:r>
              <a:rPr lang="es-VE" sz="2000" cap="all" dirty="0" smtClean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Comic Sans MS" pitchFamily="66" charset="0"/>
              </a:rPr>
              <a:t>DEFINIR LA COMUNIDAD</a:t>
            </a:r>
            <a:endParaRPr lang="es-ES" sz="2000" cap="all" dirty="0" smtClean="0">
              <a:ln w="0">
                <a:solidFill>
                  <a:schemeClr val="accent2"/>
                </a:solidFill>
              </a:ln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1" name="Picture 2" descr="C:\Users\Luis Gomes\Desktop\Servicio Comunitario\imagenes\aulapetro - c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106" y="270714"/>
            <a:ext cx="1081905" cy="72381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4" name=" 3"/>
          <p:cNvSpPr/>
          <p:nvPr/>
        </p:nvSpPr>
        <p:spPr>
          <a:xfrm>
            <a:off x="596106" y="1013619"/>
            <a:ext cx="5620809" cy="3657600"/>
          </a:xfrm>
          <a:prstGeom prst="swooshArrow">
            <a:avLst>
              <a:gd name="adj1" fmla="val 33809"/>
              <a:gd name="adj2" fmla="val 3054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21" name="20 CuadroTexto"/>
          <p:cNvSpPr txBox="1"/>
          <p:nvPr/>
        </p:nvSpPr>
        <p:spPr>
          <a:xfrm>
            <a:off x="824706" y="3189219"/>
            <a:ext cx="1620000" cy="72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Inducción 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272506" y="2274819"/>
            <a:ext cx="1692000" cy="72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Selección de la Comunidad</a:t>
            </a:r>
            <a:endParaRPr lang="es-ES" sz="20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157706" y="1741419"/>
            <a:ext cx="1620000" cy="72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Resultados </a:t>
            </a:r>
          </a:p>
        </p:txBody>
      </p:sp>
      <p:grpSp>
        <p:nvGrpSpPr>
          <p:cNvPr id="2" name="18 Grupo"/>
          <p:cNvGrpSpPr/>
          <p:nvPr/>
        </p:nvGrpSpPr>
        <p:grpSpPr>
          <a:xfrm>
            <a:off x="138906" y="4137819"/>
            <a:ext cx="1593681" cy="1188720"/>
            <a:chOff x="3313" y="891539"/>
            <a:chExt cx="1593681" cy="11887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19 Rectángulo redondeado"/>
            <p:cNvSpPr/>
            <p:nvPr/>
          </p:nvSpPr>
          <p:spPr>
            <a:xfrm>
              <a:off x="3313" y="891539"/>
              <a:ext cx="1593681" cy="11887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61342" y="949568"/>
              <a:ext cx="1477623" cy="1072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cap="all" dirty="0" smtClean="0">
                  <a:ln w="0"/>
                  <a:effectLst/>
                  <a:latin typeface="Comic Sans MS" pitchFamily="66" charset="0"/>
                </a:rPr>
                <a:t>I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cap="all" dirty="0" smtClean="0">
                  <a:ln w="0"/>
                  <a:effectLst/>
                  <a:latin typeface="Comic Sans MS" pitchFamily="66" charset="0"/>
                </a:rPr>
                <a:t>VISUALIZAR</a:t>
              </a:r>
              <a:endParaRPr lang="es-ES" sz="1600" b="1" kern="1200" dirty="0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3034506" y="3652580"/>
            <a:ext cx="500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Unidad Educativa Colegio San José de </a:t>
            </a:r>
            <a:r>
              <a:rPr lang="es-ES" sz="2000" b="1" dirty="0" err="1" smtClean="0">
                <a:solidFill>
                  <a:schemeClr val="accent1">
                    <a:lumMod val="50000"/>
                  </a:schemeClr>
                </a:solidFill>
              </a:rPr>
              <a:t>Tarbes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, 480 niñas y niños de 1ro a 6to grado, con edades comprendidas entre 6 y 11 años</a:t>
            </a:r>
            <a:endParaRPr lang="es-V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75035" y="404019"/>
            <a:ext cx="5513171" cy="510136"/>
          </a:xfrm>
          <a:prstGeom prst="rect">
            <a:avLst/>
          </a:prstGeom>
          <a:noFill/>
        </p:spPr>
        <p:txBody>
          <a:bodyPr wrap="none" lIns="78483" tIns="39241" rIns="78483" bIns="3924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Actividades realizadas</a:t>
            </a: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24706" y="861219"/>
            <a:ext cx="222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COHORTE 2013-2014</a:t>
            </a:r>
            <a:r>
              <a:rPr lang="es-VE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33898035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Personalizado 1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0070C0"/>
      </a:hlink>
      <a:folHlink>
        <a:srgbClr val="DDDD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TC101790492[[fn=Cuaderno de dibujo]]</Template>
  <TotalTime>3179</TotalTime>
  <Words>730</Words>
  <Application>Microsoft Office PowerPoint</Application>
  <PresentationFormat>Personalizado</PresentationFormat>
  <Paragraphs>191</Paragraphs>
  <Slides>18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Sketchbook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ing.ucv.ve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EIPUCV</dc:creator>
  <cp:lastModifiedBy>Alida Padron</cp:lastModifiedBy>
  <cp:revision>200</cp:revision>
  <dcterms:created xsi:type="dcterms:W3CDTF">2012-01-29T17:50:13Z</dcterms:created>
  <dcterms:modified xsi:type="dcterms:W3CDTF">2014-06-30T21:19:23Z</dcterms:modified>
</cp:coreProperties>
</file>