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Default Extension="wdp" ContentType="image/vnd.ms-photo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210"/>
  </p:notesMasterIdLst>
  <p:sldIdLst>
    <p:sldId id="303" r:id="rId2"/>
    <p:sldId id="261" r:id="rId3"/>
    <p:sldId id="258" r:id="rId4"/>
    <p:sldId id="262" r:id="rId5"/>
    <p:sldId id="304" r:id="rId6"/>
    <p:sldId id="288" r:id="rId7"/>
    <p:sldId id="310" r:id="rId8"/>
    <p:sldId id="307" r:id="rId9"/>
    <p:sldId id="309" r:id="rId10"/>
    <p:sldId id="299" r:id="rId11"/>
    <p:sldId id="311" r:id="rId12"/>
    <p:sldId id="300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6" r:id="rId26"/>
    <p:sldId id="325" r:id="rId27"/>
    <p:sldId id="266" r:id="rId28"/>
    <p:sldId id="283" r:id="rId29"/>
    <p:sldId id="284" r:id="rId30"/>
    <p:sldId id="270" r:id="rId31"/>
    <p:sldId id="271" r:id="rId32"/>
    <p:sldId id="269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386" r:id="rId103"/>
    <p:sldId id="387" r:id="rId104"/>
    <p:sldId id="388" r:id="rId105"/>
    <p:sldId id="389" r:id="rId106"/>
    <p:sldId id="390" r:id="rId107"/>
    <p:sldId id="391" r:id="rId108"/>
    <p:sldId id="392" r:id="rId109"/>
    <p:sldId id="393" r:id="rId110"/>
    <p:sldId id="394" r:id="rId111"/>
    <p:sldId id="395" r:id="rId112"/>
    <p:sldId id="396" r:id="rId113"/>
    <p:sldId id="397" r:id="rId114"/>
    <p:sldId id="398" r:id="rId115"/>
    <p:sldId id="399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  <p:sldId id="414" r:id="rId131"/>
    <p:sldId id="415" r:id="rId132"/>
    <p:sldId id="416" r:id="rId133"/>
    <p:sldId id="417" r:id="rId134"/>
    <p:sldId id="418" r:id="rId135"/>
    <p:sldId id="419" r:id="rId136"/>
    <p:sldId id="420" r:id="rId137"/>
    <p:sldId id="421" r:id="rId138"/>
    <p:sldId id="422" r:id="rId139"/>
    <p:sldId id="423" r:id="rId140"/>
    <p:sldId id="424" r:id="rId141"/>
    <p:sldId id="425" r:id="rId142"/>
    <p:sldId id="426" r:id="rId143"/>
    <p:sldId id="427" r:id="rId144"/>
    <p:sldId id="428" r:id="rId145"/>
    <p:sldId id="429" r:id="rId146"/>
    <p:sldId id="430" r:id="rId147"/>
    <p:sldId id="431" r:id="rId148"/>
    <p:sldId id="432" r:id="rId149"/>
    <p:sldId id="433" r:id="rId150"/>
    <p:sldId id="434" r:id="rId151"/>
    <p:sldId id="435" r:id="rId152"/>
    <p:sldId id="436" r:id="rId153"/>
    <p:sldId id="437" r:id="rId154"/>
    <p:sldId id="438" r:id="rId155"/>
    <p:sldId id="439" r:id="rId156"/>
    <p:sldId id="440" r:id="rId157"/>
    <p:sldId id="441" r:id="rId158"/>
    <p:sldId id="442" r:id="rId159"/>
    <p:sldId id="443" r:id="rId160"/>
    <p:sldId id="444" r:id="rId161"/>
    <p:sldId id="445" r:id="rId162"/>
    <p:sldId id="446" r:id="rId163"/>
    <p:sldId id="447" r:id="rId164"/>
    <p:sldId id="448" r:id="rId165"/>
    <p:sldId id="449" r:id="rId166"/>
    <p:sldId id="450" r:id="rId167"/>
    <p:sldId id="451" r:id="rId168"/>
    <p:sldId id="452" r:id="rId169"/>
    <p:sldId id="453" r:id="rId170"/>
    <p:sldId id="454" r:id="rId171"/>
    <p:sldId id="455" r:id="rId172"/>
    <p:sldId id="456" r:id="rId173"/>
    <p:sldId id="457" r:id="rId174"/>
    <p:sldId id="458" r:id="rId175"/>
    <p:sldId id="459" r:id="rId176"/>
    <p:sldId id="460" r:id="rId177"/>
    <p:sldId id="461" r:id="rId178"/>
    <p:sldId id="462" r:id="rId179"/>
    <p:sldId id="463" r:id="rId180"/>
    <p:sldId id="464" r:id="rId181"/>
    <p:sldId id="465" r:id="rId182"/>
    <p:sldId id="466" r:id="rId183"/>
    <p:sldId id="467" r:id="rId184"/>
    <p:sldId id="468" r:id="rId185"/>
    <p:sldId id="469" r:id="rId186"/>
    <p:sldId id="470" r:id="rId187"/>
    <p:sldId id="471" r:id="rId188"/>
    <p:sldId id="472" r:id="rId189"/>
    <p:sldId id="473" r:id="rId190"/>
    <p:sldId id="474" r:id="rId191"/>
    <p:sldId id="475" r:id="rId192"/>
    <p:sldId id="476" r:id="rId193"/>
    <p:sldId id="477" r:id="rId194"/>
    <p:sldId id="478" r:id="rId195"/>
    <p:sldId id="479" r:id="rId196"/>
    <p:sldId id="480" r:id="rId197"/>
    <p:sldId id="481" r:id="rId198"/>
    <p:sldId id="482" r:id="rId199"/>
    <p:sldId id="483" r:id="rId200"/>
    <p:sldId id="484" r:id="rId201"/>
    <p:sldId id="485" r:id="rId202"/>
    <p:sldId id="486" r:id="rId203"/>
    <p:sldId id="487" r:id="rId204"/>
    <p:sldId id="488" r:id="rId205"/>
    <p:sldId id="489" r:id="rId206"/>
    <p:sldId id="490" r:id="rId207"/>
    <p:sldId id="491" r:id="rId208"/>
    <p:sldId id="492" r:id="rId209"/>
  </p:sldIdLst>
  <p:sldSz cx="9144000" cy="6858000" type="screen4x3"/>
  <p:notesSz cx="6858000" cy="9028113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 baseline="-18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FF6600"/>
    <a:srgbClr val="00CC00"/>
    <a:srgbClr val="FF0000"/>
    <a:srgbClr val="FF3300"/>
    <a:srgbClr val="FFFF00"/>
    <a:srgbClr val="000000"/>
    <a:srgbClr val="FF9933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357" autoAdjust="0"/>
    <p:restoredTop sz="9466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5EBA1-1CE9-4EBC-838D-E8315D14C37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3BF5E3-5C53-47A4-81B7-EBCDDC4EF93D}">
      <dgm:prSet phldrT="[Texto]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</a:t>
          </a:r>
          <a:endParaRPr lang="es-ES" dirty="0">
            <a:solidFill>
              <a:schemeClr val="tx1"/>
            </a:solidFill>
          </a:endParaRPr>
        </a:p>
      </dgm:t>
    </dgm:pt>
    <dgm:pt modelId="{494AE844-4C90-4DEA-9BFE-E24B77815C01}" type="parTrans" cxnId="{65B14967-B0E6-4C8B-A896-9AB80E1387D5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A08CBA9F-B25D-471B-A9DB-BD45290D9E71}" type="sibTrans" cxnId="{65B14967-B0E6-4C8B-A896-9AB80E1387D5}">
      <dgm:prSet/>
      <dgm:spPr/>
      <dgm:t>
        <a:bodyPr/>
        <a:lstStyle/>
        <a:p>
          <a:endParaRPr lang="es-ES"/>
        </a:p>
      </dgm:t>
    </dgm:pt>
    <dgm:pt modelId="{FEF3A042-F571-4D71-932E-C59B2F375253}">
      <dgm:prSet phldrT="[Texto]"/>
      <dgm:spPr>
        <a:noFill/>
        <a:ln>
          <a:solidFill>
            <a:srgbClr val="000099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X1</a:t>
          </a:r>
          <a:endParaRPr lang="es-ES" dirty="0">
            <a:solidFill>
              <a:schemeClr val="tx1"/>
            </a:solidFill>
          </a:endParaRPr>
        </a:p>
      </dgm:t>
    </dgm:pt>
    <dgm:pt modelId="{C3FE6575-DCAB-4222-9C35-7655DE335353}" type="parTrans" cxnId="{56FB5EA7-A8D1-4ABD-9A55-FF26EB0D3A33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CCFB70FF-5E55-4207-A508-B2BE66687D47}" type="sibTrans" cxnId="{56FB5EA7-A8D1-4ABD-9A55-FF26EB0D3A33}">
      <dgm:prSet/>
      <dgm:spPr/>
      <dgm:t>
        <a:bodyPr/>
        <a:lstStyle/>
        <a:p>
          <a:endParaRPr lang="es-ES"/>
        </a:p>
      </dgm:t>
    </dgm:pt>
    <dgm:pt modelId="{5E49AC60-7DD7-4052-92EC-074AA90F354B}">
      <dgm:prSet phldrT="[Texto]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X3</a:t>
          </a:r>
          <a:endParaRPr lang="es-ES" dirty="0">
            <a:solidFill>
              <a:schemeClr val="tx1"/>
            </a:solidFill>
          </a:endParaRPr>
        </a:p>
      </dgm:t>
    </dgm:pt>
    <dgm:pt modelId="{98ED9553-4B5D-4F53-AC18-7A6765088B8B}" type="parTrans" cxnId="{E1483397-0F09-4CA7-937A-7CD97625BB18}">
      <dgm:prSet/>
      <dgm:spPr>
        <a:ln>
          <a:tailEnd type="triangle"/>
        </a:ln>
      </dgm:spPr>
      <dgm:t>
        <a:bodyPr/>
        <a:lstStyle/>
        <a:p>
          <a:endParaRPr lang="es-ES" dirty="0"/>
        </a:p>
      </dgm:t>
    </dgm:pt>
    <dgm:pt modelId="{54A106D2-B259-4046-986B-059A269115B0}" type="sibTrans" cxnId="{E1483397-0F09-4CA7-937A-7CD97625BB18}">
      <dgm:prSet/>
      <dgm:spPr/>
      <dgm:t>
        <a:bodyPr/>
        <a:lstStyle/>
        <a:p>
          <a:endParaRPr lang="es-ES"/>
        </a:p>
      </dgm:t>
    </dgm:pt>
    <dgm:pt modelId="{EC6420AF-A3E8-403A-B34C-B1FBCB2B3B64}">
      <dgm:prSet phldrT="[Texto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Z1</a:t>
          </a:r>
          <a:endParaRPr lang="es-ES" dirty="0">
            <a:solidFill>
              <a:schemeClr val="tx1"/>
            </a:solidFill>
          </a:endParaRPr>
        </a:p>
      </dgm:t>
    </dgm:pt>
    <dgm:pt modelId="{FF3AD459-FCFD-4100-8CD4-6940EC59E5B7}" type="parTrans" cxnId="{684C6D74-F720-4853-8F47-02BE255943C6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5CCFA6E1-2066-4C95-A69F-18B1DAB64017}" type="sibTrans" cxnId="{684C6D74-F720-4853-8F47-02BE255943C6}">
      <dgm:prSet/>
      <dgm:spPr/>
      <dgm:t>
        <a:bodyPr/>
        <a:lstStyle/>
        <a:p>
          <a:endParaRPr lang="es-ES"/>
        </a:p>
      </dgm:t>
    </dgm:pt>
    <dgm:pt modelId="{65534A41-25F4-4678-A8A6-C4DB9F5F6DDD}">
      <dgm:prSet phldrT="[Texto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Z3</a:t>
          </a:r>
          <a:endParaRPr lang="es-ES" dirty="0">
            <a:solidFill>
              <a:schemeClr val="tx1"/>
            </a:solidFill>
          </a:endParaRPr>
        </a:p>
      </dgm:t>
    </dgm:pt>
    <dgm:pt modelId="{DD885969-7E3A-48EA-A1BA-DA11EED7B916}" type="parTrans" cxnId="{A1F7E235-42F2-4AD1-9E07-6071213BA75B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69A75459-5280-4569-8D64-EF130AAC4CAF}" type="sibTrans" cxnId="{A1F7E235-42F2-4AD1-9E07-6071213BA75B}">
      <dgm:prSet/>
      <dgm:spPr/>
      <dgm:t>
        <a:bodyPr/>
        <a:lstStyle/>
        <a:p>
          <a:endParaRPr lang="es-ES"/>
        </a:p>
      </dgm:t>
    </dgm:pt>
    <dgm:pt modelId="{B2DF237D-B6A1-48C8-9280-0AC805AFABF9}">
      <dgm:prSet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X2</a:t>
          </a:r>
          <a:endParaRPr lang="es-ES" dirty="0">
            <a:solidFill>
              <a:schemeClr val="tx1"/>
            </a:solidFill>
          </a:endParaRPr>
        </a:p>
      </dgm:t>
    </dgm:pt>
    <dgm:pt modelId="{93FF783D-A5F9-419D-9930-1C971BDC3B71}" type="parTrans" cxnId="{757AD700-7C9E-4DA2-8D18-0CCCEEC367D0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54D2032E-3C79-4594-A284-63C7D042F714}" type="sibTrans" cxnId="{757AD700-7C9E-4DA2-8D18-0CCCEEC367D0}">
      <dgm:prSet/>
      <dgm:spPr/>
      <dgm:t>
        <a:bodyPr/>
        <a:lstStyle/>
        <a:p>
          <a:endParaRPr lang="es-ES"/>
        </a:p>
      </dgm:t>
    </dgm:pt>
    <dgm:pt modelId="{B240F01D-2369-419D-AFC6-E04A76AB6BD5}">
      <dgm:prSet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</a:t>
          </a:r>
          <a:endParaRPr lang="es-ES" dirty="0">
            <a:solidFill>
              <a:schemeClr val="tx1"/>
            </a:solidFill>
          </a:endParaRPr>
        </a:p>
      </dgm:t>
    </dgm:pt>
    <dgm:pt modelId="{DB45EC5B-ED42-43C1-BFDD-8B1C530BDB53}" type="parTrans" cxnId="{1F291A3B-6C55-412A-80BC-F30323D1194A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4744DBC8-2DF1-404F-880A-5CF904CD341D}" type="sibTrans" cxnId="{1F291A3B-6C55-412A-80BC-F30323D1194A}">
      <dgm:prSet/>
      <dgm:spPr/>
      <dgm:t>
        <a:bodyPr/>
        <a:lstStyle/>
        <a:p>
          <a:endParaRPr lang="es-ES"/>
        </a:p>
      </dgm:t>
    </dgm:pt>
    <dgm:pt modelId="{E55C40D7-51EE-4272-9302-E1B3CC812C57}">
      <dgm:prSet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</a:t>
          </a:r>
          <a:endParaRPr lang="es-ES" dirty="0">
            <a:solidFill>
              <a:schemeClr val="tx1"/>
            </a:solidFill>
          </a:endParaRPr>
        </a:p>
      </dgm:t>
    </dgm:pt>
    <dgm:pt modelId="{BE41BF0E-1F34-464B-A21A-AD026610D365}" type="parTrans" cxnId="{A51D6889-A03E-4AC8-A937-BEEA2D51BB81}">
      <dgm:prSet/>
      <dgm:spPr/>
      <dgm:t>
        <a:bodyPr/>
        <a:lstStyle/>
        <a:p>
          <a:endParaRPr lang="es-ES"/>
        </a:p>
      </dgm:t>
    </dgm:pt>
    <dgm:pt modelId="{8A3F1ECB-838B-40EE-80C3-7C54DD6CEC7D}" type="sibTrans" cxnId="{A51D6889-A03E-4AC8-A937-BEEA2D51BB81}">
      <dgm:prSet/>
      <dgm:spPr/>
      <dgm:t>
        <a:bodyPr/>
        <a:lstStyle/>
        <a:p>
          <a:endParaRPr lang="es-ES"/>
        </a:p>
      </dgm:t>
    </dgm:pt>
    <dgm:pt modelId="{E054B534-E1C4-41BC-A048-2697701E89EA}">
      <dgm:prSet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Z2</a:t>
          </a:r>
          <a:endParaRPr lang="es-ES" dirty="0">
            <a:solidFill>
              <a:schemeClr val="tx1"/>
            </a:solidFill>
          </a:endParaRPr>
        </a:p>
      </dgm:t>
    </dgm:pt>
    <dgm:pt modelId="{C7D9AF8E-D93B-4CBD-B46E-C0F0F6D84B62}" type="parTrans" cxnId="{766BE4B7-F093-4A94-95EB-7CBE00159E59}">
      <dgm:prSet/>
      <dgm:spPr>
        <a:ln>
          <a:tailEnd type="triangle"/>
        </a:ln>
      </dgm:spPr>
      <dgm:t>
        <a:bodyPr/>
        <a:lstStyle/>
        <a:p>
          <a:endParaRPr lang="es-ES"/>
        </a:p>
      </dgm:t>
    </dgm:pt>
    <dgm:pt modelId="{D54EB269-CAEF-4008-AC03-A511121C87AC}" type="sibTrans" cxnId="{766BE4B7-F093-4A94-95EB-7CBE00159E59}">
      <dgm:prSet/>
      <dgm:spPr/>
      <dgm:t>
        <a:bodyPr/>
        <a:lstStyle/>
        <a:p>
          <a:endParaRPr lang="es-ES"/>
        </a:p>
      </dgm:t>
    </dgm:pt>
    <dgm:pt modelId="{ED7B8444-467A-4A30-BA7C-85E2DB0E0159}" type="pres">
      <dgm:prSet presAssocID="{2955EBA1-1CE9-4EBC-838D-E8315D14C3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66775B-93ED-419F-B52D-08C662F1D568}" type="pres">
      <dgm:prSet presAssocID="{E55C40D7-51EE-4272-9302-E1B3CC812C57}" presName="root1" presStyleCnt="0"/>
      <dgm:spPr/>
    </dgm:pt>
    <dgm:pt modelId="{B5DFFD9A-2A9A-40A4-B466-D4F95D530D46}" type="pres">
      <dgm:prSet presAssocID="{E55C40D7-51EE-4272-9302-E1B3CC812C5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F889ED-828E-4B1F-9236-17823D8C2DAC}" type="pres">
      <dgm:prSet presAssocID="{E55C40D7-51EE-4272-9302-E1B3CC812C57}" presName="level2hierChild" presStyleCnt="0"/>
      <dgm:spPr/>
    </dgm:pt>
    <dgm:pt modelId="{F1725EA4-2CC5-4037-8948-3F6E7C7CE068}" type="pres">
      <dgm:prSet presAssocID="{DB45EC5B-ED42-43C1-BFDD-8B1C530BDB53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9AB1542-F824-4D25-B9AA-EDA02E677BA3}" type="pres">
      <dgm:prSet presAssocID="{DB45EC5B-ED42-43C1-BFDD-8B1C530BDB53}" presName="connTx" presStyleLbl="parChTrans1D2" presStyleIdx="0" presStyleCnt="1"/>
      <dgm:spPr/>
      <dgm:t>
        <a:bodyPr/>
        <a:lstStyle/>
        <a:p>
          <a:endParaRPr lang="es-ES"/>
        </a:p>
      </dgm:t>
    </dgm:pt>
    <dgm:pt modelId="{8315F1C9-5266-406A-BFD0-73B2BF774F3D}" type="pres">
      <dgm:prSet presAssocID="{B240F01D-2369-419D-AFC6-E04A76AB6BD5}" presName="root2" presStyleCnt="0"/>
      <dgm:spPr/>
    </dgm:pt>
    <dgm:pt modelId="{A71CF45F-9ADC-40AB-B08C-3DC641447863}" type="pres">
      <dgm:prSet presAssocID="{B240F01D-2369-419D-AFC6-E04A76AB6BD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3A3F7B-43EE-4867-B405-13067EEF334A}" type="pres">
      <dgm:prSet presAssocID="{B240F01D-2369-419D-AFC6-E04A76AB6BD5}" presName="level3hierChild" presStyleCnt="0"/>
      <dgm:spPr/>
    </dgm:pt>
    <dgm:pt modelId="{CAC17C53-F54D-458A-8EB0-A46CB3A12FEF}" type="pres">
      <dgm:prSet presAssocID="{494AE844-4C90-4DEA-9BFE-E24B77815C01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ED615F6D-2D9A-4FB1-B609-35790E5127A6}" type="pres">
      <dgm:prSet presAssocID="{494AE844-4C90-4DEA-9BFE-E24B77815C01}" presName="connTx" presStyleLbl="parChTrans1D3" presStyleIdx="0" presStyleCnt="1"/>
      <dgm:spPr/>
      <dgm:t>
        <a:bodyPr/>
        <a:lstStyle/>
        <a:p>
          <a:endParaRPr lang="es-ES"/>
        </a:p>
      </dgm:t>
    </dgm:pt>
    <dgm:pt modelId="{4F2EAAD6-251F-4853-969D-E1A9F6935EB1}" type="pres">
      <dgm:prSet presAssocID="{003BF5E3-5C53-47A4-81B7-EBCDDC4EF93D}" presName="root2" presStyleCnt="0"/>
      <dgm:spPr/>
    </dgm:pt>
    <dgm:pt modelId="{4FBBECCD-B9BB-40B4-81FE-2CCE3D1618C5}" type="pres">
      <dgm:prSet presAssocID="{003BF5E3-5C53-47A4-81B7-EBCDDC4EF93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C78D0B-E442-4874-A3F5-5D2FEB63B078}" type="pres">
      <dgm:prSet presAssocID="{003BF5E3-5C53-47A4-81B7-EBCDDC4EF93D}" presName="level3hierChild" presStyleCnt="0"/>
      <dgm:spPr/>
    </dgm:pt>
    <dgm:pt modelId="{0E82CE67-4BEF-463E-8094-32203F274424}" type="pres">
      <dgm:prSet presAssocID="{C3FE6575-DCAB-4222-9C35-7655DE335353}" presName="conn2-1" presStyleLbl="parChTrans1D4" presStyleIdx="0" presStyleCnt="6"/>
      <dgm:spPr/>
      <dgm:t>
        <a:bodyPr/>
        <a:lstStyle/>
        <a:p>
          <a:endParaRPr lang="es-ES"/>
        </a:p>
      </dgm:t>
    </dgm:pt>
    <dgm:pt modelId="{05B9B786-CCA4-4CF1-8801-B3AADCF0F18C}" type="pres">
      <dgm:prSet presAssocID="{C3FE6575-DCAB-4222-9C35-7655DE335353}" presName="connTx" presStyleLbl="parChTrans1D4" presStyleIdx="0" presStyleCnt="6"/>
      <dgm:spPr/>
      <dgm:t>
        <a:bodyPr/>
        <a:lstStyle/>
        <a:p>
          <a:endParaRPr lang="es-ES"/>
        </a:p>
      </dgm:t>
    </dgm:pt>
    <dgm:pt modelId="{E68DE706-720B-431B-82A5-9B9347BE993D}" type="pres">
      <dgm:prSet presAssocID="{FEF3A042-F571-4D71-932E-C59B2F375253}" presName="root2" presStyleCnt="0"/>
      <dgm:spPr/>
    </dgm:pt>
    <dgm:pt modelId="{01DB0759-39B3-47F0-84B8-72223A51E329}" type="pres">
      <dgm:prSet presAssocID="{FEF3A042-F571-4D71-932E-C59B2F375253}" presName="LevelTwoTextNode" presStyleLbl="node4" presStyleIdx="0" presStyleCnt="6" custScaleX="109230" custScaleY="98828" custLinFactY="-11414" custLinFactNeighborX="21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BF5A86-5088-40E4-BDAD-0F585E43F14D}" type="pres">
      <dgm:prSet presAssocID="{FEF3A042-F571-4D71-932E-C59B2F375253}" presName="level3hierChild" presStyleCnt="0"/>
      <dgm:spPr/>
    </dgm:pt>
    <dgm:pt modelId="{A644949A-8D07-4604-B75A-309B3BD1C368}" type="pres">
      <dgm:prSet presAssocID="{93FF783D-A5F9-419D-9930-1C971BDC3B71}" presName="conn2-1" presStyleLbl="parChTrans1D4" presStyleIdx="1" presStyleCnt="6" custScaleX="2000000"/>
      <dgm:spPr/>
      <dgm:t>
        <a:bodyPr/>
        <a:lstStyle/>
        <a:p>
          <a:endParaRPr lang="es-ES"/>
        </a:p>
      </dgm:t>
    </dgm:pt>
    <dgm:pt modelId="{DC021A14-23C0-4F72-87EE-31321BD2863B}" type="pres">
      <dgm:prSet presAssocID="{93FF783D-A5F9-419D-9930-1C971BDC3B71}" presName="connTx" presStyleLbl="parChTrans1D4" presStyleIdx="1" presStyleCnt="6"/>
      <dgm:spPr/>
      <dgm:t>
        <a:bodyPr/>
        <a:lstStyle/>
        <a:p>
          <a:endParaRPr lang="es-ES"/>
        </a:p>
      </dgm:t>
    </dgm:pt>
    <dgm:pt modelId="{DF24C7D9-1B08-4D2A-9210-48EE27E06830}" type="pres">
      <dgm:prSet presAssocID="{B2DF237D-B6A1-48C8-9280-0AC805AFABF9}" presName="root2" presStyleCnt="0"/>
      <dgm:spPr/>
    </dgm:pt>
    <dgm:pt modelId="{7D16FC81-73D0-4DCF-B233-95F70AC54B75}" type="pres">
      <dgm:prSet presAssocID="{B2DF237D-B6A1-48C8-9280-0AC805AFABF9}" presName="LevelTwoTextNode" presStyleLbl="node4" presStyleIdx="1" presStyleCnt="6" custFlipHor="1" custScaleX="79825" custScaleY="98828" custLinFactY="-11414" custLinFactNeighborX="462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A74F3C-5F37-47BA-BAF2-8B6B4446820A}" type="pres">
      <dgm:prSet presAssocID="{B2DF237D-B6A1-48C8-9280-0AC805AFABF9}" presName="level3hierChild" presStyleCnt="0"/>
      <dgm:spPr/>
    </dgm:pt>
    <dgm:pt modelId="{224A56A6-E10C-4D0B-B794-0A00D1D02137}" type="pres">
      <dgm:prSet presAssocID="{98ED9553-4B5D-4F53-AC18-7A6765088B8B}" presName="conn2-1" presStyleLbl="parChTrans1D4" presStyleIdx="2" presStyleCnt="6" custScaleX="2000000"/>
      <dgm:spPr/>
      <dgm:t>
        <a:bodyPr/>
        <a:lstStyle/>
        <a:p>
          <a:endParaRPr lang="es-ES"/>
        </a:p>
      </dgm:t>
    </dgm:pt>
    <dgm:pt modelId="{4A059191-87CA-4822-8A78-ED53BE422F83}" type="pres">
      <dgm:prSet presAssocID="{98ED9553-4B5D-4F53-AC18-7A6765088B8B}" presName="connTx" presStyleLbl="parChTrans1D4" presStyleIdx="2" presStyleCnt="6"/>
      <dgm:spPr/>
      <dgm:t>
        <a:bodyPr/>
        <a:lstStyle/>
        <a:p>
          <a:endParaRPr lang="es-ES"/>
        </a:p>
      </dgm:t>
    </dgm:pt>
    <dgm:pt modelId="{B58588EA-A843-4814-8BE5-43D146D29FA4}" type="pres">
      <dgm:prSet presAssocID="{5E49AC60-7DD7-4052-92EC-074AA90F354B}" presName="root2" presStyleCnt="0"/>
      <dgm:spPr/>
    </dgm:pt>
    <dgm:pt modelId="{E47872D0-DC15-44B5-AB13-9D88AE2590D0}" type="pres">
      <dgm:prSet presAssocID="{5E49AC60-7DD7-4052-92EC-074AA90F354B}" presName="LevelTwoTextNode" presStyleLbl="node4" presStyleIdx="2" presStyleCnt="6" custScaleX="102414" custScaleY="98829" custLinFactY="-11414" custLinFactNeighborX="60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2D30B-7C6C-42C9-A1CF-C70E5659E3FB}" type="pres">
      <dgm:prSet presAssocID="{5E49AC60-7DD7-4052-92EC-074AA90F354B}" presName="level3hierChild" presStyleCnt="0"/>
      <dgm:spPr/>
    </dgm:pt>
    <dgm:pt modelId="{70D372CB-2A84-49DA-816A-38EE11146F49}" type="pres">
      <dgm:prSet presAssocID="{FF3AD459-FCFD-4100-8CD4-6940EC59E5B7}" presName="conn2-1" presStyleLbl="parChTrans1D4" presStyleIdx="3" presStyleCnt="6"/>
      <dgm:spPr/>
      <dgm:t>
        <a:bodyPr/>
        <a:lstStyle/>
        <a:p>
          <a:endParaRPr lang="es-ES"/>
        </a:p>
      </dgm:t>
    </dgm:pt>
    <dgm:pt modelId="{0FC6F407-DCFF-40A0-A4AC-53F95174472F}" type="pres">
      <dgm:prSet presAssocID="{FF3AD459-FCFD-4100-8CD4-6940EC59E5B7}" presName="connTx" presStyleLbl="parChTrans1D4" presStyleIdx="3" presStyleCnt="6"/>
      <dgm:spPr/>
      <dgm:t>
        <a:bodyPr/>
        <a:lstStyle/>
        <a:p>
          <a:endParaRPr lang="es-ES"/>
        </a:p>
      </dgm:t>
    </dgm:pt>
    <dgm:pt modelId="{ED1CB521-434C-4B8E-ADD3-84F44E75A284}" type="pres">
      <dgm:prSet presAssocID="{EC6420AF-A3E8-403A-B34C-B1FBCB2B3B64}" presName="root2" presStyleCnt="0"/>
      <dgm:spPr/>
    </dgm:pt>
    <dgm:pt modelId="{C09AD6B8-877E-4FF4-ACA3-D71F54AFE10A}" type="pres">
      <dgm:prSet presAssocID="{EC6420AF-A3E8-403A-B34C-B1FBCB2B3B64}" presName="LevelTwoTextNode" presStyleLbl="node4" presStyleIdx="3" presStyleCnt="6" custLinFactNeighborX="16388" custLinFactNeighborY="8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D0334A-50D5-4880-84D0-577691372B3F}" type="pres">
      <dgm:prSet presAssocID="{EC6420AF-A3E8-403A-B34C-B1FBCB2B3B64}" presName="level3hierChild" presStyleCnt="0"/>
      <dgm:spPr/>
    </dgm:pt>
    <dgm:pt modelId="{C93BF94A-B763-4C7F-BAD5-56338071F9D5}" type="pres">
      <dgm:prSet presAssocID="{C7D9AF8E-D93B-4CBD-B46E-C0F0F6D84B62}" presName="conn2-1" presStyleLbl="parChTrans1D4" presStyleIdx="4" presStyleCnt="6"/>
      <dgm:spPr/>
      <dgm:t>
        <a:bodyPr/>
        <a:lstStyle/>
        <a:p>
          <a:endParaRPr lang="es-ES"/>
        </a:p>
      </dgm:t>
    </dgm:pt>
    <dgm:pt modelId="{9C3C6952-4D5F-4AD4-8869-15CECB54C106}" type="pres">
      <dgm:prSet presAssocID="{C7D9AF8E-D93B-4CBD-B46E-C0F0F6D84B62}" presName="connTx" presStyleLbl="parChTrans1D4" presStyleIdx="4" presStyleCnt="6"/>
      <dgm:spPr/>
      <dgm:t>
        <a:bodyPr/>
        <a:lstStyle/>
        <a:p>
          <a:endParaRPr lang="es-ES"/>
        </a:p>
      </dgm:t>
    </dgm:pt>
    <dgm:pt modelId="{8BFE76E3-EBBF-4915-A134-702580F831A1}" type="pres">
      <dgm:prSet presAssocID="{E054B534-E1C4-41BC-A048-2697701E89EA}" presName="root2" presStyleCnt="0"/>
      <dgm:spPr/>
    </dgm:pt>
    <dgm:pt modelId="{A4FD188C-58CE-466F-A000-96AD1FEFFF55}" type="pres">
      <dgm:prSet presAssocID="{E054B534-E1C4-41BC-A048-2697701E89EA}" presName="LevelTwoTextNode" presStyleLbl="node4" presStyleIdx="4" presStyleCnt="6" custScaleX="69396" custScaleY="104850" custLinFactNeighborX="13854" custLinFactNeighborY="8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5403BE-C116-4061-8509-9B811F4A40FB}" type="pres">
      <dgm:prSet presAssocID="{E054B534-E1C4-41BC-A048-2697701E89EA}" presName="level3hierChild" presStyleCnt="0"/>
      <dgm:spPr/>
    </dgm:pt>
    <dgm:pt modelId="{3CCBF473-99B6-4666-9CAA-D7013C9B730F}" type="pres">
      <dgm:prSet presAssocID="{DD885969-7E3A-48EA-A1BA-DA11EED7B916}" presName="conn2-1" presStyleLbl="parChTrans1D4" presStyleIdx="5" presStyleCnt="6"/>
      <dgm:spPr/>
      <dgm:t>
        <a:bodyPr/>
        <a:lstStyle/>
        <a:p>
          <a:endParaRPr lang="es-ES"/>
        </a:p>
      </dgm:t>
    </dgm:pt>
    <dgm:pt modelId="{70AFE4CA-5E3B-495D-A9E3-7286B13CD185}" type="pres">
      <dgm:prSet presAssocID="{DD885969-7E3A-48EA-A1BA-DA11EED7B916}" presName="connTx" presStyleLbl="parChTrans1D4" presStyleIdx="5" presStyleCnt="6"/>
      <dgm:spPr/>
      <dgm:t>
        <a:bodyPr/>
        <a:lstStyle/>
        <a:p>
          <a:endParaRPr lang="es-ES"/>
        </a:p>
      </dgm:t>
    </dgm:pt>
    <dgm:pt modelId="{EE956F26-FFD4-42DD-B8BF-24A504EF8A1D}" type="pres">
      <dgm:prSet presAssocID="{65534A41-25F4-4678-A8A6-C4DB9F5F6DDD}" presName="root2" presStyleCnt="0"/>
      <dgm:spPr/>
    </dgm:pt>
    <dgm:pt modelId="{50677E8B-DBB9-4B65-8B8A-ABDBD0AFC503}" type="pres">
      <dgm:prSet presAssocID="{65534A41-25F4-4678-A8A6-C4DB9F5F6DDD}" presName="LevelTwoTextNode" presStyleLbl="node4" presStyleIdx="5" presStyleCnt="6" custLinFactNeighborX="21339" custLinFactNeighborY="78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04C40D-48E7-4CD3-B54A-2185AD191CFB}" type="pres">
      <dgm:prSet presAssocID="{65534A41-25F4-4678-A8A6-C4DB9F5F6DDD}" presName="level3hierChild" presStyleCnt="0"/>
      <dgm:spPr/>
    </dgm:pt>
  </dgm:ptLst>
  <dgm:cxnLst>
    <dgm:cxn modelId="{9A3C4AA4-7AF9-4612-9E47-8457B8E6449A}" type="presOf" srcId="{494AE844-4C90-4DEA-9BFE-E24B77815C01}" destId="{ED615F6D-2D9A-4FB1-B609-35790E5127A6}" srcOrd="1" destOrd="0" presId="urn:microsoft.com/office/officeart/2005/8/layout/hierarchy2"/>
    <dgm:cxn modelId="{A46DA410-1E3E-4A78-B6C4-1A9C6D73D5FB}" type="presOf" srcId="{DB45EC5B-ED42-43C1-BFDD-8B1C530BDB53}" destId="{79AB1542-F824-4D25-B9AA-EDA02E677BA3}" srcOrd="1" destOrd="0" presId="urn:microsoft.com/office/officeart/2005/8/layout/hierarchy2"/>
    <dgm:cxn modelId="{C03F51DF-141A-41D5-9569-F98E29009946}" type="presOf" srcId="{003BF5E3-5C53-47A4-81B7-EBCDDC4EF93D}" destId="{4FBBECCD-B9BB-40B4-81FE-2CCE3D1618C5}" srcOrd="0" destOrd="0" presId="urn:microsoft.com/office/officeart/2005/8/layout/hierarchy2"/>
    <dgm:cxn modelId="{1F291A3B-6C55-412A-80BC-F30323D1194A}" srcId="{E55C40D7-51EE-4272-9302-E1B3CC812C57}" destId="{B240F01D-2369-419D-AFC6-E04A76AB6BD5}" srcOrd="0" destOrd="0" parTransId="{DB45EC5B-ED42-43C1-BFDD-8B1C530BDB53}" sibTransId="{4744DBC8-2DF1-404F-880A-5CF904CD341D}"/>
    <dgm:cxn modelId="{684C6D74-F720-4853-8F47-02BE255943C6}" srcId="{003BF5E3-5C53-47A4-81B7-EBCDDC4EF93D}" destId="{EC6420AF-A3E8-403A-B34C-B1FBCB2B3B64}" srcOrd="1" destOrd="0" parTransId="{FF3AD459-FCFD-4100-8CD4-6940EC59E5B7}" sibTransId="{5CCFA6E1-2066-4C95-A69F-18B1DAB64017}"/>
    <dgm:cxn modelId="{766BE4B7-F093-4A94-95EB-7CBE00159E59}" srcId="{EC6420AF-A3E8-403A-B34C-B1FBCB2B3B64}" destId="{E054B534-E1C4-41BC-A048-2697701E89EA}" srcOrd="0" destOrd="0" parTransId="{C7D9AF8E-D93B-4CBD-B46E-C0F0F6D84B62}" sibTransId="{D54EB269-CAEF-4008-AC03-A511121C87AC}"/>
    <dgm:cxn modelId="{65B14967-B0E6-4C8B-A896-9AB80E1387D5}" srcId="{B240F01D-2369-419D-AFC6-E04A76AB6BD5}" destId="{003BF5E3-5C53-47A4-81B7-EBCDDC4EF93D}" srcOrd="0" destOrd="0" parTransId="{494AE844-4C90-4DEA-9BFE-E24B77815C01}" sibTransId="{A08CBA9F-B25D-471B-A9DB-BD45290D9E71}"/>
    <dgm:cxn modelId="{30079184-68FC-4C8C-9CE7-CB1E3B46694A}" type="presOf" srcId="{FF3AD459-FCFD-4100-8CD4-6940EC59E5B7}" destId="{70D372CB-2A84-49DA-816A-38EE11146F49}" srcOrd="0" destOrd="0" presId="urn:microsoft.com/office/officeart/2005/8/layout/hierarchy2"/>
    <dgm:cxn modelId="{54B30F15-1A7C-4A1D-AC5E-AAB981DE40C6}" type="presOf" srcId="{DB45EC5B-ED42-43C1-BFDD-8B1C530BDB53}" destId="{F1725EA4-2CC5-4037-8948-3F6E7C7CE068}" srcOrd="0" destOrd="0" presId="urn:microsoft.com/office/officeart/2005/8/layout/hierarchy2"/>
    <dgm:cxn modelId="{A51D6889-A03E-4AC8-A937-BEEA2D51BB81}" srcId="{2955EBA1-1CE9-4EBC-838D-E8315D14C377}" destId="{E55C40D7-51EE-4272-9302-E1B3CC812C57}" srcOrd="0" destOrd="0" parTransId="{BE41BF0E-1F34-464B-A21A-AD026610D365}" sibTransId="{8A3F1ECB-838B-40EE-80C3-7C54DD6CEC7D}"/>
    <dgm:cxn modelId="{D4F05A03-E5AF-4713-B1B5-EEDBEC67740C}" type="presOf" srcId="{B240F01D-2369-419D-AFC6-E04A76AB6BD5}" destId="{A71CF45F-9ADC-40AB-B08C-3DC641447863}" srcOrd="0" destOrd="0" presId="urn:microsoft.com/office/officeart/2005/8/layout/hierarchy2"/>
    <dgm:cxn modelId="{E1483397-0F09-4CA7-937A-7CD97625BB18}" srcId="{B2DF237D-B6A1-48C8-9280-0AC805AFABF9}" destId="{5E49AC60-7DD7-4052-92EC-074AA90F354B}" srcOrd="0" destOrd="0" parTransId="{98ED9553-4B5D-4F53-AC18-7A6765088B8B}" sibTransId="{54A106D2-B259-4046-986B-059A269115B0}"/>
    <dgm:cxn modelId="{D4EA8557-4DCA-4B07-A6D5-7E287BCB8FC8}" type="presOf" srcId="{C3FE6575-DCAB-4222-9C35-7655DE335353}" destId="{0E82CE67-4BEF-463E-8094-32203F274424}" srcOrd="0" destOrd="0" presId="urn:microsoft.com/office/officeart/2005/8/layout/hierarchy2"/>
    <dgm:cxn modelId="{56FB5EA7-A8D1-4ABD-9A55-FF26EB0D3A33}" srcId="{003BF5E3-5C53-47A4-81B7-EBCDDC4EF93D}" destId="{FEF3A042-F571-4D71-932E-C59B2F375253}" srcOrd="0" destOrd="0" parTransId="{C3FE6575-DCAB-4222-9C35-7655DE335353}" sibTransId="{CCFB70FF-5E55-4207-A508-B2BE66687D47}"/>
    <dgm:cxn modelId="{40F7D470-1043-4B51-8DD2-2D3577A6EA48}" type="presOf" srcId="{93FF783D-A5F9-419D-9930-1C971BDC3B71}" destId="{DC021A14-23C0-4F72-87EE-31321BD2863B}" srcOrd="1" destOrd="0" presId="urn:microsoft.com/office/officeart/2005/8/layout/hierarchy2"/>
    <dgm:cxn modelId="{F141521A-377E-4A1C-BA31-875593A820D8}" type="presOf" srcId="{2955EBA1-1CE9-4EBC-838D-E8315D14C377}" destId="{ED7B8444-467A-4A30-BA7C-85E2DB0E0159}" srcOrd="0" destOrd="0" presId="urn:microsoft.com/office/officeart/2005/8/layout/hierarchy2"/>
    <dgm:cxn modelId="{807B338B-BF2F-4D1E-B14C-7F437C26C406}" type="presOf" srcId="{C3FE6575-DCAB-4222-9C35-7655DE335353}" destId="{05B9B786-CCA4-4CF1-8801-B3AADCF0F18C}" srcOrd="1" destOrd="0" presId="urn:microsoft.com/office/officeart/2005/8/layout/hierarchy2"/>
    <dgm:cxn modelId="{D68AD63A-B25C-457A-A7F1-2CCA1C820549}" type="presOf" srcId="{FF3AD459-FCFD-4100-8CD4-6940EC59E5B7}" destId="{0FC6F407-DCFF-40A0-A4AC-53F95174472F}" srcOrd="1" destOrd="0" presId="urn:microsoft.com/office/officeart/2005/8/layout/hierarchy2"/>
    <dgm:cxn modelId="{52918C1B-65AD-4C5E-B06C-D7B5C6D3F464}" type="presOf" srcId="{E55C40D7-51EE-4272-9302-E1B3CC812C57}" destId="{B5DFFD9A-2A9A-40A4-B466-D4F95D530D46}" srcOrd="0" destOrd="0" presId="urn:microsoft.com/office/officeart/2005/8/layout/hierarchy2"/>
    <dgm:cxn modelId="{56B4ECFD-DA2F-41F2-B185-99360C68F49D}" type="presOf" srcId="{C7D9AF8E-D93B-4CBD-B46E-C0F0F6D84B62}" destId="{9C3C6952-4D5F-4AD4-8869-15CECB54C106}" srcOrd="1" destOrd="0" presId="urn:microsoft.com/office/officeart/2005/8/layout/hierarchy2"/>
    <dgm:cxn modelId="{34FCA218-2CD4-4D35-A957-548DAB93F0A6}" type="presOf" srcId="{DD885969-7E3A-48EA-A1BA-DA11EED7B916}" destId="{3CCBF473-99B6-4666-9CAA-D7013C9B730F}" srcOrd="0" destOrd="0" presId="urn:microsoft.com/office/officeart/2005/8/layout/hierarchy2"/>
    <dgm:cxn modelId="{02D22184-4A4F-46CA-A93A-8D4D5B46705A}" type="presOf" srcId="{FEF3A042-F571-4D71-932E-C59B2F375253}" destId="{01DB0759-39B3-47F0-84B8-72223A51E329}" srcOrd="0" destOrd="0" presId="urn:microsoft.com/office/officeart/2005/8/layout/hierarchy2"/>
    <dgm:cxn modelId="{F7BDCC5C-0C29-439B-A53E-BD28D0B1F7B1}" type="presOf" srcId="{98ED9553-4B5D-4F53-AC18-7A6765088B8B}" destId="{4A059191-87CA-4822-8A78-ED53BE422F83}" srcOrd="1" destOrd="0" presId="urn:microsoft.com/office/officeart/2005/8/layout/hierarchy2"/>
    <dgm:cxn modelId="{A64AB58E-A2CF-4402-9B71-DE0066F7C392}" type="presOf" srcId="{DD885969-7E3A-48EA-A1BA-DA11EED7B916}" destId="{70AFE4CA-5E3B-495D-A9E3-7286B13CD185}" srcOrd="1" destOrd="0" presId="urn:microsoft.com/office/officeart/2005/8/layout/hierarchy2"/>
    <dgm:cxn modelId="{757AD700-7C9E-4DA2-8D18-0CCCEEC367D0}" srcId="{FEF3A042-F571-4D71-932E-C59B2F375253}" destId="{B2DF237D-B6A1-48C8-9280-0AC805AFABF9}" srcOrd="0" destOrd="0" parTransId="{93FF783D-A5F9-419D-9930-1C971BDC3B71}" sibTransId="{54D2032E-3C79-4594-A284-63C7D042F714}"/>
    <dgm:cxn modelId="{6CAA2019-06C0-4A70-90EE-6DA836D0306F}" type="presOf" srcId="{65534A41-25F4-4678-A8A6-C4DB9F5F6DDD}" destId="{50677E8B-DBB9-4B65-8B8A-ABDBD0AFC503}" srcOrd="0" destOrd="0" presId="urn:microsoft.com/office/officeart/2005/8/layout/hierarchy2"/>
    <dgm:cxn modelId="{A3932DD8-43D5-4D12-865F-76E1B8CE741B}" type="presOf" srcId="{E054B534-E1C4-41BC-A048-2697701E89EA}" destId="{A4FD188C-58CE-466F-A000-96AD1FEFFF55}" srcOrd="0" destOrd="0" presId="urn:microsoft.com/office/officeart/2005/8/layout/hierarchy2"/>
    <dgm:cxn modelId="{3D755BA3-7F29-4086-B7BC-FC907AC04C8E}" type="presOf" srcId="{EC6420AF-A3E8-403A-B34C-B1FBCB2B3B64}" destId="{C09AD6B8-877E-4FF4-ACA3-D71F54AFE10A}" srcOrd="0" destOrd="0" presId="urn:microsoft.com/office/officeart/2005/8/layout/hierarchy2"/>
    <dgm:cxn modelId="{1232E056-1549-46A7-A807-9F3AB4797E4D}" type="presOf" srcId="{B2DF237D-B6A1-48C8-9280-0AC805AFABF9}" destId="{7D16FC81-73D0-4DCF-B233-95F70AC54B75}" srcOrd="0" destOrd="0" presId="urn:microsoft.com/office/officeart/2005/8/layout/hierarchy2"/>
    <dgm:cxn modelId="{6D1D9972-F4AD-4155-BA60-7A43501596D2}" type="presOf" srcId="{98ED9553-4B5D-4F53-AC18-7A6765088B8B}" destId="{224A56A6-E10C-4D0B-B794-0A00D1D02137}" srcOrd="0" destOrd="0" presId="urn:microsoft.com/office/officeart/2005/8/layout/hierarchy2"/>
    <dgm:cxn modelId="{E41E779C-B8CF-41BB-83A8-B5DC4EE14329}" type="presOf" srcId="{93FF783D-A5F9-419D-9930-1C971BDC3B71}" destId="{A644949A-8D07-4604-B75A-309B3BD1C368}" srcOrd="0" destOrd="0" presId="urn:microsoft.com/office/officeart/2005/8/layout/hierarchy2"/>
    <dgm:cxn modelId="{A1F7E235-42F2-4AD1-9E07-6071213BA75B}" srcId="{E054B534-E1C4-41BC-A048-2697701E89EA}" destId="{65534A41-25F4-4678-A8A6-C4DB9F5F6DDD}" srcOrd="0" destOrd="0" parTransId="{DD885969-7E3A-48EA-A1BA-DA11EED7B916}" sibTransId="{69A75459-5280-4569-8D64-EF130AAC4CAF}"/>
    <dgm:cxn modelId="{FCE82F83-EDC6-4666-9558-0845241D7CCA}" type="presOf" srcId="{5E49AC60-7DD7-4052-92EC-074AA90F354B}" destId="{E47872D0-DC15-44B5-AB13-9D88AE2590D0}" srcOrd="0" destOrd="0" presId="urn:microsoft.com/office/officeart/2005/8/layout/hierarchy2"/>
    <dgm:cxn modelId="{821D8C95-3230-4846-8D7A-F63B0F095A78}" type="presOf" srcId="{C7D9AF8E-D93B-4CBD-B46E-C0F0F6D84B62}" destId="{C93BF94A-B763-4C7F-BAD5-56338071F9D5}" srcOrd="0" destOrd="0" presId="urn:microsoft.com/office/officeart/2005/8/layout/hierarchy2"/>
    <dgm:cxn modelId="{CE8C1F73-FAAF-45A0-A4F6-92D773944A29}" type="presOf" srcId="{494AE844-4C90-4DEA-9BFE-E24B77815C01}" destId="{CAC17C53-F54D-458A-8EB0-A46CB3A12FEF}" srcOrd="0" destOrd="0" presId="urn:microsoft.com/office/officeart/2005/8/layout/hierarchy2"/>
    <dgm:cxn modelId="{22856A57-06A9-43B8-BB9B-5F591997A97B}" type="presParOf" srcId="{ED7B8444-467A-4A30-BA7C-85E2DB0E0159}" destId="{1E66775B-93ED-419F-B52D-08C662F1D568}" srcOrd="0" destOrd="0" presId="urn:microsoft.com/office/officeart/2005/8/layout/hierarchy2"/>
    <dgm:cxn modelId="{18C04EA4-5C1C-4A7C-B427-45AAF8BE9284}" type="presParOf" srcId="{1E66775B-93ED-419F-B52D-08C662F1D568}" destId="{B5DFFD9A-2A9A-40A4-B466-D4F95D530D46}" srcOrd="0" destOrd="0" presId="urn:microsoft.com/office/officeart/2005/8/layout/hierarchy2"/>
    <dgm:cxn modelId="{65AC250B-9690-41A6-966F-B97E336B1693}" type="presParOf" srcId="{1E66775B-93ED-419F-B52D-08C662F1D568}" destId="{0FF889ED-828E-4B1F-9236-17823D8C2DAC}" srcOrd="1" destOrd="0" presId="urn:microsoft.com/office/officeart/2005/8/layout/hierarchy2"/>
    <dgm:cxn modelId="{440606DC-05B4-4558-B04B-AF21737175A6}" type="presParOf" srcId="{0FF889ED-828E-4B1F-9236-17823D8C2DAC}" destId="{F1725EA4-2CC5-4037-8948-3F6E7C7CE068}" srcOrd="0" destOrd="0" presId="urn:microsoft.com/office/officeart/2005/8/layout/hierarchy2"/>
    <dgm:cxn modelId="{2E988D1B-195B-438D-9396-62113AB5EAA6}" type="presParOf" srcId="{F1725EA4-2CC5-4037-8948-3F6E7C7CE068}" destId="{79AB1542-F824-4D25-B9AA-EDA02E677BA3}" srcOrd="0" destOrd="0" presId="urn:microsoft.com/office/officeart/2005/8/layout/hierarchy2"/>
    <dgm:cxn modelId="{5C03C2DD-F9E4-4DE0-8AA0-0513C38DE8F3}" type="presParOf" srcId="{0FF889ED-828E-4B1F-9236-17823D8C2DAC}" destId="{8315F1C9-5266-406A-BFD0-73B2BF774F3D}" srcOrd="1" destOrd="0" presId="urn:microsoft.com/office/officeart/2005/8/layout/hierarchy2"/>
    <dgm:cxn modelId="{BAFE0EA2-1E58-4E79-8902-1377E8843158}" type="presParOf" srcId="{8315F1C9-5266-406A-BFD0-73B2BF774F3D}" destId="{A71CF45F-9ADC-40AB-B08C-3DC641447863}" srcOrd="0" destOrd="0" presId="urn:microsoft.com/office/officeart/2005/8/layout/hierarchy2"/>
    <dgm:cxn modelId="{36979AD1-34DD-41A9-9832-2FF49A7F2BC9}" type="presParOf" srcId="{8315F1C9-5266-406A-BFD0-73B2BF774F3D}" destId="{753A3F7B-43EE-4867-B405-13067EEF334A}" srcOrd="1" destOrd="0" presId="urn:microsoft.com/office/officeart/2005/8/layout/hierarchy2"/>
    <dgm:cxn modelId="{1A9490A3-A384-4BC9-9866-8C555BEA9D51}" type="presParOf" srcId="{753A3F7B-43EE-4867-B405-13067EEF334A}" destId="{CAC17C53-F54D-458A-8EB0-A46CB3A12FEF}" srcOrd="0" destOrd="0" presId="urn:microsoft.com/office/officeart/2005/8/layout/hierarchy2"/>
    <dgm:cxn modelId="{6119C869-DE54-4B19-B1FF-F3DCB4743384}" type="presParOf" srcId="{CAC17C53-F54D-458A-8EB0-A46CB3A12FEF}" destId="{ED615F6D-2D9A-4FB1-B609-35790E5127A6}" srcOrd="0" destOrd="0" presId="urn:microsoft.com/office/officeart/2005/8/layout/hierarchy2"/>
    <dgm:cxn modelId="{23947830-18AC-418F-AA5B-61106389835B}" type="presParOf" srcId="{753A3F7B-43EE-4867-B405-13067EEF334A}" destId="{4F2EAAD6-251F-4853-969D-E1A9F6935EB1}" srcOrd="1" destOrd="0" presId="urn:microsoft.com/office/officeart/2005/8/layout/hierarchy2"/>
    <dgm:cxn modelId="{E11877ED-1F47-4117-8882-55F859CA3038}" type="presParOf" srcId="{4F2EAAD6-251F-4853-969D-E1A9F6935EB1}" destId="{4FBBECCD-B9BB-40B4-81FE-2CCE3D1618C5}" srcOrd="0" destOrd="0" presId="urn:microsoft.com/office/officeart/2005/8/layout/hierarchy2"/>
    <dgm:cxn modelId="{82171094-6861-4688-BA62-47DE8EAFB962}" type="presParOf" srcId="{4F2EAAD6-251F-4853-969D-E1A9F6935EB1}" destId="{0BC78D0B-E442-4874-A3F5-5D2FEB63B078}" srcOrd="1" destOrd="0" presId="urn:microsoft.com/office/officeart/2005/8/layout/hierarchy2"/>
    <dgm:cxn modelId="{4276A46B-772B-47EF-852C-FACF2D548EA0}" type="presParOf" srcId="{0BC78D0B-E442-4874-A3F5-5D2FEB63B078}" destId="{0E82CE67-4BEF-463E-8094-32203F274424}" srcOrd="0" destOrd="0" presId="urn:microsoft.com/office/officeart/2005/8/layout/hierarchy2"/>
    <dgm:cxn modelId="{367AA678-9E1D-4523-B7C8-8E396BE27461}" type="presParOf" srcId="{0E82CE67-4BEF-463E-8094-32203F274424}" destId="{05B9B786-CCA4-4CF1-8801-B3AADCF0F18C}" srcOrd="0" destOrd="0" presId="urn:microsoft.com/office/officeart/2005/8/layout/hierarchy2"/>
    <dgm:cxn modelId="{60E10A4E-1534-47F7-9100-F94DB209CBB9}" type="presParOf" srcId="{0BC78D0B-E442-4874-A3F5-5D2FEB63B078}" destId="{E68DE706-720B-431B-82A5-9B9347BE993D}" srcOrd="1" destOrd="0" presId="urn:microsoft.com/office/officeart/2005/8/layout/hierarchy2"/>
    <dgm:cxn modelId="{296FAE20-B980-406F-BA93-43A7F13C9704}" type="presParOf" srcId="{E68DE706-720B-431B-82A5-9B9347BE993D}" destId="{01DB0759-39B3-47F0-84B8-72223A51E329}" srcOrd="0" destOrd="0" presId="urn:microsoft.com/office/officeart/2005/8/layout/hierarchy2"/>
    <dgm:cxn modelId="{B7B9D24A-9C69-4586-944A-6C7D1187EAEB}" type="presParOf" srcId="{E68DE706-720B-431B-82A5-9B9347BE993D}" destId="{B3BF5A86-5088-40E4-BDAD-0F585E43F14D}" srcOrd="1" destOrd="0" presId="urn:microsoft.com/office/officeart/2005/8/layout/hierarchy2"/>
    <dgm:cxn modelId="{270D09FF-8849-4610-A451-6A5C77D9AF7B}" type="presParOf" srcId="{B3BF5A86-5088-40E4-BDAD-0F585E43F14D}" destId="{A644949A-8D07-4604-B75A-309B3BD1C368}" srcOrd="0" destOrd="0" presId="urn:microsoft.com/office/officeart/2005/8/layout/hierarchy2"/>
    <dgm:cxn modelId="{655C31A7-AD3B-4B4F-AD76-4BEB822C8000}" type="presParOf" srcId="{A644949A-8D07-4604-B75A-309B3BD1C368}" destId="{DC021A14-23C0-4F72-87EE-31321BD2863B}" srcOrd="0" destOrd="0" presId="urn:microsoft.com/office/officeart/2005/8/layout/hierarchy2"/>
    <dgm:cxn modelId="{EA04B982-15C7-4894-8B8F-5ADF7E706E51}" type="presParOf" srcId="{B3BF5A86-5088-40E4-BDAD-0F585E43F14D}" destId="{DF24C7D9-1B08-4D2A-9210-48EE27E06830}" srcOrd="1" destOrd="0" presId="urn:microsoft.com/office/officeart/2005/8/layout/hierarchy2"/>
    <dgm:cxn modelId="{7C096C52-D77C-445B-81BF-AE7B09C46EB8}" type="presParOf" srcId="{DF24C7D9-1B08-4D2A-9210-48EE27E06830}" destId="{7D16FC81-73D0-4DCF-B233-95F70AC54B75}" srcOrd="0" destOrd="0" presId="urn:microsoft.com/office/officeart/2005/8/layout/hierarchy2"/>
    <dgm:cxn modelId="{06F7336E-FDB6-45AF-AAAF-9C943387515C}" type="presParOf" srcId="{DF24C7D9-1B08-4D2A-9210-48EE27E06830}" destId="{32A74F3C-5F37-47BA-BAF2-8B6B4446820A}" srcOrd="1" destOrd="0" presId="urn:microsoft.com/office/officeart/2005/8/layout/hierarchy2"/>
    <dgm:cxn modelId="{DE1EED29-73F9-4F17-961B-751B6C808E32}" type="presParOf" srcId="{32A74F3C-5F37-47BA-BAF2-8B6B4446820A}" destId="{224A56A6-E10C-4D0B-B794-0A00D1D02137}" srcOrd="0" destOrd="0" presId="urn:microsoft.com/office/officeart/2005/8/layout/hierarchy2"/>
    <dgm:cxn modelId="{6BF9CD09-9458-4A64-A92B-0DDDC0DEF5C1}" type="presParOf" srcId="{224A56A6-E10C-4D0B-B794-0A00D1D02137}" destId="{4A059191-87CA-4822-8A78-ED53BE422F83}" srcOrd="0" destOrd="0" presId="urn:microsoft.com/office/officeart/2005/8/layout/hierarchy2"/>
    <dgm:cxn modelId="{18EB7490-8CFD-485F-8F53-0BA64A1018FA}" type="presParOf" srcId="{32A74F3C-5F37-47BA-BAF2-8B6B4446820A}" destId="{B58588EA-A843-4814-8BE5-43D146D29FA4}" srcOrd="1" destOrd="0" presId="urn:microsoft.com/office/officeart/2005/8/layout/hierarchy2"/>
    <dgm:cxn modelId="{F4C81AD7-2CE1-4C17-A126-61D62D7380DC}" type="presParOf" srcId="{B58588EA-A843-4814-8BE5-43D146D29FA4}" destId="{E47872D0-DC15-44B5-AB13-9D88AE2590D0}" srcOrd="0" destOrd="0" presId="urn:microsoft.com/office/officeart/2005/8/layout/hierarchy2"/>
    <dgm:cxn modelId="{F8C5B67F-D0C0-4E17-948E-0A008270B4FE}" type="presParOf" srcId="{B58588EA-A843-4814-8BE5-43D146D29FA4}" destId="{38E2D30B-7C6C-42C9-A1CF-C70E5659E3FB}" srcOrd="1" destOrd="0" presId="urn:microsoft.com/office/officeart/2005/8/layout/hierarchy2"/>
    <dgm:cxn modelId="{48A68ACC-EF70-465E-AFFD-E8FF4C13BC6D}" type="presParOf" srcId="{0BC78D0B-E442-4874-A3F5-5D2FEB63B078}" destId="{70D372CB-2A84-49DA-816A-38EE11146F49}" srcOrd="2" destOrd="0" presId="urn:microsoft.com/office/officeart/2005/8/layout/hierarchy2"/>
    <dgm:cxn modelId="{0DD19215-479C-43C1-A906-8B5DE87B787D}" type="presParOf" srcId="{70D372CB-2A84-49DA-816A-38EE11146F49}" destId="{0FC6F407-DCFF-40A0-A4AC-53F95174472F}" srcOrd="0" destOrd="0" presId="urn:microsoft.com/office/officeart/2005/8/layout/hierarchy2"/>
    <dgm:cxn modelId="{66292E61-80F5-4B70-A10C-F51B536D53AE}" type="presParOf" srcId="{0BC78D0B-E442-4874-A3F5-5D2FEB63B078}" destId="{ED1CB521-434C-4B8E-ADD3-84F44E75A284}" srcOrd="3" destOrd="0" presId="urn:microsoft.com/office/officeart/2005/8/layout/hierarchy2"/>
    <dgm:cxn modelId="{6A023F46-865A-4C2B-BD86-151FD754A0C7}" type="presParOf" srcId="{ED1CB521-434C-4B8E-ADD3-84F44E75A284}" destId="{C09AD6B8-877E-4FF4-ACA3-D71F54AFE10A}" srcOrd="0" destOrd="0" presId="urn:microsoft.com/office/officeart/2005/8/layout/hierarchy2"/>
    <dgm:cxn modelId="{EDBCCEF0-66DF-4383-AAE0-58B34967CC7B}" type="presParOf" srcId="{ED1CB521-434C-4B8E-ADD3-84F44E75A284}" destId="{57D0334A-50D5-4880-84D0-577691372B3F}" srcOrd="1" destOrd="0" presId="urn:microsoft.com/office/officeart/2005/8/layout/hierarchy2"/>
    <dgm:cxn modelId="{1194EA25-DF88-4982-93C8-D1B3B2BE9E95}" type="presParOf" srcId="{57D0334A-50D5-4880-84D0-577691372B3F}" destId="{C93BF94A-B763-4C7F-BAD5-56338071F9D5}" srcOrd="0" destOrd="0" presId="urn:microsoft.com/office/officeart/2005/8/layout/hierarchy2"/>
    <dgm:cxn modelId="{AE4729FD-6EC3-4603-AF86-5607EC1873B6}" type="presParOf" srcId="{C93BF94A-B763-4C7F-BAD5-56338071F9D5}" destId="{9C3C6952-4D5F-4AD4-8869-15CECB54C106}" srcOrd="0" destOrd="0" presId="urn:microsoft.com/office/officeart/2005/8/layout/hierarchy2"/>
    <dgm:cxn modelId="{6258265F-FE2B-4A76-B11F-EEB9ACA1C541}" type="presParOf" srcId="{57D0334A-50D5-4880-84D0-577691372B3F}" destId="{8BFE76E3-EBBF-4915-A134-702580F831A1}" srcOrd="1" destOrd="0" presId="urn:microsoft.com/office/officeart/2005/8/layout/hierarchy2"/>
    <dgm:cxn modelId="{79D86B1B-6C46-4D4C-8010-DDBC4C445189}" type="presParOf" srcId="{8BFE76E3-EBBF-4915-A134-702580F831A1}" destId="{A4FD188C-58CE-466F-A000-96AD1FEFFF55}" srcOrd="0" destOrd="0" presId="urn:microsoft.com/office/officeart/2005/8/layout/hierarchy2"/>
    <dgm:cxn modelId="{D24D7309-0094-45A7-BDBE-94B39ADB8F1B}" type="presParOf" srcId="{8BFE76E3-EBBF-4915-A134-702580F831A1}" destId="{BB5403BE-C116-4061-8509-9B811F4A40FB}" srcOrd="1" destOrd="0" presId="urn:microsoft.com/office/officeart/2005/8/layout/hierarchy2"/>
    <dgm:cxn modelId="{728DCB45-58B3-4BBC-BC05-CAF861DE6C67}" type="presParOf" srcId="{BB5403BE-C116-4061-8509-9B811F4A40FB}" destId="{3CCBF473-99B6-4666-9CAA-D7013C9B730F}" srcOrd="0" destOrd="0" presId="urn:microsoft.com/office/officeart/2005/8/layout/hierarchy2"/>
    <dgm:cxn modelId="{A31CB259-FC81-4AAD-AE44-3E1714B337F6}" type="presParOf" srcId="{3CCBF473-99B6-4666-9CAA-D7013C9B730F}" destId="{70AFE4CA-5E3B-495D-A9E3-7286B13CD185}" srcOrd="0" destOrd="0" presId="urn:microsoft.com/office/officeart/2005/8/layout/hierarchy2"/>
    <dgm:cxn modelId="{C6A1DCB5-7C84-406E-A4A8-8EB999498CC7}" type="presParOf" srcId="{BB5403BE-C116-4061-8509-9B811F4A40FB}" destId="{EE956F26-FFD4-42DD-B8BF-24A504EF8A1D}" srcOrd="1" destOrd="0" presId="urn:microsoft.com/office/officeart/2005/8/layout/hierarchy2"/>
    <dgm:cxn modelId="{7F3D0E6C-62EC-4647-A618-79A742B24BC7}" type="presParOf" srcId="{EE956F26-FFD4-42DD-B8BF-24A504EF8A1D}" destId="{50677E8B-DBB9-4B65-8B8A-ABDBD0AFC503}" srcOrd="0" destOrd="0" presId="urn:microsoft.com/office/officeart/2005/8/layout/hierarchy2"/>
    <dgm:cxn modelId="{387B9BD9-7735-40DA-9B81-D8FC76600A91}" type="presParOf" srcId="{EE956F26-FFD4-42DD-B8BF-24A504EF8A1D}" destId="{ED04C40D-48E7-4CD3-B54A-2185AD191CFB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VE" noProof="0" smtClean="0"/>
              <a:t>Haga clic para modificar el estilo de texto del patrón</a:t>
            </a:r>
          </a:p>
          <a:p>
            <a:pPr lvl="1"/>
            <a:r>
              <a:rPr lang="es-VE" noProof="0" smtClean="0"/>
              <a:t>Segundo nivel</a:t>
            </a:r>
          </a:p>
          <a:p>
            <a:pPr lvl="2"/>
            <a:r>
              <a:rPr lang="es-VE" noProof="0" smtClean="0"/>
              <a:t>Tercer nivel</a:t>
            </a:r>
          </a:p>
          <a:p>
            <a:pPr lvl="3"/>
            <a:r>
              <a:rPr lang="es-VE" noProof="0" smtClean="0"/>
              <a:t>Cuarto nivel</a:t>
            </a:r>
          </a:p>
          <a:p>
            <a:pPr lvl="4"/>
            <a:r>
              <a:rPr lang="es-VE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baseline="0">
                <a:cs typeface="+mn-cs"/>
              </a:defRPr>
            </a:lvl1pPr>
          </a:lstStyle>
          <a:p>
            <a:pPr>
              <a:defRPr/>
            </a:pPr>
            <a:fld id="{86158FD7-BBF1-42CA-84A7-F64C743A1F4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732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200" dirty="0" smtClean="0"/>
              <a:t>es el más útil para predecir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La evolución de la energía libre de las especies implicadas en una reacción química  en función del transcurso  de la misma, se representa en el siguiente grafico  o diagrama de reacción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Sistema  de</a:t>
            </a:r>
            <a:r>
              <a:rPr lang="es-ES" baseline="0" dirty="0" smtClean="0"/>
              <a:t> 3 reacciones c/u con su K: </a:t>
            </a:r>
            <a:r>
              <a:rPr lang="es-ES" dirty="0" smtClean="0"/>
              <a:t>E libre y S</a:t>
            </a:r>
            <a:r>
              <a:rPr lang="es-ES" baseline="0" dirty="0" smtClean="0"/>
              <a:t> en equilibrio  con ES </a:t>
            </a:r>
          </a:p>
          <a:p>
            <a:r>
              <a:rPr lang="es-ES" baseline="0" dirty="0" smtClean="0"/>
              <a:t>ES  tiene 2 </a:t>
            </a:r>
            <a:r>
              <a:rPr lang="es-ES" baseline="0" dirty="0" err="1" smtClean="0"/>
              <a:t>vias</a:t>
            </a:r>
            <a:r>
              <a:rPr lang="es-ES" baseline="0" dirty="0" smtClean="0"/>
              <a:t>, la segunda es irreversible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enzimas que presentan una dependencia hiperbólica  de la velocidad de reacción con respecto a la </a:t>
            </a:r>
            <a:r>
              <a:rPr lang="es-ES" dirty="0" err="1" smtClean="0"/>
              <a:t>concentracion</a:t>
            </a:r>
            <a:r>
              <a:rPr lang="es-ES" dirty="0" smtClean="0"/>
              <a:t> de sustrato</a:t>
            </a:r>
            <a:r>
              <a:rPr lang="es-ES" baseline="0" dirty="0" smtClean="0"/>
              <a:t> se denominan enzimas </a:t>
            </a:r>
            <a:r>
              <a:rPr lang="es-ES" baseline="0" dirty="0" err="1" smtClean="0"/>
              <a:t>michaelianas</a:t>
            </a: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dirty="0" smtClean="0"/>
              <a:t>La v de </a:t>
            </a:r>
            <a:r>
              <a:rPr lang="es-ES" sz="1200" b="0" dirty="0" err="1" smtClean="0"/>
              <a:t>rx</a:t>
            </a:r>
            <a:r>
              <a:rPr lang="es-ES" sz="1200" b="0" baseline="0" dirty="0" smtClean="0"/>
              <a:t> </a:t>
            </a:r>
            <a:r>
              <a:rPr lang="es-ES" sz="1200" b="0" dirty="0" smtClean="0"/>
              <a:t>Es una medida del grado de saturación de la enzima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Clasificación de acuerdo</a:t>
            </a:r>
            <a:r>
              <a:rPr lang="es-ES" baseline="0" dirty="0" smtClean="0"/>
              <a:t> al modo de unión del inhibidor a la enzima</a:t>
            </a:r>
          </a:p>
          <a:p>
            <a:r>
              <a:rPr lang="es-ES" baseline="0" dirty="0" smtClean="0"/>
              <a:t>Y según criterios cinéticos.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3C1-2EBB-4E6F-9993-05A01DEBD724}" type="slidenum">
              <a:rPr lang="es-ES" smtClean="0"/>
              <a:pPr/>
              <a:t>64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E6690-8C1D-42CC-A665-504C0659958D}" type="slidenum">
              <a:rPr lang="es-ES" smtClean="0"/>
              <a:pPr/>
              <a:t>111</a:t>
            </a:fld>
            <a:endParaRPr lang="es-E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F8FB6-6E38-40E2-B91E-A3DD2BFC624D}" type="slidenum">
              <a:rPr lang="es-ES" smtClean="0"/>
              <a:pPr/>
              <a:t>165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C2F0-38F0-4FB3-8129-87B8A4C913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448-3931-48F4-9524-41D8CE2024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0AF2-1D2E-426B-8648-0FDF85C6EA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s-VE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4128-97AC-47DB-8BA7-E17AF2842E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15E4-FE65-436E-9454-7A4B5DFBAB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EC3D-4AC0-4C84-A2AB-5217A5AECD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A4A1-B286-499C-95BF-5AA3D72856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CED0-567E-4278-8E8F-759A818998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5A1-3095-4C9F-8FF6-B14310ED4D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EF1D-EBC2-4A88-8393-1A75F69C5D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CE2A-F304-4AAA-94D1-15D738A596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99BD-62AE-4DBF-AECC-9DBDD9647A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710A-21F1-4103-B84A-26261883C2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FD4A-3829-4D40-9AF6-138D995883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70F21C0-7B57-4BF8-B32F-024F4ED5B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http://www.ehu.es/biomoleculas/ENZ/dosetapas.gif" TargetMode="External"/><Relationship Id="rId7" Type="http://schemas.openxmlformats.org/officeDocument/2006/relationships/image" Target="http://www.ehu.es/biomoleculas/ENZ/kin7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model.uah.es/biomodel-misc/anim/inicio.htm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60464" y="620688"/>
            <a:ext cx="49477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aseline="0" dirty="0" smtClean="0">
                <a:latin typeface="Arial Narrow" pitchFamily="34" charset="0"/>
              </a:rPr>
              <a:t>Unidad 2</a:t>
            </a:r>
          </a:p>
          <a:p>
            <a:endParaRPr lang="es-ES" sz="2800" baseline="0" dirty="0" smtClean="0">
              <a:latin typeface="Arial Narrow" pitchFamily="34" charset="0"/>
            </a:endParaRPr>
          </a:p>
          <a:p>
            <a:r>
              <a:rPr lang="es-ES" sz="2800" baseline="0" dirty="0" smtClean="0">
                <a:latin typeface="Arial Narrow" pitchFamily="34" charset="0"/>
              </a:rPr>
              <a:t>Tema1. Enzimas  </a:t>
            </a:r>
          </a:p>
          <a:p>
            <a:r>
              <a:rPr lang="es-ES" sz="2800" baseline="0" dirty="0" smtClean="0">
                <a:latin typeface="Arial Narrow" pitchFamily="34" charset="0"/>
              </a:rPr>
              <a:t>Tema2. Coenzimas</a:t>
            </a:r>
          </a:p>
          <a:p>
            <a:endParaRPr lang="es-ES" sz="2800" baseline="0" dirty="0">
              <a:latin typeface="Arial Narrow" pitchFamily="34" charset="0"/>
            </a:endParaRPr>
          </a:p>
          <a:p>
            <a:endParaRPr lang="es-ES" sz="2800" baseline="0" dirty="0" smtClean="0">
              <a:latin typeface="Arial Narrow" pitchFamily="34" charset="0"/>
            </a:endParaRPr>
          </a:p>
          <a:p>
            <a:r>
              <a:rPr lang="es-ES" sz="2800" baseline="0" dirty="0" smtClean="0">
                <a:latin typeface="Arial Narrow" pitchFamily="34" charset="0"/>
              </a:rPr>
              <a:t>Profesora Miledys A. Oviedo Sosa</a:t>
            </a:r>
          </a:p>
          <a:p>
            <a:r>
              <a:rPr lang="es-ES" sz="2800" baseline="0" dirty="0" smtClean="0">
                <a:latin typeface="Arial Narrow" pitchFamily="34" charset="0"/>
              </a:rPr>
              <a:t>Cátedra de Bioquímica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9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7831" y="2132856"/>
            <a:ext cx="7988625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ü"/>
            </a:pPr>
            <a:r>
              <a:rPr lang="es-MX" sz="2400" baseline="0" dirty="0">
                <a:solidFill>
                  <a:srgbClr val="002060"/>
                </a:solidFill>
              </a:rPr>
              <a:t>Contiene los grupos </a:t>
            </a:r>
            <a:r>
              <a:rPr lang="es-MX" sz="2400" baseline="0" dirty="0" smtClean="0">
                <a:solidFill>
                  <a:srgbClr val="002060"/>
                </a:solidFill>
              </a:rPr>
              <a:t>funcionales </a:t>
            </a:r>
            <a:r>
              <a:rPr lang="es-MX" sz="2400" baseline="0" dirty="0" smtClean="0"/>
              <a:t>(</a:t>
            </a:r>
            <a:r>
              <a:rPr lang="es-MX" sz="2400" b="0" baseline="0" dirty="0" smtClean="0"/>
              <a:t>de las cadenas </a:t>
            </a:r>
            <a:r>
              <a:rPr lang="es-MX" sz="2400" b="0" baseline="0" dirty="0"/>
              <a:t>laterales </a:t>
            </a:r>
            <a:r>
              <a:rPr lang="es-MX" sz="2400" b="0" baseline="0" dirty="0" smtClean="0"/>
              <a:t>de los aminoácidos) </a:t>
            </a:r>
            <a:r>
              <a:rPr lang="es-MX" sz="2400" b="0" baseline="0" dirty="0"/>
              <a:t>que fijan al </a:t>
            </a:r>
            <a:r>
              <a:rPr lang="es-MX" sz="2400" i="1" baseline="0" dirty="0" smtClean="0">
                <a:solidFill>
                  <a:srgbClr val="002060"/>
                </a:solidFill>
              </a:rPr>
              <a:t>sustrato</a:t>
            </a:r>
            <a:r>
              <a:rPr lang="es-MX" sz="2400" baseline="0" dirty="0" smtClean="0"/>
              <a:t>,</a:t>
            </a:r>
            <a:r>
              <a:rPr lang="es-MX" sz="2400" b="0" baseline="0" dirty="0" smtClean="0"/>
              <a:t> </a:t>
            </a:r>
            <a:r>
              <a:rPr lang="es-MX" sz="2400" b="0" baseline="0" dirty="0"/>
              <a:t>formando el Complejo Enzima – Sustrato</a:t>
            </a:r>
            <a:r>
              <a:rPr lang="es-MX" sz="2400" b="0" baseline="0" dirty="0" smtClean="0"/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s-MX" sz="2400" b="0" baseline="0" dirty="0" smtClean="0"/>
              <a:t> </a:t>
            </a:r>
            <a:r>
              <a:rPr lang="es-MX" sz="2000" b="0" i="1" baseline="0" dirty="0"/>
              <a:t>La unión es reversible y se establece mediante enlaces </a:t>
            </a:r>
            <a:r>
              <a:rPr lang="es-MX" sz="2000" b="0" i="1" baseline="0" dirty="0" smtClean="0"/>
              <a:t>débiles</a:t>
            </a:r>
            <a:endParaRPr lang="es-MX" sz="2000" b="0" i="1" baseline="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7831" y="4293096"/>
            <a:ext cx="7329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ü"/>
            </a:pPr>
            <a:r>
              <a:rPr lang="es-MX" sz="2400" baseline="0" dirty="0" smtClean="0">
                <a:solidFill>
                  <a:srgbClr val="002060"/>
                </a:solidFill>
              </a:rPr>
              <a:t>También contiene </a:t>
            </a:r>
            <a:r>
              <a:rPr lang="es-MX" sz="2400" baseline="0" dirty="0">
                <a:solidFill>
                  <a:srgbClr val="002060"/>
                </a:solidFill>
              </a:rPr>
              <a:t>los grupos funcionales </a:t>
            </a:r>
            <a:r>
              <a:rPr lang="es-MX" sz="2400" baseline="0" dirty="0" smtClean="0"/>
              <a:t>específicos </a:t>
            </a:r>
            <a:r>
              <a:rPr lang="es-MX" sz="2400" baseline="0" dirty="0"/>
              <a:t>implicados en </a:t>
            </a:r>
            <a:r>
              <a:rPr lang="es-MX" sz="2400" baseline="0" dirty="0">
                <a:solidFill>
                  <a:srgbClr val="002060"/>
                </a:solidFill>
              </a:rPr>
              <a:t>la catálisis </a:t>
            </a:r>
            <a:r>
              <a:rPr lang="es-MX" sz="2400" b="0" baseline="0" dirty="0"/>
              <a:t>(cadenas laterales de </a:t>
            </a:r>
            <a:r>
              <a:rPr lang="es-MX" sz="2400" b="0" baseline="0" dirty="0" smtClean="0"/>
              <a:t>aminoácidos</a:t>
            </a:r>
            <a:r>
              <a:rPr lang="es-MX" sz="2400" baseline="0" dirty="0" smtClean="0"/>
              <a:t>)</a:t>
            </a:r>
            <a:endParaRPr lang="es-MX" sz="2400" baseline="0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5402" y="260648"/>
            <a:ext cx="8727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600" baseline="0" dirty="0" smtClean="0"/>
              <a:t>sitio activo 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30114" y="1196752"/>
            <a:ext cx="7974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i="1" baseline="0" dirty="0"/>
              <a:t>Es una bolsa o hendidura de la enzima, formada por  una o </a:t>
            </a:r>
            <a:r>
              <a:rPr lang="es-MX" sz="2000" i="1" baseline="0" dirty="0" smtClean="0"/>
              <a:t>más </a:t>
            </a:r>
            <a:r>
              <a:rPr lang="es-MX" sz="2000" i="1" baseline="0" dirty="0"/>
              <a:t>regiones </a:t>
            </a:r>
            <a:r>
              <a:rPr lang="es-MX" sz="2000" i="1" baseline="0" dirty="0" smtClean="0"/>
              <a:t>de la cadena polipeptídica.</a:t>
            </a:r>
            <a:endParaRPr lang="es-ES" sz="2000" i="1" baseline="0" dirty="0"/>
          </a:p>
        </p:txBody>
      </p:sp>
      <p:sp>
        <p:nvSpPr>
          <p:cNvPr id="2" name="1 Rectángulo redondeado"/>
          <p:cNvSpPr/>
          <p:nvPr/>
        </p:nvSpPr>
        <p:spPr>
          <a:xfrm>
            <a:off x="505770" y="1154651"/>
            <a:ext cx="817068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8152" y="763310"/>
            <a:ext cx="812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resultado neto de las reacciones del </a:t>
            </a:r>
            <a:r>
              <a:rPr lang="es-ES" sz="2400" dirty="0" smtClean="0"/>
              <a:t>PDH </a:t>
            </a:r>
            <a:r>
              <a:rPr lang="es-ES" sz="2400" dirty="0"/>
              <a:t>es:</a:t>
            </a:r>
          </a:p>
          <a:p>
            <a:r>
              <a:rPr lang="es-ES" sz="2400" b="1" dirty="0" err="1"/>
              <a:t>Piruvato</a:t>
            </a:r>
            <a:r>
              <a:rPr lang="es-ES" sz="2400" b="1" dirty="0"/>
              <a:t> + </a:t>
            </a:r>
            <a:r>
              <a:rPr lang="es-ES" sz="2400" b="1" dirty="0" err="1"/>
              <a:t>CoA</a:t>
            </a:r>
            <a:r>
              <a:rPr lang="es-ES" sz="2400" b="1" dirty="0"/>
              <a:t> + NAD</a:t>
            </a:r>
            <a:r>
              <a:rPr lang="es-ES" sz="2400" b="1" baseline="30000" dirty="0"/>
              <a:t>+</a:t>
            </a:r>
            <a:r>
              <a:rPr lang="es-ES" sz="2400" b="1" dirty="0"/>
              <a:t> ——&gt; CO</a:t>
            </a:r>
            <a:r>
              <a:rPr lang="es-ES" sz="2400" b="1" baseline="-25000" dirty="0"/>
              <a:t>2</a:t>
            </a:r>
            <a:r>
              <a:rPr lang="es-ES" sz="2400" b="1" dirty="0"/>
              <a:t> + Acetil-</a:t>
            </a:r>
            <a:r>
              <a:rPr lang="es-ES" sz="2400" b="1" dirty="0" err="1"/>
              <a:t>CoA</a:t>
            </a:r>
            <a:r>
              <a:rPr lang="es-ES" sz="2400" b="1" dirty="0"/>
              <a:t> + NADH + H</a:t>
            </a:r>
            <a:r>
              <a:rPr lang="es-ES" sz="2400" b="1" baseline="30000" dirty="0"/>
              <a:t>+</a:t>
            </a:r>
            <a:endParaRPr lang="es-E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234888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La actividad de la PDH </a:t>
            </a:r>
            <a:r>
              <a:rPr lang="es-ES" sz="2800" dirty="0" smtClean="0"/>
              <a:t> </a:t>
            </a:r>
            <a:r>
              <a:rPr lang="es-ES" sz="2800" dirty="0"/>
              <a:t>se está regulada por la </a:t>
            </a:r>
            <a:r>
              <a:rPr lang="es-ES" sz="2800" b="1" dirty="0">
                <a:solidFill>
                  <a:srgbClr val="C00000"/>
                </a:solidFill>
              </a:rPr>
              <a:t>fosforilación y desfosforilación </a:t>
            </a:r>
            <a:r>
              <a:rPr lang="es-ES" sz="2800" b="1" dirty="0"/>
              <a:t>eventos que son catalizadas por quinasas</a:t>
            </a:r>
            <a:r>
              <a:rPr lang="es-ES" sz="2800" dirty="0"/>
              <a:t> PDH (</a:t>
            </a:r>
            <a:r>
              <a:rPr lang="es-ES" sz="2800" dirty="0" err="1"/>
              <a:t>PDKs</a:t>
            </a:r>
            <a:r>
              <a:rPr lang="es-ES" sz="2800" dirty="0"/>
              <a:t>) y PDH </a:t>
            </a:r>
            <a:r>
              <a:rPr lang="es-ES" sz="2800" b="1" dirty="0"/>
              <a:t>fosfatasas</a:t>
            </a:r>
            <a:r>
              <a:rPr lang="es-ES" sz="2800" dirty="0"/>
              <a:t> (PDP), respectivamente. </a:t>
            </a:r>
            <a:endParaRPr lang="es-ES" sz="2800" dirty="0" smtClean="0"/>
          </a:p>
          <a:p>
            <a:pPr algn="just"/>
            <a:r>
              <a:rPr lang="es-ES" sz="2800" b="1" u="sng" dirty="0" smtClean="0"/>
              <a:t>Fosforilación </a:t>
            </a:r>
            <a:r>
              <a:rPr lang="es-ES" sz="2800" b="1" dirty="0" smtClean="0"/>
              <a:t>de  </a:t>
            </a:r>
            <a:r>
              <a:rPr lang="es-ES" sz="2800" b="1" dirty="0"/>
              <a:t>la PDH </a:t>
            </a:r>
            <a:r>
              <a:rPr lang="es-ES" sz="2800" b="1" dirty="0" smtClean="0"/>
              <a:t>resulta en  </a:t>
            </a:r>
            <a:r>
              <a:rPr lang="es-ES" sz="2800" b="1" dirty="0"/>
              <a:t>la inhibición de la actividad</a:t>
            </a:r>
            <a:r>
              <a:rPr lang="es-ES" sz="2800" dirty="0"/>
              <a:t>, mientras que, </a:t>
            </a:r>
            <a:r>
              <a:rPr lang="es-ES" sz="2800" b="1" u="sng" dirty="0"/>
              <a:t>desfosforilación </a:t>
            </a:r>
            <a:r>
              <a:rPr lang="es-ES" sz="2800" b="1" dirty="0" smtClean="0"/>
              <a:t>aumenta su actividad.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55485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tmlimg2.scribdassets.com/d1eaj7yw39h2kxs/images/32-7d34d89aaf/000.jpg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8709" r="9788" b="12935"/>
          <a:stretch/>
        </p:blipFill>
        <p:spPr bwMode="auto">
          <a:xfrm>
            <a:off x="1043608" y="2132856"/>
            <a:ext cx="6457950" cy="4500473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67544" y="647551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Ej</a:t>
            </a:r>
            <a:r>
              <a:rPr lang="es-ES" sz="2800" dirty="0"/>
              <a:t>: </a:t>
            </a:r>
            <a:r>
              <a:rPr lang="es-ES" sz="2800" b="1" dirty="0">
                <a:solidFill>
                  <a:srgbClr val="C00000"/>
                </a:solidFill>
              </a:rPr>
              <a:t>glucógeno </a:t>
            </a:r>
            <a:r>
              <a:rPr lang="es-ES" sz="2800" b="1" dirty="0" err="1">
                <a:solidFill>
                  <a:srgbClr val="C00000"/>
                </a:solidFill>
              </a:rPr>
              <a:t>fosforilasa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800" dirty="0"/>
              <a:t>de los tejidos animales, que cataliza la degradación del polisacárido de reserva </a:t>
            </a:r>
            <a:r>
              <a:rPr lang="es-ES" sz="2800" b="1" dirty="0"/>
              <a:t>glucógeno</a:t>
            </a:r>
            <a:r>
              <a:rPr lang="es-ES" sz="2800" dirty="0"/>
              <a:t> en  </a:t>
            </a:r>
            <a:r>
              <a:rPr lang="es-ES" sz="2800" b="1" dirty="0">
                <a:solidFill>
                  <a:srgbClr val="002060"/>
                </a:solidFill>
              </a:rPr>
              <a:t>glucosa -1-fosfato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302567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05273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Activación covalente de </a:t>
            </a:r>
            <a:r>
              <a:rPr lang="es-ES" sz="2800" b="1" dirty="0" smtClean="0"/>
              <a:t>los zimógenos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Tipo de regulación enzimática que </a:t>
            </a:r>
            <a:r>
              <a:rPr lang="es-ES" sz="2800" dirty="0" smtClean="0"/>
              <a:t>cataliza los </a:t>
            </a:r>
            <a:r>
              <a:rPr lang="es-ES" sz="2800" b="1" dirty="0"/>
              <a:t>precursores inactivos </a:t>
            </a:r>
            <a:r>
              <a:rPr lang="es-ES" sz="2800" dirty="0"/>
              <a:t>de las enzimas (zimógenos),para dar las </a:t>
            </a:r>
            <a:r>
              <a:rPr lang="es-ES" sz="2800" b="1" dirty="0"/>
              <a:t>formas activas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Ejemplos:</a:t>
            </a:r>
          </a:p>
          <a:p>
            <a:pPr algn="just"/>
            <a:r>
              <a:rPr lang="es-ES" sz="2800" b="1" dirty="0" smtClean="0"/>
              <a:t>1.En la  Digestión de los alimentos:</a:t>
            </a:r>
            <a:endParaRPr lang="es-ES" sz="2800" b="1" dirty="0"/>
          </a:p>
          <a:p>
            <a:pPr algn="just"/>
            <a:r>
              <a:rPr lang="es-ES" sz="2800" dirty="0" smtClean="0"/>
              <a:t>Pepsina, tripsina y </a:t>
            </a:r>
            <a:r>
              <a:rPr lang="es-ES" sz="2800" dirty="0" err="1" smtClean="0"/>
              <a:t>quimotripsina</a:t>
            </a:r>
            <a:r>
              <a:rPr lang="es-ES" sz="2800" dirty="0"/>
              <a:t>, que se sintetizan como </a:t>
            </a:r>
            <a:r>
              <a:rPr lang="es-ES" sz="2800" dirty="0" smtClean="0"/>
              <a:t>zimógenos inactivos</a:t>
            </a:r>
            <a:r>
              <a:rPr lang="es-ES" sz="2800" dirty="0"/>
              <a:t>; </a:t>
            </a:r>
            <a:r>
              <a:rPr lang="es-ES" sz="2800" dirty="0" err="1"/>
              <a:t>pepsinógeno</a:t>
            </a:r>
            <a:r>
              <a:rPr lang="es-ES" sz="2800" dirty="0"/>
              <a:t> , </a:t>
            </a:r>
            <a:r>
              <a:rPr lang="es-ES" sz="2800" dirty="0" err="1"/>
              <a:t>tripsinógeno</a:t>
            </a:r>
            <a:r>
              <a:rPr lang="es-ES" sz="2800" dirty="0"/>
              <a:t> </a:t>
            </a:r>
            <a:r>
              <a:rPr lang="es-ES" sz="2800" dirty="0" smtClean="0"/>
              <a:t>y </a:t>
            </a:r>
            <a:r>
              <a:rPr lang="es-ES" sz="2800" dirty="0" err="1" smtClean="0"/>
              <a:t>quimotripsinógeno</a:t>
            </a:r>
            <a:endParaRPr lang="es-ES" sz="2800" dirty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18972182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bLOdggRB9a0/TBU9qV671oI/AAAAAAAAAK4/uDJULJKQrts/s1600/Im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28792" cy="563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334624"/>
            <a:ext cx="6912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2. Cascada de la coagulación sanguínea </a:t>
            </a:r>
          </a:p>
          <a:p>
            <a:r>
              <a:rPr lang="es-ES" sz="2400" b="1" dirty="0" smtClean="0"/>
              <a:t>( activación de zimógenos)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533722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am.es/departamentos/medicina/anesnet/agenda/imagenesa/coagulac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3974"/>
            <a:ext cx="5688632" cy="4837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2345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420888"/>
            <a:ext cx="68187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3600" baseline="0" dirty="0" smtClean="0"/>
              <a:t>  A nivel de </a:t>
            </a:r>
            <a:r>
              <a:rPr lang="es-ES" sz="3600" b="1" baseline="0" dirty="0" smtClean="0">
                <a:solidFill>
                  <a:srgbClr val="C00000"/>
                </a:solidFill>
              </a:rPr>
              <a:t>diagnóstico clínico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3600" baseline="0" dirty="0" smtClean="0"/>
              <a:t>  A nivel  terapéutico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3600" baseline="0" dirty="0" smtClean="0"/>
              <a:t> A nivel industrial (</a:t>
            </a:r>
            <a:r>
              <a:rPr lang="es-ES" baseline="0" dirty="0" smtClean="0"/>
              <a:t>enzimas microbianas</a:t>
            </a:r>
            <a:r>
              <a:rPr lang="es-ES" sz="3600" baseline="0" dirty="0" smtClean="0"/>
              <a:t>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3600" baseline="0" dirty="0" smtClean="0"/>
              <a:t> A nivel de investigación científica</a:t>
            </a:r>
            <a:endParaRPr lang="es-ES" sz="3600" baseline="0" dirty="0"/>
          </a:p>
        </p:txBody>
      </p:sp>
      <p:sp>
        <p:nvSpPr>
          <p:cNvPr id="3" name="2 Rectángulo"/>
          <p:cNvSpPr/>
          <p:nvPr/>
        </p:nvSpPr>
        <p:spPr>
          <a:xfrm>
            <a:off x="1179095" y="764704"/>
            <a:ext cx="67552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b="1" dirty="0"/>
              <a:t>Aplicaciones  de las enzimas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971600" y="764704"/>
            <a:ext cx="720080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7289378"/>
              </p:ext>
            </p:extLst>
          </p:nvPr>
        </p:nvGraphicFramePr>
        <p:xfrm>
          <a:off x="323528" y="908720"/>
          <a:ext cx="8496944" cy="560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752528"/>
              </a:tblGrid>
              <a:tr h="49706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Enzima</a:t>
                      </a:r>
                      <a:endParaRPr lang="es-E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Alteración</a:t>
                      </a:r>
                      <a:endParaRPr lang="es-E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5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- a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milasa</a:t>
                      </a:r>
                      <a:endParaRPr lang="es-ES_tradnl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 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pancreatitis aguda, o en la insuficiencia renal crónica  .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9611"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Lipasa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pancreatitis aguda, en insuficiencia renal, y trastornos inflamatorios biliares.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5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Creatina-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cinasa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(CK)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en el infarto al  miocardio (</a:t>
                      </a:r>
                      <a:r>
                        <a:rPr lang="es-ES_tradnl" sz="18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isoenzima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MB)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9302"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4. Lactato-Deshidrogenasa </a:t>
                      </a:r>
                    </a:p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(LDH)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Inespecífica por su ubicuidad.</a:t>
                      </a:r>
                    </a:p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 </a:t>
                      </a:r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 patologías musculares, cardiacas, renales, hepáticas, y en anemias hemolíticas</a:t>
                      </a:r>
                      <a:endParaRPr lang="es-ES_tradnl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Alanina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–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aminotransferasa</a:t>
                      </a:r>
                      <a:endParaRPr lang="es-ES_tradnl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(ALT)  o, </a:t>
                      </a:r>
                      <a:r>
                        <a:rPr lang="es-ES_tradnl" sz="1800" b="1" u="sng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transaminasa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(TGP)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endParaRPr lang="es-E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</a:t>
                      </a:r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  enfermedades hepáticas ,como la </a:t>
                      </a:r>
                      <a:r>
                        <a:rPr lang="es-ES_tradnl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hepatitis</a:t>
                      </a:r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 cirrosis </a:t>
                      </a:r>
                      <a:endParaRPr lang="es-E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4712"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Aspartato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es-ES_tradnl" sz="18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aminotransferasa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(AST)  o, </a:t>
                      </a:r>
                      <a:r>
                        <a:rPr lang="es-ES_tradnl" sz="1800" b="1" u="sng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transaminasa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(TGO).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Elevada </a:t>
                      </a:r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  enfermedades hepáticas ,como la </a:t>
                      </a:r>
                      <a:r>
                        <a:rPr lang="es-ES_tradnl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hepatitis</a:t>
                      </a:r>
                      <a:r>
                        <a:rPr lang="es-ES_tradnl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 cirrosis </a:t>
                      </a:r>
                      <a:endParaRPr lang="es-E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63688" y="260648"/>
            <a:ext cx="57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Algunas  enzimas  de  interés  clínico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4" y="1268760"/>
          <a:ext cx="83529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enzima</a:t>
                      </a:r>
                      <a:endParaRPr lang="es-E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alteración</a:t>
                      </a:r>
                      <a:endParaRPr lang="es-E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7. Fosfatasa alcalina hepática</a:t>
                      </a:r>
                      <a:endParaRPr lang="es-ES_tradnl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</a:rPr>
                        <a:t>Elevada 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 en  </a:t>
                      </a:r>
                      <a:r>
                        <a:rPr lang="es-ES_tradnl" sz="1800" baseline="0" dirty="0" err="1" smtClean="0">
                          <a:solidFill>
                            <a:srgbClr val="002060"/>
                          </a:solidFill>
                        </a:rPr>
                        <a:t>hepatopatias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8. Fosfatasa ácida </a:t>
                      </a:r>
                      <a:endParaRPr lang="es-ES_tradnl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La </a:t>
                      </a:r>
                      <a:r>
                        <a:rPr lang="es-ES_tradnl" sz="1800" baseline="0" dirty="0" err="1" smtClean="0">
                          <a:solidFill>
                            <a:srgbClr val="002060"/>
                          </a:solidFill>
                        </a:rPr>
                        <a:t>isoenzima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 prostática  se  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</a:rPr>
                        <a:t>eleva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 en  cáncer de próstata.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9. Enzima Específica de la próstata (PSA)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Su concentración en suero aumenta en la hipertrofia prostática y en el </a:t>
                      </a:r>
                      <a:r>
                        <a:rPr lang="es-ES_tradnl" sz="1800" baseline="0" dirty="0" err="1" smtClean="0">
                          <a:solidFill>
                            <a:srgbClr val="002060"/>
                          </a:solidFill>
                        </a:rPr>
                        <a:t>adenocarcinoma</a:t>
                      </a:r>
                      <a:r>
                        <a:rPr lang="es-ES_tradnl" sz="1800" baseline="0" dirty="0" smtClean="0">
                          <a:solidFill>
                            <a:srgbClr val="002060"/>
                          </a:solidFill>
                        </a:rPr>
                        <a:t> de próstata.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63688" y="260648"/>
            <a:ext cx="57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Algunas  enzimas  de  interés  clínico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2492896"/>
            <a:ext cx="3361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/>
              <a:t>Isoenzimas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9516236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Las </a:t>
            </a:r>
            <a:r>
              <a:rPr lang="es-ES" sz="2800" b="1" dirty="0" smtClean="0">
                <a:solidFill>
                  <a:srgbClr val="C00000"/>
                </a:solidFill>
              </a:rPr>
              <a:t>isoenzimas </a:t>
            </a:r>
            <a:r>
              <a:rPr lang="es-ES" sz="2800" dirty="0" smtClean="0">
                <a:solidFill>
                  <a:srgbClr val="C00000"/>
                </a:solidFill>
              </a:rPr>
              <a:t>o </a:t>
            </a:r>
            <a:r>
              <a:rPr lang="es-ES" sz="2800" b="1" dirty="0" err="1" smtClean="0">
                <a:solidFill>
                  <a:srgbClr val="C00000"/>
                </a:solidFill>
              </a:rPr>
              <a:t>isozimas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smtClean="0"/>
              <a:t>son enzimas que </a:t>
            </a:r>
            <a:r>
              <a:rPr lang="es-ES" sz="2800" b="1" u="sng" dirty="0" smtClean="0"/>
              <a:t>catalizan la misma reacción </a:t>
            </a:r>
            <a:r>
              <a:rPr lang="es-ES" sz="2800" dirty="0" smtClean="0"/>
              <a:t>pero  que </a:t>
            </a:r>
            <a:r>
              <a:rPr lang="es-ES" sz="2800" b="1" u="sng" dirty="0" smtClean="0"/>
              <a:t>se desplazan  diferente en la electroforesis</a:t>
            </a:r>
            <a:r>
              <a:rPr lang="es-ES" sz="2800" dirty="0" smtClean="0"/>
              <a:t>, sus propiedades pueden ser diferentes.</a:t>
            </a:r>
          </a:p>
          <a:p>
            <a:endParaRPr lang="es-ES" sz="2800" dirty="0" smtClean="0"/>
          </a:p>
          <a:p>
            <a:r>
              <a:rPr lang="es-ES" sz="2800" dirty="0" smtClean="0"/>
              <a:t>Las isoenzimas que tienen una amplia aplicación clínica son la </a:t>
            </a:r>
            <a:r>
              <a:rPr lang="es-ES" sz="2800" b="1" dirty="0" smtClean="0">
                <a:solidFill>
                  <a:srgbClr val="C00000"/>
                </a:solidFill>
              </a:rPr>
              <a:t>LDH, CK.</a:t>
            </a:r>
          </a:p>
          <a:p>
            <a:endParaRPr lang="es-ES" sz="2800" dirty="0" smtClean="0"/>
          </a:p>
          <a:p>
            <a:pPr algn="just"/>
            <a:r>
              <a:rPr lang="es-ES" sz="2800" b="1" u="sng" dirty="0" smtClean="0"/>
              <a:t>CK</a:t>
            </a:r>
            <a:r>
              <a:rPr lang="es-ES" sz="2800" dirty="0" smtClean="0"/>
              <a:t> </a:t>
            </a:r>
            <a:r>
              <a:rPr lang="es-ES" sz="2400" dirty="0" smtClean="0"/>
              <a:t>desde el punto de vista electroforético la 2 subunidades son  del mismo tipo y se designa como B en el cerebro, y en músculo las 2 </a:t>
            </a:r>
            <a:r>
              <a:rPr lang="es-ES" sz="2400" dirty="0" err="1" smtClean="0"/>
              <a:t>subun</a:t>
            </a:r>
            <a:r>
              <a:rPr lang="es-ES" sz="2400" dirty="0" smtClean="0"/>
              <a:t> son de tipo  M. En el miocardio es el único que contiene ambas  M y  B. otros tejidos tiene  MM y BB en cantidades variables.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5454533"/>
            <a:ext cx="81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Las isoenzimas de CK  </a:t>
            </a:r>
            <a:r>
              <a:rPr lang="es-ES" dirty="0" smtClean="0"/>
              <a:t>se numeran comenzando por la especie que se desplaza mas rápidamente hacia el ánodo  en la electroforesis y son  BB,MB,MM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2564904"/>
            <a:ext cx="7704138" cy="23042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s-MX" i="1" dirty="0" smtClean="0">
                <a:latin typeface="Arial" charset="0"/>
                <a:cs typeface="Arial" charset="0"/>
              </a:rPr>
              <a:t>      Contenido en los enzimas reguladores, en donde se fijan efectores o inhibidores </a:t>
            </a:r>
            <a:r>
              <a:rPr lang="es-MX" i="1" dirty="0" err="1" smtClean="0">
                <a:latin typeface="Arial" charset="0"/>
                <a:cs typeface="Arial" charset="0"/>
              </a:rPr>
              <a:t>alostéricos</a:t>
            </a:r>
            <a:r>
              <a:rPr lang="es-MX" i="1" dirty="0" smtClean="0">
                <a:latin typeface="Arial" charset="0"/>
                <a:cs typeface="Arial" charset="0"/>
              </a:rPr>
              <a:t>, que provocan un cambio conformacional en el sitio de unión al sustrato o en el sitio catalítico, regulando la actividad enzimática.</a:t>
            </a:r>
            <a:endParaRPr lang="es-ES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26777" y="1556792"/>
            <a:ext cx="5017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800" baseline="0" dirty="0" smtClean="0">
                <a:solidFill>
                  <a:srgbClr val="C00000"/>
                </a:solidFill>
              </a:rPr>
              <a:t>sitio  alostérico o regulador:</a:t>
            </a:r>
            <a:endParaRPr lang="es-ES" sz="280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6932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30718" y="718374"/>
            <a:ext cx="687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Las enzimas como agentes terapéuticos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94420" y="1484784"/>
            <a:ext cx="77540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Utilizadas como medicamentos  en la terapia de problemas médicos diferentes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1. </a:t>
            </a:r>
            <a:r>
              <a:rPr lang="es-ES" sz="2800" b="1" dirty="0" err="1" smtClean="0"/>
              <a:t>Estretoquinasa</a:t>
            </a:r>
            <a:endParaRPr lang="es-ES" sz="2800" b="1" dirty="0" smtClean="0"/>
          </a:p>
          <a:p>
            <a:r>
              <a:rPr lang="es-ES" sz="2800" b="1" dirty="0" smtClean="0"/>
              <a:t>2. Plasminógeno</a:t>
            </a:r>
          </a:p>
          <a:p>
            <a:r>
              <a:rPr lang="es-ES" sz="2800" b="1" dirty="0" smtClean="0"/>
              <a:t>3. Plasmina</a:t>
            </a:r>
          </a:p>
          <a:p>
            <a:r>
              <a:rPr lang="es-ES" sz="2800" b="1" dirty="0" smtClean="0"/>
              <a:t>4.  t-</a:t>
            </a:r>
            <a:r>
              <a:rPr lang="es-ES" sz="2800" b="1" dirty="0" err="1" smtClean="0"/>
              <a:t>pa</a:t>
            </a:r>
            <a:r>
              <a:rPr lang="es-ES" sz="2800" b="1" dirty="0" smtClean="0"/>
              <a:t>  ( una </a:t>
            </a:r>
            <a:r>
              <a:rPr lang="es-ES" sz="2800" b="1" dirty="0" err="1" smtClean="0"/>
              <a:t>serinoproteasa</a:t>
            </a:r>
            <a:r>
              <a:rPr lang="es-ES" sz="2800" b="1" dirty="0" smtClean="0"/>
              <a:t> que activa al plasminógeno y se usa para disolver coágulos en Infarto al  miocardio</a:t>
            </a:r>
          </a:p>
          <a:p>
            <a:r>
              <a:rPr lang="es-ES" sz="2800" b="1" dirty="0" smtClean="0"/>
              <a:t>5. </a:t>
            </a:r>
            <a:r>
              <a:rPr lang="es-ES" sz="2800" b="1" dirty="0" err="1" smtClean="0"/>
              <a:t>Asparaginasa</a:t>
            </a:r>
            <a:r>
              <a:rPr lang="es-ES" sz="2800" b="1" dirty="0" smtClean="0"/>
              <a:t> usada en las leucemias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8363" y="747713"/>
            <a:ext cx="698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>
                <a:solidFill>
                  <a:schemeClr val="tx2"/>
                </a:solidFill>
              </a:rPr>
              <a:t>Unidad 2:</a:t>
            </a:r>
            <a:r>
              <a:rPr lang="es-E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 3</a:t>
            </a:r>
            <a:endParaRPr lang="es-ES" sz="4800" b="1" dirty="0">
              <a:solidFill>
                <a:schemeClr val="tx2"/>
              </a:solidFill>
            </a:endParaRPr>
          </a:p>
        </p:txBody>
      </p:sp>
      <p:sp>
        <p:nvSpPr>
          <p:cNvPr id="3075" name="21 CuadroTexto"/>
          <p:cNvSpPr txBox="1">
            <a:spLocks noChangeArrowheads="1"/>
          </p:cNvSpPr>
          <p:nvPr/>
        </p:nvSpPr>
        <p:spPr bwMode="auto">
          <a:xfrm>
            <a:off x="161925" y="1746250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1"/>
                </a:solidFill>
              </a:rPr>
              <a:t>1.</a:t>
            </a: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Describir las características estructurales y funcionales de las coenzimas.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850" y="2997200"/>
            <a:ext cx="8534400" cy="3324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1.1) CONCEPTOS DE COENZIMAS, VITAMINAS Y GRUPO PROSTÉTICO.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1.2) CLASIFICACIÓN DE LAS COENZIMAS.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1.3) ESTRUCTURA, SITIO ACTIVO, FUNCIÓN Y MECANISMO DE ACCIÓN DE LAS COENZIMAS: </a:t>
            </a:r>
            <a:r>
              <a:rPr lang="es-VE" sz="2000" dirty="0"/>
              <a:t>NAD(P), FMN, FAD, coenzima Q, ácido </a:t>
            </a:r>
            <a:r>
              <a:rPr lang="es-VE" sz="2000" dirty="0" err="1"/>
              <a:t>lipoico</a:t>
            </a:r>
            <a:r>
              <a:rPr lang="es-VE" sz="2000" dirty="0"/>
              <a:t>, pirofosfato de tiamina, coenzima A, biotina, ácido </a:t>
            </a:r>
            <a:r>
              <a:rPr lang="es-VE" sz="2000" dirty="0" err="1"/>
              <a:t>tetrahidrofólico</a:t>
            </a:r>
            <a:r>
              <a:rPr lang="es-VE" sz="2000" dirty="0"/>
              <a:t>, </a:t>
            </a:r>
            <a:r>
              <a:rPr lang="es-VE" sz="2000" dirty="0" err="1"/>
              <a:t>cianocobalamina</a:t>
            </a:r>
            <a:r>
              <a:rPr lang="es-VE" sz="2000" dirty="0"/>
              <a:t>, fosfato de </a:t>
            </a:r>
            <a:r>
              <a:rPr lang="es-VE" sz="2000" dirty="0" err="1"/>
              <a:t>piridoxal</a:t>
            </a:r>
            <a:r>
              <a:rPr lang="es-VE" sz="2000" dirty="0"/>
              <a:t>.</a:t>
            </a:r>
            <a:endParaRPr lang="es-ES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71500" y="2571750"/>
            <a:ext cx="807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chemeClr val="tx1"/>
                </a:solidFill>
              </a:rPr>
              <a:t>Moléculas de bajo peso molecular, que </a:t>
            </a:r>
            <a:r>
              <a:rPr lang="es-ES" sz="3200" b="1" dirty="0">
                <a:solidFill>
                  <a:srgbClr val="C00000"/>
                </a:solidFill>
              </a:rPr>
              <a:t>se </a:t>
            </a:r>
            <a:r>
              <a:rPr lang="es-ES" sz="3200" b="1" dirty="0" smtClean="0">
                <a:solidFill>
                  <a:srgbClr val="C00000"/>
                </a:solidFill>
              </a:rPr>
              <a:t>unen </a:t>
            </a:r>
            <a:r>
              <a:rPr lang="es-ES" sz="3200" b="1" dirty="0">
                <a:solidFill>
                  <a:srgbClr val="C00000"/>
                </a:solidFill>
              </a:rPr>
              <a:t>a la enzima de forma </a:t>
            </a:r>
            <a:r>
              <a:rPr lang="es-ES" sz="3200" b="1" u="sng" dirty="0">
                <a:solidFill>
                  <a:srgbClr val="C00000"/>
                </a:solidFill>
              </a:rPr>
              <a:t>covalente </a:t>
            </a:r>
            <a:r>
              <a:rPr lang="es-ES" sz="3200" b="1" dirty="0">
                <a:solidFill>
                  <a:srgbClr val="C00000"/>
                </a:solidFill>
              </a:rPr>
              <a:t>(grupo prostético) </a:t>
            </a:r>
            <a:r>
              <a:rPr lang="es-ES" sz="3200" b="1" u="sng" dirty="0">
                <a:solidFill>
                  <a:srgbClr val="000066"/>
                </a:solidFill>
              </a:rPr>
              <a:t>o iónica </a:t>
            </a:r>
            <a:r>
              <a:rPr lang="es-ES" sz="3200" b="1" dirty="0">
                <a:solidFill>
                  <a:schemeClr val="tx1"/>
                </a:solidFill>
              </a:rPr>
              <a:t>y, que son </a:t>
            </a:r>
            <a:r>
              <a:rPr lang="es-ES" sz="3200" b="1" u="sng" dirty="0">
                <a:solidFill>
                  <a:schemeClr val="tx1"/>
                </a:solidFill>
              </a:rPr>
              <a:t>indispensables</a:t>
            </a:r>
            <a:r>
              <a:rPr lang="es-ES" sz="3200" b="1" dirty="0">
                <a:solidFill>
                  <a:schemeClr val="tx1"/>
                </a:solidFill>
              </a:rPr>
              <a:t> para su función de transferencia o de aceptación de grupos químicos.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907704" y="817424"/>
            <a:ext cx="500066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DEFINICIÓN DE COENZIMA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arriba"/>
          <p:cNvSpPr/>
          <p:nvPr/>
        </p:nvSpPr>
        <p:spPr>
          <a:xfrm rot="12968440">
            <a:off x="4440238" y="4375150"/>
            <a:ext cx="492125" cy="63023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Bell MT" pitchFamily="18" charset="0"/>
            </a:endParaRPr>
          </a:p>
        </p:txBody>
      </p:sp>
      <p:sp>
        <p:nvSpPr>
          <p:cNvPr id="20" name="19 Flecha abajo"/>
          <p:cNvSpPr/>
          <p:nvPr/>
        </p:nvSpPr>
        <p:spPr>
          <a:xfrm rot="2849543">
            <a:off x="3469481" y="2596357"/>
            <a:ext cx="403225" cy="63023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Bell MT" pitchFamily="18" charset="0"/>
            </a:endParaRPr>
          </a:p>
        </p:txBody>
      </p:sp>
      <p:sp>
        <p:nvSpPr>
          <p:cNvPr id="21" name="20 Flecha abajo"/>
          <p:cNvSpPr/>
          <p:nvPr/>
        </p:nvSpPr>
        <p:spPr>
          <a:xfrm rot="18797714">
            <a:off x="5314950" y="2589213"/>
            <a:ext cx="390525" cy="6540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Bell MT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428875" y="366713"/>
            <a:ext cx="2641600" cy="739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tx1"/>
                </a:solidFill>
                <a:latin typeface="Bell MT" pitchFamily="18" charset="0"/>
              </a:rPr>
              <a:t>Holoenzima</a:t>
            </a:r>
            <a:endParaRPr lang="es-ES" sz="32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825" y="1797050"/>
            <a:ext cx="2832100" cy="1035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200" b="1" dirty="0">
              <a:solidFill>
                <a:schemeClr val="tx1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s-ES" sz="3200" b="1" dirty="0" err="1">
                <a:solidFill>
                  <a:schemeClr val="tx1"/>
                </a:solidFill>
                <a:latin typeface="Bell MT" pitchFamily="18" charset="0"/>
              </a:rPr>
              <a:t>Apoenzima</a:t>
            </a:r>
            <a:endParaRPr lang="es-ES" sz="3200" b="1" dirty="0">
              <a:solidFill>
                <a:schemeClr val="tx1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Bell MT" pitchFamily="18" charset="0"/>
              </a:rPr>
              <a:t>(</a:t>
            </a:r>
            <a:r>
              <a:rPr lang="es-ES" b="1" dirty="0">
                <a:solidFill>
                  <a:srgbClr val="000066"/>
                </a:solidFill>
                <a:latin typeface="Bell MT" pitchFamily="18" charset="0"/>
              </a:rPr>
              <a:t>parte proteica</a:t>
            </a:r>
            <a:r>
              <a:rPr lang="es-ES" b="1" dirty="0">
                <a:solidFill>
                  <a:schemeClr val="tx1"/>
                </a:solidFill>
                <a:latin typeface="Bell MT" pitchFamily="18" charset="0"/>
              </a:rPr>
              <a:t>)</a:t>
            </a:r>
          </a:p>
          <a:p>
            <a:pPr algn="ctr">
              <a:defRPr/>
            </a:pPr>
            <a:endParaRPr lang="es-ES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274888" y="3213100"/>
            <a:ext cx="1616075" cy="1162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Bell MT" pitchFamily="18" charset="0"/>
              </a:rPr>
              <a:t>Ion</a:t>
            </a:r>
            <a:r>
              <a:rPr lang="es-ES" dirty="0">
                <a:solidFill>
                  <a:schemeClr val="tx1"/>
                </a:solidFill>
                <a:latin typeface="Bell MT" pitchFamily="18" charset="0"/>
              </a:rPr>
              <a:t> metálico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554538" y="3176588"/>
            <a:ext cx="3797300" cy="12350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Bell MT" pitchFamily="18" charset="0"/>
              </a:rPr>
              <a:t>Coenzima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Bell MT" pitchFamily="18" charset="0"/>
              </a:rPr>
              <a:t>(</a:t>
            </a:r>
            <a:r>
              <a:rPr lang="es-ES" b="1" dirty="0">
                <a:solidFill>
                  <a:schemeClr val="tx1"/>
                </a:solidFill>
                <a:latin typeface="Bell MT" pitchFamily="18" charset="0"/>
              </a:rPr>
              <a:t>molécula orgánica</a:t>
            </a:r>
            <a:r>
              <a:rPr lang="es-ES" dirty="0">
                <a:solidFill>
                  <a:schemeClr val="tx1"/>
                </a:solidFill>
                <a:latin typeface="Bell MT" pitchFamily="18" charset="0"/>
              </a:rPr>
              <a:t>)</a:t>
            </a:r>
          </a:p>
          <a:p>
            <a:pPr algn="ctr">
              <a:defRPr/>
            </a:pPr>
            <a:endParaRPr lang="es-ES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98788" y="2030413"/>
            <a:ext cx="63817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  <a:latin typeface="Bell MT" pitchFamily="18" charset="0"/>
              </a:rPr>
              <a:t>+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911225" y="4902200"/>
            <a:ext cx="4343400" cy="12525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solidFill>
                <a:schemeClr val="tx1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Bell MT" pitchFamily="18" charset="0"/>
              </a:rPr>
              <a:t>(fuerza de enlace a la enzima es  fuerte o covalente) </a:t>
            </a:r>
          </a:p>
          <a:p>
            <a:pPr algn="ctr">
              <a:defRPr/>
            </a:pPr>
            <a:r>
              <a:rPr lang="es-ES" sz="3200" b="1" u="sng" dirty="0">
                <a:solidFill>
                  <a:schemeClr val="tx1"/>
                </a:solidFill>
                <a:latin typeface="Bell MT" pitchFamily="18" charset="0"/>
              </a:rPr>
              <a:t>Grupo prostético</a:t>
            </a:r>
          </a:p>
          <a:p>
            <a:pPr algn="ctr">
              <a:defRPr/>
            </a:pPr>
            <a:endParaRPr lang="es-ES" sz="24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52825" y="1704975"/>
            <a:ext cx="3646488" cy="1101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200" b="1" dirty="0">
              <a:solidFill>
                <a:schemeClr val="tx1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  <a:latin typeface="Bell MT" pitchFamily="18" charset="0"/>
              </a:rPr>
              <a:t>Cofactor</a:t>
            </a:r>
          </a:p>
          <a:p>
            <a:pPr algn="ctr">
              <a:defRPr/>
            </a:pPr>
            <a:r>
              <a:rPr lang="es-ES" b="1" dirty="0">
                <a:solidFill>
                  <a:srgbClr val="000066"/>
                </a:solidFill>
                <a:latin typeface="Bell MT" pitchFamily="18" charset="0"/>
              </a:rPr>
              <a:t>(parte no-proteica)</a:t>
            </a:r>
          </a:p>
          <a:p>
            <a:pPr algn="ctr">
              <a:defRPr/>
            </a:pPr>
            <a:endParaRPr lang="es-ES" sz="32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6156" name="12 CuadroTexto"/>
          <p:cNvSpPr txBox="1">
            <a:spLocks noChangeArrowheads="1"/>
          </p:cNvSpPr>
          <p:nvPr/>
        </p:nvSpPr>
        <p:spPr bwMode="auto">
          <a:xfrm>
            <a:off x="6211888" y="198438"/>
            <a:ext cx="2063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>
                <a:solidFill>
                  <a:srgbClr val="000066"/>
                </a:solidFill>
              </a:rPr>
              <a:t>Enzimas </a:t>
            </a:r>
          </a:p>
          <a:p>
            <a:pPr algn="ctr"/>
            <a:r>
              <a:rPr lang="es-ES" sz="2400" b="1">
                <a:solidFill>
                  <a:srgbClr val="000066"/>
                </a:solidFill>
              </a:rPr>
              <a:t>  conjugadas</a:t>
            </a:r>
          </a:p>
        </p:txBody>
      </p:sp>
      <p:sp>
        <p:nvSpPr>
          <p:cNvPr id="2" name="1 Cerrar llave"/>
          <p:cNvSpPr/>
          <p:nvPr/>
        </p:nvSpPr>
        <p:spPr>
          <a:xfrm rot="16200000">
            <a:off x="3420269" y="-2035969"/>
            <a:ext cx="609600" cy="6948488"/>
          </a:xfrm>
          <a:prstGeom prst="rightBrace">
            <a:avLst>
              <a:gd name="adj1" fmla="val 8333"/>
              <a:gd name="adj2" fmla="val 5025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lecha abajo"/>
          <p:cNvSpPr/>
          <p:nvPr/>
        </p:nvSpPr>
        <p:spPr>
          <a:xfrm rot="19224108">
            <a:off x="6994525" y="4413250"/>
            <a:ext cx="517525" cy="5238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21 Rectángulo redondeado"/>
          <p:cNvSpPr/>
          <p:nvPr/>
        </p:nvSpPr>
        <p:spPr>
          <a:xfrm>
            <a:off x="5376863" y="4927600"/>
            <a:ext cx="3516312" cy="939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Bell MT" pitchFamily="18" charset="0"/>
              </a:rPr>
              <a:t>(fuerza de enlace a la enzima es débil</a:t>
            </a:r>
            <a:r>
              <a:rPr lang="es-ES" sz="2400" dirty="0">
                <a:solidFill>
                  <a:schemeClr val="tx1"/>
                </a:solidFill>
                <a:latin typeface="Bell MT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nq.ufsc.br/labs/probio/disc_eng_bioq/trabalhos_pos2003/const_microorg/ezcoenzima.gif"/>
          <p:cNvPicPr>
            <a:picLocks noChangeAspect="1" noChangeArrowheads="1"/>
          </p:cNvPicPr>
          <p:nvPr/>
        </p:nvPicPr>
        <p:blipFill>
          <a:blip r:embed="rId2" cstate="print"/>
          <a:srcRect t="20201"/>
          <a:stretch>
            <a:fillRect/>
          </a:stretch>
        </p:blipFill>
        <p:spPr bwMode="auto">
          <a:xfrm>
            <a:off x="1042988" y="1349375"/>
            <a:ext cx="6819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2622550" y="549275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0066"/>
                </a:solidFill>
              </a:rPr>
              <a:t>Enzimas   conjugadas</a:t>
            </a: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5867400" y="4886325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activa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908720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</a:t>
            </a:r>
          </a:p>
        </p:txBody>
      </p:sp>
      <p:sp>
        <p:nvSpPr>
          <p:cNvPr id="11271" name="9 Rectángulo"/>
          <p:cNvSpPr>
            <a:spLocks noChangeArrowheads="1"/>
          </p:cNvSpPr>
          <p:nvPr/>
        </p:nvSpPr>
        <p:spPr bwMode="auto">
          <a:xfrm>
            <a:off x="142875" y="1846263"/>
            <a:ext cx="885825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arenR"/>
              <a:defRPr/>
            </a:pP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Según su </a:t>
            </a:r>
            <a:r>
              <a:rPr lang="es-ES_tradnl" sz="3600" b="1" dirty="0">
                <a:solidFill>
                  <a:srgbClr val="FF0000"/>
                </a:solidFill>
                <a:cs typeface="Arial" charset="0"/>
              </a:rPr>
              <a:t>Origen</a:t>
            </a: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(Vitamínicas  y No- vitamínicas)</a:t>
            </a:r>
          </a:p>
          <a:p>
            <a:pPr>
              <a:defRPr/>
            </a:pPr>
            <a:endParaRPr lang="es-ES_tradnl" sz="3600" b="1" dirty="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2) Según su </a:t>
            </a:r>
            <a:r>
              <a:rPr lang="es-ES_tradnl" sz="3600" b="1" dirty="0">
                <a:solidFill>
                  <a:srgbClr val="FF0000"/>
                </a:solidFill>
                <a:cs typeface="Arial" charset="0"/>
              </a:rPr>
              <a:t>Estructura</a:t>
            </a: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>
              <a:defRPr/>
            </a:pP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es-ES_tradnl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nucleotidica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o No- </a:t>
            </a:r>
            <a:r>
              <a:rPr lang="es-ES_tradnl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nucleotidica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</a:t>
            </a:r>
          </a:p>
          <a:p>
            <a:pPr>
              <a:defRPr/>
            </a:pPr>
            <a:endParaRPr lang="es-ES_tradnl" sz="3600" b="1" dirty="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3) Según  su  </a:t>
            </a:r>
            <a:r>
              <a:rPr lang="es-ES_tradnl" sz="3600" b="1" dirty="0">
                <a:solidFill>
                  <a:srgbClr val="FF0000"/>
                </a:solidFill>
                <a:cs typeface="Arial" charset="0"/>
              </a:rPr>
              <a:t>Función</a:t>
            </a:r>
            <a:r>
              <a:rPr lang="es-ES_tradnl" sz="3600" b="1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 transfieren grupos hidrógeno o  grupos  diferentes  al hidrógeno).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Rectángulo"/>
          <p:cNvSpPr>
            <a:spLocks noChangeArrowheads="1"/>
          </p:cNvSpPr>
          <p:nvPr/>
        </p:nvSpPr>
        <p:spPr bwMode="auto">
          <a:xfrm>
            <a:off x="900113" y="260350"/>
            <a:ext cx="3348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0066"/>
                </a:solidFill>
                <a:cs typeface="Arial" charset="0"/>
              </a:rPr>
              <a:t>Las coenzimas: </a:t>
            </a:r>
            <a:endParaRPr lang="es-ES" sz="3200" b="1">
              <a:solidFill>
                <a:srgbClr val="000066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825" y="1052513"/>
            <a:ext cx="8208963" cy="1008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Actúan como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aceptoras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dadoras de electrones, átomos o grupos funcionales, que son eliminados o añadidos al sustrato principal de la enzima.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60363" y="2349500"/>
            <a:ext cx="6408737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 naturaleza química es muy variada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84188" y="3357563"/>
            <a:ext cx="5832475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sintetizan por el organismo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84188" y="4724400"/>
            <a:ext cx="7921625" cy="16573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mayoría de ellas requiere para sintetizarlas, de una </a:t>
            </a:r>
            <a:r>
              <a:rPr lang="es-E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molécula orgánica 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(las vitaminas) </a:t>
            </a:r>
            <a:r>
              <a:rPr lang="es-E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 no puede ser sintetizada por el organismo humano 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que deber aportase  por los alimentos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00125" y="857250"/>
            <a:ext cx="39417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VITAMINAS</a:t>
            </a:r>
          </a:p>
        </p:txBody>
      </p:sp>
      <p:sp>
        <p:nvSpPr>
          <p:cNvPr id="10246" name="6 Rectángulo"/>
          <p:cNvSpPr>
            <a:spLocks noChangeArrowheads="1"/>
          </p:cNvSpPr>
          <p:nvPr/>
        </p:nvSpPr>
        <p:spPr bwMode="auto">
          <a:xfrm>
            <a:off x="285750" y="2160588"/>
            <a:ext cx="8572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3200" b="1">
                <a:solidFill>
                  <a:srgbClr val="C00000"/>
                </a:solidFill>
                <a:cs typeface="Arial" charset="0"/>
              </a:rPr>
              <a:t>Compuestos orgánicos </a:t>
            </a:r>
            <a:r>
              <a:rPr lang="es-ES" sz="3200" b="1">
                <a:solidFill>
                  <a:schemeClr val="tx1"/>
                </a:solidFill>
                <a:cs typeface="Arial" charset="0"/>
              </a:rPr>
              <a:t>relativamente sencillos que, a pesar de que sólo se presentan en </a:t>
            </a:r>
            <a:r>
              <a:rPr lang="es-ES" sz="3200" b="1">
                <a:solidFill>
                  <a:srgbClr val="FF0000"/>
                </a:solidFill>
                <a:cs typeface="Arial" charset="0"/>
              </a:rPr>
              <a:t>pequeñísimas cantidades </a:t>
            </a:r>
            <a:r>
              <a:rPr lang="es-ES" sz="3200" b="1">
                <a:solidFill>
                  <a:schemeClr val="tx1"/>
                </a:solidFill>
                <a:cs typeface="Arial" charset="0"/>
              </a:rPr>
              <a:t>(no son alimentos), son imprescindibles para la vida pero </a:t>
            </a:r>
            <a:r>
              <a:rPr lang="es-ES" sz="3200" b="1">
                <a:solidFill>
                  <a:srgbClr val="FF0000"/>
                </a:solidFill>
                <a:cs typeface="Arial" charset="0"/>
              </a:rPr>
              <a:t>no pueden ser sintetizados por los animales</a:t>
            </a:r>
            <a:r>
              <a:rPr lang="es-ES" sz="3200" b="1">
                <a:solidFill>
                  <a:schemeClr val="tx1"/>
                </a:solidFill>
                <a:cs typeface="Arial" charset="0"/>
              </a:rPr>
              <a:t>. </a:t>
            </a:r>
          </a:p>
          <a:p>
            <a:pPr algn="just"/>
            <a:r>
              <a:rPr lang="es-ES" sz="3200" b="1">
                <a:solidFill>
                  <a:schemeClr val="tx1"/>
                </a:solidFill>
                <a:cs typeface="Arial" charset="0"/>
              </a:rPr>
              <a:t>Algunas son precursores de coenzimas.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625" y="857250"/>
            <a:ext cx="8715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  DE  LAS VITAMINAS</a:t>
            </a:r>
          </a:p>
        </p:txBody>
      </p:sp>
      <p:sp>
        <p:nvSpPr>
          <p:cNvPr id="13319" name="6 Rectángulo"/>
          <p:cNvSpPr>
            <a:spLocks noChangeArrowheads="1"/>
          </p:cNvSpPr>
          <p:nvPr/>
        </p:nvSpPr>
        <p:spPr bwMode="auto">
          <a:xfrm>
            <a:off x="428625" y="1495425"/>
            <a:ext cx="81819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s-ES" b="1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 Liposolubles:</a:t>
            </a:r>
            <a:r>
              <a:rPr lang="es-ES" b="1" u="sng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s-ES" b="1" dirty="0">
                <a:solidFill>
                  <a:srgbClr val="000066"/>
                </a:solidFill>
                <a:cs typeface="Arial" charset="0"/>
                <a:sym typeface="Wingdings" pitchFamily="2" charset="2"/>
              </a:rPr>
              <a:t>(solubles en solventes orgánicos, se acumulan en el tejido adiposo, produciendo intoxicación)</a:t>
            </a:r>
            <a:r>
              <a:rPr lang="es-ES" b="1" dirty="0">
                <a:solidFill>
                  <a:srgbClr val="000066"/>
                </a:solidFill>
                <a:cs typeface="Arial" charset="0"/>
              </a:rPr>
              <a:t> vitamina 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A, D, E </a:t>
            </a:r>
            <a:r>
              <a:rPr lang="es-ES" b="1" dirty="0">
                <a:solidFill>
                  <a:srgbClr val="000066"/>
                </a:solidFill>
                <a:cs typeface="Arial" charset="0"/>
              </a:rPr>
              <a:t>y</a:t>
            </a:r>
            <a:r>
              <a:rPr lang="es-ES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K. </a:t>
            </a:r>
          </a:p>
          <a:p>
            <a:pPr>
              <a:lnSpc>
                <a:spcPct val="90000"/>
              </a:lnSpc>
              <a:defRPr/>
            </a:pPr>
            <a:endParaRPr lang="es-ES" b="1" dirty="0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s-ES_tradnl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271" name="8 Rectángulo"/>
          <p:cNvSpPr>
            <a:spLocks noChangeArrowheads="1"/>
          </p:cNvSpPr>
          <p:nvPr/>
        </p:nvSpPr>
        <p:spPr bwMode="auto">
          <a:xfrm>
            <a:off x="546100" y="4243388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s-ES" b="1">
                <a:solidFill>
                  <a:srgbClr val="C00000"/>
                </a:solidFill>
                <a:cs typeface="Arial" charset="0"/>
              </a:rPr>
              <a:t>No son utilizadas para la síntesis de coenzimas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3906838" y="3284538"/>
            <a:ext cx="671512" cy="906462"/>
          </a:xfrm>
          <a:prstGeom prst="downArrow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3" name="6 Rectángulo"/>
          <p:cNvSpPr>
            <a:spLocks noChangeArrowheads="1"/>
          </p:cNvSpPr>
          <p:nvPr/>
        </p:nvSpPr>
        <p:spPr bwMode="auto">
          <a:xfrm>
            <a:off x="296863" y="2689225"/>
            <a:ext cx="8572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>
                <a:solidFill>
                  <a:schemeClr val="tx1"/>
                </a:solidFill>
              </a:rPr>
              <a:t>Las vitaminas hidrosolubles </a:t>
            </a:r>
            <a:r>
              <a:rPr lang="es-ES">
                <a:solidFill>
                  <a:srgbClr val="000066"/>
                </a:solidFill>
              </a:rPr>
              <a:t>son los factores exógenos necesarios para la </a:t>
            </a:r>
            <a:r>
              <a:rPr lang="es-ES" b="1">
                <a:solidFill>
                  <a:srgbClr val="000066"/>
                </a:solidFill>
              </a:rPr>
              <a:t>síntesis de las coenzimas y </a:t>
            </a:r>
            <a:r>
              <a:rPr lang="es-ES">
                <a:solidFill>
                  <a:schemeClr val="tx1"/>
                </a:solidFill>
              </a:rPr>
              <a:t>forman parte de diferentes coenzimas</a:t>
            </a:r>
          </a:p>
          <a:p>
            <a:pPr algn="just"/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6388" y="908050"/>
            <a:ext cx="8280400" cy="1644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 Hidrosolubles:</a:t>
            </a:r>
            <a:r>
              <a:rPr lang="es-ES" b="1" u="sng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s-ES" b="1" dirty="0">
                <a:solidFill>
                  <a:srgbClr val="000066"/>
                </a:solidFill>
                <a:cs typeface="Arial" charset="0"/>
              </a:rPr>
              <a:t>(solubles en agua, no se acumulan, se eliminan por la orina): vitamina C y las vitaminas del complejo 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B (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,B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2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,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3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,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5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,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6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,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8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 y B</a:t>
            </a:r>
            <a:r>
              <a:rPr lang="es-ES" b="1" baseline="-25000" dirty="0">
                <a:solidFill>
                  <a:schemeClr val="tx1"/>
                </a:solidFill>
                <a:cs typeface="Arial" charset="0"/>
              </a:rPr>
              <a:t>12)</a:t>
            </a:r>
            <a:r>
              <a:rPr lang="es-ES" b="1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12295" name="2 Rectángulo"/>
          <p:cNvSpPr>
            <a:spLocks noChangeArrowheads="1"/>
          </p:cNvSpPr>
          <p:nvPr/>
        </p:nvSpPr>
        <p:spPr bwMode="auto">
          <a:xfrm>
            <a:off x="107950" y="4179888"/>
            <a:ext cx="89281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Arial" charset="0"/>
              </a:rPr>
              <a:t>La mayor parte de  estas vitaminas  hidrosolubles se incorporan en coenzimas que participan en </a:t>
            </a:r>
            <a:r>
              <a:rPr lang="es-ES" sz="2400" b="1" u="sng">
                <a:solidFill>
                  <a:srgbClr val="C00000"/>
                </a:solidFill>
                <a:cs typeface="Arial" charset="0"/>
              </a:rPr>
              <a:t>rutas catabólicas generadoras de energía </a:t>
            </a:r>
            <a:r>
              <a:rPr lang="es-ES" sz="2400" b="1">
                <a:solidFill>
                  <a:srgbClr val="C00000"/>
                </a:solidFill>
                <a:cs typeface="Arial" charset="0"/>
              </a:rPr>
              <a:t>o en procesos biosintéticos</a:t>
            </a:r>
            <a:r>
              <a:rPr lang="es-ES" sz="2400">
                <a:solidFill>
                  <a:schemeClr val="tx1"/>
                </a:solidFill>
                <a:cs typeface="Arial" charset="0"/>
              </a:rPr>
              <a:t>.</a:t>
            </a:r>
          </a:p>
          <a:p>
            <a:r>
              <a:rPr lang="es-ES" sz="2400">
                <a:solidFill>
                  <a:schemeClr val="tx1"/>
                </a:solidFill>
                <a:cs typeface="Arial" charset="0"/>
              </a:rPr>
              <a:t>El déficit  de estas vitaminas va a afectar  fundamentalmente a los tejidos de crecimiento rápido (</a:t>
            </a:r>
            <a:r>
              <a:rPr lang="es-ES" sz="2400" b="1">
                <a:solidFill>
                  <a:schemeClr val="tx1"/>
                </a:solidFill>
                <a:cs typeface="Arial" charset="0"/>
              </a:rPr>
              <a:t>mucosas, hematopoyéticos </a:t>
            </a:r>
            <a:r>
              <a:rPr lang="es-ES" sz="2400">
                <a:solidFill>
                  <a:schemeClr val="tx1"/>
                </a:solidFill>
                <a:cs typeface="Arial" charset="0"/>
              </a:rPr>
              <a:t>,etc.) </a:t>
            </a:r>
            <a:r>
              <a:rPr lang="es-ES" sz="2400" b="1">
                <a:solidFill>
                  <a:schemeClr val="tx1"/>
                </a:solidFill>
                <a:cs typeface="Arial" charset="0"/>
              </a:rPr>
              <a:t>o con un consumo continuado de energía</a:t>
            </a:r>
            <a:r>
              <a:rPr lang="es-ES" sz="2400">
                <a:solidFill>
                  <a:schemeClr val="tx1"/>
                </a:solidFill>
                <a:cs typeface="Arial" charset="0"/>
              </a:rPr>
              <a:t>, </a:t>
            </a:r>
            <a:r>
              <a:rPr lang="es-ES" sz="2400" b="1">
                <a:solidFill>
                  <a:schemeClr val="tx1"/>
                </a:solidFill>
                <a:cs typeface="Arial" charset="0"/>
              </a:rPr>
              <a:t>como el sistema nervioso.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nzyme sh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246981"/>
            <a:ext cx="842486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84213" y="1418431"/>
            <a:ext cx="20161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Sustrato: H</a:t>
            </a:r>
            <a:r>
              <a:rPr lang="es-ES" sz="160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O</a:t>
            </a:r>
            <a:r>
              <a:rPr lang="es-ES" sz="160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148138" y="1913731"/>
            <a:ext cx="1479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Sitio Activo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042988" y="4841081"/>
            <a:ext cx="28289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Modelo molecular de la Catalasa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580063" y="4837906"/>
            <a:ext cx="26368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Modelo esquemático de una enzima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019925" y="2686844"/>
            <a:ext cx="1479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Sitio Activo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5580063" y="2350294"/>
            <a:ext cx="1223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Sustrato</a:t>
            </a:r>
            <a:endParaRPr lang="es-ES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Rectángulo"/>
          <p:cNvSpPr>
            <a:spLocks noChangeArrowheads="1"/>
          </p:cNvSpPr>
          <p:nvPr/>
        </p:nvSpPr>
        <p:spPr bwMode="auto">
          <a:xfrm>
            <a:off x="323850" y="1484313"/>
            <a:ext cx="83518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3200" b="1">
                <a:solidFill>
                  <a:schemeClr val="tx1"/>
                </a:solidFill>
              </a:rPr>
              <a:t>El déficit de una vitamina va a afectar, en mayor o menor grado,  a los procesos bioquímicos en los que participa.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395288" y="2133600"/>
            <a:ext cx="7812087" cy="642938"/>
            <a:chOff x="41303" y="571480"/>
            <a:chExt cx="7811511" cy="642942"/>
          </a:xfrm>
        </p:grpSpPr>
        <p:sp>
          <p:nvSpPr>
            <p:cNvPr id="3" name="Text Box 48"/>
            <p:cNvSpPr txBox="1">
              <a:spLocks noChangeArrowheads="1"/>
            </p:cNvSpPr>
            <p:nvPr/>
          </p:nvSpPr>
          <p:spPr bwMode="auto">
            <a:xfrm>
              <a:off x="41303" y="571480"/>
              <a:ext cx="7811511" cy="58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  relacionadas con vitaminas </a:t>
              </a:r>
            </a:p>
          </p:txBody>
        </p:sp>
        <p:sp>
          <p:nvSpPr>
            <p:cNvPr id="14340" name="Line 51"/>
            <p:cNvSpPr>
              <a:spLocks noChangeShapeType="1"/>
            </p:cNvSpPr>
            <p:nvPr/>
          </p:nvSpPr>
          <p:spPr bwMode="auto">
            <a:xfrm>
              <a:off x="327023" y="1214422"/>
              <a:ext cx="7488237" cy="0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3 Grupo"/>
          <p:cNvGrpSpPr>
            <a:grpSpLocks/>
          </p:cNvGrpSpPr>
          <p:nvPr/>
        </p:nvGrpSpPr>
        <p:grpSpPr bwMode="auto">
          <a:xfrm>
            <a:off x="4459288" y="1741488"/>
            <a:ext cx="3565525" cy="4713287"/>
            <a:chOff x="4500944" y="1857366"/>
            <a:chExt cx="3566007" cy="4712534"/>
          </a:xfrm>
        </p:grpSpPr>
        <p:sp>
          <p:nvSpPr>
            <p:cNvPr id="15377" name="Rectangle 27"/>
            <p:cNvSpPr>
              <a:spLocks noChangeArrowheads="1"/>
            </p:cNvSpPr>
            <p:nvPr/>
          </p:nvSpPr>
          <p:spPr bwMode="auto">
            <a:xfrm>
              <a:off x="4500945" y="1857366"/>
              <a:ext cx="34147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_tradnl" sz="2400" b="1">
                  <a:solidFill>
                    <a:schemeClr val="tx1"/>
                  </a:solidFill>
                </a:rPr>
                <a:t>Pirofosfato de tiamina</a:t>
              </a:r>
            </a:p>
          </p:txBody>
        </p:sp>
        <p:sp>
          <p:nvSpPr>
            <p:cNvPr id="15378" name="Rectangle 29"/>
            <p:cNvSpPr>
              <a:spLocks noChangeArrowheads="1"/>
            </p:cNvSpPr>
            <p:nvPr/>
          </p:nvSpPr>
          <p:spPr bwMode="auto">
            <a:xfrm>
              <a:off x="4572390" y="2357399"/>
              <a:ext cx="1838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FAD y FMN</a:t>
              </a:r>
            </a:p>
          </p:txBody>
        </p:sp>
        <p:sp>
          <p:nvSpPr>
            <p:cNvPr id="15379" name="Rectangle 31"/>
            <p:cNvSpPr>
              <a:spLocks noChangeArrowheads="1"/>
            </p:cNvSpPr>
            <p:nvPr/>
          </p:nvSpPr>
          <p:spPr bwMode="auto">
            <a:xfrm>
              <a:off x="4572390" y="2857432"/>
              <a:ext cx="23086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NAD</a:t>
              </a:r>
              <a:r>
                <a:rPr lang="es-ES_tradnl" sz="2400" b="1" baseline="30000">
                  <a:solidFill>
                    <a:schemeClr val="tx1"/>
                  </a:solidFill>
                </a:rPr>
                <a:t>+</a:t>
              </a:r>
              <a:r>
                <a:rPr lang="es-ES_tradnl" sz="2400" b="1">
                  <a:solidFill>
                    <a:schemeClr val="tx1"/>
                  </a:solidFill>
                </a:rPr>
                <a:t> y NADP</a:t>
              </a:r>
              <a:r>
                <a:rPr lang="es-ES_tradnl" sz="2400" b="1" baseline="3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380" name="Rectangle 33"/>
            <p:cNvSpPr>
              <a:spLocks noChangeArrowheads="1"/>
            </p:cNvSpPr>
            <p:nvPr/>
          </p:nvSpPr>
          <p:spPr bwMode="auto">
            <a:xfrm>
              <a:off x="4500945" y="3357465"/>
              <a:ext cx="1934940" cy="46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Coenzima A</a:t>
              </a:r>
            </a:p>
          </p:txBody>
        </p:sp>
        <p:sp>
          <p:nvSpPr>
            <p:cNvPr id="15381" name="Rectangle 34"/>
            <p:cNvSpPr>
              <a:spLocks noChangeArrowheads="1"/>
            </p:cNvSpPr>
            <p:nvPr/>
          </p:nvSpPr>
          <p:spPr bwMode="auto">
            <a:xfrm>
              <a:off x="4500944" y="3857498"/>
              <a:ext cx="322897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Fosfato de Piridoxal</a:t>
              </a:r>
            </a:p>
          </p:txBody>
        </p:sp>
        <p:sp>
          <p:nvSpPr>
            <p:cNvPr id="15382" name="Rectangle 35"/>
            <p:cNvSpPr>
              <a:spLocks noChangeArrowheads="1"/>
            </p:cNvSpPr>
            <p:nvPr/>
          </p:nvSpPr>
          <p:spPr bwMode="auto">
            <a:xfrm>
              <a:off x="4504600" y="4477100"/>
              <a:ext cx="356235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Ácido Tetrahidrofólico</a:t>
              </a:r>
            </a:p>
          </p:txBody>
        </p:sp>
        <p:sp>
          <p:nvSpPr>
            <p:cNvPr id="15383" name="Rectangle 36"/>
            <p:cNvSpPr>
              <a:spLocks noChangeArrowheads="1"/>
            </p:cNvSpPr>
            <p:nvPr/>
          </p:nvSpPr>
          <p:spPr bwMode="auto">
            <a:xfrm>
              <a:off x="4500945" y="5046623"/>
              <a:ext cx="2577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Metilcobalamina</a:t>
              </a:r>
            </a:p>
          </p:txBody>
        </p: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>
              <a:off x="4500944" y="5601237"/>
              <a:ext cx="1483088" cy="46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400" b="1">
                  <a:solidFill>
                    <a:schemeClr val="tx1"/>
                  </a:solidFill>
                </a:rPr>
                <a:t>Biocitina</a:t>
              </a:r>
              <a:endParaRPr lang="es-ES" sz="2400" b="1">
                <a:solidFill>
                  <a:schemeClr val="tx1"/>
                </a:solidFill>
              </a:endParaRPr>
            </a:p>
          </p:txBody>
        </p:sp>
        <p:sp>
          <p:nvSpPr>
            <p:cNvPr id="15385" name="Rectangle 39"/>
            <p:cNvSpPr>
              <a:spLocks noChangeArrowheads="1"/>
            </p:cNvSpPr>
            <p:nvPr/>
          </p:nvSpPr>
          <p:spPr bwMode="auto">
            <a:xfrm>
              <a:off x="4500945" y="6108260"/>
              <a:ext cx="2577951" cy="46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400" b="1">
                  <a:solidFill>
                    <a:schemeClr val="tx1"/>
                  </a:solidFill>
                </a:rPr>
                <a:t>Ácido ascórbico</a:t>
              </a:r>
            </a:p>
          </p:txBody>
        </p:sp>
        <p:sp>
          <p:nvSpPr>
            <p:cNvPr id="15386" name="Rectangle 40"/>
            <p:cNvSpPr>
              <a:spLocks noChangeArrowheads="1"/>
            </p:cNvSpPr>
            <p:nvPr/>
          </p:nvSpPr>
          <p:spPr bwMode="auto">
            <a:xfrm>
              <a:off x="6807200" y="2900363"/>
              <a:ext cx="184750" cy="36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_tradnl" sz="1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714375" y="428625"/>
            <a:ext cx="7488238" cy="857250"/>
            <a:chOff x="714348" y="500020"/>
            <a:chExt cx="7488237" cy="857278"/>
          </a:xfrm>
        </p:grpSpPr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>
              <a:off x="5072035" y="500020"/>
              <a:ext cx="2851150" cy="76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</a:t>
              </a:r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1000098" y="500020"/>
              <a:ext cx="2527300" cy="76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Vitamina</a:t>
              </a:r>
            </a:p>
          </p:txBody>
        </p:sp>
        <p:sp>
          <p:nvSpPr>
            <p:cNvPr id="15376" name="Line 51"/>
            <p:cNvSpPr>
              <a:spLocks noChangeShapeType="1"/>
            </p:cNvSpPr>
            <p:nvPr/>
          </p:nvSpPr>
          <p:spPr bwMode="auto">
            <a:xfrm>
              <a:off x="714348" y="1357298"/>
              <a:ext cx="7488237" cy="0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 1) clasificación según su origen.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15365" name="26 Rectángulo"/>
          <p:cNvSpPr>
            <a:spLocks noChangeArrowheads="1"/>
          </p:cNvSpPr>
          <p:nvPr/>
        </p:nvSpPr>
        <p:spPr bwMode="auto">
          <a:xfrm>
            <a:off x="538163" y="1727200"/>
            <a:ext cx="4175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1 </a:t>
            </a:r>
            <a:r>
              <a:rPr lang="es-ES" sz="2400">
                <a:solidFill>
                  <a:srgbClr val="C00000"/>
                </a:solidFill>
              </a:rPr>
              <a:t>(tiamina)………………….</a:t>
            </a:r>
          </a:p>
          <a:p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15366" name="28 Rectángulo"/>
          <p:cNvSpPr>
            <a:spLocks noChangeArrowheads="1"/>
          </p:cNvSpPr>
          <p:nvPr/>
        </p:nvSpPr>
        <p:spPr bwMode="auto">
          <a:xfrm>
            <a:off x="538163" y="2227263"/>
            <a:ext cx="4381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dirty="0">
                <a:solidFill>
                  <a:schemeClr val="tx1"/>
                </a:solidFill>
              </a:rPr>
              <a:t>B</a:t>
            </a:r>
            <a:r>
              <a:rPr lang="es-ES_tradnl" sz="2400" b="1" dirty="0">
                <a:solidFill>
                  <a:schemeClr val="tx1"/>
                </a:solidFill>
              </a:rPr>
              <a:t>2 </a:t>
            </a:r>
            <a:r>
              <a:rPr lang="es-ES" sz="2400" dirty="0">
                <a:solidFill>
                  <a:srgbClr val="C00000"/>
                </a:solidFill>
              </a:rPr>
              <a:t>(</a:t>
            </a:r>
            <a:r>
              <a:rPr lang="es-ES" sz="2400" dirty="0" err="1" smtClean="0">
                <a:solidFill>
                  <a:srgbClr val="C00000"/>
                </a:solidFill>
              </a:rPr>
              <a:t>riboflavina</a:t>
            </a:r>
            <a:r>
              <a:rPr lang="es-ES" sz="2400" dirty="0">
                <a:solidFill>
                  <a:srgbClr val="C00000"/>
                </a:solidFill>
              </a:rPr>
              <a:t>).</a:t>
            </a:r>
            <a:r>
              <a:rPr lang="es-ES_tradnl" sz="2400" b="1" dirty="0">
                <a:solidFill>
                  <a:srgbClr val="C00000"/>
                </a:solidFill>
              </a:rPr>
              <a:t>……………...</a:t>
            </a:r>
          </a:p>
        </p:txBody>
      </p:sp>
      <p:sp>
        <p:nvSpPr>
          <p:cNvPr id="15367" name="29 Rectángulo"/>
          <p:cNvSpPr>
            <a:spLocks noChangeArrowheads="1"/>
          </p:cNvSpPr>
          <p:nvPr/>
        </p:nvSpPr>
        <p:spPr bwMode="auto">
          <a:xfrm>
            <a:off x="538163" y="2727325"/>
            <a:ext cx="4211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3 (</a:t>
            </a:r>
            <a:r>
              <a:rPr lang="es-ES" sz="2400">
                <a:solidFill>
                  <a:srgbClr val="C00000"/>
                </a:solidFill>
              </a:rPr>
              <a:t>Niacina)………………….</a:t>
            </a:r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15368" name="30 Rectángulo"/>
          <p:cNvSpPr>
            <a:spLocks noChangeArrowheads="1"/>
          </p:cNvSpPr>
          <p:nvPr/>
        </p:nvSpPr>
        <p:spPr bwMode="auto">
          <a:xfrm>
            <a:off x="538163" y="3227388"/>
            <a:ext cx="392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5 </a:t>
            </a:r>
            <a:r>
              <a:rPr lang="es-ES_tradnl" sz="2400">
                <a:solidFill>
                  <a:srgbClr val="C00000"/>
                </a:solidFill>
              </a:rPr>
              <a:t>(Ac pantoténico)……..</a:t>
            </a:r>
          </a:p>
        </p:txBody>
      </p:sp>
      <p:sp>
        <p:nvSpPr>
          <p:cNvPr id="15369" name="31 Rectángulo"/>
          <p:cNvSpPr>
            <a:spLocks noChangeArrowheads="1"/>
          </p:cNvSpPr>
          <p:nvPr/>
        </p:nvSpPr>
        <p:spPr bwMode="auto">
          <a:xfrm>
            <a:off x="538163" y="3727450"/>
            <a:ext cx="419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6 </a:t>
            </a:r>
            <a:r>
              <a:rPr lang="es-ES" sz="2400">
                <a:solidFill>
                  <a:srgbClr val="C00000"/>
                </a:solidFill>
              </a:rPr>
              <a:t>(piridoxina, piridoxal)……</a:t>
            </a:r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15370" name="32 Rectángulo"/>
          <p:cNvSpPr>
            <a:spLocks noChangeArrowheads="1"/>
          </p:cNvSpPr>
          <p:nvPr/>
        </p:nvSpPr>
        <p:spPr bwMode="auto">
          <a:xfrm>
            <a:off x="538163" y="4298950"/>
            <a:ext cx="413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Ácido fólico</a:t>
            </a:r>
            <a:r>
              <a:rPr lang="es-ES_tradnl" sz="2400">
                <a:solidFill>
                  <a:srgbClr val="C00000"/>
                </a:solidFill>
              </a:rPr>
              <a:t>………........</a:t>
            </a:r>
          </a:p>
        </p:txBody>
      </p:sp>
      <p:sp>
        <p:nvSpPr>
          <p:cNvPr id="15371" name="33 Rectángulo"/>
          <p:cNvSpPr>
            <a:spLocks noChangeArrowheads="1"/>
          </p:cNvSpPr>
          <p:nvPr/>
        </p:nvSpPr>
        <p:spPr bwMode="auto">
          <a:xfrm>
            <a:off x="538163" y="4870450"/>
            <a:ext cx="3919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12 </a:t>
            </a:r>
            <a:r>
              <a:rPr lang="es-ES" sz="2400">
                <a:solidFill>
                  <a:srgbClr val="C00000"/>
                </a:solidFill>
              </a:rPr>
              <a:t>(cobalamina)…………</a:t>
            </a:r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15372" name="34 Rectángulo"/>
          <p:cNvSpPr>
            <a:spLocks noChangeArrowheads="1"/>
          </p:cNvSpPr>
          <p:nvPr/>
        </p:nvSpPr>
        <p:spPr bwMode="auto">
          <a:xfrm>
            <a:off x="538163" y="5370513"/>
            <a:ext cx="3916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B</a:t>
            </a:r>
            <a:r>
              <a:rPr lang="es-ES_tradnl" sz="2400" b="1">
                <a:solidFill>
                  <a:schemeClr val="tx1"/>
                </a:solidFill>
              </a:rPr>
              <a:t>8 </a:t>
            </a:r>
            <a:r>
              <a:rPr lang="es-ES_tradnl" sz="2400">
                <a:solidFill>
                  <a:srgbClr val="C00000"/>
                </a:solidFill>
              </a:rPr>
              <a:t>(Biotina)……………….</a:t>
            </a:r>
          </a:p>
        </p:txBody>
      </p:sp>
      <p:sp>
        <p:nvSpPr>
          <p:cNvPr id="15373" name="35 Rectángulo"/>
          <p:cNvSpPr>
            <a:spLocks noChangeArrowheads="1"/>
          </p:cNvSpPr>
          <p:nvPr/>
        </p:nvSpPr>
        <p:spPr bwMode="auto">
          <a:xfrm>
            <a:off x="538163" y="5870575"/>
            <a:ext cx="3865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C</a:t>
            </a:r>
            <a:r>
              <a:rPr lang="es-ES_tradnl" sz="1800" b="1">
                <a:solidFill>
                  <a:srgbClr val="C00000"/>
                </a:solidFill>
              </a:rPr>
              <a:t>……………………........................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9"/>
          <p:cNvSpPr>
            <a:spLocks noChangeArrowheads="1"/>
          </p:cNvSpPr>
          <p:nvPr/>
        </p:nvSpPr>
        <p:spPr bwMode="auto">
          <a:xfrm>
            <a:off x="539750" y="1160463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tx1"/>
                </a:solidFill>
              </a:rPr>
              <a:t>FAD = </a:t>
            </a:r>
            <a:r>
              <a:rPr lang="es-ES_tradnl" sz="2400" b="1" dirty="0" err="1">
                <a:solidFill>
                  <a:schemeClr val="tx1"/>
                </a:solidFill>
              </a:rPr>
              <a:t>flavina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adenina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dinucleótido</a:t>
            </a:r>
            <a:endParaRPr lang="es-ES_tradnl" sz="2400" b="1" dirty="0">
              <a:solidFill>
                <a:schemeClr val="tx1"/>
              </a:solidFill>
            </a:endParaRPr>
          </a:p>
          <a:p>
            <a:r>
              <a:rPr lang="es-ES_tradnl" sz="2400" b="1" dirty="0">
                <a:solidFill>
                  <a:schemeClr val="tx1"/>
                </a:solidFill>
              </a:rPr>
              <a:t>FMN = </a:t>
            </a:r>
            <a:r>
              <a:rPr lang="es-ES_tradnl" sz="2400" b="1" dirty="0" err="1">
                <a:solidFill>
                  <a:schemeClr val="tx1"/>
                </a:solidFill>
              </a:rPr>
              <a:t>flavina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mononucleótido</a:t>
            </a:r>
            <a:endParaRPr lang="es-ES_tradnl" sz="2400" b="1" dirty="0">
              <a:solidFill>
                <a:schemeClr val="tx1"/>
              </a:solidFill>
            </a:endParaRPr>
          </a:p>
          <a:p>
            <a:endParaRPr lang="es-ES_tradnl" sz="2400" b="1" dirty="0">
              <a:solidFill>
                <a:schemeClr val="tx1"/>
              </a:solidFill>
            </a:endParaRPr>
          </a:p>
          <a:p>
            <a:r>
              <a:rPr lang="es-ES_tradnl" sz="2400" b="1" dirty="0">
                <a:solidFill>
                  <a:schemeClr val="tx1"/>
                </a:solidFill>
              </a:rPr>
              <a:t>NAD</a:t>
            </a:r>
            <a:r>
              <a:rPr lang="es-ES_tradnl" sz="2400" b="1" baseline="30000" dirty="0">
                <a:solidFill>
                  <a:schemeClr val="tx1"/>
                </a:solidFill>
              </a:rPr>
              <a:t>+  </a:t>
            </a:r>
            <a:r>
              <a:rPr lang="es-ES_tradnl" sz="2400" b="1" dirty="0">
                <a:solidFill>
                  <a:schemeClr val="tx1"/>
                </a:solidFill>
              </a:rPr>
              <a:t>= </a:t>
            </a:r>
            <a:r>
              <a:rPr lang="es-ES_tradnl" sz="2400" b="1" dirty="0" err="1">
                <a:solidFill>
                  <a:schemeClr val="tx1"/>
                </a:solidFill>
              </a:rPr>
              <a:t>nicotinamida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adenina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dinucleótido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endParaRPr lang="es-ES_tradnl" sz="2400" b="1" baseline="30000" dirty="0">
              <a:solidFill>
                <a:schemeClr val="tx1"/>
              </a:solidFill>
            </a:endParaRPr>
          </a:p>
          <a:p>
            <a:r>
              <a:rPr lang="es-ES_tradnl" sz="2400" b="1" dirty="0">
                <a:solidFill>
                  <a:schemeClr val="tx1"/>
                </a:solidFill>
              </a:rPr>
              <a:t>NADP</a:t>
            </a:r>
            <a:r>
              <a:rPr lang="es-ES_tradnl" sz="2400" b="1" baseline="30000" dirty="0">
                <a:solidFill>
                  <a:schemeClr val="tx1"/>
                </a:solidFill>
              </a:rPr>
              <a:t>+ </a:t>
            </a:r>
            <a:r>
              <a:rPr lang="es-ES_tradnl" sz="2400" b="1" dirty="0">
                <a:solidFill>
                  <a:schemeClr val="tx1"/>
                </a:solidFill>
              </a:rPr>
              <a:t>= </a:t>
            </a:r>
            <a:r>
              <a:rPr lang="es-ES_tradnl" sz="2400" b="1" dirty="0" err="1">
                <a:solidFill>
                  <a:schemeClr val="tx1"/>
                </a:solidFill>
              </a:rPr>
              <a:t>nicotinamida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adenina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dinucleótido</a:t>
            </a:r>
            <a:r>
              <a:rPr lang="es-ES_tradnl" sz="2400" b="1" dirty="0">
                <a:solidFill>
                  <a:schemeClr val="tx1"/>
                </a:solidFill>
              </a:rPr>
              <a:t> fosfato</a:t>
            </a:r>
          </a:p>
          <a:p>
            <a:endParaRPr lang="es-ES_tradn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330450" y="2108200"/>
            <a:ext cx="572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ES_tradnl" sz="3200" b="1">
                <a:solidFill>
                  <a:schemeClr val="tx1"/>
                </a:solidFill>
                <a:cs typeface="Arial" charset="0"/>
              </a:rPr>
              <a:t>Coenzima  Q (ubiquinona)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68613" y="2827338"/>
            <a:ext cx="429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  <a:cs typeface="Arial" charset="0"/>
              </a:rPr>
              <a:t>Tetrahidro-biopterina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457575" y="3548063"/>
            <a:ext cx="3354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</a:pPr>
            <a:r>
              <a:rPr lang="es-ES_tradnl" sz="3200" b="1">
                <a:solidFill>
                  <a:schemeClr val="tx1"/>
                </a:solidFill>
                <a:cs typeface="Arial" charset="0"/>
              </a:rPr>
              <a:t>Ácido Lipoico</a:t>
            </a:r>
            <a:endParaRPr lang="es-ES" sz="32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632200" y="4297363"/>
            <a:ext cx="2989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ES_tradnl" sz="3200" b="1">
                <a:solidFill>
                  <a:schemeClr val="tx1"/>
                </a:solidFill>
                <a:cs typeface="Arial" charset="0"/>
              </a:rPr>
              <a:t>Nucleótidos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285750" y="785813"/>
            <a:ext cx="8494713" cy="642937"/>
            <a:chOff x="41303" y="571480"/>
            <a:chExt cx="8494369" cy="642942"/>
          </a:xfrm>
        </p:grpSpPr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41303" y="571480"/>
              <a:ext cx="8494369" cy="58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3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 No- relacionadas con vitaminas </a:t>
              </a:r>
            </a:p>
          </p:txBody>
        </p:sp>
        <p:sp>
          <p:nvSpPr>
            <p:cNvPr id="17419" name="Line 51"/>
            <p:cNvSpPr>
              <a:spLocks noChangeShapeType="1"/>
            </p:cNvSpPr>
            <p:nvPr/>
          </p:nvSpPr>
          <p:spPr bwMode="auto">
            <a:xfrm>
              <a:off x="327023" y="1214422"/>
              <a:ext cx="7488237" cy="0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45720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 1) clasificación según su </a:t>
            </a:r>
            <a:r>
              <a:rPr lang="es-ES" sz="3200" b="1">
                <a:solidFill>
                  <a:schemeClr val="bg1"/>
                </a:solidFill>
              </a:rPr>
              <a:t>origen</a:t>
            </a:r>
            <a:r>
              <a:rPr lang="es-ES" b="1">
                <a:solidFill>
                  <a:schemeClr val="bg1"/>
                </a:solidFill>
              </a:rPr>
              <a:t>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21013" y="5122863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  <a:cs typeface="Arial" charset="0"/>
              </a:rPr>
              <a:t>S-adenosilmetionina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0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r>
              <a:rPr lang="es-ES" sz="2400" b="1">
                <a:solidFill>
                  <a:schemeClr val="bg1"/>
                </a:solidFill>
              </a:rPr>
              <a:t>2) clasificación según su </a:t>
            </a:r>
            <a:r>
              <a:rPr lang="es-ES" sz="3200" b="1">
                <a:solidFill>
                  <a:schemeClr val="bg1"/>
                </a:solidFill>
              </a:rPr>
              <a:t>estructura</a:t>
            </a:r>
            <a:r>
              <a:rPr lang="es-ES" sz="2400" b="1">
                <a:solidFill>
                  <a:schemeClr val="bg1"/>
                </a:solidFill>
              </a:rPr>
              <a:t>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874713" y="1425575"/>
            <a:ext cx="153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FAD  y  FMN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879475" y="2014538"/>
            <a:ext cx="1903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NAD</a:t>
            </a:r>
            <a:r>
              <a:rPr lang="es-ES_tradnl" sz="1800" b="1" baseline="30000">
                <a:solidFill>
                  <a:schemeClr val="tx1"/>
                </a:solidFill>
              </a:rPr>
              <a:t>+</a:t>
            </a:r>
            <a:r>
              <a:rPr lang="es-ES_tradnl" sz="1800" b="1">
                <a:solidFill>
                  <a:schemeClr val="tx1"/>
                </a:solidFill>
              </a:rPr>
              <a:t>  y  NADP</a:t>
            </a:r>
            <a:r>
              <a:rPr lang="es-ES_tradnl" sz="1800" b="1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862013" y="2573338"/>
            <a:ext cx="1560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Coenzima  A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881063" y="3159125"/>
            <a:ext cx="2535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Metilcobalamina (B</a:t>
            </a:r>
            <a:r>
              <a:rPr lang="es-ES_tradnl" sz="1200" b="1">
                <a:solidFill>
                  <a:schemeClr val="tx1"/>
                </a:solidFill>
              </a:rPr>
              <a:t>12</a:t>
            </a:r>
            <a:r>
              <a:rPr lang="es-ES_tradnl" sz="18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877888" y="3740150"/>
            <a:ext cx="693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Nucleótidos de Adenina : ATP, ADP, AMPc, Adenosilmetionina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865188" y="4319588"/>
            <a:ext cx="4857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Nucleótidos de Guanina : GTP, GDP, GMPc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871538" y="4892675"/>
            <a:ext cx="393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Nucleótidos de Uracilo : UTP, UDP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874713" y="5457825"/>
            <a:ext cx="3843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Nucleótidos de Timina : TTP, TDP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877888" y="6035675"/>
            <a:ext cx="4065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800" b="1">
              <a:solidFill>
                <a:schemeClr val="tx1"/>
              </a:solidFill>
            </a:endParaRPr>
          </a:p>
          <a:p>
            <a:r>
              <a:rPr lang="es-ES_tradnl" sz="1800" b="1">
                <a:solidFill>
                  <a:schemeClr val="tx1"/>
                </a:solidFill>
              </a:rPr>
              <a:t>Nucleótidos de Citosina : CTP, CDP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4313" y="642938"/>
            <a:ext cx="789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relacionadas con los Nucleótidos</a:t>
            </a:r>
          </a:p>
        </p:txBody>
      </p:sp>
      <p:sp>
        <p:nvSpPr>
          <p:cNvPr id="18447" name="Line 51"/>
          <p:cNvSpPr>
            <a:spLocks noChangeShapeType="1"/>
          </p:cNvSpPr>
          <p:nvPr/>
        </p:nvSpPr>
        <p:spPr bwMode="auto">
          <a:xfrm>
            <a:off x="357188" y="1143000"/>
            <a:ext cx="7488237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759075" y="1412875"/>
            <a:ext cx="409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Pirofosfato de tiamina (B</a:t>
            </a:r>
            <a:r>
              <a:rPr lang="es-ES_tradnl" sz="1000" b="1">
                <a:solidFill>
                  <a:schemeClr val="tx1"/>
                </a:solidFill>
              </a:rPr>
              <a:t>1</a:t>
            </a:r>
            <a:r>
              <a:rPr lang="es-ES_tradnl" sz="24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54338" y="1954213"/>
            <a:ext cx="378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Fosfato de piridoxal (B</a:t>
            </a:r>
            <a:r>
              <a:rPr lang="es-ES_tradnl" sz="1000" b="1">
                <a:solidFill>
                  <a:schemeClr val="tx1"/>
                </a:solidFill>
              </a:rPr>
              <a:t>6</a:t>
            </a:r>
            <a:r>
              <a:rPr lang="es-ES_tradnl" sz="24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921125" y="2530475"/>
            <a:ext cx="1809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Biotina (B</a:t>
            </a:r>
            <a:r>
              <a:rPr lang="es-ES_tradnl" sz="1000" b="1">
                <a:solidFill>
                  <a:schemeClr val="tx1"/>
                </a:solidFill>
              </a:rPr>
              <a:t>8</a:t>
            </a:r>
            <a:r>
              <a:rPr lang="es-ES_tradnl" sz="2400" b="1">
                <a:solidFill>
                  <a:schemeClr val="tx1"/>
                </a:solidFill>
              </a:rPr>
              <a:t>)</a:t>
            </a:r>
          </a:p>
          <a:p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563938" y="3055938"/>
            <a:ext cx="195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Ácido fólico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276600" y="3619500"/>
            <a:ext cx="309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Ácido ascórbico (C)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492500" y="4195763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400" b="1">
                <a:solidFill>
                  <a:schemeClr val="tx1"/>
                </a:solidFill>
              </a:rPr>
              <a:t>Coenzima  Q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492500" y="4784725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Ácido lipoico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2875" y="642938"/>
            <a:ext cx="83581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No- relacionadas a los Nucleótidos</a:t>
            </a:r>
          </a:p>
        </p:txBody>
      </p:sp>
      <p:sp>
        <p:nvSpPr>
          <p:cNvPr id="19468" name="Line 51"/>
          <p:cNvSpPr>
            <a:spLocks noChangeShapeType="1"/>
          </p:cNvSpPr>
          <p:nvPr/>
        </p:nvSpPr>
        <p:spPr bwMode="auto">
          <a:xfrm>
            <a:off x="357188" y="1143000"/>
            <a:ext cx="7488237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9" name="Text Box 4"/>
          <p:cNvSpPr txBox="1">
            <a:spLocks noChangeArrowheads="1"/>
          </p:cNvSpPr>
          <p:nvPr/>
        </p:nvSpPr>
        <p:spPr bwMode="auto">
          <a:xfrm>
            <a:off x="0" y="0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r>
              <a:rPr lang="es-ES" sz="2400" b="1">
                <a:solidFill>
                  <a:schemeClr val="bg1"/>
                </a:solidFill>
              </a:rPr>
              <a:t>2) clasificación según su estructura.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 3) Clasificación según su </a:t>
            </a:r>
            <a:r>
              <a:rPr lang="es-ES" sz="3200" b="1">
                <a:solidFill>
                  <a:schemeClr val="bg1"/>
                </a:solidFill>
              </a:rPr>
              <a:t>función.</a:t>
            </a:r>
            <a:r>
              <a:rPr lang="es-ES" sz="3200" b="1"/>
              <a:t> </a:t>
            </a:r>
            <a:endParaRPr lang="en-US" sz="3200" b="1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89000" y="773113"/>
            <a:ext cx="798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que trasfieren hidrógenos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551238" y="1389063"/>
            <a:ext cx="1979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 b="1">
              <a:solidFill>
                <a:schemeClr val="tx1"/>
              </a:solidFill>
            </a:endParaRPr>
          </a:p>
          <a:p>
            <a:r>
              <a:rPr lang="es-ES_tradnl" sz="2400" b="1">
                <a:solidFill>
                  <a:schemeClr val="tx1"/>
                </a:solidFill>
              </a:rPr>
              <a:t>FAD  y  FMN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246438" y="2095500"/>
            <a:ext cx="256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 b="1">
              <a:solidFill>
                <a:schemeClr val="tx1"/>
              </a:solidFill>
            </a:endParaRPr>
          </a:p>
          <a:p>
            <a:r>
              <a:rPr lang="es-ES_tradnl" sz="2400" b="1">
                <a:solidFill>
                  <a:schemeClr val="tx1"/>
                </a:solidFill>
              </a:rPr>
              <a:t>NAD</a:t>
            </a:r>
            <a:r>
              <a:rPr lang="es-ES_tradnl" sz="2400" b="1" baseline="30000">
                <a:solidFill>
                  <a:schemeClr val="tx1"/>
                </a:solidFill>
              </a:rPr>
              <a:t>+</a:t>
            </a:r>
            <a:r>
              <a:rPr lang="es-ES_tradnl" sz="2400" b="1">
                <a:solidFill>
                  <a:schemeClr val="tx1"/>
                </a:solidFill>
              </a:rPr>
              <a:t>   NADP</a:t>
            </a:r>
            <a:r>
              <a:rPr lang="es-ES_tradnl" sz="2400" b="1" baseline="30000">
                <a:solidFill>
                  <a:schemeClr val="tx1"/>
                </a:solidFill>
              </a:rPr>
              <a:t>+ </a:t>
            </a:r>
            <a:r>
              <a:rPr lang="es-ES_tradnl" sz="2400" b="1">
                <a:solidFill>
                  <a:schemeClr val="tx1"/>
                </a:solidFill>
              </a:rPr>
              <a:t>  </a:t>
            </a:r>
            <a:r>
              <a:rPr lang="es-ES_tradnl" sz="2400" b="1" baseline="300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276600" y="2827338"/>
            <a:ext cx="3090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 b="1">
              <a:solidFill>
                <a:schemeClr val="tx1"/>
              </a:solidFill>
            </a:endParaRPr>
          </a:p>
          <a:p>
            <a:r>
              <a:rPr lang="es-ES_tradnl" sz="2400" b="1">
                <a:solidFill>
                  <a:schemeClr val="tx1"/>
                </a:solidFill>
              </a:rPr>
              <a:t>Ácido ascórbico (C)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509963" y="3551238"/>
            <a:ext cx="2047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_tradnl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400" b="1">
                <a:solidFill>
                  <a:schemeClr val="tx1"/>
                </a:solidFill>
              </a:rPr>
              <a:t>Coenzima  Q</a:t>
            </a:r>
            <a:endParaRPr lang="es-ES_tradnl" sz="1000" b="1">
              <a:solidFill>
                <a:schemeClr val="tx1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517900" y="4572000"/>
            <a:ext cx="2112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 b="1">
              <a:solidFill>
                <a:schemeClr val="tx1"/>
              </a:solidFill>
            </a:endParaRPr>
          </a:p>
          <a:p>
            <a:r>
              <a:rPr lang="es-ES_tradnl" sz="2400" b="1">
                <a:solidFill>
                  <a:schemeClr val="tx1"/>
                </a:solidFill>
              </a:rPr>
              <a:t>Ácido lipoico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785813" y="2000250"/>
            <a:ext cx="7534275" cy="4678363"/>
            <a:chOff x="836585" y="2298692"/>
            <a:chExt cx="7534112" cy="4677807"/>
          </a:xfrm>
        </p:grpSpPr>
        <p:sp>
          <p:nvSpPr>
            <p:cNvPr id="21513" name="Rectangle 28"/>
            <p:cNvSpPr>
              <a:spLocks noChangeArrowheads="1"/>
            </p:cNvSpPr>
            <p:nvPr/>
          </p:nvSpPr>
          <p:spPr bwMode="auto">
            <a:xfrm>
              <a:off x="858810" y="2298692"/>
              <a:ext cx="1190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Aldehído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4" name="Rectangle 29"/>
            <p:cNvSpPr>
              <a:spLocks noChangeArrowheads="1"/>
            </p:cNvSpPr>
            <p:nvPr/>
          </p:nvSpPr>
          <p:spPr bwMode="auto">
            <a:xfrm>
              <a:off x="4202085" y="2311392"/>
              <a:ext cx="26683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Pirofosfato de Tiamina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5" name="Rectangle 30"/>
            <p:cNvSpPr>
              <a:spLocks noChangeArrowheads="1"/>
            </p:cNvSpPr>
            <p:nvPr/>
          </p:nvSpPr>
          <p:spPr bwMode="auto">
            <a:xfrm>
              <a:off x="850872" y="3019417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Acilo 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6" name="Rectangle 32"/>
            <p:cNvSpPr>
              <a:spLocks noChangeArrowheads="1"/>
            </p:cNvSpPr>
            <p:nvPr/>
          </p:nvSpPr>
          <p:spPr bwMode="auto">
            <a:xfrm>
              <a:off x="4017935" y="3014655"/>
              <a:ext cx="3587186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Coenzima  A, y el Ácido lipoico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7" name="Rectangle 33"/>
            <p:cNvSpPr>
              <a:spLocks noChangeArrowheads="1"/>
            </p:cNvSpPr>
            <p:nvPr/>
          </p:nvSpPr>
          <p:spPr bwMode="auto">
            <a:xfrm>
              <a:off x="857222" y="3751255"/>
              <a:ext cx="1646569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De 1 carbono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8" name="Rectangle 34"/>
            <p:cNvSpPr>
              <a:spLocks noChangeArrowheads="1"/>
            </p:cNvSpPr>
            <p:nvPr/>
          </p:nvSpPr>
          <p:spPr bwMode="auto">
            <a:xfrm>
              <a:off x="4846610" y="3740142"/>
              <a:ext cx="1505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Ácido fólico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19" name="Rectangle 35"/>
            <p:cNvSpPr>
              <a:spLocks noChangeArrowheads="1"/>
            </p:cNvSpPr>
            <p:nvPr/>
          </p:nvSpPr>
          <p:spPr bwMode="auto">
            <a:xfrm>
              <a:off x="836585" y="4452930"/>
              <a:ext cx="8515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Metilo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0" name="Rectangle 36"/>
            <p:cNvSpPr>
              <a:spLocks noChangeArrowheads="1"/>
            </p:cNvSpPr>
            <p:nvPr/>
          </p:nvSpPr>
          <p:spPr bwMode="auto">
            <a:xfrm>
              <a:off x="3436910" y="4452930"/>
              <a:ext cx="4933787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Metilcobalamina (B</a:t>
              </a:r>
              <a:r>
                <a:rPr lang="es-ES_tradnl" sz="1000" b="1">
                  <a:solidFill>
                    <a:schemeClr val="tx1"/>
                  </a:solidFill>
                </a:rPr>
                <a:t>12</a:t>
              </a:r>
              <a:r>
                <a:rPr lang="es-ES_tradnl" sz="1800" b="1">
                  <a:solidFill>
                    <a:schemeClr val="tx1"/>
                  </a:solidFill>
                </a:rPr>
                <a:t>), Adenosilmetionina .</a:t>
              </a:r>
              <a:endParaRPr lang="es-ES" sz="2000" b="1">
                <a:solidFill>
                  <a:schemeClr val="tx1"/>
                </a:solidFill>
              </a:endParaRPr>
            </a:p>
          </p:txBody>
        </p:sp>
        <p:sp>
          <p:nvSpPr>
            <p:cNvPr id="21521" name="Rectangle 38"/>
            <p:cNvSpPr>
              <a:spLocks noChangeArrowheads="1"/>
            </p:cNvSpPr>
            <p:nvPr/>
          </p:nvSpPr>
          <p:spPr bwMode="auto">
            <a:xfrm>
              <a:off x="842935" y="5172067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Fosfato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2" name="Rectangle 40"/>
            <p:cNvSpPr>
              <a:spLocks noChangeArrowheads="1"/>
            </p:cNvSpPr>
            <p:nvPr/>
          </p:nvSpPr>
          <p:spPr bwMode="auto">
            <a:xfrm>
              <a:off x="3043210" y="5041892"/>
              <a:ext cx="51133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800" b="1">
                  <a:solidFill>
                    <a:srgbClr val="C00000"/>
                  </a:solidFill>
                </a:rPr>
                <a:t>A</a:t>
              </a:r>
              <a:r>
                <a:rPr lang="es-ES_tradnl" sz="1800" b="1">
                  <a:solidFill>
                    <a:schemeClr val="tx1"/>
                  </a:solidFill>
                </a:rPr>
                <a:t>TP, ADP, </a:t>
              </a:r>
              <a:r>
                <a:rPr lang="es-ES_tradnl" sz="1800" b="1">
                  <a:solidFill>
                    <a:srgbClr val="C00000"/>
                  </a:solidFill>
                </a:rPr>
                <a:t>G</a:t>
              </a:r>
              <a:r>
                <a:rPr lang="es-ES_tradnl" sz="1800" b="1">
                  <a:solidFill>
                    <a:schemeClr val="tx1"/>
                  </a:solidFill>
                </a:rPr>
                <a:t>TP, GDP</a:t>
              </a:r>
              <a:r>
                <a:rPr lang="es-ES_tradnl" sz="1800" b="1">
                  <a:solidFill>
                    <a:srgbClr val="C00000"/>
                  </a:solidFill>
                </a:rPr>
                <a:t>, U</a:t>
              </a:r>
              <a:r>
                <a:rPr lang="es-ES_tradnl" sz="1800" b="1">
                  <a:solidFill>
                    <a:schemeClr val="tx1"/>
                  </a:solidFill>
                </a:rPr>
                <a:t>TP, UDP, </a:t>
              </a:r>
              <a:r>
                <a:rPr lang="es-ES_tradnl" sz="1800" b="1">
                  <a:solidFill>
                    <a:srgbClr val="C00000"/>
                  </a:solidFill>
                </a:rPr>
                <a:t>C</a:t>
              </a:r>
              <a:r>
                <a:rPr lang="es-ES_tradnl" sz="1800" b="1">
                  <a:solidFill>
                    <a:schemeClr val="tx1"/>
                  </a:solidFill>
                </a:rPr>
                <a:t>TP, CDP,  </a:t>
              </a:r>
              <a:r>
                <a:rPr lang="es-ES_tradnl" sz="1800" b="1">
                  <a:solidFill>
                    <a:srgbClr val="C00000"/>
                  </a:solidFill>
                </a:rPr>
                <a:t>T</a:t>
              </a:r>
              <a:r>
                <a:rPr lang="es-ES_tradnl" sz="1800" b="1">
                  <a:solidFill>
                    <a:schemeClr val="tx1"/>
                  </a:solidFill>
                </a:rPr>
                <a:t>TP, TDP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3" name="Rectangle 41"/>
            <p:cNvSpPr>
              <a:spLocks noChangeArrowheads="1"/>
            </p:cNvSpPr>
            <p:nvPr/>
          </p:nvSpPr>
          <p:spPr bwMode="auto">
            <a:xfrm>
              <a:off x="854047" y="5892792"/>
              <a:ext cx="9028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Amino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4" name="Rectangle 42"/>
            <p:cNvSpPr>
              <a:spLocks noChangeArrowheads="1"/>
            </p:cNvSpPr>
            <p:nvPr/>
          </p:nvSpPr>
          <p:spPr bwMode="auto">
            <a:xfrm>
              <a:off x="4376710" y="5900730"/>
              <a:ext cx="2890535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Fosfato de piridoxal (B</a:t>
              </a:r>
              <a:r>
                <a:rPr lang="es-ES_tradnl" sz="1000" b="1">
                  <a:solidFill>
                    <a:schemeClr val="tx1"/>
                  </a:solidFill>
                </a:rPr>
                <a:t>6</a:t>
              </a:r>
              <a:r>
                <a:rPr lang="es-ES_tradnl" sz="1800" b="1">
                  <a:solidFill>
                    <a:schemeClr val="tx1"/>
                  </a:solidFill>
                </a:rPr>
                <a:t>)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5" name="Rectangle 43"/>
            <p:cNvSpPr>
              <a:spLocks noChangeArrowheads="1"/>
            </p:cNvSpPr>
            <p:nvPr/>
          </p:nvSpPr>
          <p:spPr bwMode="auto">
            <a:xfrm>
              <a:off x="842935" y="6607167"/>
              <a:ext cx="1249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Carboxilo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21526" name="Rectangle 45"/>
            <p:cNvSpPr>
              <a:spLocks noChangeArrowheads="1"/>
            </p:cNvSpPr>
            <p:nvPr/>
          </p:nvSpPr>
          <p:spPr bwMode="auto">
            <a:xfrm>
              <a:off x="3811560" y="6607167"/>
              <a:ext cx="3999813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Biocitina (B</a:t>
              </a:r>
              <a:r>
                <a:rPr lang="es-ES_tradnl" sz="1000" b="1">
                  <a:solidFill>
                    <a:schemeClr val="tx1"/>
                  </a:solidFill>
                </a:rPr>
                <a:t>8</a:t>
              </a:r>
              <a:r>
                <a:rPr lang="es-ES_tradnl" sz="1800" b="1">
                  <a:solidFill>
                    <a:schemeClr val="tx1"/>
                  </a:solidFill>
                </a:rPr>
                <a:t>), Fosfato de piridoxal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1 Grupo"/>
          <p:cNvGrpSpPr>
            <a:grpSpLocks/>
          </p:cNvGrpSpPr>
          <p:nvPr/>
        </p:nvGrpSpPr>
        <p:grpSpPr bwMode="auto">
          <a:xfrm>
            <a:off x="141288" y="676275"/>
            <a:ext cx="9309100" cy="928688"/>
            <a:chOff x="-16549" y="500042"/>
            <a:chExt cx="9309379" cy="928694"/>
          </a:xfrm>
        </p:grpSpPr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-16549" y="500042"/>
              <a:ext cx="9309379" cy="52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Coenzimas que trasfieren </a:t>
              </a:r>
              <a:r>
                <a:rPr lang="es-ES_tradnl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grupos diferentes al hidrógeno</a:t>
              </a:r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570844" y="1428736"/>
              <a:ext cx="7488461" cy="0"/>
            </a:xfrm>
            <a:prstGeom prst="line">
              <a:avLst/>
            </a:prstGeom>
            <a:noFill/>
            <a:ln w="76200" cmpd="tri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899465" y="949308"/>
              <a:ext cx="1106521" cy="46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Grupo</a:t>
              </a:r>
            </a:p>
          </p:txBody>
        </p: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>
              <a:off x="4942950" y="944545"/>
              <a:ext cx="1638349" cy="46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</a:t>
              </a:r>
            </a:p>
          </p:txBody>
        </p:sp>
      </p:grp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r>
              <a:rPr lang="es-ES" b="1">
                <a:solidFill>
                  <a:schemeClr val="bg1"/>
                </a:solidFill>
              </a:rPr>
              <a:t>3)  Clasificación según su función.</a:t>
            </a:r>
            <a:endParaRPr lang="en-US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3462" y="2204864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Hora de coenzimas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Miércoles 3 de octubre 2012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El viernes no se dictara  clase de bioquímica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787900" y="6410955"/>
            <a:ext cx="36631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100" baseline="0" dirty="0" smtClean="0">
                <a:latin typeface="Tahoma" pitchFamily="34" charset="0"/>
              </a:rPr>
              <a:t>Texto de </a:t>
            </a:r>
            <a:r>
              <a:rPr lang="es-ES_tradnl" sz="1100" baseline="0" dirty="0" err="1" smtClean="0">
                <a:latin typeface="Tahoma" pitchFamily="34" charset="0"/>
              </a:rPr>
              <a:t>bioquimica</a:t>
            </a:r>
            <a:r>
              <a:rPr lang="es-ES_tradnl" sz="1100" baseline="0" dirty="0" smtClean="0">
                <a:latin typeface="Tahoma" pitchFamily="34" charset="0"/>
              </a:rPr>
              <a:t>, </a:t>
            </a:r>
            <a:r>
              <a:rPr lang="es-ES_tradnl" sz="1100" baseline="0" dirty="0" err="1" smtClean="0">
                <a:latin typeface="Tahoma" pitchFamily="34" charset="0"/>
              </a:rPr>
              <a:t>Mathews</a:t>
            </a:r>
            <a:r>
              <a:rPr lang="es-ES_tradnl" sz="1100" baseline="0" dirty="0" smtClean="0">
                <a:latin typeface="Tahoma" pitchFamily="34" charset="0"/>
              </a:rPr>
              <a:t> </a:t>
            </a:r>
            <a:r>
              <a:rPr lang="es-ES_tradnl" sz="1100" baseline="0" dirty="0">
                <a:latin typeface="Tahoma" pitchFamily="34" charset="0"/>
              </a:rPr>
              <a:t>y van </a:t>
            </a:r>
            <a:r>
              <a:rPr lang="es-ES_tradnl" sz="1100" baseline="0" dirty="0" err="1">
                <a:latin typeface="Tahoma" pitchFamily="34" charset="0"/>
              </a:rPr>
              <a:t>Holde</a:t>
            </a:r>
            <a:r>
              <a:rPr lang="es-ES_tradnl" sz="1100" baseline="0" dirty="0">
                <a:latin typeface="Tahoma" pitchFamily="34" charset="0"/>
              </a:rPr>
              <a:t>, 1998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238" y="1948934"/>
            <a:ext cx="8362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3563938" y="3985697"/>
            <a:ext cx="2447925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baseline="0">
                <a:solidFill>
                  <a:srgbClr val="000000"/>
                </a:solidFill>
              </a:rPr>
              <a:t>Conformación del estado de transición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93062" y="1126609"/>
            <a:ext cx="879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s-ES_tradnl" baseline="0" dirty="0">
                <a:latin typeface="Tahoma" pitchFamily="34" charset="0"/>
              </a:rPr>
              <a:t>(b) Modelo del ajuste inducido, propuesto por Daniel </a:t>
            </a:r>
            <a:r>
              <a:rPr lang="es-ES_tradnl" baseline="0" dirty="0" err="1">
                <a:latin typeface="Tahoma" pitchFamily="34" charset="0"/>
              </a:rPr>
              <a:t>Koshland</a:t>
            </a:r>
            <a:r>
              <a:rPr lang="es-ES_tradnl" baseline="0" dirty="0">
                <a:latin typeface="Tahoma" pitchFamily="34" charset="0"/>
              </a:rPr>
              <a:t> Jr. en 1968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395288" y="4828659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aseline="0"/>
              <a:t>Según este modelo el centro activo une el sustrato y como consecuencia de esta unión su conformación cambia, ocurre una deformación del sustrato y de la enzima para alcanzar una mejor complementariedad, lo que facilita la transformación del sustrato en producto.</a:t>
            </a:r>
          </a:p>
        </p:txBody>
      </p:sp>
    </p:spTree>
    <p:extLst>
      <p:ext uri="{BB962C8B-B14F-4D97-AF65-F5344CB8AC3E}">
        <p14:creationId xmlns="" xmlns:p14="http://schemas.microsoft.com/office/powerpoint/2010/main" val="26243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 rot="-5400948">
            <a:off x="3663950" y="-2816225"/>
            <a:ext cx="1601788" cy="814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642938"/>
            <a:ext cx="7999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FLAVIN  MONONUCLEÓTIDO (FMN)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9512" y="1196752"/>
            <a:ext cx="87129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Precursor vitamínico: </a:t>
            </a:r>
            <a:r>
              <a:rPr lang="es-ES_tradnl" sz="2400" b="1" dirty="0" err="1">
                <a:solidFill>
                  <a:schemeClr val="tx1"/>
                </a:solidFill>
                <a:latin typeface="Times New Roman" pitchFamily="18" charset="0"/>
              </a:rPr>
              <a:t>Riboflavina</a:t>
            </a:r>
            <a:r>
              <a:rPr lang="es-ES_tradnl" sz="2400" b="1" dirty="0">
                <a:solidFill>
                  <a:schemeClr val="tx1"/>
                </a:solidFill>
                <a:latin typeface="Times New Roman" pitchFamily="18" charset="0"/>
              </a:rPr>
              <a:t> (B</a:t>
            </a:r>
            <a:r>
              <a:rPr lang="es-ES_tradnl" sz="2400" b="1" baseline="-25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s-ES_tradnl" sz="2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Es la coenzima </a:t>
            </a:r>
            <a:r>
              <a:rPr lang="es-ES_tradnl" sz="2400" dirty="0">
                <a:solidFill>
                  <a:schemeClr val="tx1"/>
                </a:solidFill>
              </a:rPr>
              <a:t>de las </a:t>
            </a:r>
            <a:r>
              <a:rPr lang="es-ES_tradnl" sz="2400" dirty="0" err="1" smtClean="0">
                <a:solidFill>
                  <a:schemeClr val="tx1"/>
                </a:solidFill>
              </a:rPr>
              <a:t>flavoproteínas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>
                <a:solidFill>
                  <a:schemeClr val="tx1"/>
                </a:solidFill>
              </a:rPr>
              <a:t>las cuales son enzimas que catalizan reacciones de oxidorreducción (</a:t>
            </a:r>
            <a:r>
              <a:rPr lang="es-ES_tradnl" sz="2400" dirty="0" err="1">
                <a:solidFill>
                  <a:schemeClr val="tx1"/>
                </a:solidFill>
              </a:rPr>
              <a:t>redox</a:t>
            </a:r>
            <a:r>
              <a:rPr lang="es-ES_tradnl" sz="2400" dirty="0">
                <a:solidFill>
                  <a:schemeClr val="tx1"/>
                </a:solidFill>
              </a:rPr>
              <a:t>)</a:t>
            </a:r>
          </a:p>
          <a:p>
            <a:pPr algn="just">
              <a:defRPr/>
            </a:pPr>
            <a:endParaRPr lang="es-ES_tradn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defRPr/>
            </a:pPr>
            <a:r>
              <a:rPr lang="es-ES_tradnl" b="1" u="sng" dirty="0" smtClean="0">
                <a:solidFill>
                  <a:srgbClr val="000066"/>
                </a:solidFill>
                <a:latin typeface="Times New Roman" pitchFamily="18" charset="0"/>
              </a:rPr>
              <a:t>Ejemplos de enzimas </a:t>
            </a:r>
            <a:r>
              <a:rPr lang="es-ES_tradnl" b="1" u="sng" dirty="0" err="1" smtClean="0">
                <a:solidFill>
                  <a:srgbClr val="000066"/>
                </a:solidFill>
                <a:latin typeface="Times New Roman" pitchFamily="18" charset="0"/>
              </a:rPr>
              <a:t>flavoproteínicas</a:t>
            </a:r>
            <a:r>
              <a:rPr lang="es-ES_tradnl" b="1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endParaRPr lang="es-ES_tradnl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457200" indent="-457200" algn="just">
              <a:buFontTx/>
              <a:buAutoNum type="arabicParenR"/>
              <a:defRPr/>
            </a:pP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NADH Deshidrogenasa </a:t>
            </a:r>
            <a:r>
              <a:rPr lang="es-ES_tradnl" sz="2400" b="1" dirty="0" smtClean="0">
                <a:solidFill>
                  <a:schemeClr val="tx1"/>
                </a:solidFill>
                <a:latin typeface="Times New Roman" pitchFamily="18" charset="0"/>
              </a:rPr>
              <a:t>(Complejo I de la cadena respiratoria)</a:t>
            </a:r>
          </a:p>
          <a:p>
            <a:pPr algn="just">
              <a:defRPr/>
            </a:pPr>
            <a:endParaRPr lang="es-ES_tradn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defRPr/>
            </a:pPr>
            <a:r>
              <a: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Enfermedad carencial:</a:t>
            </a:r>
            <a:r>
              <a:rPr lang="es-ES_tradnl" sz="1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s-ES_tradnl" sz="18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apetito, crecimiento, </a:t>
            </a:r>
            <a:r>
              <a:rPr lang="es-ES_tradnl" sz="2400" b="1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queilosis</a:t>
            </a:r>
            <a:r>
              <a:rPr lang="es-ES_tradnl" sz="18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s-ES_tradnl" sz="24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dermatitis </a:t>
            </a:r>
            <a:r>
              <a:rPr lang="es-ES_tradnl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seborreica</a:t>
            </a:r>
            <a:r>
              <a:rPr lang="es-ES_tradnl" sz="18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s-ES_tradnl" sz="1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s-ES_tradnl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Vitamínica/</a:t>
            </a:r>
            <a:r>
              <a:rPr lang="es-ES_tradnl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Nucleotidica</a:t>
            </a:r>
            <a:r>
              <a:rPr lang="es-ES_tradnl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/transfieren </a:t>
            </a:r>
            <a:r>
              <a:rPr lang="es-ES_tradnl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hidrogeno</a:t>
            </a:r>
            <a:r>
              <a:rPr lang="es-ES_tradnl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1628800"/>
            <a:ext cx="6083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Oxidación </a:t>
            </a:r>
            <a:r>
              <a:rPr lang="es-ES" dirty="0" smtClean="0">
                <a:solidFill>
                  <a:srgbClr val="C0000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pérdida de </a:t>
            </a:r>
            <a:r>
              <a:rPr lang="es-ES" b="1" i="1" dirty="0" smtClean="0">
                <a:solidFill>
                  <a:schemeClr val="tx1"/>
                </a:solidFill>
              </a:rPr>
              <a:t>electrones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Reducción</a:t>
            </a:r>
            <a:r>
              <a:rPr lang="es-ES" dirty="0" smtClean="0">
                <a:solidFill>
                  <a:schemeClr val="tx1"/>
                </a:solidFill>
              </a:rPr>
              <a:t>: ganancia de </a:t>
            </a:r>
            <a:r>
              <a:rPr lang="es-ES" b="1" i="1" dirty="0" smtClean="0">
                <a:solidFill>
                  <a:schemeClr val="tx1"/>
                </a:solidFill>
              </a:rPr>
              <a:t>electrones</a:t>
            </a:r>
            <a:endParaRPr lang="es-ES" b="1" i="1" dirty="0">
              <a:solidFill>
                <a:schemeClr val="tx1"/>
              </a:solidFill>
            </a:endParaRPr>
          </a:p>
        </p:txBody>
      </p:sp>
      <p:grpSp>
        <p:nvGrpSpPr>
          <p:cNvPr id="4" name="19 Grupo"/>
          <p:cNvGrpSpPr/>
          <p:nvPr/>
        </p:nvGrpSpPr>
        <p:grpSpPr>
          <a:xfrm>
            <a:off x="1547664" y="3429000"/>
            <a:ext cx="6912768" cy="944814"/>
            <a:chOff x="2267744" y="3429000"/>
            <a:chExt cx="4936458" cy="944814"/>
          </a:xfrm>
        </p:grpSpPr>
        <p:sp>
          <p:nvSpPr>
            <p:cNvPr id="3" name="2 CuadroTexto"/>
            <p:cNvSpPr txBox="1"/>
            <p:nvPr/>
          </p:nvSpPr>
          <p:spPr>
            <a:xfrm>
              <a:off x="2267744" y="371703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>
                  <a:solidFill>
                    <a:schemeClr val="tx1"/>
                  </a:solidFill>
                </a:rPr>
                <a:t>H</a:t>
              </a:r>
              <a:endParaRPr lang="es-E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4 Conector recto de flecha"/>
            <p:cNvCxnSpPr/>
            <p:nvPr/>
          </p:nvCxnSpPr>
          <p:spPr>
            <a:xfrm>
              <a:off x="3131840" y="4077072"/>
              <a:ext cx="158392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14 Grupo"/>
            <p:cNvGrpSpPr/>
            <p:nvPr/>
          </p:nvGrpSpPr>
          <p:grpSpPr>
            <a:xfrm>
              <a:off x="4860031" y="3789039"/>
              <a:ext cx="1282221" cy="584775"/>
              <a:chOff x="5292080" y="3933056"/>
              <a:chExt cx="1224136" cy="593618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5292080" y="3933056"/>
                <a:ext cx="1224136" cy="5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s-ES" sz="3200" b="1" i="1" dirty="0" smtClean="0">
                    <a:solidFill>
                      <a:schemeClr val="tx1"/>
                    </a:solidFill>
                  </a:rPr>
                  <a:t>e</a:t>
                </a:r>
                <a:endParaRPr lang="es-ES" sz="32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7 Conector recto"/>
              <p:cNvCxnSpPr/>
              <p:nvPr/>
            </p:nvCxnSpPr>
            <p:spPr>
              <a:xfrm>
                <a:off x="5713654" y="4079249"/>
                <a:ext cx="1472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15 CuadroTexto"/>
            <p:cNvSpPr txBox="1"/>
            <p:nvPr/>
          </p:nvSpPr>
          <p:spPr>
            <a:xfrm>
              <a:off x="5712980" y="3789040"/>
              <a:ext cx="413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+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516216" y="371703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 smtClean="0">
                  <a:solidFill>
                    <a:schemeClr val="tx1"/>
                  </a:solidFill>
                </a:rPr>
                <a:t>H</a:t>
              </a:r>
              <a:endParaRPr lang="es-E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804248" y="3429000"/>
              <a:ext cx="399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tx1"/>
                  </a:solidFill>
                  <a:sym typeface="Symbol"/>
                </a:rPr>
                <a:t>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395536" y="4365104"/>
            <a:ext cx="2460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Átomo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 hidrógeno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5976" y="450912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Un electrón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76256" y="4437112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Un protón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5805264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  <a:r>
              <a:rPr lang="es-ES" b="1" dirty="0" smtClean="0">
                <a:solidFill>
                  <a:schemeClr val="tx1"/>
                </a:solidFill>
              </a:rPr>
              <a:t>H </a:t>
            </a:r>
            <a:r>
              <a:rPr lang="es-ES" dirty="0" smtClean="0">
                <a:solidFill>
                  <a:schemeClr val="tx1"/>
                </a:solidFill>
              </a:rPr>
              <a:t> equivalen a  </a:t>
            </a:r>
            <a:r>
              <a:rPr lang="es-ES" b="1" dirty="0" smtClean="0">
                <a:solidFill>
                  <a:schemeClr val="tx1"/>
                </a:solidFill>
              </a:rPr>
              <a:t>2</a:t>
            </a:r>
            <a:r>
              <a:rPr lang="es-ES" b="1" i="1" dirty="0" smtClean="0">
                <a:solidFill>
                  <a:schemeClr val="tx1"/>
                </a:solidFill>
              </a:rPr>
              <a:t> e</a:t>
            </a:r>
            <a:r>
              <a:rPr lang="es-ES" b="1" i="1" baseline="30000" dirty="0" smtClean="0">
                <a:solidFill>
                  <a:schemeClr val="tx1"/>
                </a:solidFill>
              </a:rPr>
              <a:t>-</a:t>
            </a:r>
            <a:r>
              <a:rPr lang="es-ES" b="1" i="1" dirty="0" smtClean="0">
                <a:solidFill>
                  <a:schemeClr val="tx1"/>
                </a:solidFill>
              </a:rPr>
              <a:t>  </a:t>
            </a:r>
            <a:r>
              <a:rPr lang="es-ES" dirty="0" smtClean="0">
                <a:solidFill>
                  <a:schemeClr val="tx1"/>
                </a:solidFill>
              </a:rPr>
              <a:t>mas  </a:t>
            </a:r>
            <a:r>
              <a:rPr lang="es-ES" b="1" dirty="0" smtClean="0">
                <a:solidFill>
                  <a:schemeClr val="tx1"/>
                </a:solidFill>
              </a:rPr>
              <a:t>2 H</a:t>
            </a:r>
            <a:r>
              <a:rPr lang="es-ES" b="1" baseline="30000" dirty="0" smtClean="0">
                <a:solidFill>
                  <a:schemeClr val="tx1"/>
                </a:solidFill>
              </a:rPr>
              <a:t>+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5 Grupo"/>
          <p:cNvGrpSpPr/>
          <p:nvPr/>
        </p:nvGrpSpPr>
        <p:grpSpPr>
          <a:xfrm>
            <a:off x="5292080" y="2780928"/>
            <a:ext cx="3851920" cy="936104"/>
            <a:chOff x="251519" y="2276873"/>
            <a:chExt cx="3978213" cy="786480"/>
          </a:xfrm>
        </p:grpSpPr>
        <p:sp>
          <p:nvSpPr>
            <p:cNvPr id="2" name="1 CuadroTexto"/>
            <p:cNvSpPr txBox="1"/>
            <p:nvPr/>
          </p:nvSpPr>
          <p:spPr>
            <a:xfrm>
              <a:off x="251519" y="2276873"/>
              <a:ext cx="2467582" cy="78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(oxidado) 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2069493" y="2276873"/>
              <a:ext cx="2160239" cy="78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B</a:t>
              </a:r>
              <a:r>
                <a:rPr lang="es-ES" sz="2400" b="1" dirty="0" smtClean="0">
                  <a:solidFill>
                    <a:srgbClr val="C00000"/>
                  </a:solidFill>
                </a:rPr>
                <a:t>H</a:t>
              </a:r>
              <a:r>
                <a:rPr lang="es-ES" sz="2400" b="1" baseline="-25000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(reducido)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123726" y="2309392"/>
              <a:ext cx="540972" cy="43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tx1"/>
                  </a:solidFill>
                </a:rPr>
                <a:t>+</a:t>
              </a:r>
              <a:endParaRPr lang="es-E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14 Grupo"/>
          <p:cNvGrpSpPr/>
          <p:nvPr/>
        </p:nvGrpSpPr>
        <p:grpSpPr>
          <a:xfrm>
            <a:off x="3923928" y="2996951"/>
            <a:ext cx="1656184" cy="324463"/>
            <a:chOff x="4067944" y="1412776"/>
            <a:chExt cx="1008112" cy="288032"/>
          </a:xfrm>
        </p:grpSpPr>
        <p:cxnSp>
          <p:nvCxnSpPr>
            <p:cNvPr id="5" name="4 Conector recto de flecha"/>
            <p:cNvCxnSpPr/>
            <p:nvPr/>
          </p:nvCxnSpPr>
          <p:spPr>
            <a:xfrm>
              <a:off x="4067944" y="1412776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4067944" y="1700808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16 Grupo"/>
          <p:cNvGrpSpPr/>
          <p:nvPr/>
        </p:nvGrpSpPr>
        <p:grpSpPr>
          <a:xfrm>
            <a:off x="-252536" y="2708921"/>
            <a:ext cx="4245043" cy="1446550"/>
            <a:chOff x="356700" y="2276873"/>
            <a:chExt cx="4114428" cy="1215338"/>
          </a:xfrm>
        </p:grpSpPr>
        <p:sp>
          <p:nvSpPr>
            <p:cNvPr id="18" name="17 CuadroTexto"/>
            <p:cNvSpPr txBox="1"/>
            <p:nvPr/>
          </p:nvSpPr>
          <p:spPr>
            <a:xfrm>
              <a:off x="356700" y="2276873"/>
              <a:ext cx="2467582" cy="113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A</a:t>
              </a:r>
              <a:r>
                <a:rPr lang="es-ES" sz="2400" b="1" dirty="0" smtClean="0">
                  <a:solidFill>
                    <a:srgbClr val="C00000"/>
                  </a:solidFill>
                </a:rPr>
                <a:t>H</a:t>
              </a:r>
              <a:r>
                <a:rPr lang="es-ES" sz="2400" b="1" baseline="-25000" dirty="0" smtClean="0">
                  <a:solidFill>
                    <a:srgbClr val="C00000"/>
                  </a:solidFill>
                </a:rPr>
                <a:t>2</a:t>
              </a:r>
              <a:endParaRPr lang="es-ES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(sustrato</a:t>
              </a: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reducido)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310887" y="2276873"/>
              <a:ext cx="2160241" cy="1215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B</a:t>
              </a: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(sustrato</a:t>
              </a:r>
            </a:p>
            <a:p>
              <a:pPr algn="ctr"/>
              <a:r>
                <a:rPr lang="es-ES" sz="2400" b="1" dirty="0" smtClean="0">
                  <a:solidFill>
                    <a:schemeClr val="tx1"/>
                  </a:solidFill>
                </a:rPr>
                <a:t>oxidado) </a:t>
              </a:r>
            </a:p>
            <a:p>
              <a:pPr algn="ctr"/>
              <a:endParaRPr lang="es-ES" sz="2400" b="1" baseline="-25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123726" y="2309393"/>
              <a:ext cx="540972" cy="43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tx1"/>
                  </a:solidFill>
                </a:rPr>
                <a:t>+</a:t>
              </a:r>
              <a:endParaRPr lang="es-E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0" y="17008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Reacción de oxidación – reducción (reacción </a:t>
            </a:r>
            <a:r>
              <a:rPr lang="es-ES" b="1" dirty="0" err="1" smtClean="0">
                <a:solidFill>
                  <a:srgbClr val="C00000"/>
                </a:solidFill>
              </a:rPr>
              <a:t>redox</a:t>
            </a:r>
            <a:r>
              <a:rPr lang="es-ES" b="1" dirty="0" smtClean="0">
                <a:solidFill>
                  <a:srgbClr val="C00000"/>
                </a:solidFill>
              </a:rPr>
              <a:t>)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33265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Las deshidrogenasas catalizan reacciones de oxidorreducción (son </a:t>
            </a:r>
            <a:r>
              <a:rPr lang="es-ES" b="1" dirty="0" err="1" smtClean="0">
                <a:solidFill>
                  <a:schemeClr val="tx1"/>
                </a:solidFill>
              </a:rPr>
              <a:t>oxidoreductasas</a:t>
            </a:r>
            <a:r>
              <a:rPr lang="es-ES" b="1" dirty="0" smtClean="0">
                <a:solidFill>
                  <a:schemeClr val="tx1"/>
                </a:solidFill>
              </a:rPr>
              <a:t>)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708920"/>
            <a:ext cx="1654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FMN   </a:t>
            </a:r>
            <a:r>
              <a:rPr lang="es-ES" sz="3200" b="1" dirty="0" smtClean="0">
                <a:solidFill>
                  <a:schemeClr val="tx1"/>
                </a:solidFill>
              </a:rPr>
              <a:t>+</a:t>
            </a:r>
          </a:p>
          <a:p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5816" y="270892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AH</a:t>
            </a:r>
            <a:r>
              <a:rPr lang="es-ES" sz="3200" b="1" baseline="-25000" dirty="0" smtClean="0">
                <a:solidFill>
                  <a:schemeClr val="tx1"/>
                </a:solidFill>
              </a:rPr>
              <a:t>2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067944" y="2924944"/>
            <a:ext cx="1440160" cy="252455"/>
            <a:chOff x="4067944" y="1412776"/>
            <a:chExt cx="1008112" cy="288032"/>
          </a:xfrm>
        </p:grpSpPr>
        <p:cxnSp>
          <p:nvCxnSpPr>
            <p:cNvPr id="5" name="4 Conector recto de flecha"/>
            <p:cNvCxnSpPr/>
            <p:nvPr/>
          </p:nvCxnSpPr>
          <p:spPr>
            <a:xfrm>
              <a:off x="4067944" y="1412776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4067944" y="1700808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6 CuadroTexto"/>
          <p:cNvSpPr txBox="1"/>
          <p:nvPr/>
        </p:nvSpPr>
        <p:spPr>
          <a:xfrm>
            <a:off x="5724128" y="2708920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FMN</a:t>
            </a:r>
            <a:r>
              <a:rPr lang="es-ES" sz="3200" b="1" dirty="0" smtClean="0">
                <a:solidFill>
                  <a:schemeClr val="tx1"/>
                </a:solidFill>
              </a:rPr>
              <a:t>H</a:t>
            </a:r>
            <a:r>
              <a:rPr lang="es-E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80312" y="2708920"/>
            <a:ext cx="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+  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548680"/>
            <a:ext cx="838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Mecanismo de oxidorreducción comprende la </a:t>
            </a:r>
            <a:r>
              <a:rPr lang="es-ES" b="1" dirty="0" smtClean="0">
                <a:solidFill>
                  <a:srgbClr val="C00000"/>
                </a:solidFill>
              </a:rPr>
              <a:t>transferencia de 2 átomos de hidrógenos </a:t>
            </a:r>
            <a:r>
              <a:rPr lang="es-ES" b="1" dirty="0" smtClean="0">
                <a:solidFill>
                  <a:schemeClr val="tx1"/>
                </a:solidFill>
              </a:rPr>
              <a:t>desde un sustrato reducido al FMN  o el FAD.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31840" y="3501008"/>
            <a:ext cx="2983509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Deshidrogenasa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11760" y="4221088"/>
            <a:ext cx="501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00000"/>
                </a:solidFill>
              </a:rPr>
              <a:t>Esta enzima utiliza a una coenzima</a:t>
            </a:r>
          </a:p>
          <a:p>
            <a:pPr algn="ctr"/>
            <a:r>
              <a:rPr lang="es-ES" sz="2400" dirty="0" smtClean="0">
                <a:solidFill>
                  <a:srgbClr val="C00000"/>
                </a:solidFill>
              </a:rPr>
              <a:t>que porta los hidrógeno</a:t>
            </a:r>
            <a:endParaRPr lang="es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C:\Documents and Settings\Usuario\Mis documentos\Mis escaneos\2006-01 (Ene)\escanear00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8172" t="8193" r="58160" b="69354"/>
          <a:stretch>
            <a:fillRect/>
          </a:stretch>
        </p:blipFill>
        <p:spPr bwMode="auto">
          <a:xfrm>
            <a:off x="3131840" y="1412776"/>
            <a:ext cx="5040560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51520" y="260648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Anillo de </a:t>
            </a:r>
            <a:r>
              <a:rPr lang="es-E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isoaloxacina</a:t>
            </a:r>
            <a:r>
              <a: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  (N1 y N5). se reduce de manera reversible aceptando 2  electrones en forma de  2 átomos de hidrogeno (cada átomo consiste en 1electrón mas un protón)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4008" y="20608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sym typeface="Symbol"/>
              </a:rPr>
              <a:t>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20072" y="32849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sym typeface="Symbol"/>
              </a:rPr>
              <a:t>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138363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28625" y="785813"/>
            <a:ext cx="712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FLAVIN  MONONUCLEÓTIDO (FMN)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13 Rectángulo"/>
          <p:cNvSpPr>
            <a:spLocks noChangeArrowheads="1"/>
          </p:cNvSpPr>
          <p:nvPr/>
        </p:nvSpPr>
        <p:spPr bwMode="auto">
          <a:xfrm>
            <a:off x="0" y="0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Tema: Coenzimas</a:t>
            </a:r>
            <a:endParaRPr lang="es-ES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723900" y="1857375"/>
            <a:ext cx="6048000" cy="4464000"/>
            <a:chOff x="714375" y="1857375"/>
            <a:chExt cx="6126163" cy="6253974"/>
          </a:xfrm>
        </p:grpSpPr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5030" y="2344667"/>
              <a:ext cx="3529012" cy="413897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 rot="-218954">
              <a:off x="2640013" y="5830112"/>
              <a:ext cx="3714750" cy="2281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5219700" y="5267325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VE" sz="1400" b="1">
                  <a:solidFill>
                    <a:schemeClr val="tx1"/>
                  </a:solidFill>
                  <a:latin typeface="Batang" pitchFamily="18" charset="-127"/>
                </a:rPr>
                <a:t>Fosfato</a:t>
              </a:r>
              <a:r>
                <a:rPr lang="es-VE" sz="1400" b="1">
                  <a:solidFill>
                    <a:srgbClr val="FF0066"/>
                  </a:solidFill>
                  <a:latin typeface="Batang" pitchFamily="18" charset="-127"/>
                </a:rPr>
                <a:t> 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4041775" y="5576888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-25000">
                  <a:solidFill>
                    <a:srgbClr val="4D4D4D"/>
                  </a:solidFill>
                </a:rPr>
                <a:t>¯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992438" y="4119362"/>
              <a:ext cx="914400" cy="30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VE" sz="1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</a:rPr>
                <a:t>Ribitol</a:t>
              </a:r>
              <a:r>
                <a:rPr lang="es-VE" sz="1400" b="1" dirty="0">
                  <a:latin typeface="Batang" pitchFamily="18" charset="-127"/>
                </a:rPr>
                <a:t> 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000375" y="1857375"/>
              <a:ext cx="2874963" cy="3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</a:rPr>
                <a:t>Anillo de </a:t>
              </a:r>
              <a:r>
                <a:rPr lang="es-ES" sz="1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</a:rPr>
                <a:t>isoaloxacina</a:t>
              </a: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</a:rPr>
                <a:t> N1 y N5.</a:t>
              </a:r>
            </a:p>
          </p:txBody>
        </p:sp>
        <p:sp>
          <p:nvSpPr>
            <p:cNvPr id="24589" name="Text Box 15"/>
            <p:cNvSpPr txBox="1">
              <a:spLocks noChangeArrowheads="1"/>
            </p:cNvSpPr>
            <p:nvPr/>
          </p:nvSpPr>
          <p:spPr bwMode="auto">
            <a:xfrm>
              <a:off x="5357813" y="3571875"/>
              <a:ext cx="1071562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4590" name="Text Box 16"/>
            <p:cNvSpPr txBox="1">
              <a:spLocks noChangeArrowheads="1"/>
            </p:cNvSpPr>
            <p:nvPr/>
          </p:nvSpPr>
          <p:spPr bwMode="auto">
            <a:xfrm>
              <a:off x="5292725" y="3700463"/>
              <a:ext cx="15478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b="1" dirty="0" err="1">
                  <a:solidFill>
                    <a:schemeClr val="tx1"/>
                  </a:solidFill>
                  <a:latin typeface="Batang" pitchFamily="18" charset="-127"/>
                </a:rPr>
                <a:t>Riboflavina</a:t>
              </a:r>
              <a:r>
                <a:rPr lang="es-ES" sz="1400" b="1" dirty="0">
                  <a:solidFill>
                    <a:schemeClr val="tx1"/>
                  </a:solidFill>
                  <a:latin typeface="Batang" pitchFamily="18" charset="-127"/>
                </a:rPr>
                <a:t> (B</a:t>
              </a:r>
              <a:r>
                <a:rPr lang="es-ES" sz="1000" b="1" dirty="0">
                  <a:solidFill>
                    <a:schemeClr val="tx1"/>
                  </a:solidFill>
                  <a:latin typeface="Batang" pitchFamily="18" charset="-127"/>
                </a:rPr>
                <a:t>2</a:t>
              </a:r>
              <a:r>
                <a:rPr lang="es-ES" sz="1400" b="1" dirty="0">
                  <a:solidFill>
                    <a:schemeClr val="tx1"/>
                  </a:solidFill>
                  <a:latin typeface="Batang" pitchFamily="18" charset="-127"/>
                </a:rPr>
                <a:t>)</a:t>
              </a:r>
            </a:p>
          </p:txBody>
        </p:sp>
        <p:sp>
          <p:nvSpPr>
            <p:cNvPr id="24591" name="AutoShape 19"/>
            <p:cNvSpPr>
              <a:spLocks/>
            </p:cNvSpPr>
            <p:nvPr/>
          </p:nvSpPr>
          <p:spPr bwMode="auto">
            <a:xfrm>
              <a:off x="5199063" y="5013325"/>
              <a:ext cx="71437" cy="792163"/>
            </a:xfrm>
            <a:prstGeom prst="rightBracket">
              <a:avLst>
                <a:gd name="adj" fmla="val 92408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14 Abrir llave"/>
            <p:cNvSpPr/>
            <p:nvPr/>
          </p:nvSpPr>
          <p:spPr>
            <a:xfrm>
              <a:off x="3664005" y="3151254"/>
              <a:ext cx="285750" cy="1214771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19" name="18 Abrir llave"/>
            <p:cNvSpPr/>
            <p:nvPr/>
          </p:nvSpPr>
          <p:spPr>
            <a:xfrm>
              <a:off x="2143124" y="2429157"/>
              <a:ext cx="1010309" cy="273973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714375" y="3999980"/>
              <a:ext cx="1204913" cy="52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(FMN)</a:t>
              </a:r>
              <a:endParaRPr lang="es-ES" dirty="0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3491880" y="3645024"/>
            <a:ext cx="2880320" cy="1440160"/>
            <a:chOff x="3491880" y="3645024"/>
            <a:chExt cx="2880320" cy="1440160"/>
          </a:xfrm>
        </p:grpSpPr>
        <p:sp>
          <p:nvSpPr>
            <p:cNvPr id="21" name="20 CuadroTexto"/>
            <p:cNvSpPr txBox="1"/>
            <p:nvPr/>
          </p:nvSpPr>
          <p:spPr>
            <a:xfrm>
              <a:off x="4716016" y="3645024"/>
              <a:ext cx="165618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491880" y="4005064"/>
              <a:ext cx="144016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 smtClean="0"/>
            </a:p>
            <a:p>
              <a:pPr algn="ctr"/>
              <a:endParaRPr lang="es-ES" dirty="0"/>
            </a:p>
            <a:p>
              <a:pPr algn="ctr"/>
              <a:endParaRPr lang="es-ES" dirty="0" smtClean="0"/>
            </a:p>
            <a:p>
              <a:pPr algn="ctr"/>
              <a:endParaRPr lang="es-E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 rot="-5400948">
            <a:off x="3663950" y="-2816225"/>
            <a:ext cx="1601788" cy="814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pic>
        <p:nvPicPr>
          <p:cNvPr id="2765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0006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queil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00438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1857375"/>
            <a:ext cx="1331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Queilitis+Angu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2214563"/>
            <a:ext cx="39671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57188" y="928688"/>
            <a:ext cx="40719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8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s-ES_tradnl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Queilosis</a:t>
            </a:r>
            <a:endParaRPr lang="es-E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 rot="-5400948">
            <a:off x="3630613" y="-2843212"/>
            <a:ext cx="1601787" cy="81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129" y="642938"/>
            <a:ext cx="7926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FLAVIN  ADENINA  DINONUCLEÓTIDO </a:t>
            </a: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(FAD)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57188" y="1143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Precursor vitamínico:</a:t>
            </a:r>
            <a:endParaRPr lang="es-E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500438" y="1143000"/>
            <a:ext cx="194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Riboflavina (B</a:t>
            </a:r>
            <a:r>
              <a:rPr lang="es-ES_tradnl" sz="1000" b="1">
                <a:solidFill>
                  <a:schemeClr val="tx1"/>
                </a:solidFill>
              </a:rPr>
              <a:t>2</a:t>
            </a:r>
            <a:r>
              <a:rPr lang="es-ES_tradnl" sz="1800" b="1">
                <a:solidFill>
                  <a:schemeClr val="tx1"/>
                </a:solidFill>
              </a:rPr>
              <a:t>)</a:t>
            </a:r>
            <a:endParaRPr lang="es-ES" sz="1800" b="1">
              <a:solidFill>
                <a:schemeClr val="tx1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473150" y="1612957"/>
            <a:ext cx="1261128" cy="4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</a:t>
            </a:r>
            <a:r>
              <a:rPr lang="es-ES_trad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6" name="Text Box 25"/>
          <p:cNvSpPr txBox="1">
            <a:spLocks noChangeArrowheads="1"/>
          </p:cNvSpPr>
          <p:nvPr/>
        </p:nvSpPr>
        <p:spPr bwMode="auto">
          <a:xfrm>
            <a:off x="1713688" y="1556792"/>
            <a:ext cx="199035" cy="4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1687952" y="1612952"/>
            <a:ext cx="4039040" cy="4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</a:rPr>
              <a:t>Reacciones de oxidorreducción </a:t>
            </a: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22" name="21 Rectángulo"/>
          <p:cNvSpPr/>
          <p:nvPr/>
        </p:nvSpPr>
        <p:spPr>
          <a:xfrm>
            <a:off x="539552" y="3068961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  <a:defRPr/>
            </a:pPr>
            <a:r>
              <a:rPr lang="es-ES_tradnl" b="1" dirty="0" err="1" smtClean="0">
                <a:solidFill>
                  <a:schemeClr val="tx1"/>
                </a:solidFill>
                <a:latin typeface="Times New Roman" pitchFamily="18" charset="0"/>
              </a:rPr>
              <a:t>Succinato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s-ES_tradnl" b="1" dirty="0">
                <a:solidFill>
                  <a:schemeClr val="tx1"/>
                </a:solidFill>
                <a:latin typeface="Times New Roman" pitchFamily="18" charset="0"/>
              </a:rPr>
              <a:t>Deshidrogenasa (Ciclo de  </a:t>
            </a:r>
            <a:r>
              <a:rPr lang="es-ES_tradnl" b="1" dirty="0" err="1">
                <a:solidFill>
                  <a:schemeClr val="tx1"/>
                </a:solidFill>
                <a:latin typeface="Times New Roman" pitchFamily="18" charset="0"/>
              </a:rPr>
              <a:t>krebs</a:t>
            </a:r>
            <a:r>
              <a:rPr lang="es-ES_tradnl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es-ES_tradnl" b="1" dirty="0" err="1">
                <a:solidFill>
                  <a:schemeClr val="tx1"/>
                </a:solidFill>
                <a:latin typeface="Times New Roman" pitchFamily="18" charset="0"/>
              </a:rPr>
              <a:t>Acil-CoA</a:t>
            </a:r>
            <a:r>
              <a:rPr lang="es-ES_tradnl" b="1" dirty="0">
                <a:solidFill>
                  <a:schemeClr val="tx1"/>
                </a:solidFill>
                <a:latin typeface="Times New Roman" pitchFamily="18" charset="0"/>
              </a:rPr>
              <a:t> Deshidrogenasa 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  <a:sym typeface="Symbol"/>
              </a:rPr>
              <a:t>-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Oxidación </a:t>
            </a:r>
            <a:r>
              <a:rPr lang="es-ES_tradnl" b="1" dirty="0">
                <a:solidFill>
                  <a:schemeClr val="tx1"/>
                </a:solidFill>
                <a:latin typeface="Times New Roman" pitchFamily="18" charset="0"/>
              </a:rPr>
              <a:t>de los ácidos grasos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es-ES_tradnl" b="1" dirty="0" err="1" smtClean="0">
                <a:solidFill>
                  <a:schemeClr val="tx1"/>
                </a:solidFill>
                <a:latin typeface="Times New Roman" pitchFamily="18" charset="0"/>
              </a:rPr>
              <a:t>Dihidrolipoil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 Deshidrogenasa (</a:t>
            </a:r>
            <a:r>
              <a:rPr lang="es-ES_tradnl" b="1" dirty="0" err="1" smtClean="0">
                <a:solidFill>
                  <a:schemeClr val="tx1"/>
                </a:solidFill>
                <a:latin typeface="Times New Roman" pitchFamily="18" charset="0"/>
              </a:rPr>
              <a:t>Decarboxilación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s-ES_tradnl" b="1" dirty="0" err="1" smtClean="0">
                <a:solidFill>
                  <a:schemeClr val="tx1"/>
                </a:solidFill>
                <a:latin typeface="Times New Roman" pitchFamily="18" charset="0"/>
              </a:rPr>
              <a:t>oxidativa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 del </a:t>
            </a:r>
            <a:r>
              <a:rPr lang="es-ES_tradnl" b="1" dirty="0" err="1" smtClean="0">
                <a:solidFill>
                  <a:schemeClr val="tx1"/>
                </a:solidFill>
                <a:latin typeface="Times New Roman" pitchFamily="18" charset="0"/>
              </a:rPr>
              <a:t>piruvato</a:t>
            </a:r>
            <a:r>
              <a:rPr lang="es-ES_tradnl" b="1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s-ES_tradnl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39552" y="21328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u="sng" dirty="0" smtClean="0">
                <a:solidFill>
                  <a:schemeClr val="tx2"/>
                </a:solidFill>
                <a:latin typeface="Times New Roman" pitchFamily="18" charset="0"/>
              </a:rPr>
              <a:t>Ejemplos de enzimas </a:t>
            </a:r>
            <a:r>
              <a:rPr lang="es-ES_tradnl" b="1" u="sng" dirty="0" err="1" smtClean="0">
                <a:solidFill>
                  <a:schemeClr val="tx2"/>
                </a:solidFill>
                <a:latin typeface="Times New Roman" pitchFamily="18" charset="0"/>
              </a:rPr>
              <a:t>flavoproteínicas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57388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-500063" y="571500"/>
            <a:ext cx="8713788" cy="10001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FLAVINA ADENINA DINONUCLEÓTIDO (FAD)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6888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6838" y="1557338"/>
            <a:ext cx="3854450" cy="5240337"/>
          </a:xfrm>
          <a:solidFill>
            <a:schemeClr val="bg1"/>
          </a:solidFill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429250" y="2643188"/>
            <a:ext cx="200025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tx1"/>
                </a:solidFill>
                <a:latin typeface="Batang" pitchFamily="18" charset="-127"/>
              </a:rPr>
              <a:t>Riboflavina (B</a:t>
            </a:r>
            <a:r>
              <a:rPr lang="es-ES" sz="1000" b="1">
                <a:solidFill>
                  <a:schemeClr val="tx1"/>
                </a:solidFill>
                <a:latin typeface="Batang" pitchFamily="18" charset="-127"/>
              </a:rPr>
              <a:t>2</a:t>
            </a:r>
            <a:r>
              <a:rPr lang="es-ES" sz="1600" b="1">
                <a:solidFill>
                  <a:schemeClr val="tx1"/>
                </a:solidFill>
                <a:latin typeface="Batang" pitchFamily="18" charset="-127"/>
              </a:rPr>
              <a:t>)</a:t>
            </a:r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 flipV="1">
            <a:off x="6299200" y="4724400"/>
            <a:ext cx="144463" cy="1774825"/>
          </a:xfrm>
          <a:prstGeom prst="rightBracket">
            <a:avLst>
              <a:gd name="adj" fmla="val 102381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516688" y="5373688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rgbClr val="FF0066"/>
                </a:solidFill>
              </a:rPr>
              <a:t>AMP</a:t>
            </a: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>
            <a:off x="2286000" y="1500188"/>
            <a:ext cx="785813" cy="3071812"/>
          </a:xfrm>
          <a:prstGeom prst="leftBracket">
            <a:avLst>
              <a:gd name="adj" fmla="val 182696"/>
            </a:avLst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500188" y="3000375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FMN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428875" y="6500813"/>
            <a:ext cx="4143375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2" name="13 Rectángulo"/>
          <p:cNvSpPr>
            <a:spLocks noChangeArrowheads="1"/>
          </p:cNvSpPr>
          <p:nvPr/>
        </p:nvSpPr>
        <p:spPr bwMode="auto">
          <a:xfrm>
            <a:off x="0" y="0"/>
            <a:ext cx="341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307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00688" y="1571625"/>
            <a:ext cx="2874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chemeClr val="tx1"/>
                </a:solidFill>
                <a:latin typeface="Batang" pitchFamily="18" charset="-127"/>
              </a:rPr>
              <a:t>Anillo de isoaloxacina N1 y N5.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0688" y="178593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VE" sz="1400" b="1">
                <a:solidFill>
                  <a:schemeClr val="tx1"/>
                </a:solidFill>
                <a:latin typeface="Batang" pitchFamily="18" charset="-127"/>
              </a:rPr>
              <a:t>Ribitol</a:t>
            </a:r>
            <a:r>
              <a:rPr lang="es-VE" sz="1400" b="1">
                <a:latin typeface="Batang" pitchFamily="18" charset="-127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61" grpId="0" animBg="1"/>
      <p:bldP spid="23563" grpId="0" animBg="1"/>
      <p:bldP spid="23564" grpId="0"/>
      <p:bldP spid="23565" grpId="0" animBg="1"/>
      <p:bldP spid="23566" grpId="0"/>
      <p:bldP spid="15" grpId="0"/>
      <p:bldP spid="17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C:\Documents and Settings\Usuario\Mis documentos\Mis escaneos\2006-01 (Ene)\escanear00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286" t="5052" r="13487" b="62482"/>
          <a:stretch>
            <a:fillRect/>
          </a:stretch>
        </p:blipFill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79388" y="260350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Anillo de </a:t>
            </a:r>
            <a:r>
              <a:rPr lang="es-E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isoaloxacina</a:t>
            </a:r>
            <a:r>
              <a: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  (N1 y N5). se reduce de manera reversible aceptando 2  electrones en forma de  2 átomos de hidrogeno (cada átomo consiste en 1electrón mas un protón)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7295" y="868363"/>
            <a:ext cx="72474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000" u="sng" baseline="0" dirty="0">
                <a:solidFill>
                  <a:srgbClr val="002060"/>
                </a:solidFill>
                <a:latin typeface="Verdana" pitchFamily="34" charset="0"/>
              </a:rPr>
              <a:t>Especificidad enzimática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44600" y="2132856"/>
            <a:ext cx="7992888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0" i="1" baseline="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800" b="0" i="1" baseline="0" dirty="0">
                <a:latin typeface="Arial" pitchFamily="34" charset="0"/>
                <a:cs typeface="Arial" pitchFamily="34" charset="0"/>
              </a:rPr>
              <a:t>actividad de la mayor parte de las enzimas, es muy especifica tanto por el tipo de reacción catalizada </a:t>
            </a:r>
            <a:r>
              <a:rPr lang="es-ES" sz="2800" i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(especificidad de acción) </a:t>
            </a:r>
            <a:r>
              <a:rPr lang="es-ES" sz="2800" b="0" i="1" baseline="0" dirty="0" smtClean="0">
                <a:latin typeface="Arial" pitchFamily="34" charset="0"/>
                <a:cs typeface="Arial" pitchFamily="34" charset="0"/>
              </a:rPr>
              <a:t>como por los compuestos («sustratos») cuya modificación catalizan </a:t>
            </a:r>
            <a:r>
              <a:rPr lang="es-ES" sz="2800" i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(especificidad de sustrato)</a:t>
            </a:r>
            <a:endParaRPr lang="en-US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23549124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61963" y="990600"/>
            <a:ext cx="8220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332656"/>
            <a:ext cx="671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Redución</a:t>
            </a:r>
            <a:r>
              <a:rPr lang="es-ES" b="1" dirty="0" smtClean="0">
                <a:solidFill>
                  <a:srgbClr val="FF0000"/>
                </a:solidFill>
              </a:rPr>
              <a:t> y oxidación del FMN  y  FAD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7904" y="5877272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Pagina 516 del </a:t>
            </a:r>
            <a:r>
              <a:rPr lang="es-ES" smtClean="0">
                <a:solidFill>
                  <a:schemeClr val="tx1"/>
                </a:solidFill>
              </a:rPr>
              <a:t>Lehninger 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549275"/>
            <a:ext cx="7920038" cy="48115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tx1"/>
                </a:solidFill>
              </a:rPr>
              <a:t>La Forma reducida se abrevia:</a:t>
            </a:r>
          </a:p>
          <a:p>
            <a:pPr>
              <a:defRPr/>
            </a:pPr>
            <a:endParaRPr lang="es-ES" sz="40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s-ES" sz="4800" b="1" dirty="0">
                <a:solidFill>
                  <a:schemeClr val="tx1"/>
                </a:solidFill>
              </a:rPr>
              <a:t>FMNH</a:t>
            </a:r>
            <a:r>
              <a:rPr lang="es-ES" sz="4800" b="1" baseline="-25000" dirty="0">
                <a:solidFill>
                  <a:schemeClr val="tx1"/>
                </a:solidFill>
              </a:rPr>
              <a:t>2</a:t>
            </a:r>
            <a:r>
              <a:rPr lang="es-ES" sz="4800" b="1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s-ES" sz="4800" b="1" dirty="0">
                <a:solidFill>
                  <a:schemeClr val="tx1"/>
                </a:solidFill>
              </a:rPr>
              <a:t>FAD</a:t>
            </a:r>
            <a:r>
              <a:rPr lang="es-ES" sz="4800" b="1" baseline="-25000" dirty="0">
                <a:solidFill>
                  <a:schemeClr val="tx1"/>
                </a:solidFill>
              </a:rPr>
              <a:t>2</a:t>
            </a:r>
          </a:p>
          <a:p>
            <a:pPr>
              <a:defRPr/>
            </a:pPr>
            <a:endParaRPr lang="es-ES" sz="4000" baseline="-25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4000" dirty="0">
                <a:solidFill>
                  <a:schemeClr val="tx1"/>
                </a:solidFill>
              </a:rPr>
              <a:t>S</a:t>
            </a:r>
            <a:r>
              <a:rPr lang="es-ES" sz="3200" dirty="0">
                <a:solidFill>
                  <a:schemeClr val="tx1"/>
                </a:solidFill>
              </a:rPr>
              <a:t>on grupos prostéticos ,estos nucleótidos de flavina están unidos fuertemente a la enzima.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411430" y="1628800"/>
            <a:ext cx="8337034" cy="4637749"/>
            <a:chOff x="874713" y="937778"/>
            <a:chExt cx="7508386" cy="4014397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74713" y="1015985"/>
              <a:ext cx="2747851" cy="3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rgbClr val="000066"/>
                  </a:solidFill>
                </a:rPr>
                <a:t>Precursor vitamínico:</a:t>
              </a:r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2907068" y="937778"/>
              <a:ext cx="27446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>
                  <a:solidFill>
                    <a:schemeClr val="tx2"/>
                  </a:solidFill>
                </a:rPr>
                <a:t>       </a:t>
              </a:r>
              <a:r>
                <a:rPr lang="es-ES_tradnl" sz="2400" b="1" dirty="0">
                  <a:solidFill>
                    <a:schemeClr val="tx1"/>
                  </a:solidFill>
                </a:rPr>
                <a:t>Niacina (B3).</a:t>
              </a:r>
            </a:p>
          </p:txBody>
        </p:sp>
        <p:sp>
          <p:nvSpPr>
            <p:cNvPr id="31758" name="Rectangle 9"/>
            <p:cNvSpPr>
              <a:spLocks noChangeArrowheads="1"/>
            </p:cNvSpPr>
            <p:nvPr/>
          </p:nvSpPr>
          <p:spPr bwMode="auto">
            <a:xfrm>
              <a:off x="1090737" y="4312793"/>
              <a:ext cx="7200900" cy="63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_tradnl" sz="1800" b="1" dirty="0">
                  <a:solidFill>
                    <a:schemeClr val="tx1"/>
                  </a:solidFill>
                  <a:sym typeface="Symbol" pitchFamily="18" charset="2"/>
                </a:rPr>
                <a:t>apetito, crecimiento, </a:t>
              </a:r>
              <a:r>
                <a:rPr lang="es-ES_tradnl" sz="2400" b="1" dirty="0">
                  <a:solidFill>
                    <a:schemeClr val="tx1"/>
                  </a:solidFill>
                  <a:sym typeface="Symbol" pitchFamily="18" charset="2"/>
                </a:rPr>
                <a:t>lengua negra (perro), 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 pitchFamily="18" charset="2"/>
                </a:rPr>
                <a:t>pelagra</a:t>
              </a:r>
              <a:r>
                <a:rPr lang="es-ES_tradnl" sz="1800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1800" b="1" dirty="0">
                  <a:solidFill>
                    <a:schemeClr val="tx1"/>
                  </a:solidFill>
                  <a:sym typeface="Symbol" pitchFamily="18" charset="2"/>
                </a:rPr>
                <a:t>(dermatitis, diarrea, demencia).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90100" y="4054254"/>
              <a:ext cx="2860378" cy="3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rgbClr val="000066"/>
                  </a:solidFill>
                </a:rPr>
                <a:t>Enfermedad carencial:</a:t>
              </a:r>
            </a:p>
          </p:txBody>
        </p:sp>
        <p:sp>
          <p:nvSpPr>
            <p:cNvPr id="31763" name="Rectangle 14"/>
            <p:cNvSpPr>
              <a:spLocks noChangeArrowheads="1"/>
            </p:cNvSpPr>
            <p:nvPr/>
          </p:nvSpPr>
          <p:spPr bwMode="auto">
            <a:xfrm>
              <a:off x="1011519" y="2496016"/>
              <a:ext cx="7371580" cy="1518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1800" b="1" dirty="0">
                  <a:solidFill>
                    <a:schemeClr val="tx1"/>
                  </a:solidFill>
                </a:rPr>
                <a:t> </a:t>
              </a:r>
              <a:r>
                <a:rPr lang="es-ES_tradnl" sz="1800" b="1" dirty="0" smtClean="0">
                  <a:solidFill>
                    <a:schemeClr val="tx1"/>
                  </a:solidFill>
                </a:rPr>
                <a:t>1.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Piruvato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Deshidrogenasa (oxidación del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piruvato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s-ES_tradnl" sz="2400" b="1" dirty="0" smtClean="0">
                  <a:solidFill>
                    <a:schemeClr val="tx1"/>
                  </a:solidFill>
                </a:rPr>
                <a:t>2.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Isocitrato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deshidrogenasa 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/>
                </a:rPr>
                <a:t>(ciclo de </a:t>
              </a:r>
              <a:r>
                <a:rPr lang="es-ES_tradnl" sz="2400" b="1" dirty="0" err="1" smtClean="0">
                  <a:solidFill>
                    <a:schemeClr val="tx1"/>
                  </a:solidFill>
                  <a:sym typeface="Symbol"/>
                </a:rPr>
                <a:t>Krebs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/>
                </a:rPr>
                <a:t>)</a:t>
              </a:r>
              <a:endParaRPr lang="es-ES_tradnl" sz="2400" dirty="0" smtClean="0">
                <a:solidFill>
                  <a:schemeClr val="tx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s-ES_tradnl" sz="2400" b="1" dirty="0" smtClean="0">
                  <a:solidFill>
                    <a:schemeClr val="tx1"/>
                  </a:solidFill>
                </a:rPr>
                <a:t>3. 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/>
                </a:rPr>
                <a:t>-</a:t>
              </a:r>
              <a:r>
                <a:rPr lang="es-ES_tradnl" sz="2400" b="1" dirty="0" err="1" smtClean="0">
                  <a:solidFill>
                    <a:schemeClr val="tx1"/>
                  </a:solidFill>
                  <a:sym typeface="Symbol"/>
                </a:rPr>
                <a:t>cetoglutarato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/>
                </a:rPr>
                <a:t> deshidrogenasa (ciclo de </a:t>
              </a:r>
              <a:r>
                <a:rPr lang="es-ES_tradnl" sz="2400" b="1" dirty="0" err="1" smtClean="0">
                  <a:solidFill>
                    <a:schemeClr val="tx1"/>
                  </a:solidFill>
                  <a:sym typeface="Symbol"/>
                </a:rPr>
                <a:t>Krebs</a:t>
              </a:r>
              <a:r>
                <a:rPr lang="es-ES_tradnl" sz="2400" b="1" dirty="0" smtClean="0">
                  <a:solidFill>
                    <a:schemeClr val="tx1"/>
                  </a:solidFill>
                  <a:sym typeface="Symbol"/>
                </a:rPr>
                <a:t>)</a:t>
              </a:r>
              <a:endParaRPr lang="es-ES_tradnl" dirty="0">
                <a:solidFill>
                  <a:schemeClr val="tx2"/>
                </a:solidFill>
              </a:endParaRPr>
            </a:p>
          </p:txBody>
        </p:sp>
        <p:sp>
          <p:nvSpPr>
            <p:cNvPr id="31764" name="Rectangle 15"/>
            <p:cNvSpPr>
              <a:spLocks noChangeArrowheads="1"/>
            </p:cNvSpPr>
            <p:nvPr/>
          </p:nvSpPr>
          <p:spPr bwMode="auto">
            <a:xfrm>
              <a:off x="900113" y="3549650"/>
              <a:ext cx="383439" cy="52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rgbClr val="99FF33"/>
                  </a:solidFill>
                </a:rPr>
                <a:t>  </a:t>
              </a: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395536" y="620688"/>
            <a:ext cx="79295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400" b="1" dirty="0">
                <a:solidFill>
                  <a:srgbClr val="000066"/>
                </a:solidFill>
              </a:rPr>
              <a:t>NICOTINAMIDA ADENINA DINUCLEÓTIDO </a:t>
            </a:r>
            <a:r>
              <a:rPr lang="es-VE" sz="4000" b="1" dirty="0">
                <a:solidFill>
                  <a:srgbClr val="000066"/>
                </a:solidFill>
              </a:rPr>
              <a:t>(NAD</a:t>
            </a:r>
            <a:r>
              <a:rPr lang="es-VE" sz="4000" b="1" baseline="30000" dirty="0">
                <a:solidFill>
                  <a:srgbClr val="000066"/>
                </a:solidFill>
              </a:rPr>
              <a:t>+</a:t>
            </a:r>
            <a:r>
              <a:rPr lang="es-VE" sz="4000" b="1" dirty="0">
                <a:solidFill>
                  <a:srgbClr val="000066"/>
                </a:solidFill>
              </a:rPr>
              <a:t>)</a:t>
            </a:r>
            <a:endParaRPr lang="es-ES" sz="4000" b="1" dirty="0">
              <a:solidFill>
                <a:srgbClr val="000066"/>
              </a:solidFill>
            </a:endParaRPr>
          </a:p>
        </p:txBody>
      </p:sp>
      <p:sp>
        <p:nvSpPr>
          <p:cNvPr id="31752" name="28 Rectángulo"/>
          <p:cNvSpPr>
            <a:spLocks noChangeArrowheads="1"/>
          </p:cNvSpPr>
          <p:nvPr/>
        </p:nvSpPr>
        <p:spPr bwMode="auto">
          <a:xfrm>
            <a:off x="827584" y="6334125"/>
            <a:ext cx="692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 dirty="0">
                <a:solidFill>
                  <a:srgbClr val="FF0000"/>
                </a:solidFill>
                <a:cs typeface="Arial" charset="0"/>
              </a:rPr>
              <a:t>Vitamínica/</a:t>
            </a:r>
            <a:r>
              <a:rPr lang="es-ES_tradnl" sz="1400" b="1" u="sng" dirty="0" err="1">
                <a:solidFill>
                  <a:srgbClr val="FF0000"/>
                </a:solidFill>
                <a:cs typeface="Arial" charset="0"/>
              </a:rPr>
              <a:t>Nucleotidica</a:t>
            </a:r>
            <a:r>
              <a:rPr lang="es-ES_tradnl" sz="1400" b="1" u="sng" dirty="0">
                <a:solidFill>
                  <a:srgbClr val="FF0000"/>
                </a:solidFill>
                <a:cs typeface="Arial" charset="0"/>
              </a:rPr>
              <a:t>/transfieren hidrogeno.</a:t>
            </a:r>
            <a:endParaRPr lang="es-ES" sz="1400" b="1" u="sng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s-ES_tradnl" sz="1400" b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67544" y="299695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b="1" u="sng" dirty="0" smtClean="0">
                <a:solidFill>
                  <a:srgbClr val="000066"/>
                </a:solidFill>
                <a:latin typeface="Times New Roman" pitchFamily="18" charset="0"/>
              </a:rPr>
              <a:t>Ejemplos de enzimas </a:t>
            </a:r>
            <a:r>
              <a:rPr lang="es-ES_tradnl" b="1" u="sng" dirty="0" err="1" smtClean="0">
                <a:solidFill>
                  <a:srgbClr val="000066"/>
                </a:solidFill>
                <a:latin typeface="Times New Roman" pitchFamily="18" charset="0"/>
              </a:rPr>
              <a:t>flavoproteínicas</a:t>
            </a:r>
            <a:r>
              <a:rPr lang="es-ES_tradnl" b="1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7544" y="2060848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es una coenzima de  las enzimas </a:t>
            </a:r>
            <a:r>
              <a:rPr lang="es-ES" sz="2000" b="1" dirty="0" smtClean="0">
                <a:solidFill>
                  <a:srgbClr val="FF0000"/>
                </a:solidFill>
              </a:rPr>
              <a:t>deshidrogenasas</a:t>
            </a:r>
            <a:r>
              <a:rPr lang="es-ES" sz="2000" b="1" dirty="0" smtClean="0">
                <a:solidFill>
                  <a:schemeClr val="tx1"/>
                </a:solidFill>
              </a:rPr>
              <a:t> que catalizan reacciones de oxidorreducción en </a:t>
            </a:r>
            <a:r>
              <a:rPr lang="es-ES" sz="2400" b="1" dirty="0" smtClean="0">
                <a:solidFill>
                  <a:srgbClr val="FF0000"/>
                </a:solidFill>
              </a:rPr>
              <a:t>vías </a:t>
            </a:r>
            <a:r>
              <a:rPr lang="es-ES" sz="2400" b="1" dirty="0" err="1" smtClean="0">
                <a:solidFill>
                  <a:srgbClr val="FF0000"/>
                </a:solidFill>
              </a:rPr>
              <a:t>oxidativas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Función: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34076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Actúan con las deshidrogenasas como Transportadoras  de  electrones (en forma de ion hidruro) 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83671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Mecanismo de oxidorreducción del NAD</a:t>
            </a:r>
            <a:r>
              <a:rPr lang="es-ES" sz="2400" b="1" baseline="30000" dirty="0" smtClean="0">
                <a:solidFill>
                  <a:schemeClr val="tx1"/>
                </a:solidFill>
              </a:rPr>
              <a:t>+</a:t>
            </a:r>
            <a:r>
              <a:rPr lang="es-ES" sz="2400" b="1" dirty="0" smtClean="0">
                <a:solidFill>
                  <a:schemeClr val="tx1"/>
                </a:solidFill>
              </a:rPr>
              <a:t>, comprende </a:t>
            </a:r>
            <a:r>
              <a:rPr lang="es-ES" sz="2400" b="1" dirty="0" smtClean="0">
                <a:solidFill>
                  <a:srgbClr val="C00000"/>
                </a:solidFill>
              </a:rPr>
              <a:t>la adición </a:t>
            </a:r>
            <a:r>
              <a:rPr lang="es-ES" sz="2400" b="1" u="sng" dirty="0" smtClean="0">
                <a:solidFill>
                  <a:srgbClr val="C00000"/>
                </a:solidFill>
              </a:rPr>
              <a:t>reversible</a:t>
            </a:r>
            <a:r>
              <a:rPr lang="es-ES" sz="2400" b="1" dirty="0" smtClean="0">
                <a:solidFill>
                  <a:srgbClr val="C00000"/>
                </a:solidFill>
              </a:rPr>
              <a:t>  de  un ion hidruro :H  </a:t>
            </a:r>
            <a:r>
              <a:rPr lang="es-ES" sz="2400" b="1" dirty="0" smtClean="0">
                <a:solidFill>
                  <a:schemeClr val="tx1"/>
                </a:solidFill>
              </a:rPr>
              <a:t>(el equivalente de 2 electrones  y 1 protón) </a:t>
            </a:r>
            <a:r>
              <a:rPr lang="es-ES" sz="2400" b="1" dirty="0" smtClean="0">
                <a:solidFill>
                  <a:srgbClr val="C00000"/>
                </a:solidFill>
              </a:rPr>
              <a:t>desde un sustrato reducido  al anillo de piridina del NAD</a:t>
            </a:r>
            <a:r>
              <a:rPr lang="es-ES" sz="2400" b="1" baseline="30000" dirty="0" smtClean="0">
                <a:solidFill>
                  <a:srgbClr val="C00000"/>
                </a:solidFill>
              </a:rPr>
              <a:t>+</a:t>
            </a:r>
            <a:r>
              <a:rPr lang="es-ES" sz="2400" b="1" dirty="0" smtClean="0">
                <a:solidFill>
                  <a:srgbClr val="C00000"/>
                </a:solidFill>
              </a:rPr>
              <a:t> oxidado</a:t>
            </a:r>
            <a:r>
              <a:rPr lang="es-ES" sz="2400" b="1" dirty="0" smtClean="0">
                <a:solidFill>
                  <a:schemeClr val="tx1"/>
                </a:solidFill>
              </a:rPr>
              <a:t>, con la liberación de un ion hidrógeno libre (H</a:t>
            </a:r>
            <a:r>
              <a:rPr lang="es-ES" sz="2400" b="1" baseline="30000" dirty="0" smtClean="0">
                <a:solidFill>
                  <a:schemeClr val="tx1"/>
                </a:solidFill>
              </a:rPr>
              <a:t>+</a:t>
            </a:r>
            <a:r>
              <a:rPr lang="es-ES" sz="2400" b="1" dirty="0" smtClean="0">
                <a:solidFill>
                  <a:schemeClr val="tx1"/>
                </a:solidFill>
              </a:rPr>
              <a:t>) 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6012160" y="134076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7092280" y="3140968"/>
            <a:ext cx="144016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5220072" y="278092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000066"/>
                </a:solidFill>
              </a:rPr>
              <a:t>Indica el ion hidruro adicionado</a:t>
            </a:r>
            <a:endParaRPr lang="es-ES" sz="1800" b="1" dirty="0">
              <a:solidFill>
                <a:srgbClr val="000066"/>
              </a:solidFill>
            </a:endParaRPr>
          </a:p>
        </p:txBody>
      </p:sp>
      <p:grpSp>
        <p:nvGrpSpPr>
          <p:cNvPr id="3" name="40 Grupo"/>
          <p:cNvGrpSpPr/>
          <p:nvPr/>
        </p:nvGrpSpPr>
        <p:grpSpPr>
          <a:xfrm>
            <a:off x="179512" y="3573016"/>
            <a:ext cx="8964488" cy="2177083"/>
            <a:chOff x="179512" y="3573016"/>
            <a:chExt cx="8964488" cy="2177083"/>
          </a:xfrm>
        </p:grpSpPr>
        <p:sp>
          <p:nvSpPr>
            <p:cNvPr id="10" name="9 CuadroTexto"/>
            <p:cNvSpPr txBox="1"/>
            <p:nvPr/>
          </p:nvSpPr>
          <p:spPr>
            <a:xfrm>
              <a:off x="179512" y="3717032"/>
              <a:ext cx="930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tx1"/>
                  </a:solidFill>
                </a:rPr>
                <a:t>AH</a:t>
              </a:r>
              <a:r>
                <a:rPr lang="es-ES" sz="3200" b="1" baseline="-25000" dirty="0" smtClean="0">
                  <a:solidFill>
                    <a:schemeClr val="tx1"/>
                  </a:solidFill>
                </a:rPr>
                <a:t>2</a:t>
              </a:r>
              <a:endParaRPr lang="es-E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940152" y="3573016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rgbClr val="FF0000"/>
                  </a:solidFill>
                </a:rPr>
                <a:t>NAD</a:t>
              </a:r>
              <a:r>
                <a:rPr lang="es-ES" sz="3200" b="1" dirty="0" smtClean="0">
                  <a:solidFill>
                    <a:schemeClr val="tx1"/>
                  </a:solidFill>
                </a:rPr>
                <a:t>H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  </a:t>
              </a:r>
              <a:r>
                <a:rPr lang="es-ES" sz="3200" b="1" dirty="0" smtClean="0">
                  <a:solidFill>
                    <a:schemeClr val="tx1"/>
                  </a:solidFill>
                </a:rPr>
                <a:t>+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 </a:t>
              </a:r>
              <a:endParaRPr lang="es-E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860032" y="364502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>
                  <a:solidFill>
                    <a:schemeClr val="tx1"/>
                  </a:solidFill>
                </a:rPr>
                <a:t> A</a:t>
              </a:r>
              <a:endParaRPr lang="es-E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812360" y="3573016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tx1"/>
                  </a:solidFill>
                </a:rPr>
                <a:t>H</a:t>
              </a:r>
              <a:r>
                <a:rPr lang="es-ES" sz="3200" b="1" baseline="30000" dirty="0" smtClean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7199784" y="4365104"/>
              <a:ext cx="19442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Protón</a:t>
              </a:r>
            </a:p>
            <a:p>
              <a:pPr algn="ctr"/>
              <a:r>
                <a:rPr lang="es-ES" sz="1600" b="1" dirty="0" smtClean="0">
                  <a:solidFill>
                    <a:schemeClr val="tx1"/>
                  </a:solidFill>
                </a:rPr>
                <a:t>(ión </a:t>
              </a:r>
            </a:p>
            <a:p>
              <a:pPr algn="ctr"/>
              <a:r>
                <a:rPr lang="es-ES" sz="1600" b="1" dirty="0" smtClean="0">
                  <a:solidFill>
                    <a:schemeClr val="tx1"/>
                  </a:solidFill>
                </a:rPr>
                <a:t>hidrógeno</a:t>
              </a:r>
            </a:p>
            <a:p>
              <a:pPr algn="ctr"/>
              <a:r>
                <a:rPr lang="es-ES" sz="1600" b="1" dirty="0" smtClean="0">
                  <a:solidFill>
                    <a:schemeClr val="tx1"/>
                  </a:solidFill>
                </a:rPr>
                <a:t> liberado</a:t>
              </a:r>
            </a:p>
            <a:p>
              <a:pPr algn="ctr"/>
              <a:r>
                <a:rPr lang="es-ES" sz="1600" b="1" dirty="0" smtClean="0">
                  <a:solidFill>
                    <a:schemeClr val="tx1"/>
                  </a:solidFill>
                </a:rPr>
                <a:t> al medio acuoso)</a:t>
              </a:r>
              <a:endParaRPr lang="es-E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724128" y="4437112"/>
              <a:ext cx="1467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Coenzima </a:t>
              </a:r>
            </a:p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reducida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6 Abrir llave"/>
            <p:cNvSpPr/>
            <p:nvPr/>
          </p:nvSpPr>
          <p:spPr>
            <a:xfrm rot="5400000" flipH="1">
              <a:off x="6372200" y="3645024"/>
              <a:ext cx="360040" cy="1224136"/>
            </a:xfrm>
            <a:prstGeom prst="leftBrace">
              <a:avLst>
                <a:gd name="adj1" fmla="val 0"/>
                <a:gd name="adj2" fmla="val 525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Abrir llave"/>
            <p:cNvSpPr/>
            <p:nvPr/>
          </p:nvSpPr>
          <p:spPr>
            <a:xfrm rot="5400000" flipH="1">
              <a:off x="7956376" y="3789040"/>
              <a:ext cx="360040" cy="792088"/>
            </a:xfrm>
            <a:prstGeom prst="leftBrace">
              <a:avLst>
                <a:gd name="adj1" fmla="val 0"/>
                <a:gd name="adj2" fmla="val 525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35 Grupo"/>
            <p:cNvGrpSpPr/>
            <p:nvPr/>
          </p:nvGrpSpPr>
          <p:grpSpPr>
            <a:xfrm>
              <a:off x="1691680" y="3645024"/>
              <a:ext cx="1467069" cy="1499974"/>
              <a:chOff x="251520" y="3861048"/>
              <a:chExt cx="1467069" cy="1499974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251520" y="3861048"/>
                <a:ext cx="1462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200" b="1" dirty="0" smtClean="0">
                    <a:solidFill>
                      <a:srgbClr val="FF0000"/>
                    </a:solidFill>
                  </a:rPr>
                  <a:t>NAD</a:t>
                </a:r>
                <a:r>
                  <a:rPr lang="es-ES" sz="3200" b="1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s-ES" sz="3200" b="1" dirty="0" smtClean="0">
                    <a:solidFill>
                      <a:srgbClr val="FF0000"/>
                    </a:solidFill>
                  </a:rPr>
                  <a:t>  </a:t>
                </a:r>
                <a:endParaRPr lang="es-E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251520" y="4653136"/>
                <a:ext cx="14670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b="1" dirty="0" smtClean="0">
                    <a:solidFill>
                      <a:schemeClr val="tx1"/>
                    </a:solidFill>
                  </a:rPr>
                  <a:t>Coenzima </a:t>
                </a:r>
              </a:p>
              <a:p>
                <a:pPr algn="ctr"/>
                <a:r>
                  <a:rPr lang="es-ES" sz="2000" b="1" dirty="0" smtClean="0">
                    <a:solidFill>
                      <a:schemeClr val="tx1"/>
                    </a:solidFill>
                  </a:rPr>
                  <a:t>oxidada</a:t>
                </a:r>
                <a:endParaRPr lang="es-E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28 Abrir llave"/>
              <p:cNvSpPr/>
              <p:nvPr/>
            </p:nvSpPr>
            <p:spPr>
              <a:xfrm rot="5400000" flipH="1">
                <a:off x="683568" y="3933056"/>
                <a:ext cx="360040" cy="1224136"/>
              </a:xfrm>
              <a:prstGeom prst="leftBrace">
                <a:avLst>
                  <a:gd name="adj1" fmla="val 0"/>
                  <a:gd name="adj2" fmla="val 5251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" name="37 Grupo"/>
            <p:cNvGrpSpPr/>
            <p:nvPr/>
          </p:nvGrpSpPr>
          <p:grpSpPr>
            <a:xfrm>
              <a:off x="3131840" y="3573016"/>
              <a:ext cx="1584176" cy="1058634"/>
              <a:chOff x="3347864" y="3645024"/>
              <a:chExt cx="1584176" cy="1058634"/>
            </a:xfrm>
          </p:grpSpPr>
          <p:grpSp>
            <p:nvGrpSpPr>
              <p:cNvPr id="7" name="10 Grupo"/>
              <p:cNvGrpSpPr/>
              <p:nvPr/>
            </p:nvGrpSpPr>
            <p:grpSpPr>
              <a:xfrm>
                <a:off x="3419872" y="4077072"/>
                <a:ext cx="1440160" cy="252455"/>
                <a:chOff x="4067944" y="1412776"/>
                <a:chExt cx="1008112" cy="288032"/>
              </a:xfrm>
            </p:grpSpPr>
            <p:cxnSp>
              <p:nvCxnSpPr>
                <p:cNvPr id="12" name="11 Conector recto de flecha"/>
                <p:cNvCxnSpPr/>
                <p:nvPr/>
              </p:nvCxnSpPr>
              <p:spPr>
                <a:xfrm>
                  <a:off x="4067944" y="1412776"/>
                  <a:ext cx="1008112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12 Conector recto de flecha"/>
                <p:cNvCxnSpPr/>
                <p:nvPr/>
              </p:nvCxnSpPr>
              <p:spPr>
                <a:xfrm flipH="1">
                  <a:off x="4067944" y="1700808"/>
                  <a:ext cx="936104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29 CuadroTexto"/>
              <p:cNvSpPr txBox="1"/>
              <p:nvPr/>
            </p:nvSpPr>
            <p:spPr>
              <a:xfrm>
                <a:off x="3707904" y="4365104"/>
                <a:ext cx="1224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tx1"/>
                    </a:solidFill>
                  </a:rPr>
                  <a:t>oxidación</a:t>
                </a:r>
                <a:endParaRPr lang="es-E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3347864" y="3645024"/>
                <a:ext cx="1215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tx1"/>
                    </a:solidFill>
                  </a:rPr>
                  <a:t>reducción</a:t>
                </a:r>
                <a:endParaRPr lang="es-E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1259632" y="371703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/>
                  </a:solidFill>
                </a:rPr>
                <a:t>+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436096" y="364502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tx1"/>
                  </a:solidFill>
                </a:rPr>
                <a:t>+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179512" y="2996952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1"/>
                </a:solidFill>
              </a:rPr>
              <a:t>Reacción general: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57813" y="2071688"/>
            <a:ext cx="1285875" cy="6429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428875" y="1422400"/>
            <a:ext cx="4408488" cy="5435600"/>
            <a:chOff x="1519" y="913"/>
            <a:chExt cx="2732" cy="3424"/>
          </a:xfrm>
        </p:grpSpPr>
        <p:pic>
          <p:nvPicPr>
            <p:cNvPr id="32785" name="Picture 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913"/>
              <a:ext cx="2732" cy="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6" name="Rectangle 52"/>
            <p:cNvSpPr>
              <a:spLocks noChangeArrowheads="1"/>
            </p:cNvSpPr>
            <p:nvPr/>
          </p:nvSpPr>
          <p:spPr bwMode="auto">
            <a:xfrm>
              <a:off x="1519" y="4065"/>
              <a:ext cx="2722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1042988" y="3668713"/>
            <a:ext cx="133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>
                <a:solidFill>
                  <a:schemeClr val="folHlink"/>
                </a:solidFill>
                <a:latin typeface="Batang" pitchFamily="18" charset="-127"/>
              </a:rPr>
              <a:t>Pirofosfato </a:t>
            </a:r>
          </a:p>
        </p:txBody>
      </p:sp>
      <p:sp>
        <p:nvSpPr>
          <p:cNvPr id="29737" name="AutoShape 41"/>
          <p:cNvSpPr>
            <a:spLocks/>
          </p:cNvSpPr>
          <p:nvPr/>
        </p:nvSpPr>
        <p:spPr bwMode="auto">
          <a:xfrm>
            <a:off x="2474913" y="2486025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AutoShape 42"/>
          <p:cNvSpPr>
            <a:spLocks/>
          </p:cNvSpPr>
          <p:nvPr/>
        </p:nvSpPr>
        <p:spPr bwMode="auto">
          <a:xfrm rot="5400000">
            <a:off x="4318000" y="31369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3851275" y="3884613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600" b="1">
                <a:solidFill>
                  <a:srgbClr val="CC3300"/>
                </a:solidFill>
                <a:latin typeface="Batang" pitchFamily="18" charset="-127"/>
              </a:rPr>
              <a:t>D-Ribosa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4716463" y="4268788"/>
            <a:ext cx="1262062" cy="1066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286500" y="4214813"/>
            <a:ext cx="244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s-VE" sz="1600" b="1">
                <a:solidFill>
                  <a:srgbClr val="FF0000"/>
                </a:solidFill>
                <a:latin typeface="Batang" pitchFamily="18" charset="-127"/>
              </a:rPr>
              <a:t>Adenina</a:t>
            </a:r>
          </a:p>
        </p:txBody>
      </p:sp>
      <p:sp>
        <p:nvSpPr>
          <p:cNvPr id="29742" name="AutoShape 46"/>
          <p:cNvSpPr>
            <a:spLocks/>
          </p:cNvSpPr>
          <p:nvPr/>
        </p:nvSpPr>
        <p:spPr bwMode="auto">
          <a:xfrm>
            <a:off x="2522538" y="5300663"/>
            <a:ext cx="71437" cy="1081087"/>
          </a:xfrm>
          <a:prstGeom prst="leftBrace">
            <a:avLst>
              <a:gd name="adj1" fmla="val 126112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1230313" y="5634038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>
                <a:solidFill>
                  <a:srgbClr val="FF3300"/>
                </a:solidFill>
                <a:latin typeface="Batang" pitchFamily="18" charset="-127"/>
              </a:rPr>
              <a:t>D-Ribosa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0" y="428625"/>
            <a:ext cx="8892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V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NICOTINAMIDA ADENINA DINUCLEÓTIDO (NAD</a:t>
            </a:r>
            <a:r>
              <a:rPr lang="es-VE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s-V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357813" y="2071688"/>
            <a:ext cx="1500187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286375" y="2071688"/>
            <a:ext cx="19288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NICOTINAMIDA  (C4).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b="1">
                <a:solidFill>
                  <a:schemeClr val="bg1"/>
                </a:solidFill>
              </a:rPr>
              <a:t>Tema: Coenzimas.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6" grpId="0"/>
      <p:bldP spid="29737" grpId="0" animBg="1"/>
      <p:bldP spid="29738" grpId="0" animBg="1"/>
      <p:bldP spid="29739" grpId="0"/>
      <p:bldP spid="29740" grpId="0" animBg="1"/>
      <p:bldP spid="29741" grpId="0"/>
      <p:bldP spid="29742" grpId="0" animBg="1"/>
      <p:bldP spid="29743" grpId="0"/>
      <p:bldP spid="2974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908720"/>
            <a:ext cx="8496944" cy="5256584"/>
            <a:chOff x="323528" y="908720"/>
            <a:chExt cx="8496944" cy="5256584"/>
          </a:xfrm>
        </p:grpSpPr>
        <p:pic>
          <p:nvPicPr>
            <p:cNvPr id="1566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b="8060"/>
            <a:stretch>
              <a:fillRect/>
            </a:stretch>
          </p:blipFill>
          <p:spPr bwMode="auto">
            <a:xfrm>
              <a:off x="323528" y="908720"/>
              <a:ext cx="8303606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Rectángulo"/>
            <p:cNvSpPr/>
            <p:nvPr/>
          </p:nvSpPr>
          <p:spPr>
            <a:xfrm>
              <a:off x="5148064" y="3501008"/>
              <a:ext cx="3672408" cy="2664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3131840" y="6093296"/>
            <a:ext cx="558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Pagina 513 de texto de </a:t>
            </a:r>
            <a:r>
              <a:rPr lang="es-ES" dirty="0" err="1" smtClean="0">
                <a:solidFill>
                  <a:schemeClr val="tx1"/>
                </a:solidFill>
              </a:rPr>
              <a:t>Lehninger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51520" y="0"/>
            <a:ext cx="8892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V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NICOTINAMIDA ADENINA DINUCLEÓTIDO (NAD</a:t>
            </a:r>
            <a:r>
              <a:rPr lang="es-VE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s-V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39552" y="620688"/>
            <a:ext cx="8064896" cy="5328592"/>
            <a:chOff x="539552" y="620688"/>
            <a:chExt cx="8064896" cy="5328592"/>
          </a:xfrm>
        </p:grpSpPr>
        <p:pic>
          <p:nvPicPr>
            <p:cNvPr id="2" name="1 Imagen" descr="C:\Documents and Settings\Usuario\Mis documentos\Mis escaneos\2006-01 (Ene)\escanear0025.jpg"/>
            <p:cNvPicPr/>
            <p:nvPr/>
          </p:nvPicPr>
          <p:blipFill rotWithShape="1">
            <a:blip r:embed="rId2" cstate="print">
              <a:lum bright="-20000" contrast="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63" t="37086" r="15444" b="35064"/>
            <a:stretch/>
          </p:blipFill>
          <p:spPr bwMode="auto">
            <a:xfrm>
              <a:off x="539552" y="620688"/>
              <a:ext cx="8064896" cy="51125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3059832" y="2132856"/>
              <a:ext cx="333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C00000"/>
                  </a:solidFill>
                </a:rPr>
                <a:t>+</a:t>
              </a:r>
              <a:endParaRPr lang="es-E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868144" y="2132856"/>
              <a:ext cx="333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C00000"/>
                  </a:solidFill>
                </a:rPr>
                <a:t>+</a:t>
              </a:r>
              <a:endParaRPr lang="es-E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11560" y="5229200"/>
              <a:ext cx="51845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="" xmlns:p14="http://schemas.microsoft.com/office/powerpoint/2010/main" val="9038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569325" cy="76358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NICOTINAMIDA  ADENINA DINUCLEÓTIDO FOSFATO  (NADP</a:t>
            </a:r>
            <a:r>
              <a:rPr lang="es-ES_tradnl" sz="2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528" y="1124744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</a:t>
            </a:r>
            <a:r>
              <a:rPr lang="es-ES_tradn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vitamínico :</a:t>
            </a:r>
            <a:r>
              <a:rPr lang="es-ES_tradnl" sz="2000" b="1" dirty="0" smtClean="0">
                <a:solidFill>
                  <a:schemeClr val="tx1"/>
                </a:solidFill>
              </a:rPr>
              <a:t>Niacina (B3)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20 Grupo"/>
          <p:cNvGrpSpPr>
            <a:grpSpLocks/>
          </p:cNvGrpSpPr>
          <p:nvPr/>
        </p:nvGrpSpPr>
        <p:grpSpPr bwMode="auto">
          <a:xfrm>
            <a:off x="1619672" y="3212976"/>
            <a:ext cx="5072464" cy="1569570"/>
            <a:chOff x="2339975" y="4184650"/>
            <a:chExt cx="4851008" cy="1185565"/>
          </a:xfrm>
        </p:grpSpPr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2339975" y="4908550"/>
              <a:ext cx="45095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3) Vía de las pentosas fosfato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2339975" y="4549775"/>
              <a:ext cx="3706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 dirty="0">
                  <a:solidFill>
                    <a:schemeClr val="tx1"/>
                  </a:solidFill>
                </a:rPr>
                <a:t>2) Síntesis de colesterol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2339975" y="4184650"/>
              <a:ext cx="4851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 dirty="0">
                  <a:solidFill>
                    <a:schemeClr val="tx1"/>
                  </a:solidFill>
                </a:rPr>
                <a:t>1) Síntesis de los ácidos grasos</a:t>
              </a:r>
            </a:p>
          </p:txBody>
        </p:sp>
      </p:grpSp>
      <p:sp>
        <p:nvSpPr>
          <p:cNvPr id="33801" name="21 Rectángulo"/>
          <p:cNvSpPr>
            <a:spLocks noChangeArrowheads="1"/>
          </p:cNvSpPr>
          <p:nvPr/>
        </p:nvSpPr>
        <p:spPr bwMode="auto">
          <a:xfrm>
            <a:off x="1187624" y="6093296"/>
            <a:ext cx="650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 dirty="0">
                <a:solidFill>
                  <a:srgbClr val="FF0000"/>
                </a:solidFill>
                <a:cs typeface="Arial" charset="0"/>
              </a:rPr>
              <a:t>Vitamínica/</a:t>
            </a:r>
            <a:r>
              <a:rPr lang="es-ES_tradnl" sz="1400" b="1" u="sng" dirty="0" err="1">
                <a:solidFill>
                  <a:srgbClr val="FF0000"/>
                </a:solidFill>
                <a:cs typeface="Arial" charset="0"/>
              </a:rPr>
              <a:t>Nucleotidica</a:t>
            </a:r>
            <a:r>
              <a:rPr lang="es-ES_tradnl" sz="1400" b="1" u="sng" dirty="0">
                <a:solidFill>
                  <a:srgbClr val="FF0000"/>
                </a:solidFill>
                <a:cs typeface="Arial" charset="0"/>
              </a:rPr>
              <a:t>/transfieren hidrogeno.</a:t>
            </a:r>
            <a:endParaRPr lang="es-ES" sz="1400" b="1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3040" y="170080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es una coenzima de  las enzimas </a:t>
            </a:r>
            <a:r>
              <a:rPr lang="es-ES" sz="2400" b="1" dirty="0" smtClean="0">
                <a:solidFill>
                  <a:srgbClr val="FF0000"/>
                </a:solidFill>
              </a:rPr>
              <a:t>deshidrogenasas</a:t>
            </a:r>
            <a:r>
              <a:rPr lang="es-ES" sz="2400" b="1" dirty="0" smtClean="0">
                <a:solidFill>
                  <a:schemeClr val="tx1"/>
                </a:solidFill>
              </a:rPr>
              <a:t> que catalizan reacciones de oxidorreducción en </a:t>
            </a:r>
            <a:r>
              <a:rPr lang="es-ES" sz="2400" b="1" dirty="0" smtClean="0">
                <a:solidFill>
                  <a:srgbClr val="FF0000"/>
                </a:solidFill>
              </a:rPr>
              <a:t>vías de síntesis reductoras, como por ejemplo: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36825" y="1233488"/>
            <a:ext cx="4064000" cy="5435600"/>
            <a:chOff x="1600" y="448"/>
            <a:chExt cx="2560" cy="3424"/>
          </a:xfrm>
        </p:grpSpPr>
        <p:pic>
          <p:nvPicPr>
            <p:cNvPr id="3483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" y="448"/>
              <a:ext cx="2560" cy="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0" name="Rectangle 29"/>
            <p:cNvSpPr>
              <a:spLocks noChangeArrowheads="1"/>
            </p:cNvSpPr>
            <p:nvPr/>
          </p:nvSpPr>
          <p:spPr bwMode="auto">
            <a:xfrm>
              <a:off x="1610" y="3612"/>
              <a:ext cx="2540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Text Box 30"/>
            <p:cNvSpPr txBox="1">
              <a:spLocks noChangeArrowheads="1"/>
            </p:cNvSpPr>
            <p:nvPr/>
          </p:nvSpPr>
          <p:spPr bwMode="auto">
            <a:xfrm>
              <a:off x="3182" y="3167"/>
              <a:ext cx="759" cy="6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400" b="1">
                  <a:solidFill>
                    <a:srgbClr val="333333"/>
                  </a:solidFill>
                  <a:latin typeface="Times New Roman" pitchFamily="18" charset="0"/>
                </a:rPr>
                <a:t>        </a:t>
              </a:r>
              <a:r>
                <a:rPr lang="es-VE" sz="800" b="1">
                  <a:solidFill>
                    <a:srgbClr val="333333"/>
                  </a:solidFill>
                  <a:latin typeface="Times New Roman" pitchFamily="18" charset="0"/>
                </a:rPr>
                <a:t> </a:t>
              </a:r>
              <a:r>
                <a:rPr lang="es-VE" sz="1400" b="1">
                  <a:solidFill>
                    <a:srgbClr val="333333"/>
                  </a:solidFill>
                  <a:latin typeface="Times New Roman" pitchFamily="18" charset="0"/>
                </a:rPr>
                <a:t>O</a:t>
              </a:r>
            </a:p>
            <a:p>
              <a:pPr eaLnBrk="0" hangingPunct="0">
                <a:spcBef>
                  <a:spcPct val="50000"/>
                </a:spcBef>
                <a:spcAft>
                  <a:spcPct val="50000"/>
                </a:spcAft>
              </a:pPr>
              <a:r>
                <a:rPr lang="es-VE" sz="1400" b="1">
                  <a:solidFill>
                    <a:srgbClr val="333333"/>
                  </a:solidFill>
                  <a:latin typeface="Times New Roman" pitchFamily="18" charset="0"/>
                </a:rPr>
                <a:t>—— P — O¯</a:t>
              </a:r>
            </a:p>
            <a:p>
              <a:pPr eaLnBrk="0" hangingPunct="0"/>
              <a:r>
                <a:rPr lang="es-VE" sz="1400" b="1">
                  <a:solidFill>
                    <a:srgbClr val="333333"/>
                  </a:solidFill>
                  <a:latin typeface="Times New Roman" pitchFamily="18" charset="0"/>
                </a:rPr>
                <a:t>        </a:t>
              </a:r>
              <a:r>
                <a:rPr lang="es-VE" sz="800" b="1">
                  <a:solidFill>
                    <a:srgbClr val="333333"/>
                  </a:solidFill>
                  <a:latin typeface="Times New Roman" pitchFamily="18" charset="0"/>
                </a:rPr>
                <a:t> </a:t>
              </a:r>
              <a:r>
                <a:rPr lang="es-VE" sz="1400" b="1">
                  <a:solidFill>
                    <a:srgbClr val="333333"/>
                  </a:solidFill>
                  <a:latin typeface="Times New Roman" pitchFamily="18" charset="0"/>
                </a:rPr>
                <a:t>O¯</a:t>
              </a:r>
            </a:p>
          </p:txBody>
        </p:sp>
        <p:sp>
          <p:nvSpPr>
            <p:cNvPr id="34842" name="Line 31"/>
            <p:cNvSpPr>
              <a:spLocks noChangeShapeType="1"/>
            </p:cNvSpPr>
            <p:nvPr/>
          </p:nvSpPr>
          <p:spPr bwMode="auto">
            <a:xfrm>
              <a:off x="3516" y="3318"/>
              <a:ext cx="0" cy="96"/>
            </a:xfrm>
            <a:prstGeom prst="line">
              <a:avLst/>
            </a:prstGeom>
            <a:noFill/>
            <a:ln w="50800" cmpd="dbl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3" name="Rectangle 32"/>
            <p:cNvSpPr>
              <a:spLocks noChangeArrowheads="1"/>
            </p:cNvSpPr>
            <p:nvPr/>
          </p:nvSpPr>
          <p:spPr bwMode="auto">
            <a:xfrm>
              <a:off x="2976" y="3408"/>
              <a:ext cx="192" cy="144"/>
            </a:xfrm>
            <a:prstGeom prst="rect">
              <a:avLst/>
            </a:prstGeom>
            <a:solidFill>
              <a:srgbClr val="FEB2C4"/>
            </a:solidFill>
            <a:ln w="9525">
              <a:solidFill>
                <a:srgbClr val="FEB2C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33"/>
            <p:cNvSpPr>
              <a:spLocks noChangeShapeType="1"/>
            </p:cNvSpPr>
            <p:nvPr/>
          </p:nvSpPr>
          <p:spPr bwMode="auto">
            <a:xfrm>
              <a:off x="3520" y="3520"/>
              <a:ext cx="0" cy="96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5" name="Line 34"/>
            <p:cNvSpPr>
              <a:spLocks noChangeShapeType="1"/>
            </p:cNvSpPr>
            <p:nvPr/>
          </p:nvSpPr>
          <p:spPr bwMode="auto">
            <a:xfrm>
              <a:off x="3024" y="3480"/>
              <a:ext cx="288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7500938" cy="963613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NICOTINAMIDA  ADENINA DINUCLEÓTIDO  FOSFATO (NADP</a:t>
            </a:r>
            <a:r>
              <a:rPr lang="es-MX" sz="28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39090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690938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005138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328988" y="142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281940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325563" y="3452813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>
                <a:solidFill>
                  <a:schemeClr val="folHlink"/>
                </a:solidFill>
                <a:latin typeface="Batang" pitchFamily="18" charset="-127"/>
              </a:rPr>
              <a:t>Pirofosfato </a:t>
            </a:r>
          </a:p>
        </p:txBody>
      </p:sp>
      <p:sp>
        <p:nvSpPr>
          <p:cNvPr id="32786" name="AutoShape 18"/>
          <p:cNvSpPr>
            <a:spLocks/>
          </p:cNvSpPr>
          <p:nvPr/>
        </p:nvSpPr>
        <p:spPr bwMode="auto">
          <a:xfrm>
            <a:off x="2619375" y="2270125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686300" y="4076700"/>
            <a:ext cx="1219200" cy="1066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943600" y="4103688"/>
            <a:ext cx="244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s-VE" sz="1600" b="1">
                <a:solidFill>
                  <a:schemeClr val="tx1"/>
                </a:solidFill>
                <a:latin typeface="Batang" pitchFamily="18" charset="-127"/>
              </a:rPr>
              <a:t>Adenina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476375" y="5373688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>
                <a:solidFill>
                  <a:srgbClr val="990000"/>
                </a:solidFill>
                <a:latin typeface="Batang" pitchFamily="18" charset="-127"/>
              </a:rPr>
              <a:t>D-Ribosa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887788" y="3597275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600" b="1">
                <a:solidFill>
                  <a:srgbClr val="CC3300"/>
                </a:solidFill>
                <a:latin typeface="Batang" pitchFamily="18" charset="-127"/>
              </a:rPr>
              <a:t>D-Ribosa</a:t>
            </a:r>
          </a:p>
        </p:txBody>
      </p:sp>
      <p:sp>
        <p:nvSpPr>
          <p:cNvPr id="32791" name="AutoShape 23"/>
          <p:cNvSpPr>
            <a:spLocks/>
          </p:cNvSpPr>
          <p:nvPr/>
        </p:nvSpPr>
        <p:spPr bwMode="auto">
          <a:xfrm rot="5400000">
            <a:off x="4352925" y="29210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2792" name="AutoShape 24"/>
          <p:cNvSpPr>
            <a:spLocks/>
          </p:cNvSpPr>
          <p:nvPr/>
        </p:nvSpPr>
        <p:spPr bwMode="auto">
          <a:xfrm>
            <a:off x="2627313" y="5013325"/>
            <a:ext cx="144462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578600" y="5829300"/>
            <a:ext cx="900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>
                <a:solidFill>
                  <a:schemeClr val="accent1"/>
                </a:solidFill>
                <a:latin typeface="Batang" pitchFamily="18" charset="-127"/>
              </a:rPr>
              <a:t>Fosfato</a:t>
            </a:r>
          </a:p>
        </p:txBody>
      </p:sp>
      <p:sp>
        <p:nvSpPr>
          <p:cNvPr id="32805" name="AutoShape 37"/>
          <p:cNvSpPr>
            <a:spLocks/>
          </p:cNvSpPr>
          <p:nvPr/>
        </p:nvSpPr>
        <p:spPr bwMode="auto">
          <a:xfrm>
            <a:off x="6373813" y="5516563"/>
            <a:ext cx="142875" cy="1008062"/>
          </a:xfrm>
          <a:prstGeom prst="rightBrace">
            <a:avLst>
              <a:gd name="adj1" fmla="val 58796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27 Rectángulo redondeado"/>
          <p:cNvSpPr/>
          <p:nvPr/>
        </p:nvSpPr>
        <p:spPr>
          <a:xfrm>
            <a:off x="5286375" y="1857375"/>
            <a:ext cx="135731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5357813" y="1928813"/>
            <a:ext cx="3571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NICOTINAMIDA (C4).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dirty="0"/>
          </a:p>
        </p:txBody>
      </p:sp>
      <p:pic>
        <p:nvPicPr>
          <p:cNvPr id="34837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b="1">
                <a:solidFill>
                  <a:schemeClr val="bg1"/>
                </a:solidFill>
              </a:rPr>
              <a:t>Tema: Coenzimas.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5" grpId="0"/>
      <p:bldP spid="32786" grpId="0" animBg="1"/>
      <p:bldP spid="32787" grpId="0" animBg="1"/>
      <p:bldP spid="32788" grpId="0"/>
      <p:bldP spid="32789" grpId="0"/>
      <p:bldP spid="32790" grpId="0"/>
      <p:bldP spid="32791" grpId="0" animBg="1"/>
      <p:bldP spid="32792" grpId="0" animBg="1"/>
      <p:bldP spid="32804" grpId="0"/>
      <p:bldP spid="328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5026025" cy="647700"/>
          </a:xfrm>
        </p:spPr>
        <p:txBody>
          <a:bodyPr/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1. </a:t>
            </a:r>
            <a:r>
              <a:rPr lang="es-ES_tradnl" sz="3200" b="1" u="sng" dirty="0" smtClean="0">
                <a:solidFill>
                  <a:srgbClr val="C00000"/>
                </a:solidFill>
              </a:rPr>
              <a:t>Especificidad  de  sustrato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190129"/>
            <a:ext cx="6840760" cy="6223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s-ES_tradnl" b="1" dirty="0" smtClean="0">
                <a:solidFill>
                  <a:srgbClr val="C00000"/>
                </a:solidFill>
              </a:rPr>
              <a:t>2.  </a:t>
            </a:r>
            <a:r>
              <a:rPr lang="es-ES_tradnl" b="1" u="sng" dirty="0" smtClean="0">
                <a:solidFill>
                  <a:srgbClr val="C00000"/>
                </a:solidFill>
              </a:rPr>
              <a:t>Especificidad de acción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995488" y="868363"/>
            <a:ext cx="5091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u="sng" baseline="0" dirty="0">
                <a:solidFill>
                  <a:srgbClr val="002060"/>
                </a:solidFill>
                <a:latin typeface="Verdana" pitchFamily="34" charset="0"/>
              </a:rPr>
              <a:t>Especificidad enzimática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384620" y="3284538"/>
            <a:ext cx="1896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1.2. Relativa</a:t>
            </a:r>
            <a:endParaRPr lang="es-ES" sz="2400" b="0" baseline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413345" y="2636838"/>
            <a:ext cx="1964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1.1. Absoluta</a:t>
            </a:r>
            <a:endParaRPr lang="es-ES" sz="2400" b="0" baseline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403819" y="4843463"/>
            <a:ext cx="1964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2.1. Absoluta</a:t>
            </a:r>
            <a:endParaRPr lang="es-ES" sz="2400" b="0" baseline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 de flecha"/>
          <p:cNvCxnSpPr/>
          <p:nvPr/>
        </p:nvCxnSpPr>
        <p:spPr>
          <a:xfrm flipH="1">
            <a:off x="7092280" y="2348880"/>
            <a:ext cx="144016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79512" y="2924944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AH</a:t>
            </a:r>
            <a:r>
              <a:rPr lang="es-ES" sz="3200" b="1" baseline="-25000" dirty="0" smtClean="0">
                <a:solidFill>
                  <a:schemeClr val="tx1"/>
                </a:solidFill>
              </a:rPr>
              <a:t>2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24128" y="2780928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NADP</a:t>
            </a:r>
            <a:r>
              <a:rPr lang="es-ES" sz="3200" b="1" dirty="0" smtClean="0">
                <a:solidFill>
                  <a:schemeClr val="tx1"/>
                </a:solidFill>
              </a:rPr>
              <a:t>H</a:t>
            </a:r>
            <a:r>
              <a:rPr lang="es-ES" sz="3200" b="1" dirty="0" smtClean="0">
                <a:solidFill>
                  <a:srgbClr val="FF0000"/>
                </a:solidFill>
              </a:rPr>
              <a:t>  </a:t>
            </a:r>
            <a:r>
              <a:rPr lang="es-ES" sz="3200" b="1" dirty="0" smtClean="0">
                <a:solidFill>
                  <a:schemeClr val="tx1"/>
                </a:solidFill>
              </a:rPr>
              <a:t>+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16016" y="285293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 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12360" y="2780928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H</a:t>
            </a:r>
            <a:r>
              <a:rPr lang="es-ES" sz="3200" b="1" baseline="30000" dirty="0" smtClean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99784" y="3573016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Protón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(ión 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hidrógeno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 liberado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 al medio acuoso)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4128" y="3645024"/>
            <a:ext cx="146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Coenzima 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reducida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 rot="5400000" flipH="1">
            <a:off x="6372200" y="2852936"/>
            <a:ext cx="360040" cy="1224136"/>
          </a:xfrm>
          <a:prstGeom prst="leftBrace">
            <a:avLst>
              <a:gd name="adj1" fmla="val 0"/>
              <a:gd name="adj2" fmla="val 525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brir llave"/>
          <p:cNvSpPr/>
          <p:nvPr/>
        </p:nvSpPr>
        <p:spPr>
          <a:xfrm rot="5400000" flipH="1">
            <a:off x="7956376" y="2996952"/>
            <a:ext cx="360040" cy="792088"/>
          </a:xfrm>
          <a:prstGeom prst="leftBrace">
            <a:avLst>
              <a:gd name="adj1" fmla="val 0"/>
              <a:gd name="adj2" fmla="val 525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35 Grupo"/>
          <p:cNvGrpSpPr/>
          <p:nvPr/>
        </p:nvGrpSpPr>
        <p:grpSpPr>
          <a:xfrm>
            <a:off x="1691680" y="2852936"/>
            <a:ext cx="1736373" cy="1499974"/>
            <a:chOff x="251520" y="3861048"/>
            <a:chExt cx="1736373" cy="1499974"/>
          </a:xfrm>
        </p:grpSpPr>
        <p:sp>
          <p:nvSpPr>
            <p:cNvPr id="21" name="20 CuadroTexto"/>
            <p:cNvSpPr txBox="1"/>
            <p:nvPr/>
          </p:nvSpPr>
          <p:spPr>
            <a:xfrm>
              <a:off x="251520" y="3861048"/>
              <a:ext cx="1736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rgbClr val="FF0000"/>
                  </a:solidFill>
                </a:rPr>
                <a:t>NADP</a:t>
              </a:r>
              <a:r>
                <a:rPr lang="es-ES" sz="32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s-ES" sz="3200" b="1" dirty="0" smtClean="0">
                  <a:solidFill>
                    <a:srgbClr val="FF0000"/>
                  </a:solidFill>
                </a:rPr>
                <a:t>  </a:t>
              </a:r>
              <a:endParaRPr lang="es-E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51520" y="4653136"/>
              <a:ext cx="1467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Coenzima </a:t>
              </a:r>
            </a:p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oxidada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Abrir llave"/>
            <p:cNvSpPr/>
            <p:nvPr/>
          </p:nvSpPr>
          <p:spPr>
            <a:xfrm rot="5400000" flipH="1">
              <a:off x="683568" y="3933056"/>
              <a:ext cx="360040" cy="1224136"/>
            </a:xfrm>
            <a:prstGeom prst="leftBrace">
              <a:avLst>
                <a:gd name="adj1" fmla="val 0"/>
                <a:gd name="adj2" fmla="val 525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37 Grupo"/>
          <p:cNvGrpSpPr/>
          <p:nvPr/>
        </p:nvGrpSpPr>
        <p:grpSpPr>
          <a:xfrm>
            <a:off x="3131840" y="2780928"/>
            <a:ext cx="1584176" cy="1058634"/>
            <a:chOff x="3347864" y="3645024"/>
            <a:chExt cx="1584176" cy="1058634"/>
          </a:xfrm>
        </p:grpSpPr>
        <p:grpSp>
          <p:nvGrpSpPr>
            <p:cNvPr id="13" name="10 Grupo"/>
            <p:cNvGrpSpPr/>
            <p:nvPr/>
          </p:nvGrpSpPr>
          <p:grpSpPr>
            <a:xfrm>
              <a:off x="3419872" y="4077072"/>
              <a:ext cx="1440160" cy="252455"/>
              <a:chOff x="4067944" y="1412776"/>
              <a:chExt cx="1008112" cy="288032"/>
            </a:xfrm>
          </p:grpSpPr>
          <p:cxnSp>
            <p:nvCxnSpPr>
              <p:cNvPr id="19" name="11 Conector recto de flecha"/>
              <p:cNvCxnSpPr/>
              <p:nvPr/>
            </p:nvCxnSpPr>
            <p:spPr>
              <a:xfrm>
                <a:off x="4067944" y="1412776"/>
                <a:ext cx="1008112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2 Conector recto de flecha"/>
              <p:cNvCxnSpPr/>
              <p:nvPr/>
            </p:nvCxnSpPr>
            <p:spPr>
              <a:xfrm flipH="1">
                <a:off x="4067944" y="1700808"/>
                <a:ext cx="93610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CuadroTexto"/>
            <p:cNvSpPr txBox="1"/>
            <p:nvPr/>
          </p:nvSpPr>
          <p:spPr>
            <a:xfrm>
              <a:off x="3707904" y="436510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/>
                  </a:solidFill>
                </a:rPr>
                <a:t>oxidación</a:t>
              </a:r>
              <a:endParaRPr lang="es-E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347864" y="3645024"/>
              <a:ext cx="121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/>
                  </a:solidFill>
                </a:rPr>
                <a:t>reducción</a:t>
              </a:r>
              <a:endParaRPr lang="es-E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259632" y="292494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+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92080" y="292494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+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471200" y="198884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000066"/>
                </a:solidFill>
              </a:rPr>
              <a:t>Indica el ion hidruro adicionado</a:t>
            </a:r>
            <a:endParaRPr lang="es-ES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80728"/>
            <a:ext cx="80283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0066"/>
                </a:solidFill>
              </a:rPr>
              <a:t>NAD</a:t>
            </a:r>
            <a:r>
              <a:rPr lang="es-ES" sz="4000" b="1" baseline="30000" dirty="0" smtClean="0">
                <a:solidFill>
                  <a:srgbClr val="000066"/>
                </a:solidFill>
              </a:rPr>
              <a:t>+</a:t>
            </a:r>
            <a:r>
              <a:rPr lang="es-ES" sz="4000" b="1" dirty="0" smtClean="0">
                <a:solidFill>
                  <a:srgbClr val="000066"/>
                </a:solidFill>
              </a:rPr>
              <a:t>   </a:t>
            </a:r>
            <a:r>
              <a:rPr lang="es-ES" sz="4000" dirty="0" smtClean="0">
                <a:solidFill>
                  <a:srgbClr val="000066"/>
                </a:solidFill>
              </a:rPr>
              <a:t>generalmente actúa en oxidaciones como parte de una reacción catabólica</a:t>
            </a:r>
          </a:p>
          <a:p>
            <a:endParaRPr lang="es-ES" dirty="0" smtClean="0">
              <a:solidFill>
                <a:srgbClr val="000066"/>
              </a:solidFill>
            </a:endParaRPr>
          </a:p>
          <a:p>
            <a:r>
              <a:rPr lang="es-ES" sz="4000" b="1" dirty="0" smtClean="0">
                <a:solidFill>
                  <a:srgbClr val="000066"/>
                </a:solidFill>
              </a:rPr>
              <a:t>NADP</a:t>
            </a:r>
            <a:r>
              <a:rPr lang="es-ES" sz="4000" b="1" baseline="30000" dirty="0" smtClean="0">
                <a:solidFill>
                  <a:srgbClr val="000066"/>
                </a:solidFill>
              </a:rPr>
              <a:t>+</a:t>
            </a:r>
            <a:r>
              <a:rPr lang="es-ES" sz="4000" b="1" dirty="0" smtClean="0">
                <a:solidFill>
                  <a:srgbClr val="000066"/>
                </a:solidFill>
              </a:rPr>
              <a:t>  </a:t>
            </a:r>
            <a:r>
              <a:rPr lang="es-ES" sz="5400" b="1" baseline="30000" dirty="0" smtClean="0">
                <a:solidFill>
                  <a:srgbClr val="000066"/>
                </a:solidFill>
              </a:rPr>
              <a:t>+</a:t>
            </a:r>
            <a:r>
              <a:rPr lang="es-ES" sz="5400" b="1" dirty="0" smtClean="0">
                <a:solidFill>
                  <a:srgbClr val="000066"/>
                </a:solidFill>
              </a:rPr>
              <a:t>   </a:t>
            </a:r>
            <a:r>
              <a:rPr lang="es-ES" sz="4000" dirty="0" smtClean="0">
                <a:solidFill>
                  <a:srgbClr val="000066"/>
                </a:solidFill>
              </a:rPr>
              <a:t>generalmente actúa en la reducciones como parte de una reacción anabólica</a:t>
            </a:r>
          </a:p>
          <a:p>
            <a:endParaRPr lang="es-ES" sz="4000" b="1" dirty="0">
              <a:solidFill>
                <a:srgbClr val="000066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60032" y="6093296"/>
            <a:ext cx="388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Pag</a:t>
            </a:r>
            <a:r>
              <a:rPr lang="es-ES" dirty="0" smtClean="0">
                <a:solidFill>
                  <a:srgbClr val="C00000"/>
                </a:solidFill>
              </a:rPr>
              <a:t> 512 del </a:t>
            </a:r>
            <a:r>
              <a:rPr lang="es-ES" dirty="0" err="1" smtClean="0">
                <a:solidFill>
                  <a:srgbClr val="C00000"/>
                </a:solidFill>
              </a:rPr>
              <a:t>Lehninger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260648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Papeles  metabólicos  especializados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214938" y="4929188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Pelagra</a:t>
            </a:r>
            <a:endParaRPr lang="es-E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b="1">
                <a:solidFill>
                  <a:schemeClr val="bg1"/>
                </a:solidFill>
              </a:rPr>
              <a:t>Tema: Coenzimas.</a:t>
            </a:r>
            <a:endParaRPr lang="es-ES"/>
          </a:p>
        </p:txBody>
      </p:sp>
      <p:pic>
        <p:nvPicPr>
          <p:cNvPr id="3584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dermatitis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785813"/>
            <a:ext cx="35718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albeitar02-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643063"/>
            <a:ext cx="29289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pelag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71813"/>
            <a:ext cx="47164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536" y="476672"/>
            <a:ext cx="79208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rgbClr val="000066"/>
                </a:solidFill>
              </a:rPr>
              <a:t>Enfermedad carencial</a:t>
            </a:r>
            <a:r>
              <a:rPr lang="es-ES_tradnl" sz="2000" b="1" dirty="0" smtClean="0">
                <a:solidFill>
                  <a:srgbClr val="000066"/>
                </a:solidFill>
              </a:rPr>
              <a:t>: </a:t>
            </a:r>
            <a:r>
              <a:rPr lang="es-ES_tradnl" b="1" dirty="0" smtClean="0">
                <a:solidFill>
                  <a:srgbClr val="000066"/>
                </a:solidFill>
              </a:rPr>
              <a:t>Pelagra, del italiano (piel rugosa</a:t>
            </a:r>
            <a:r>
              <a:rPr lang="es-ES_tradnl" sz="2000" b="1" dirty="0" smtClean="0">
                <a:solidFill>
                  <a:srgbClr val="000066"/>
                </a:solidFill>
              </a:rPr>
              <a:t>)  síndrome de diarrea, dermatitis ,demencia), lengua  negra en el perro.</a:t>
            </a:r>
            <a:endParaRPr lang="es-ES_tradnl" sz="2000" b="1" dirty="0">
              <a:solidFill>
                <a:srgbClr val="000066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84482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La vitamina niacina se sintetiza en el cuerpo a partir de triptófano, dietas pobres en triptófano causan deficiencia de niacina y por tanto de NAD y NADP ,afectando a todas las deshidrogenasa que utilizan esta dos coenzimas.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4198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63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es-ES_tradnl" sz="3200">
              <a:solidFill>
                <a:schemeClr val="tx2"/>
              </a:solidFill>
              <a:latin typeface="+mn-lt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_tradnl" sz="32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500313" y="1143000"/>
            <a:ext cx="4779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frutas (cítricos), hortalizas.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85813" y="1112838"/>
            <a:ext cx="166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Fuentes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85813" y="642938"/>
            <a:ext cx="3859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Precursor vitamínico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643438" y="642938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Vitamina  C</a:t>
            </a:r>
          </a:p>
        </p:txBody>
      </p:sp>
      <p:grpSp>
        <p:nvGrpSpPr>
          <p:cNvPr id="2" name="27 Grupo"/>
          <p:cNvGrpSpPr>
            <a:grpSpLocks/>
          </p:cNvGrpSpPr>
          <p:nvPr/>
        </p:nvGrpSpPr>
        <p:grpSpPr bwMode="auto">
          <a:xfrm>
            <a:off x="714375" y="1785938"/>
            <a:ext cx="8143875" cy="3365500"/>
            <a:chOff x="714375" y="2500313"/>
            <a:chExt cx="8143875" cy="3365500"/>
          </a:xfrm>
        </p:grpSpPr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3929063" y="3000375"/>
              <a:ext cx="4572000" cy="2706688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1997" name="Rectangle 7"/>
            <p:cNvSpPr>
              <a:spLocks noChangeArrowheads="1"/>
            </p:cNvSpPr>
            <p:nvPr/>
          </p:nvSpPr>
          <p:spPr bwMode="auto">
            <a:xfrm>
              <a:off x="4714875" y="5500688"/>
              <a:ext cx="1454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Escorbuto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14375" y="5429250"/>
              <a:ext cx="40417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carencial: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99" name="Rectangle 9"/>
            <p:cNvSpPr>
              <a:spLocks noChangeArrowheads="1"/>
            </p:cNvSpPr>
            <p:nvPr/>
          </p:nvSpPr>
          <p:spPr bwMode="auto">
            <a:xfrm>
              <a:off x="3214688" y="4786313"/>
              <a:ext cx="457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000" b="1">
                  <a:solidFill>
                    <a:schemeClr val="tx1"/>
                  </a:solidFill>
                </a:rPr>
                <a:t>6) </a:t>
              </a:r>
              <a:r>
                <a:rPr lang="es-ES_tradnl" sz="2000" b="1">
                  <a:solidFill>
                    <a:schemeClr val="tx1"/>
                  </a:solidFill>
                  <a:sym typeface="Symbol" pitchFamily="18" charset="2"/>
                </a:rPr>
                <a:t> absorción del hierro</a:t>
              </a:r>
            </a:p>
          </p:txBody>
        </p:sp>
        <p:sp>
          <p:nvSpPr>
            <p:cNvPr id="42000" name="Rectangle 10"/>
            <p:cNvSpPr>
              <a:spLocks noChangeArrowheads="1"/>
            </p:cNvSpPr>
            <p:nvPr/>
          </p:nvSpPr>
          <p:spPr bwMode="auto">
            <a:xfrm>
              <a:off x="3071813" y="4429125"/>
              <a:ext cx="20272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000" b="1">
                  <a:solidFill>
                    <a:schemeClr val="tx1"/>
                  </a:solidFill>
                </a:rPr>
                <a:t>5) Antioxidante</a:t>
              </a:r>
            </a:p>
          </p:txBody>
        </p:sp>
        <p:sp>
          <p:nvSpPr>
            <p:cNvPr id="42001" name="Rectangle 11"/>
            <p:cNvSpPr>
              <a:spLocks noChangeArrowheads="1"/>
            </p:cNvSpPr>
            <p:nvPr/>
          </p:nvSpPr>
          <p:spPr bwMode="auto">
            <a:xfrm>
              <a:off x="2928938" y="4143375"/>
              <a:ext cx="36861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4) Síntesis de ácidos biliares</a:t>
              </a:r>
            </a:p>
          </p:txBody>
        </p:sp>
        <p:sp>
          <p:nvSpPr>
            <p:cNvPr id="42002" name="Rectangle 12"/>
            <p:cNvSpPr>
              <a:spLocks noChangeArrowheads="1"/>
            </p:cNvSpPr>
            <p:nvPr/>
          </p:nvSpPr>
          <p:spPr bwMode="auto">
            <a:xfrm>
              <a:off x="2786063" y="3786188"/>
              <a:ext cx="36718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3) Catabolismo de la tirosina</a:t>
              </a:r>
            </a:p>
          </p:txBody>
        </p:sp>
        <p:sp>
          <p:nvSpPr>
            <p:cNvPr id="42003" name="Rectangle 13"/>
            <p:cNvSpPr>
              <a:spLocks noChangeArrowheads="1"/>
            </p:cNvSpPr>
            <p:nvPr/>
          </p:nvSpPr>
          <p:spPr bwMode="auto">
            <a:xfrm>
              <a:off x="2714625" y="3429000"/>
              <a:ext cx="31892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2) Síntesis de adrenalina</a:t>
              </a:r>
            </a:p>
          </p:txBody>
        </p:sp>
        <p:sp>
          <p:nvSpPr>
            <p:cNvPr id="42004" name="Rectangle 14"/>
            <p:cNvSpPr>
              <a:spLocks noChangeArrowheads="1"/>
            </p:cNvSpPr>
            <p:nvPr/>
          </p:nvSpPr>
          <p:spPr bwMode="auto">
            <a:xfrm>
              <a:off x="2571750" y="3071813"/>
              <a:ext cx="6164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1) Síntesis de colágeno (hidroxilación de prolina)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85813" y="2973388"/>
              <a:ext cx="19018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Ejemplos: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500313" y="2571750"/>
              <a:ext cx="63579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sz="1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ác</a:t>
              </a:r>
              <a:r>
                <a:rPr lang="es-ES_tradnl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ascórbico + S            </a:t>
              </a:r>
              <a:r>
                <a:rPr lang="es-ES_tradnl" sz="1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ác</a:t>
              </a:r>
              <a:r>
                <a:rPr lang="es-ES_tradnl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s-ES_tradnl" sz="1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deshidroascórbico</a:t>
              </a:r>
              <a:r>
                <a:rPr lang="es-ES_tradnl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+ SH</a:t>
              </a:r>
              <a:r>
                <a:rPr lang="es-ES_tradnl" sz="1800" b="1" baseline="-18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 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85813" y="2500313"/>
              <a:ext cx="17811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Función</a:t>
              </a:r>
              <a:r>
                <a:rPr lang="es-ES_tradnl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</a:t>
              </a:r>
              <a:endParaRPr lang="es-E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>
              <a:off x="4643438" y="2786063"/>
              <a:ext cx="428625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5" name="29 Rectángulo"/>
          <p:cNvSpPr>
            <a:spLocks noChangeArrowheads="1"/>
          </p:cNvSpPr>
          <p:nvPr/>
        </p:nvSpPr>
        <p:spPr bwMode="auto">
          <a:xfrm>
            <a:off x="1357313" y="5929313"/>
            <a:ext cx="6357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Vitamínica/No Nucleotidica/transfieren hidrogeno.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ÁCIDO ASCÓRBICO</a:t>
            </a:r>
            <a:endParaRPr lang="es-E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33563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27238"/>
            <a:ext cx="82804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b="1">
                <a:solidFill>
                  <a:schemeClr val="bg1"/>
                </a:solidFill>
              </a:rPr>
              <a:t>Tema: Coenzimas.</a:t>
            </a:r>
            <a:endParaRPr lang="es-ES"/>
          </a:p>
        </p:txBody>
      </p:sp>
      <p:pic>
        <p:nvPicPr>
          <p:cNvPr id="43014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tato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379663"/>
            <a:ext cx="5154612" cy="3281362"/>
          </a:xfr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14375" y="1196975"/>
            <a:ext cx="7313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DEFICIENCIA DE VITAMINA C</a:t>
            </a:r>
          </a:p>
        </p:txBody>
      </p:sp>
      <p:pic>
        <p:nvPicPr>
          <p:cNvPr id="44036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4506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01650" y="2543175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buFont typeface="Wingdings" pitchFamily="2" charset="2"/>
              <a:buNone/>
              <a:defRPr/>
            </a:pPr>
            <a:endParaRPr lang="es-ES_tradnl">
              <a:solidFill>
                <a:schemeClr val="tx2"/>
              </a:solidFill>
              <a:latin typeface="+mn-lt"/>
            </a:endParaRPr>
          </a:p>
          <a:p>
            <a:pPr marL="609600" indent="-609600" algn="just">
              <a:buFont typeface="Wingdings" pitchFamily="2" charset="2"/>
              <a:buNone/>
              <a:defRPr/>
            </a:pPr>
            <a:endParaRPr lang="es-ES_tradnl" sz="2000">
              <a:solidFill>
                <a:schemeClr val="tx2"/>
              </a:solidFill>
              <a:latin typeface="+mn-lt"/>
            </a:endParaRPr>
          </a:p>
          <a:p>
            <a:pPr marL="609600" indent="-609600" algn="just">
              <a:buFont typeface="Wingdings" pitchFamily="2" charset="2"/>
              <a:buNone/>
              <a:defRPr/>
            </a:pPr>
            <a:endParaRPr lang="es-ES_tradnl">
              <a:solidFill>
                <a:schemeClr val="tx2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buFont typeface="Arial" charset="0"/>
              <a:buNone/>
              <a:defRPr/>
            </a:pPr>
            <a:endParaRPr lang="es-ES" sz="3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857625" y="314325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858000" y="314325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57188" y="1571625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928938" y="1643063"/>
            <a:ext cx="567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anillo de benzoquinona + radical isoprenoide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57188" y="2290763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Sitio  activo: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571750" y="2357438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 b="1">
                <a:solidFill>
                  <a:schemeClr val="tx1"/>
                </a:solidFill>
              </a:rPr>
              <a:t>C1 y C4 (carbonilo)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57188" y="29384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857375" y="3000375"/>
            <a:ext cx="7065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Ubiquinona</a:t>
            </a:r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H             </a:t>
            </a:r>
            <a:r>
              <a:rPr lang="es-ES_tradn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semiquinona</a:t>
            </a:r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H</a:t>
            </a:r>
            <a:r>
              <a:rPr lang="es-ES_tradnl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s-ES_tradn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ubiquinol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57188" y="4090988"/>
            <a:ext cx="1881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214563" y="4143375"/>
            <a:ext cx="243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Cadena respiratoria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619250" y="4522788"/>
            <a:ext cx="216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 b="1">
                <a:solidFill>
                  <a:schemeClr val="tx1"/>
                </a:solidFill>
              </a:rPr>
              <a:t>1)  NADH DHasa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616075" y="4945063"/>
            <a:ext cx="2620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2)  Succinato Dhasa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1614488" y="5353050"/>
            <a:ext cx="333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 b="1">
                <a:solidFill>
                  <a:schemeClr val="tx1"/>
                </a:solidFill>
              </a:rPr>
              <a:t>3)  Citocromo c reductasa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1071563" y="642938"/>
            <a:ext cx="5857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UBIQUINONA  (Coenzima Q)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7" name="35 Rectángulo"/>
          <p:cNvSpPr>
            <a:spLocks noChangeArrowheads="1"/>
          </p:cNvSpPr>
          <p:nvPr/>
        </p:nvSpPr>
        <p:spPr bwMode="auto">
          <a:xfrm>
            <a:off x="1214438" y="6143625"/>
            <a:ext cx="6500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No Vitamínica/No Nucleotidica/transfieren hidrogeno.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8788" y="2971800"/>
            <a:ext cx="8208962" cy="2909888"/>
            <a:chOff x="249" y="1872"/>
            <a:chExt cx="5171" cy="1833"/>
          </a:xfrm>
        </p:grpSpPr>
        <p:pic>
          <p:nvPicPr>
            <p:cNvPr id="460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872"/>
              <a:ext cx="5171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Rectangle 6"/>
            <p:cNvSpPr>
              <a:spLocks noChangeArrowheads="1"/>
            </p:cNvSpPr>
            <p:nvPr/>
          </p:nvSpPr>
          <p:spPr bwMode="auto">
            <a:xfrm>
              <a:off x="1533" y="2918"/>
              <a:ext cx="2676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Transportador electrónico mitocondrial</a:t>
              </a:r>
            </a:p>
          </p:txBody>
        </p:sp>
      </p:grp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42938" y="928688"/>
            <a:ext cx="7543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UBIQUINONA  (Coenzima Q)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4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sp>
        <p:nvSpPr>
          <p:cNvPr id="46086" name="7 Rectángulo"/>
          <p:cNvSpPr>
            <a:spLocks noChangeArrowheads="1"/>
          </p:cNvSpPr>
          <p:nvPr/>
        </p:nvSpPr>
        <p:spPr bwMode="auto">
          <a:xfrm>
            <a:off x="0" y="2214563"/>
            <a:ext cx="733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C1 y C4 (carbonilo del anillo benzoquinona ) </a:t>
            </a:r>
            <a:r>
              <a:rPr lang="es-ES_tradnl" sz="1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Radical isoprenoide.</a:t>
            </a:r>
            <a:endParaRPr lang="es-ES_tradnl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520700"/>
            <a:ext cx="7543800" cy="96361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TETRAHIDROBIOPTERINA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mtClean="0"/>
              <a:t> 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5720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214938" y="3857625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925513" y="1592263"/>
            <a:ext cx="2560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Composición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429000" y="1643063"/>
            <a:ext cx="281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400" b="1">
                <a:solidFill>
                  <a:schemeClr val="tx1"/>
                </a:solidFill>
              </a:rPr>
              <a:t>anillo de pteridina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71500" y="542925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Fenilalanina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H</a:t>
            </a: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biopterina            Tirosina + H</a:t>
            </a: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biopterina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28875" y="4572000"/>
            <a:ext cx="745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Síntesis de tirosina (</a:t>
            </a:r>
            <a:r>
              <a:rPr lang="es-ES_tradn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fenilalanina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hidroxilasa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900113" y="4508500"/>
            <a:ext cx="167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500313" y="3571875"/>
            <a:ext cx="6989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biopterina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 S            H</a:t>
            </a: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biopterina</a:t>
            </a: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SH</a:t>
            </a:r>
            <a:r>
              <a:rPr lang="es-ES_tradnl" sz="2400" baseline="-18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920750" y="3536950"/>
            <a:ext cx="168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Función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954088" y="2492375"/>
            <a:ext cx="2300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Sitio  activo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286125" y="2500313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N3 y N5</a:t>
            </a:r>
          </a:p>
        </p:txBody>
      </p:sp>
      <p:sp>
        <p:nvSpPr>
          <p:cNvPr id="47119" name="14 Rectángulo"/>
          <p:cNvSpPr>
            <a:spLocks noChangeArrowheads="1"/>
          </p:cNvSpPr>
          <p:nvPr/>
        </p:nvSpPr>
        <p:spPr bwMode="auto">
          <a:xfrm>
            <a:off x="1857375" y="6143625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b="1" u="sng">
                <a:solidFill>
                  <a:srgbClr val="FF0000"/>
                </a:solidFill>
                <a:cs typeface="Arial" charset="0"/>
              </a:rPr>
              <a:t>No Vitamínica/No Nucleotidica/transfieren hidrogeno</a:t>
            </a:r>
            <a:r>
              <a:rPr lang="es-ES_tradnl" b="1" u="sng">
                <a:solidFill>
                  <a:srgbClr val="FF0000"/>
                </a:solidFill>
                <a:cs typeface="Arial" charset="0"/>
              </a:rPr>
              <a:t>.</a:t>
            </a:r>
            <a:endParaRPr lang="es-ES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animBg="1"/>
      <p:bldP spid="46085" grpId="0" animBg="1"/>
      <p:bldP spid="46086" grpId="0"/>
      <p:bldP spid="46087" grpId="0"/>
      <p:bldP spid="46089" grpId="0"/>
      <p:bldP spid="46090" grpId="0"/>
      <p:bldP spid="46091" grpId="0"/>
      <p:bldP spid="46093" grpId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s-MX" sz="3600" b="1" u="sng" dirty="0" smtClean="0">
                <a:solidFill>
                  <a:srgbClr val="C00000"/>
                </a:solidFill>
              </a:rPr>
              <a:t>1.1. Especificidad   absoluta</a:t>
            </a:r>
            <a:endParaRPr lang="es-ES" sz="3600" b="1" u="sng" dirty="0" smtClean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6575" y="2565400"/>
            <a:ext cx="5503863" cy="4064000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1412776"/>
            <a:ext cx="7772400" cy="110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800" baseline="0" dirty="0">
                <a:solidFill>
                  <a:srgbClr val="C00000"/>
                </a:solidFill>
                <a:latin typeface="Times New Roman" pitchFamily="18" charset="0"/>
              </a:rPr>
              <a:t>DE GRUPO: </a:t>
            </a:r>
            <a:r>
              <a:rPr lang="es-MX" sz="2800" b="0" baseline="0" dirty="0">
                <a:solidFill>
                  <a:schemeClr val="tx2"/>
                </a:solidFill>
                <a:latin typeface="Times New Roman" pitchFamily="18" charset="0"/>
              </a:rPr>
              <a:t>alcohol, enlace peptídico, enlace éster.</a:t>
            </a:r>
          </a:p>
          <a:p>
            <a:pPr algn="ctr" eaLnBrk="0" hangingPunct="0"/>
            <a:r>
              <a:rPr lang="es-MX" sz="2800" baseline="0" dirty="0">
                <a:solidFill>
                  <a:srgbClr val="C00000"/>
                </a:solidFill>
                <a:latin typeface="Times New Roman" pitchFamily="18" charset="0"/>
              </a:rPr>
              <a:t>ÓPTICA:  </a:t>
            </a:r>
            <a:r>
              <a:rPr lang="es-MX" sz="2800" b="0" baseline="0" dirty="0">
                <a:solidFill>
                  <a:schemeClr val="tx2"/>
                </a:solidFill>
                <a:latin typeface="Times New Roman" pitchFamily="18" charset="0"/>
              </a:rPr>
              <a:t>D, L  (D-monosacáridos; L-aminoácidos)</a:t>
            </a:r>
          </a:p>
          <a:p>
            <a:pPr algn="ctr" eaLnBrk="0" hangingPunct="0"/>
            <a:endParaRPr lang="es-ES" sz="2800" b="0" baseline="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1628775"/>
            <a:ext cx="10606088" cy="4637088"/>
            <a:chOff x="192" y="1026"/>
            <a:chExt cx="6681" cy="2921"/>
          </a:xfrm>
        </p:grpSpPr>
        <p:sp>
          <p:nvSpPr>
            <p:cNvPr id="48132" name="Rectangle 3"/>
            <p:cNvSpPr>
              <a:spLocks noChangeArrowheads="1"/>
            </p:cNvSpPr>
            <p:nvPr/>
          </p:nvSpPr>
          <p:spPr bwMode="auto">
            <a:xfrm>
              <a:off x="1113" y="1026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1113" y="109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1113" y="1101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1661"/>
              <a:ext cx="5375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Text Box 10"/>
            <p:cNvSpPr txBox="1">
              <a:spLocks noChangeArrowheads="1"/>
            </p:cNvSpPr>
            <p:nvPr/>
          </p:nvSpPr>
          <p:spPr bwMode="auto">
            <a:xfrm>
              <a:off x="204" y="2478"/>
              <a:ext cx="863" cy="2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1600" b="1"/>
                <a:t>H</a:t>
              </a:r>
              <a:r>
                <a:rPr lang="es-ES" sz="1200" b="1"/>
                <a:t>2</a:t>
              </a:r>
              <a:r>
                <a:rPr lang="es-ES" sz="1600" b="1"/>
                <a:t>biopterina reductasa</a:t>
              </a:r>
            </a:p>
          </p:txBody>
        </p:sp>
        <p:sp>
          <p:nvSpPr>
            <p:cNvPr id="48137" name="Text Box 11"/>
            <p:cNvSpPr txBox="1">
              <a:spLocks noChangeArrowheads="1"/>
            </p:cNvSpPr>
            <p:nvPr/>
          </p:nvSpPr>
          <p:spPr bwMode="auto">
            <a:xfrm>
              <a:off x="1620" y="2475"/>
              <a:ext cx="1600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/>
                <a:t>3,5,7,8 H</a:t>
              </a:r>
              <a:r>
                <a:rPr lang="es-ES" sz="1200" b="1"/>
                <a:t>4</a:t>
              </a:r>
              <a:r>
                <a:rPr lang="es-ES" sz="1600" b="1"/>
                <a:t>biopterina</a:t>
              </a:r>
            </a:p>
          </p:txBody>
        </p:sp>
        <p:sp>
          <p:nvSpPr>
            <p:cNvPr id="48138" name="Text Box 12"/>
            <p:cNvSpPr txBox="1">
              <a:spLocks noChangeArrowheads="1"/>
            </p:cNvSpPr>
            <p:nvPr/>
          </p:nvSpPr>
          <p:spPr bwMode="auto">
            <a:xfrm>
              <a:off x="1429" y="3612"/>
              <a:ext cx="1600" cy="33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/>
                <a:t>7,8 H</a:t>
              </a:r>
              <a:r>
                <a:rPr lang="es-ES" sz="1200" b="1"/>
                <a:t>2</a:t>
              </a:r>
              <a:r>
                <a:rPr lang="es-ES" sz="1600" b="1"/>
                <a:t>biopterina</a:t>
              </a:r>
            </a:p>
            <a:p>
              <a:pPr algn="ctr">
                <a:lnSpc>
                  <a:spcPct val="80000"/>
                </a:lnSpc>
              </a:pPr>
              <a:endParaRPr lang="es-ES" sz="1600" b="1"/>
            </a:p>
          </p:txBody>
        </p:sp>
        <p:sp>
          <p:nvSpPr>
            <p:cNvPr id="48139" name="Text Box 13"/>
            <p:cNvSpPr txBox="1">
              <a:spLocks noChangeArrowheads="1"/>
            </p:cNvSpPr>
            <p:nvPr/>
          </p:nvSpPr>
          <p:spPr bwMode="auto">
            <a:xfrm>
              <a:off x="3605" y="2507"/>
              <a:ext cx="863" cy="2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1600" b="1"/>
                <a:t>Fenilalanina hidroxilasa</a:t>
              </a:r>
            </a:p>
          </p:txBody>
        </p:sp>
        <p:sp>
          <p:nvSpPr>
            <p:cNvPr id="48140" name="Text Box 14"/>
            <p:cNvSpPr txBox="1">
              <a:spLocks noChangeArrowheads="1"/>
            </p:cNvSpPr>
            <p:nvPr/>
          </p:nvSpPr>
          <p:spPr bwMode="auto">
            <a:xfrm>
              <a:off x="4364" y="2200"/>
              <a:ext cx="899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b="1"/>
                <a:t>Fenilalanina</a:t>
              </a:r>
            </a:p>
          </p:txBody>
        </p:sp>
        <p:sp>
          <p:nvSpPr>
            <p:cNvPr id="48141" name="Text Box 15"/>
            <p:cNvSpPr txBox="1">
              <a:spLocks noChangeArrowheads="1"/>
            </p:cNvSpPr>
            <p:nvPr/>
          </p:nvSpPr>
          <p:spPr bwMode="auto">
            <a:xfrm>
              <a:off x="4535" y="3385"/>
              <a:ext cx="568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b="1"/>
                <a:t>Tirosina</a:t>
              </a:r>
            </a:p>
          </p:txBody>
        </p:sp>
      </p:grpSp>
      <p:sp>
        <p:nvSpPr>
          <p:cNvPr id="47123" name="Rectangle 19"/>
          <p:cNvSpPr>
            <a:spLocks noGrp="1" noChangeArrowheads="1"/>
          </p:cNvSpPr>
          <p:nvPr>
            <p:ph type="title"/>
          </p:nvPr>
        </p:nvSpPr>
        <p:spPr>
          <a:xfrm>
            <a:off x="781050" y="520700"/>
            <a:ext cx="7543800" cy="96361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TETRAHIDROBIOPTERINA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7543800" cy="8921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ÁCIDO  DIHIDROLIPOICO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2000250"/>
            <a:ext cx="7543800" cy="4114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MX" baseline="-25000" smtClean="0"/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/>
            <a:endParaRPr lang="es-ES" smtClean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4286250" y="521493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900113" y="1879600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00113" y="2600325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Sitio  activo: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900113" y="33321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Función: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900113" y="4076700"/>
            <a:ext cx="190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429000" y="1928813"/>
            <a:ext cx="3567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Ácido 6,8 tio-octanoico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143250" y="2643188"/>
            <a:ext cx="257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S de los C6 y C8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500313" y="3429000"/>
            <a:ext cx="421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400" b="1">
                <a:solidFill>
                  <a:schemeClr val="tx1"/>
                </a:solidFill>
              </a:rPr>
              <a:t>Transferencia de hidrógeno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268413" y="4572000"/>
            <a:ext cx="78755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Complejo de la </a:t>
            </a:r>
            <a:r>
              <a:rPr lang="es-ES_tradn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Piruvato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de la </a:t>
            </a:r>
            <a:r>
              <a:rPr lang="es-ES_tradn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cetoglutarato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Dhasa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28625" y="5000625"/>
            <a:ext cx="78073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chemeClr val="tx1"/>
                </a:solidFill>
              </a:rPr>
              <a:t>Ác. dihidrolipoico + FAD             Ác. Lipoico + FADH</a:t>
            </a:r>
            <a:r>
              <a:rPr lang="es-MX" sz="2400" b="1" baseline="-18000">
                <a:solidFill>
                  <a:schemeClr val="tx1"/>
                </a:solidFill>
              </a:rPr>
              <a:t>2</a:t>
            </a:r>
            <a:endParaRPr lang="es-ES" sz="2400" b="1" baseline="-18000">
              <a:solidFill>
                <a:schemeClr val="tx1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928813" y="5429250"/>
            <a:ext cx="5649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chemeClr val="tx1"/>
                </a:solidFill>
              </a:rPr>
              <a:t>Enzima: dihidrolipoil deshidrogenasa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49167" name="14 Rectángulo"/>
          <p:cNvSpPr>
            <a:spLocks noChangeArrowheads="1"/>
          </p:cNvSpPr>
          <p:nvPr/>
        </p:nvSpPr>
        <p:spPr bwMode="auto">
          <a:xfrm>
            <a:off x="1714500" y="6286500"/>
            <a:ext cx="5643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b="1" u="sng">
                <a:solidFill>
                  <a:srgbClr val="FF0000"/>
                </a:solidFill>
                <a:cs typeface="Arial" charset="0"/>
              </a:rPr>
              <a:t>No Vitamínica/No Nucleotidica/transfieren hidrogeno.</a:t>
            </a:r>
            <a:endParaRPr lang="es-ES" sz="16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animBg="1"/>
      <p:bldP spid="48134" grpId="0"/>
      <p:bldP spid="48135" grpId="0"/>
      <p:bldP spid="48136" grpId="0"/>
      <p:bldP spid="48137" grpId="0"/>
      <p:bldP spid="48138" grpId="0"/>
      <p:bldP spid="48140" grpId="0"/>
      <p:bldP spid="48141" grpId="0" animBg="1"/>
      <p:bldP spid="4814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950913" y="2611438"/>
            <a:ext cx="7196137" cy="2219325"/>
            <a:chOff x="703" y="1645"/>
            <a:chExt cx="4533" cy="1398"/>
          </a:xfrm>
        </p:grpSpPr>
        <p:sp>
          <p:nvSpPr>
            <p:cNvPr id="50181" name="Text Box 183"/>
            <p:cNvSpPr txBox="1">
              <a:spLocks noChangeArrowheads="1"/>
            </p:cNvSpPr>
            <p:nvPr/>
          </p:nvSpPr>
          <p:spPr bwMode="auto">
            <a:xfrm>
              <a:off x="1393" y="1645"/>
              <a:ext cx="4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0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182" name="Text Box 184"/>
            <p:cNvSpPr txBox="1">
              <a:spLocks noChangeArrowheads="1"/>
            </p:cNvSpPr>
            <p:nvPr/>
          </p:nvSpPr>
          <p:spPr bwMode="auto">
            <a:xfrm>
              <a:off x="1826" y="2009"/>
              <a:ext cx="6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/>
                <a:t>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  <a:r>
                <a:rPr lang="es-ES" sz="2400" b="1"/>
                <a:t> </a:t>
              </a:r>
              <a:endParaRPr lang="es-ES" sz="2400" b="1" baseline="-16000"/>
            </a:p>
          </p:txBody>
        </p:sp>
        <p:sp>
          <p:nvSpPr>
            <p:cNvPr id="50183" name="Text Box 185"/>
            <p:cNvSpPr txBox="1">
              <a:spLocks noChangeArrowheads="1"/>
            </p:cNvSpPr>
            <p:nvPr/>
          </p:nvSpPr>
          <p:spPr bwMode="auto">
            <a:xfrm>
              <a:off x="2338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</a:t>
              </a:r>
              <a:r>
                <a:rPr lang="es-ES" sz="2400" b="1" baseline="-16000"/>
                <a:t>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50184" name="Text Box 188"/>
            <p:cNvSpPr txBox="1">
              <a:spLocks noChangeArrowheads="1"/>
            </p:cNvSpPr>
            <p:nvPr/>
          </p:nvSpPr>
          <p:spPr bwMode="auto">
            <a:xfrm>
              <a:off x="4004" y="2016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50185" name="Text Box 189"/>
            <p:cNvSpPr txBox="1">
              <a:spLocks noChangeArrowheads="1"/>
            </p:cNvSpPr>
            <p:nvPr/>
          </p:nvSpPr>
          <p:spPr bwMode="auto">
            <a:xfrm>
              <a:off x="2896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50186" name="Text Box 190"/>
            <p:cNvSpPr txBox="1">
              <a:spLocks noChangeArrowheads="1"/>
            </p:cNvSpPr>
            <p:nvPr/>
          </p:nvSpPr>
          <p:spPr bwMode="auto">
            <a:xfrm>
              <a:off x="3450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50187" name="Text Box 191"/>
            <p:cNvSpPr txBox="1">
              <a:spLocks noChangeArrowheads="1"/>
            </p:cNvSpPr>
            <p:nvPr/>
          </p:nvSpPr>
          <p:spPr bwMode="auto">
            <a:xfrm>
              <a:off x="4561" y="1721"/>
              <a:ext cx="675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2400" b="1"/>
                <a:t>     </a:t>
              </a:r>
              <a:r>
                <a:rPr lang="es-ES" sz="2400" b="1">
                  <a:solidFill>
                    <a:schemeClr val="tx1"/>
                  </a:solidFill>
                </a:rPr>
                <a:t>O</a:t>
              </a:r>
            </a:p>
            <a:p>
              <a:pPr>
                <a:lnSpc>
                  <a:spcPct val="60000"/>
                </a:lnSpc>
              </a:pPr>
              <a:endParaRPr lang="es-ES" sz="2400" b="1"/>
            </a:p>
            <a:p>
              <a:pPr>
                <a:lnSpc>
                  <a:spcPct val="80000"/>
                </a:lnSpc>
              </a:pPr>
              <a:r>
                <a:rPr lang="es-ES" sz="2400" b="1">
                  <a:solidFill>
                    <a:schemeClr val="tx1"/>
                  </a:solidFill>
                </a:rPr>
                <a:t>C</a:t>
              </a:r>
            </a:p>
            <a:p>
              <a:pPr>
                <a:lnSpc>
                  <a:spcPct val="60000"/>
                </a:lnSpc>
              </a:pPr>
              <a:endParaRPr lang="es-ES" sz="2400" b="1"/>
            </a:p>
            <a:p>
              <a:pPr>
                <a:lnSpc>
                  <a:spcPct val="80000"/>
                </a:lnSpc>
              </a:pPr>
              <a:r>
                <a:rPr lang="es-ES" sz="2400" b="1"/>
                <a:t>     </a:t>
              </a:r>
              <a:r>
                <a:rPr lang="es-ES" sz="2400" b="1">
                  <a:solidFill>
                    <a:schemeClr val="tx1"/>
                  </a:solidFill>
                </a:rPr>
                <a:t>OH</a:t>
              </a:r>
            </a:p>
          </p:txBody>
        </p:sp>
        <p:sp>
          <p:nvSpPr>
            <p:cNvPr id="50188" name="Line 193"/>
            <p:cNvSpPr>
              <a:spLocks noChangeShapeType="1"/>
            </p:cNvSpPr>
            <p:nvPr/>
          </p:nvSpPr>
          <p:spPr bwMode="auto">
            <a:xfrm flipV="1">
              <a:off x="4780" y="1919"/>
              <a:ext cx="104" cy="138"/>
            </a:xfrm>
            <a:prstGeom prst="line">
              <a:avLst/>
            </a:prstGeom>
            <a:noFill/>
            <a:ln w="762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9" name="Line 194"/>
            <p:cNvSpPr>
              <a:spLocks noChangeShapeType="1"/>
            </p:cNvSpPr>
            <p:nvPr/>
          </p:nvSpPr>
          <p:spPr bwMode="auto">
            <a:xfrm>
              <a:off x="4771" y="2237"/>
              <a:ext cx="105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0" name="Text Box 195"/>
            <p:cNvSpPr txBox="1">
              <a:spLocks noChangeArrowheads="1"/>
            </p:cNvSpPr>
            <p:nvPr/>
          </p:nvSpPr>
          <p:spPr bwMode="auto">
            <a:xfrm>
              <a:off x="703" y="2009"/>
              <a:ext cx="4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H</a:t>
              </a:r>
              <a:r>
                <a:rPr lang="es-ES" sz="2400" b="1" baseline="-16000">
                  <a:solidFill>
                    <a:schemeClr val="tx1"/>
                  </a:solidFill>
                </a:rPr>
                <a:t>2</a:t>
              </a:r>
              <a:r>
                <a:rPr lang="es-ES" sz="24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0191" name="Text Box 196"/>
            <p:cNvSpPr txBox="1">
              <a:spLocks noChangeArrowheads="1"/>
            </p:cNvSpPr>
            <p:nvPr/>
          </p:nvSpPr>
          <p:spPr bwMode="auto">
            <a:xfrm>
              <a:off x="1184" y="2520"/>
              <a:ext cx="25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S</a:t>
              </a:r>
            </a:p>
            <a:p>
              <a:r>
                <a:rPr lang="es-ES" sz="2400" b="1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0192" name="Text Box 197"/>
            <p:cNvSpPr txBox="1">
              <a:spLocks noChangeArrowheads="1"/>
            </p:cNvSpPr>
            <p:nvPr/>
          </p:nvSpPr>
          <p:spPr bwMode="auto">
            <a:xfrm>
              <a:off x="1634" y="2520"/>
              <a:ext cx="25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S</a:t>
              </a:r>
            </a:p>
            <a:p>
              <a:r>
                <a:rPr lang="es-ES" sz="2400" b="1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0193" name="Line 199"/>
            <p:cNvSpPr>
              <a:spLocks noChangeShapeType="1"/>
            </p:cNvSpPr>
            <p:nvPr/>
          </p:nvSpPr>
          <p:spPr bwMode="auto">
            <a:xfrm rot="867208" flipH="1">
              <a:off x="1196" y="1876"/>
              <a:ext cx="158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4" name="Line 200"/>
            <p:cNvSpPr>
              <a:spLocks noChangeShapeType="1"/>
            </p:cNvSpPr>
            <p:nvPr/>
          </p:nvSpPr>
          <p:spPr bwMode="auto">
            <a:xfrm rot="-867208">
              <a:off x="1685" y="1879"/>
              <a:ext cx="157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5" name="Line 201"/>
            <p:cNvSpPr>
              <a:spLocks noChangeShapeType="1"/>
            </p:cNvSpPr>
            <p:nvPr/>
          </p:nvSpPr>
          <p:spPr bwMode="auto">
            <a:xfrm flipH="1">
              <a:off x="1806" y="2279"/>
              <a:ext cx="104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6" name="Line 202"/>
            <p:cNvSpPr>
              <a:spLocks noChangeShapeType="1"/>
            </p:cNvSpPr>
            <p:nvPr/>
          </p:nvSpPr>
          <p:spPr bwMode="auto">
            <a:xfrm>
              <a:off x="1096" y="2297"/>
              <a:ext cx="104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7" name="Line 203"/>
            <p:cNvSpPr>
              <a:spLocks noChangeShapeType="1"/>
            </p:cNvSpPr>
            <p:nvPr/>
          </p:nvSpPr>
          <p:spPr bwMode="auto">
            <a:xfrm>
              <a:off x="1409" y="2655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9358" name="Rectangle 206"/>
          <p:cNvSpPr>
            <a:spLocks noGrp="1" noChangeArrowheads="1"/>
          </p:cNvSpPr>
          <p:nvPr>
            <p:ph type="title"/>
          </p:nvPr>
        </p:nvSpPr>
        <p:spPr>
          <a:xfrm>
            <a:off x="781050" y="495300"/>
            <a:ext cx="7543800" cy="8921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ÁCIDO  DIHIDROLIPOICO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20 Rectángulo"/>
          <p:cNvSpPr>
            <a:spLocks noChangeArrowheads="1"/>
          </p:cNvSpPr>
          <p:nvPr/>
        </p:nvSpPr>
        <p:spPr bwMode="auto">
          <a:xfrm>
            <a:off x="1357313" y="4929188"/>
            <a:ext cx="1781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2"/>
                </a:solidFill>
              </a:rPr>
              <a:t>S de los C6 y C8</a:t>
            </a:r>
            <a:endParaRPr lang="es-ES" sz="1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120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142875" y="1428750"/>
            <a:ext cx="7772400" cy="4870450"/>
            <a:chOff x="685800" y="1160463"/>
            <a:chExt cx="7772400" cy="4869951"/>
          </a:xfrm>
        </p:grpSpPr>
        <p:sp>
          <p:nvSpPr>
            <p:cNvPr id="51209" name="Rectangle 3"/>
            <p:cNvSpPr>
              <a:spLocks noChangeArrowheads="1"/>
            </p:cNvSpPr>
            <p:nvPr/>
          </p:nvSpPr>
          <p:spPr bwMode="auto">
            <a:xfrm>
              <a:off x="685800" y="1447800"/>
              <a:ext cx="7772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90000"/>
                </a:lnSpc>
              </a:pPr>
              <a:endParaRPr lang="es-ES_tradnl" sz="26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MX" sz="24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MX" sz="24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MX" sz="26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MX" sz="24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MX" sz="2400" b="1">
                <a:cs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s-ES" sz="2400" b="1">
                <a:cs typeface="Arial" charset="0"/>
              </a:endParaRPr>
            </a:p>
          </p:txBody>
        </p:sp>
        <p:sp>
          <p:nvSpPr>
            <p:cNvPr id="51210" name="Line 4"/>
            <p:cNvSpPr>
              <a:spLocks noChangeShapeType="1"/>
            </p:cNvSpPr>
            <p:nvPr/>
          </p:nvSpPr>
          <p:spPr bwMode="auto">
            <a:xfrm>
              <a:off x="3900510" y="3803669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11" name="Line 5"/>
            <p:cNvSpPr>
              <a:spLocks noChangeShapeType="1"/>
            </p:cNvSpPr>
            <p:nvPr/>
          </p:nvSpPr>
          <p:spPr bwMode="auto">
            <a:xfrm>
              <a:off x="3900510" y="4160859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12" name="Line 6"/>
            <p:cNvSpPr>
              <a:spLocks noChangeShapeType="1"/>
            </p:cNvSpPr>
            <p:nvPr/>
          </p:nvSpPr>
          <p:spPr bwMode="auto">
            <a:xfrm>
              <a:off x="4249738" y="4581525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13" name="Line 7"/>
            <p:cNvSpPr>
              <a:spLocks noChangeShapeType="1"/>
            </p:cNvSpPr>
            <p:nvPr/>
          </p:nvSpPr>
          <p:spPr bwMode="auto">
            <a:xfrm>
              <a:off x="4400545" y="5231982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14" name="Line 8"/>
            <p:cNvSpPr>
              <a:spLocks noChangeShapeType="1"/>
            </p:cNvSpPr>
            <p:nvPr/>
          </p:nvSpPr>
          <p:spPr bwMode="auto">
            <a:xfrm>
              <a:off x="4186231" y="5589134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043238" y="5660565"/>
              <a:ext cx="3365500" cy="369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Enzima: </a:t>
              </a:r>
              <a:r>
                <a:rPr lang="es-MX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citocromo</a:t>
              </a:r>
              <a:r>
                <a:rPr lang="es-MX" sz="1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c oxidasa</a:t>
              </a:r>
              <a:endPara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6" name="Rectangle 10"/>
            <p:cNvSpPr>
              <a:spLocks noChangeArrowheads="1"/>
            </p:cNvSpPr>
            <p:nvPr/>
          </p:nvSpPr>
          <p:spPr bwMode="auto">
            <a:xfrm>
              <a:off x="1614463" y="5374843"/>
              <a:ext cx="58277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2 cit aa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 + ½ O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2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                 2 cit aa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 + H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2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O</a:t>
              </a:r>
              <a:endParaRPr lang="es-ES" sz="18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1217" name="Rectangle 11"/>
            <p:cNvSpPr>
              <a:spLocks noChangeArrowheads="1"/>
            </p:cNvSpPr>
            <p:nvPr/>
          </p:nvSpPr>
          <p:spPr bwMode="auto">
            <a:xfrm>
              <a:off x="1185835" y="5017691"/>
              <a:ext cx="7106433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2 cit c(Fe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 + 2 cit aa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               2 cit c(Fe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 + 2 cit aa</a:t>
              </a:r>
              <a:r>
                <a:rPr lang="es-MX" sz="1800" b="1" baseline="-16000">
                  <a:solidFill>
                    <a:schemeClr val="tx2"/>
                  </a:solidFill>
                  <a:cs typeface="Arial" charset="0"/>
                </a:rPr>
                <a:t>3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2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2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757488" y="4660542"/>
              <a:ext cx="3957637" cy="400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Enzima </a:t>
              </a:r>
              <a:r>
                <a:rPr lang="es-MX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citocromo</a:t>
              </a:r>
              <a:r>
                <a:rPr lang="es-MX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c </a:t>
              </a:r>
              <a:r>
                <a:rPr lang="es-MX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reductasa</a:t>
              </a:r>
              <a:r>
                <a:rPr lang="es-MX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9" name="Rectangle 13"/>
            <p:cNvSpPr>
              <a:spLocks noChangeArrowheads="1"/>
            </p:cNvSpPr>
            <p:nvPr/>
          </p:nvSpPr>
          <p:spPr bwMode="auto">
            <a:xfrm>
              <a:off x="1317625" y="4365625"/>
              <a:ext cx="6593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2 cit c</a:t>
              </a:r>
              <a:r>
                <a:rPr lang="es-MX" sz="1800" b="1" baseline="-1600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+ 2 cit c(Fe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           2 cit c</a:t>
              </a:r>
              <a:r>
                <a:rPr lang="es-MX" sz="1800" b="1" baseline="-1600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+ 2 cit c(Fe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</a:t>
              </a:r>
              <a:endParaRPr lang="es-ES" sz="18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1220" name="Rectangle 14"/>
            <p:cNvSpPr>
              <a:spLocks noChangeArrowheads="1"/>
            </p:cNvSpPr>
            <p:nvPr/>
          </p:nvSpPr>
          <p:spPr bwMode="auto">
            <a:xfrm>
              <a:off x="900114" y="4017983"/>
              <a:ext cx="6976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2 cit b(Fe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+ 2 cit c</a:t>
              </a:r>
              <a:r>
                <a:rPr lang="es-MX" sz="1800" b="1" baseline="-1600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            2 cit b(Fe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+3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 + 2 cit c</a:t>
              </a:r>
              <a:r>
                <a:rPr lang="es-MX" sz="1800" b="1" baseline="-1600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(Fe</a:t>
              </a:r>
              <a:r>
                <a:rPr lang="es-MX" sz="1800" b="1" baseline="30000">
                  <a:solidFill>
                    <a:schemeClr val="tx1"/>
                  </a:solidFill>
                  <a:cs typeface="Arial" charset="0"/>
                </a:rPr>
                <a:t>+2</a:t>
              </a:r>
              <a:r>
                <a:rPr lang="es-MX" sz="1800" b="1">
                  <a:solidFill>
                    <a:schemeClr val="tx1"/>
                  </a:solidFill>
                  <a:cs typeface="Arial" charset="0"/>
                </a:rPr>
                <a:t>)</a:t>
              </a:r>
              <a:endParaRPr lang="es-ES" sz="18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1221" name="Rectangle 15"/>
            <p:cNvSpPr>
              <a:spLocks noChangeArrowheads="1"/>
            </p:cNvSpPr>
            <p:nvPr/>
          </p:nvSpPr>
          <p:spPr bwMode="auto">
            <a:xfrm>
              <a:off x="1257304" y="3589355"/>
              <a:ext cx="57102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s-MX" sz="2000" b="1">
                  <a:solidFill>
                    <a:schemeClr val="tx1"/>
                  </a:solidFill>
                  <a:cs typeface="Arial" charset="0"/>
                </a:rPr>
                <a:t>CoQH</a:t>
              </a:r>
              <a:r>
                <a:rPr lang="es-MX" sz="2000" b="1" baseline="-16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s-MX" sz="2000" b="1">
                  <a:solidFill>
                    <a:schemeClr val="tx1"/>
                  </a:solidFill>
                  <a:cs typeface="Arial" charset="0"/>
                </a:rPr>
                <a:t> +2 cit b (Fe</a:t>
              </a:r>
              <a:r>
                <a:rPr lang="es-MX" sz="2000" b="1" baseline="30000">
                  <a:solidFill>
                    <a:schemeClr val="tx1"/>
                  </a:solidFill>
                  <a:cs typeface="Arial" charset="0"/>
                </a:rPr>
                <a:t>+3</a:t>
              </a:r>
              <a:r>
                <a:rPr lang="es-MX" sz="2000" b="1">
                  <a:solidFill>
                    <a:schemeClr val="tx1"/>
                  </a:solidFill>
                  <a:cs typeface="Arial" charset="0"/>
                </a:rPr>
                <a:t>)           CoQ +2 cit b (Fe</a:t>
              </a:r>
              <a:r>
                <a:rPr lang="es-MX" sz="2000" b="1" baseline="30000">
                  <a:solidFill>
                    <a:schemeClr val="tx1"/>
                  </a:solidFill>
                  <a:cs typeface="Arial" charset="0"/>
                </a:rPr>
                <a:t>+2</a:t>
              </a:r>
              <a:r>
                <a:rPr lang="es-MX" sz="2000" b="1">
                  <a:solidFill>
                    <a:schemeClr val="tx1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51222" name="Rectangle 16"/>
            <p:cNvSpPr>
              <a:spLocks noChangeArrowheads="1"/>
            </p:cNvSpPr>
            <p:nvPr/>
          </p:nvSpPr>
          <p:spPr bwMode="auto">
            <a:xfrm>
              <a:off x="2555875" y="3141663"/>
              <a:ext cx="3477234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s-MX" b="1">
                  <a:cs typeface="Arial" charset="0"/>
                </a:rPr>
                <a:t>   </a:t>
              </a:r>
              <a:r>
                <a:rPr lang="es-MX" sz="2400" b="1">
                  <a:solidFill>
                    <a:schemeClr val="tx1"/>
                  </a:solidFill>
                  <a:cs typeface="Arial" charset="0"/>
                </a:rPr>
                <a:t>Cadena respiratoria: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900113" y="3125587"/>
              <a:ext cx="1928812" cy="52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Ejemplos:</a:t>
              </a:r>
              <a:r>
                <a:rPr lang="es-ES_tradnl" b="1" dirty="0">
                  <a:solidFill>
                    <a:srgbClr val="66FF33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es-ES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900113" y="2471604"/>
              <a:ext cx="1703387" cy="52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Función: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900113" y="1798573"/>
              <a:ext cx="2320925" cy="52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Sitio  activo: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900113" y="1160463"/>
              <a:ext cx="2581275" cy="52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Composición: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7" name="Rectangle 21"/>
            <p:cNvSpPr>
              <a:spLocks noChangeArrowheads="1"/>
            </p:cNvSpPr>
            <p:nvPr/>
          </p:nvSpPr>
          <p:spPr bwMode="auto">
            <a:xfrm>
              <a:off x="2830513" y="1190625"/>
              <a:ext cx="5299849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_tradnl" b="1">
                  <a:cs typeface="Arial" charset="0"/>
                </a:rPr>
                <a:t>      </a:t>
              </a:r>
              <a:r>
                <a:rPr lang="es-ES_tradnl" sz="2400" b="1">
                  <a:solidFill>
                    <a:schemeClr val="tx1"/>
                  </a:solidFill>
                  <a:cs typeface="Arial" charset="0"/>
                </a:rPr>
                <a:t>Anillo tetrapirrólico + Fe (HEM)</a:t>
              </a:r>
            </a:p>
          </p:txBody>
        </p:sp>
        <p:sp>
          <p:nvSpPr>
            <p:cNvPr id="51228" name="Rectangle 22"/>
            <p:cNvSpPr>
              <a:spLocks noChangeArrowheads="1"/>
            </p:cNvSpPr>
            <p:nvPr/>
          </p:nvSpPr>
          <p:spPr bwMode="auto">
            <a:xfrm>
              <a:off x="2771775" y="1831975"/>
              <a:ext cx="2887329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_tradnl" b="1">
                  <a:cs typeface="Arial" charset="0"/>
                </a:rPr>
                <a:t>     </a:t>
              </a:r>
              <a:r>
                <a:rPr lang="es-ES_tradnl" sz="2400" b="1">
                  <a:solidFill>
                    <a:schemeClr val="tx1"/>
                  </a:solidFill>
                  <a:cs typeface="Arial" charset="0"/>
                </a:rPr>
                <a:t>Hierro del HEM</a:t>
              </a:r>
            </a:p>
          </p:txBody>
        </p:sp>
        <p:sp>
          <p:nvSpPr>
            <p:cNvPr id="51229" name="Rectangle 23"/>
            <p:cNvSpPr>
              <a:spLocks noChangeArrowheads="1"/>
            </p:cNvSpPr>
            <p:nvPr/>
          </p:nvSpPr>
          <p:spPr bwMode="auto">
            <a:xfrm>
              <a:off x="2411413" y="2492375"/>
              <a:ext cx="4555093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_tradnl" b="1">
                  <a:cs typeface="Arial" charset="0"/>
                </a:rPr>
                <a:t>   </a:t>
              </a:r>
              <a:r>
                <a:rPr lang="es-ES_tradnl" sz="2400" b="1">
                  <a:solidFill>
                    <a:schemeClr val="tx1"/>
                  </a:solidFill>
                  <a:cs typeface="Arial" charset="0"/>
                </a:rPr>
                <a:t>Transferencia de electrones</a:t>
              </a: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2857500" y="642938"/>
            <a:ext cx="3003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CITOCROMOS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8" name="29 Rectángulo"/>
          <p:cNvSpPr>
            <a:spLocks noChangeArrowheads="1"/>
          </p:cNvSpPr>
          <p:nvPr/>
        </p:nvSpPr>
        <p:spPr bwMode="auto">
          <a:xfrm>
            <a:off x="1500188" y="6357938"/>
            <a:ext cx="585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b="1" u="sng">
                <a:solidFill>
                  <a:srgbClr val="FF0000"/>
                </a:solidFill>
                <a:cs typeface="Arial" charset="0"/>
              </a:rPr>
              <a:t>No Vitamínica/No Nucleotidica/transfieren hidrogeno.</a:t>
            </a:r>
            <a:endParaRPr lang="es-ES" sz="16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357188" y="1362075"/>
            <a:ext cx="7715250" cy="5495925"/>
            <a:chOff x="357158" y="1362075"/>
            <a:chExt cx="7715250" cy="5495925"/>
          </a:xfrm>
        </p:grpSpPr>
        <p:pic>
          <p:nvPicPr>
            <p:cNvPr id="52229" name="Picture 4" descr="http://linux.ajusco.upn.mx/fotosintesis/img/mitocondri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362075"/>
              <a:ext cx="7715250" cy="549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1428728" y="2071678"/>
              <a:ext cx="2428892" cy="928694"/>
              <a:chOff x="1428728" y="2071678"/>
              <a:chExt cx="2428892" cy="928694"/>
            </a:xfrm>
          </p:grpSpPr>
          <p:sp>
            <p:nvSpPr>
              <p:cNvPr id="5" name="4 Explosión 2"/>
              <p:cNvSpPr/>
              <p:nvPr/>
            </p:nvSpPr>
            <p:spPr>
              <a:xfrm>
                <a:off x="2214533" y="2071688"/>
                <a:ext cx="357187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" name="5 Explosión 2"/>
              <p:cNvSpPr/>
              <p:nvPr/>
            </p:nvSpPr>
            <p:spPr>
              <a:xfrm>
                <a:off x="3286095" y="2571750"/>
                <a:ext cx="357188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6 Explosión 2"/>
              <p:cNvSpPr/>
              <p:nvPr/>
            </p:nvSpPr>
            <p:spPr>
              <a:xfrm>
                <a:off x="3000345" y="2714625"/>
                <a:ext cx="357188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7 Explosión 2"/>
              <p:cNvSpPr/>
              <p:nvPr/>
            </p:nvSpPr>
            <p:spPr>
              <a:xfrm>
                <a:off x="2643158" y="2643188"/>
                <a:ext cx="357187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8 Explosión 2"/>
              <p:cNvSpPr/>
              <p:nvPr/>
            </p:nvSpPr>
            <p:spPr>
              <a:xfrm>
                <a:off x="3500408" y="2286000"/>
                <a:ext cx="357187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0" name="9 Explosión 2"/>
              <p:cNvSpPr/>
              <p:nvPr/>
            </p:nvSpPr>
            <p:spPr>
              <a:xfrm>
                <a:off x="2571720" y="2143125"/>
                <a:ext cx="357188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1" name="10 Explosión 2"/>
              <p:cNvSpPr/>
              <p:nvPr/>
            </p:nvSpPr>
            <p:spPr>
              <a:xfrm>
                <a:off x="1428720" y="2500313"/>
                <a:ext cx="357188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2" name="11 Explosión 2"/>
              <p:cNvSpPr/>
              <p:nvPr/>
            </p:nvSpPr>
            <p:spPr>
              <a:xfrm>
                <a:off x="1857345" y="2357438"/>
                <a:ext cx="357188" cy="28575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6 Grupo"/>
          <p:cNvGrpSpPr>
            <a:grpSpLocks/>
          </p:cNvGrpSpPr>
          <p:nvPr/>
        </p:nvGrpSpPr>
        <p:grpSpPr bwMode="auto">
          <a:xfrm>
            <a:off x="-36513" y="0"/>
            <a:ext cx="7351713" cy="6056313"/>
            <a:chOff x="-36513" y="0"/>
            <a:chExt cx="7351713" cy="6055658"/>
          </a:xfrm>
        </p:grpSpPr>
        <p:sp>
          <p:nvSpPr>
            <p:cNvPr id="94210" name="Text Box 2"/>
            <p:cNvSpPr txBox="1">
              <a:spLocks noChangeArrowheads="1"/>
            </p:cNvSpPr>
            <p:nvPr/>
          </p:nvSpPr>
          <p:spPr bwMode="auto">
            <a:xfrm>
              <a:off x="-36513" y="163495"/>
              <a:ext cx="1581151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CC6600"/>
                  </a:solidFill>
                </a:rPr>
                <a:t>NADH+H</a:t>
              </a:r>
              <a:r>
                <a:rPr lang="es-ES_tradnl" baseline="30000">
                  <a:solidFill>
                    <a:srgbClr val="CC6600"/>
                  </a:solidFill>
                </a:rPr>
                <a:t>+</a:t>
              </a:r>
              <a:endParaRPr lang="es-ES" baseline="30000">
                <a:solidFill>
                  <a:srgbClr val="CC6600"/>
                </a:solidFill>
              </a:endParaRPr>
            </a:p>
          </p:txBody>
        </p:sp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665163" y="907952"/>
              <a:ext cx="882650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FF6600"/>
                  </a:solidFill>
                </a:rPr>
                <a:t>FMN</a:t>
              </a:r>
              <a:endParaRPr lang="es-ES">
                <a:solidFill>
                  <a:srgbClr val="FF6600"/>
                </a:solidFill>
              </a:endParaRPr>
            </a:p>
          </p:txBody>
        </p:sp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990600" y="1523835"/>
              <a:ext cx="874713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FF3300"/>
                  </a:solidFill>
                </a:rPr>
                <a:t>Fe-S</a:t>
              </a:r>
              <a:endParaRPr lang="es-ES">
                <a:solidFill>
                  <a:srgbClr val="FF3300"/>
                </a:solidFill>
              </a:endParaRPr>
            </a:p>
          </p:txBody>
        </p:sp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1676400" y="2057177"/>
              <a:ext cx="795338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CC0000"/>
                  </a:solidFill>
                </a:rPr>
                <a:t>CoQ</a:t>
              </a:r>
              <a:endParaRPr lang="es-ES">
                <a:solidFill>
                  <a:srgbClr val="CC0000"/>
                </a:solidFill>
              </a:endParaRP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2514600" y="2606393"/>
              <a:ext cx="874713" cy="8222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A50021"/>
                  </a:solidFill>
                </a:rPr>
                <a:t>Fe-S</a:t>
              </a:r>
            </a:p>
            <a:p>
              <a:pPr>
                <a:defRPr/>
              </a:pPr>
              <a:r>
                <a:rPr lang="es-ES_tradnl">
                  <a:solidFill>
                    <a:srgbClr val="A50021"/>
                  </a:solidFill>
                </a:rPr>
                <a:t>Cit b</a:t>
              </a:r>
              <a:endParaRPr lang="es-ES">
                <a:solidFill>
                  <a:srgbClr val="A50021"/>
                </a:solidFill>
              </a:endParaRPr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3581400" y="3428629"/>
              <a:ext cx="981075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990033"/>
                  </a:solidFill>
                </a:rPr>
                <a:t>Cit c1</a:t>
              </a:r>
              <a:endParaRPr lang="es-ES">
                <a:solidFill>
                  <a:srgbClr val="990033"/>
                </a:solidFill>
              </a:endParaRPr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4267200" y="3961971"/>
              <a:ext cx="844550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660033"/>
                  </a:solidFill>
                </a:rPr>
                <a:t>Cit c</a:t>
              </a:r>
              <a:endParaRPr lang="es-ES">
                <a:solidFill>
                  <a:srgbClr val="660033"/>
                </a:solidFill>
              </a:endParaRPr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4953000" y="4495314"/>
              <a:ext cx="842963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990099"/>
                  </a:solidFill>
                </a:rPr>
                <a:t>Cit a</a:t>
              </a:r>
              <a:endParaRPr lang="es-ES">
                <a:solidFill>
                  <a:srgbClr val="990099"/>
                </a:solidFill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5638800" y="5028656"/>
              <a:ext cx="1028700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800080"/>
                  </a:solidFill>
                </a:rPr>
                <a:t>Cit a3</a:t>
              </a:r>
              <a:endParaRPr lang="es-ES">
                <a:solidFill>
                  <a:srgbClr val="800080"/>
                </a:solidFill>
              </a:endParaRP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6629400" y="5561998"/>
              <a:ext cx="550863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660066"/>
                  </a:solidFill>
                </a:rPr>
                <a:t>O</a:t>
              </a:r>
              <a:r>
                <a:rPr lang="es-ES_tradnl" baseline="-25000">
                  <a:solidFill>
                    <a:srgbClr val="660066"/>
                  </a:solidFill>
                </a:rPr>
                <a:t>2</a:t>
              </a:r>
              <a:endParaRPr lang="es-ES" baseline="-25000">
                <a:solidFill>
                  <a:srgbClr val="660066"/>
                </a:solidFill>
              </a:endParaRPr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5805488" y="152384"/>
              <a:ext cx="1509712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CC00FF"/>
                  </a:solidFill>
                </a:rPr>
                <a:t>succinato</a:t>
              </a:r>
              <a:endParaRPr lang="es-ES">
                <a:solidFill>
                  <a:srgbClr val="CC00FF"/>
                </a:solidFill>
              </a:endParaRPr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5029200" y="715886"/>
              <a:ext cx="812800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D60093"/>
                  </a:solidFill>
                </a:rPr>
                <a:t>FAD</a:t>
              </a:r>
              <a:endParaRPr lang="es-ES">
                <a:solidFill>
                  <a:srgbClr val="D60093"/>
                </a:solidFill>
              </a:endParaRPr>
            </a:p>
          </p:txBody>
        </p:sp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4114800" y="1096844"/>
              <a:ext cx="874713" cy="45715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>
                  <a:solidFill>
                    <a:srgbClr val="CC0066"/>
                  </a:solidFill>
                </a:rPr>
                <a:t>Fe-S</a:t>
              </a:r>
              <a:endParaRPr lang="es-ES">
                <a:solidFill>
                  <a:srgbClr val="CC0066"/>
                </a:solidFill>
              </a:endParaRPr>
            </a:p>
          </p:txBody>
        </p:sp>
        <p:sp>
          <p:nvSpPr>
            <p:cNvPr id="53275" name="Line 25"/>
            <p:cNvSpPr>
              <a:spLocks noChangeShapeType="1"/>
            </p:cNvSpPr>
            <p:nvPr/>
          </p:nvSpPr>
          <p:spPr bwMode="auto">
            <a:xfrm>
              <a:off x="304800" y="5334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76" name="Line 26"/>
            <p:cNvSpPr>
              <a:spLocks noChangeShapeType="1"/>
            </p:cNvSpPr>
            <p:nvPr/>
          </p:nvSpPr>
          <p:spPr bwMode="auto">
            <a:xfrm>
              <a:off x="990600" y="12954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77" name="Line 27"/>
            <p:cNvSpPr>
              <a:spLocks noChangeShapeType="1"/>
            </p:cNvSpPr>
            <p:nvPr/>
          </p:nvSpPr>
          <p:spPr bwMode="auto">
            <a:xfrm>
              <a:off x="1447800" y="1828800"/>
              <a:ext cx="3810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78" name="Line 28"/>
            <p:cNvSpPr>
              <a:spLocks noChangeShapeType="1"/>
            </p:cNvSpPr>
            <p:nvPr/>
          </p:nvSpPr>
          <p:spPr bwMode="auto">
            <a:xfrm>
              <a:off x="2209800" y="24384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79" name="Line 29"/>
            <p:cNvSpPr>
              <a:spLocks noChangeShapeType="1"/>
            </p:cNvSpPr>
            <p:nvPr/>
          </p:nvSpPr>
          <p:spPr bwMode="auto">
            <a:xfrm>
              <a:off x="3352800" y="3276600"/>
              <a:ext cx="304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0" name="Line 30"/>
            <p:cNvSpPr>
              <a:spLocks noChangeShapeType="1"/>
            </p:cNvSpPr>
            <p:nvPr/>
          </p:nvSpPr>
          <p:spPr bwMode="auto">
            <a:xfrm>
              <a:off x="4114800" y="38100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1" name="Line 31"/>
            <p:cNvSpPr>
              <a:spLocks noChangeShapeType="1"/>
            </p:cNvSpPr>
            <p:nvPr/>
          </p:nvSpPr>
          <p:spPr bwMode="auto">
            <a:xfrm>
              <a:off x="4724400" y="42672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2" name="Line 32"/>
            <p:cNvSpPr>
              <a:spLocks noChangeShapeType="1"/>
            </p:cNvSpPr>
            <p:nvPr/>
          </p:nvSpPr>
          <p:spPr bwMode="auto">
            <a:xfrm>
              <a:off x="6324600" y="54102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3" name="Line 33"/>
            <p:cNvSpPr>
              <a:spLocks noChangeShapeType="1"/>
            </p:cNvSpPr>
            <p:nvPr/>
          </p:nvSpPr>
          <p:spPr bwMode="auto">
            <a:xfrm>
              <a:off x="5486400" y="48006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4" name="Line 34"/>
            <p:cNvSpPr>
              <a:spLocks noChangeShapeType="1"/>
            </p:cNvSpPr>
            <p:nvPr/>
          </p:nvSpPr>
          <p:spPr bwMode="auto">
            <a:xfrm flipH="1">
              <a:off x="5638800" y="487363"/>
              <a:ext cx="3810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5" name="Line 35"/>
            <p:cNvSpPr>
              <a:spLocks noChangeShapeType="1"/>
            </p:cNvSpPr>
            <p:nvPr/>
          </p:nvSpPr>
          <p:spPr bwMode="auto">
            <a:xfrm flipH="1">
              <a:off x="4876800" y="1020763"/>
              <a:ext cx="533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86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133600" cy="1981200"/>
            </a:xfrm>
            <a:prstGeom prst="rect">
              <a:avLst/>
            </a:prstGeom>
            <a:noFill/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Rectangle 37"/>
            <p:cNvSpPr>
              <a:spLocks noChangeArrowheads="1"/>
            </p:cNvSpPr>
            <p:nvPr/>
          </p:nvSpPr>
          <p:spPr bwMode="auto">
            <a:xfrm>
              <a:off x="3505200" y="0"/>
              <a:ext cx="3733800" cy="2286000"/>
            </a:xfrm>
            <a:prstGeom prst="rect">
              <a:avLst/>
            </a:prstGeom>
            <a:noFill/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Rectangle 38"/>
            <p:cNvSpPr>
              <a:spLocks noChangeArrowheads="1"/>
            </p:cNvSpPr>
            <p:nvPr/>
          </p:nvSpPr>
          <p:spPr bwMode="auto">
            <a:xfrm>
              <a:off x="1981200" y="2514600"/>
              <a:ext cx="3429000" cy="1371600"/>
            </a:xfrm>
            <a:prstGeom prst="rect">
              <a:avLst/>
            </a:prstGeom>
            <a:noFill/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39"/>
            <p:cNvSpPr>
              <a:spLocks noChangeArrowheads="1"/>
            </p:cNvSpPr>
            <p:nvPr/>
          </p:nvSpPr>
          <p:spPr bwMode="auto">
            <a:xfrm>
              <a:off x="4648200" y="4419600"/>
              <a:ext cx="2438400" cy="1066800"/>
            </a:xfrm>
            <a:prstGeom prst="rect">
              <a:avLst/>
            </a:prstGeom>
            <a:noFill/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Text Box 40"/>
            <p:cNvSpPr txBox="1">
              <a:spLocks noChangeArrowheads="1"/>
            </p:cNvSpPr>
            <p:nvPr/>
          </p:nvSpPr>
          <p:spPr bwMode="auto">
            <a:xfrm>
              <a:off x="669925" y="2103438"/>
              <a:ext cx="284052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tx1"/>
                  </a:solidFill>
                </a:rPr>
                <a:t>I</a:t>
              </a: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3291" name="Text Box 41"/>
            <p:cNvSpPr txBox="1">
              <a:spLocks noChangeArrowheads="1"/>
            </p:cNvSpPr>
            <p:nvPr/>
          </p:nvSpPr>
          <p:spPr bwMode="auto">
            <a:xfrm>
              <a:off x="5775325" y="2255838"/>
              <a:ext cx="383438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tx1"/>
                  </a:solidFill>
                </a:rPr>
                <a:t>II</a:t>
              </a: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3292" name="Text Box 42"/>
            <p:cNvSpPr txBox="1">
              <a:spLocks noChangeArrowheads="1"/>
            </p:cNvSpPr>
            <p:nvPr/>
          </p:nvSpPr>
          <p:spPr bwMode="auto">
            <a:xfrm>
              <a:off x="2041525" y="3932238"/>
              <a:ext cx="482824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tx1"/>
                  </a:solidFill>
                </a:rPr>
                <a:t>III</a:t>
              </a: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3293" name="Text Box 43"/>
            <p:cNvSpPr txBox="1">
              <a:spLocks noChangeArrowheads="1"/>
            </p:cNvSpPr>
            <p:nvPr/>
          </p:nvSpPr>
          <p:spPr bwMode="auto">
            <a:xfrm>
              <a:off x="4784725" y="5532438"/>
              <a:ext cx="52290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tx1"/>
                  </a:solidFill>
                </a:rPr>
                <a:t>IV</a:t>
              </a: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3294" name="Text Box 44"/>
            <p:cNvSpPr txBox="1">
              <a:spLocks noChangeArrowheads="1"/>
            </p:cNvSpPr>
            <p:nvPr/>
          </p:nvSpPr>
          <p:spPr bwMode="auto">
            <a:xfrm>
              <a:off x="3527425" y="1752600"/>
              <a:ext cx="868363" cy="457200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rgbClr val="FF0066"/>
                  </a:solidFill>
                </a:rPr>
                <a:t>Cit b</a:t>
              </a:r>
              <a:endParaRPr lang="es-ES">
                <a:solidFill>
                  <a:srgbClr val="FF0066"/>
                </a:solidFill>
              </a:endParaRPr>
            </a:p>
          </p:txBody>
        </p:sp>
        <p:sp>
          <p:nvSpPr>
            <p:cNvPr id="53295" name="Line 45"/>
            <p:cNvSpPr>
              <a:spLocks noChangeShapeType="1"/>
            </p:cNvSpPr>
            <p:nvPr/>
          </p:nvSpPr>
          <p:spPr bwMode="auto">
            <a:xfrm flipH="1">
              <a:off x="4114800" y="144780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96" name="Line 46"/>
            <p:cNvSpPr>
              <a:spLocks noChangeShapeType="1"/>
            </p:cNvSpPr>
            <p:nvPr/>
          </p:nvSpPr>
          <p:spPr bwMode="auto">
            <a:xfrm flipH="1">
              <a:off x="2438400" y="1981200"/>
              <a:ext cx="1066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3" name="39 Grupo"/>
          <p:cNvGrpSpPr>
            <a:grpSpLocks/>
          </p:cNvGrpSpPr>
          <p:nvPr/>
        </p:nvGrpSpPr>
        <p:grpSpPr bwMode="auto">
          <a:xfrm>
            <a:off x="214313" y="4572000"/>
            <a:ext cx="3000375" cy="2286000"/>
            <a:chOff x="357158" y="1362075"/>
            <a:chExt cx="7715250" cy="5495925"/>
          </a:xfrm>
        </p:grpSpPr>
        <p:pic>
          <p:nvPicPr>
            <p:cNvPr id="53252" name="Picture 4" descr="http://linux.ajusco.upn.mx/fotosintesis/img/mitocondri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362075"/>
              <a:ext cx="7715250" cy="549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12 Grupo"/>
            <p:cNvGrpSpPr>
              <a:grpSpLocks/>
            </p:cNvGrpSpPr>
            <p:nvPr/>
          </p:nvGrpSpPr>
          <p:grpSpPr bwMode="auto">
            <a:xfrm>
              <a:off x="1428728" y="2071678"/>
              <a:ext cx="2428892" cy="928694"/>
              <a:chOff x="1428728" y="2071678"/>
              <a:chExt cx="2428892" cy="928694"/>
            </a:xfrm>
          </p:grpSpPr>
          <p:sp>
            <p:nvSpPr>
              <p:cNvPr id="43" name="42 Explosión 2"/>
              <p:cNvSpPr/>
              <p:nvPr/>
            </p:nvSpPr>
            <p:spPr>
              <a:xfrm>
                <a:off x="2218614" y="2071967"/>
                <a:ext cx="355145" cy="286247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4" name="43 Explosión 2"/>
              <p:cNvSpPr/>
              <p:nvPr/>
            </p:nvSpPr>
            <p:spPr>
              <a:xfrm>
                <a:off x="3288136" y="2571944"/>
                <a:ext cx="359229" cy="286245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5" name="44 Explosión 2"/>
              <p:cNvSpPr/>
              <p:nvPr/>
            </p:nvSpPr>
            <p:spPr>
              <a:xfrm>
                <a:off x="3002386" y="2713158"/>
                <a:ext cx="359229" cy="286247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6" name="45 Explosión 2"/>
              <p:cNvSpPr/>
              <p:nvPr/>
            </p:nvSpPr>
            <p:spPr>
              <a:xfrm>
                <a:off x="2647238" y="2644459"/>
                <a:ext cx="355148" cy="28243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7" name="46 Explosión 2"/>
              <p:cNvSpPr/>
              <p:nvPr/>
            </p:nvSpPr>
            <p:spPr>
              <a:xfrm>
                <a:off x="3504488" y="2285697"/>
                <a:ext cx="355148" cy="286247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8" name="47 Explosión 2"/>
              <p:cNvSpPr/>
              <p:nvPr/>
            </p:nvSpPr>
            <p:spPr>
              <a:xfrm>
                <a:off x="2573760" y="2144483"/>
                <a:ext cx="359229" cy="28243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49" name="48 Explosión 2"/>
              <p:cNvSpPr/>
              <p:nvPr/>
            </p:nvSpPr>
            <p:spPr>
              <a:xfrm>
                <a:off x="1430759" y="2499428"/>
                <a:ext cx="359229" cy="286247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0" name="49 Explosión 2"/>
              <p:cNvSpPr/>
              <p:nvPr/>
            </p:nvSpPr>
            <p:spPr>
              <a:xfrm>
                <a:off x="1859386" y="2358214"/>
                <a:ext cx="359229" cy="286245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427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096963"/>
            <a:ext cx="55991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000375" y="571500"/>
            <a:ext cx="3003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CITOCROMOS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530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Group 31"/>
          <p:cNvGraphicFramePr>
            <a:graphicFrameLocks noGrp="1"/>
          </p:cNvGraphicFramePr>
          <p:nvPr/>
        </p:nvGraphicFramePr>
        <p:xfrm>
          <a:off x="173038" y="1703388"/>
          <a:ext cx="8756650" cy="579437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54"/>
          <p:cNvGraphicFramePr>
            <a:graphicFrameLocks noGrp="1"/>
          </p:cNvGraphicFramePr>
          <p:nvPr/>
        </p:nvGraphicFramePr>
        <p:xfrm>
          <a:off x="173038" y="2282825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FMN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levadura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Isoaloxacina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deshidrogenación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NADH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desaminación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los L-aminoácidos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Queilosis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dermatitis, ataxia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98"/>
          <p:cNvGraphicFramePr>
            <a:graphicFrameLocks noGrp="1"/>
          </p:cNvGraphicFramePr>
          <p:nvPr/>
        </p:nvGraphicFramePr>
        <p:xfrm>
          <a:off x="173038" y="3214688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levadura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Isoaloxacina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deshidrogenación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succinato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desaminación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los D-aminoácidos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Queilosis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dermatitis, ataxia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243"/>
          <p:cNvGraphicFramePr>
            <a:graphicFrameLocks noGrp="1"/>
          </p:cNvGraphicFramePr>
          <p:nvPr/>
        </p:nvGraphicFramePr>
        <p:xfrm>
          <a:off x="173038" y="4148138"/>
          <a:ext cx="8756650" cy="1200854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carne, levaduras, cereales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nicotinamida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del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-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Oxidación de los ácidos  grasos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Pelagra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Lengua negra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284"/>
          <p:cNvGraphicFramePr>
            <a:graphicFrameLocks noGrp="1"/>
          </p:cNvGraphicFramePr>
          <p:nvPr/>
        </p:nvGraphicFramePr>
        <p:xfrm>
          <a:off x="173038" y="5335588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NADP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carne, levaduras, cereal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nicotinamida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Ác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Grasos, síntesis de colesterol, Vía Pentosas fosfato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Pelagra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Lengua negra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82" name="11 Rectángulo"/>
          <p:cNvSpPr>
            <a:spLocks noChangeArrowheads="1"/>
          </p:cNvSpPr>
          <p:nvPr/>
        </p:nvSpPr>
        <p:spPr bwMode="auto">
          <a:xfrm>
            <a:off x="428625" y="714375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chemeClr val="tx2"/>
                </a:solidFill>
              </a:rPr>
              <a:t>COENZIMAS  DE  OXIDO-REDUCCIÓN</a:t>
            </a:r>
            <a:endParaRPr lang="es-E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632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Group 154"/>
          <p:cNvGraphicFramePr>
            <a:graphicFrameLocks noGrp="1"/>
          </p:cNvGraphicFramePr>
          <p:nvPr/>
        </p:nvGraphicFramePr>
        <p:xfrm>
          <a:off x="142875" y="2647950"/>
          <a:ext cx="8828088" cy="1004888"/>
        </p:xfrm>
        <a:graphic>
          <a:graphicData uri="http://schemas.openxmlformats.org/drawingml/2006/table">
            <a:tbl>
              <a:tblPr/>
              <a:tblGrid>
                <a:gridCol w="1779365"/>
                <a:gridCol w="1024815"/>
                <a:gridCol w="971699"/>
                <a:gridCol w="1313825"/>
                <a:gridCol w="2299583"/>
                <a:gridCol w="1438801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Ácido </a:t>
                      </a: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Dihidrolipoico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 de 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es-E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56"/>
          <p:cNvGraphicFramePr>
            <a:graphicFrameLocks noGrp="1"/>
          </p:cNvGraphicFramePr>
          <p:nvPr/>
        </p:nvGraphicFramePr>
        <p:xfrm>
          <a:off x="141288" y="3643313"/>
          <a:ext cx="8828086" cy="731837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731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 Q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Carbonilo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es-E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oxidación del FMN y del FAD, reducción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59"/>
          <p:cNvGraphicFramePr>
            <a:graphicFrameLocks noGrp="1"/>
          </p:cNvGraphicFramePr>
          <p:nvPr/>
        </p:nvGraphicFramePr>
        <p:xfrm>
          <a:off x="141288" y="4375150"/>
          <a:ext cx="8828086" cy="518048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biopterina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pteridina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de tirosina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57"/>
          <p:cNvGraphicFramePr>
            <a:graphicFrameLocks noGrp="1"/>
          </p:cNvGraphicFramePr>
          <p:nvPr/>
        </p:nvGraphicFramePr>
        <p:xfrm>
          <a:off x="141288" y="4892675"/>
          <a:ext cx="8828086" cy="731838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Citocromos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Hierro del HEM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coenzima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cit.c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reductasa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cit.c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oxidasa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55"/>
          <p:cNvGraphicFramePr>
            <a:graphicFrameLocks noGrp="1"/>
          </p:cNvGraphicFramePr>
          <p:nvPr/>
        </p:nvGraphicFramePr>
        <p:xfrm>
          <a:off x="142875" y="2071688"/>
          <a:ext cx="8828089" cy="579437"/>
        </p:xfrm>
        <a:graphic>
          <a:graphicData uri="http://schemas.openxmlformats.org/drawingml/2006/table">
            <a:tbl>
              <a:tblPr/>
              <a:tblGrid>
                <a:gridCol w="1779365"/>
                <a:gridCol w="1024815"/>
                <a:gridCol w="971699"/>
                <a:gridCol w="1313825"/>
                <a:gridCol w="2302708"/>
                <a:gridCol w="1435677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Vit.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85750" y="1000125"/>
            <a:ext cx="7572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 DE  OXIDO-REDUCCIÓN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785813" y="2000250"/>
            <a:ext cx="7319962" cy="4678363"/>
            <a:chOff x="836585" y="2298692"/>
            <a:chExt cx="7319962" cy="4677807"/>
          </a:xfrm>
        </p:grpSpPr>
        <p:sp>
          <p:nvSpPr>
            <p:cNvPr id="57354" name="Rectangle 28"/>
            <p:cNvSpPr>
              <a:spLocks noChangeArrowheads="1"/>
            </p:cNvSpPr>
            <p:nvPr/>
          </p:nvSpPr>
          <p:spPr bwMode="auto">
            <a:xfrm>
              <a:off x="858810" y="2298692"/>
              <a:ext cx="1190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Aldehído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55" name="Rectangle 29"/>
            <p:cNvSpPr>
              <a:spLocks noChangeArrowheads="1"/>
            </p:cNvSpPr>
            <p:nvPr/>
          </p:nvSpPr>
          <p:spPr bwMode="auto">
            <a:xfrm>
              <a:off x="4202085" y="2311392"/>
              <a:ext cx="26683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Pirofosfato de Tiamina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56" name="Rectangle 30"/>
            <p:cNvSpPr>
              <a:spLocks noChangeArrowheads="1"/>
            </p:cNvSpPr>
            <p:nvPr/>
          </p:nvSpPr>
          <p:spPr bwMode="auto">
            <a:xfrm>
              <a:off x="850872" y="3019417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Acilo 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57" name="Rectangle 32"/>
            <p:cNvSpPr>
              <a:spLocks noChangeArrowheads="1"/>
            </p:cNvSpPr>
            <p:nvPr/>
          </p:nvSpPr>
          <p:spPr bwMode="auto">
            <a:xfrm>
              <a:off x="4017935" y="3014655"/>
              <a:ext cx="31384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Coenzima  A, Ácido lipoico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58" name="Rectangle 33"/>
            <p:cNvSpPr>
              <a:spLocks noChangeArrowheads="1"/>
            </p:cNvSpPr>
            <p:nvPr/>
          </p:nvSpPr>
          <p:spPr bwMode="auto">
            <a:xfrm>
              <a:off x="857222" y="3751255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De un carbono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59" name="Rectangle 34"/>
            <p:cNvSpPr>
              <a:spLocks noChangeArrowheads="1"/>
            </p:cNvSpPr>
            <p:nvPr/>
          </p:nvSpPr>
          <p:spPr bwMode="auto">
            <a:xfrm>
              <a:off x="4846610" y="3740142"/>
              <a:ext cx="1505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Ácido fólico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0" name="Rectangle 35"/>
            <p:cNvSpPr>
              <a:spLocks noChangeArrowheads="1"/>
            </p:cNvSpPr>
            <p:nvPr/>
          </p:nvSpPr>
          <p:spPr bwMode="auto">
            <a:xfrm>
              <a:off x="836585" y="4452930"/>
              <a:ext cx="8515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Metilo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1" name="Rectangle 36"/>
            <p:cNvSpPr>
              <a:spLocks noChangeArrowheads="1"/>
            </p:cNvSpPr>
            <p:nvPr/>
          </p:nvSpPr>
          <p:spPr bwMode="auto">
            <a:xfrm>
              <a:off x="3436910" y="4452930"/>
              <a:ext cx="41643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Metilcobalamina, Adenosilmetionina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2" name="Rectangle 38"/>
            <p:cNvSpPr>
              <a:spLocks noChangeArrowheads="1"/>
            </p:cNvSpPr>
            <p:nvPr/>
          </p:nvSpPr>
          <p:spPr bwMode="auto">
            <a:xfrm>
              <a:off x="842935" y="5172067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Fosfato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3" name="Rectangle 40"/>
            <p:cNvSpPr>
              <a:spLocks noChangeArrowheads="1"/>
            </p:cNvSpPr>
            <p:nvPr/>
          </p:nvSpPr>
          <p:spPr bwMode="auto">
            <a:xfrm>
              <a:off x="3043210" y="5041892"/>
              <a:ext cx="51133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800" b="1">
                  <a:solidFill>
                    <a:schemeClr val="tx1"/>
                  </a:solidFill>
                </a:rPr>
                <a:t>ATP, ADP, GTP, GDP, UTP, UDP, CTP, CDP,  TTP, TDP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4" name="Rectangle 41"/>
            <p:cNvSpPr>
              <a:spLocks noChangeArrowheads="1"/>
            </p:cNvSpPr>
            <p:nvPr/>
          </p:nvSpPr>
          <p:spPr bwMode="auto">
            <a:xfrm>
              <a:off x="854047" y="5892792"/>
              <a:ext cx="9028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Amino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5" name="Rectangle 42"/>
            <p:cNvSpPr>
              <a:spLocks noChangeArrowheads="1"/>
            </p:cNvSpPr>
            <p:nvPr/>
          </p:nvSpPr>
          <p:spPr bwMode="auto">
            <a:xfrm>
              <a:off x="4376710" y="5900730"/>
              <a:ext cx="23775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Fosfato de piridoxal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6" name="Rectangle 43"/>
            <p:cNvSpPr>
              <a:spLocks noChangeArrowheads="1"/>
            </p:cNvSpPr>
            <p:nvPr/>
          </p:nvSpPr>
          <p:spPr bwMode="auto">
            <a:xfrm>
              <a:off x="842935" y="6607167"/>
              <a:ext cx="1249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Carboxilo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  <p:sp>
          <p:nvSpPr>
            <p:cNvPr id="57367" name="Rectangle 45"/>
            <p:cNvSpPr>
              <a:spLocks noChangeArrowheads="1"/>
            </p:cNvSpPr>
            <p:nvPr/>
          </p:nvSpPr>
          <p:spPr bwMode="auto">
            <a:xfrm>
              <a:off x="3811560" y="6607167"/>
              <a:ext cx="3480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Biocitina, Fosfato de piridoxal</a:t>
              </a:r>
              <a:endParaRPr lang="es-ES" sz="1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1 Grupo"/>
          <p:cNvGrpSpPr>
            <a:grpSpLocks/>
          </p:cNvGrpSpPr>
          <p:nvPr/>
        </p:nvGrpSpPr>
        <p:grpSpPr bwMode="auto">
          <a:xfrm>
            <a:off x="0" y="928688"/>
            <a:ext cx="8542338" cy="928687"/>
            <a:chOff x="142844" y="500042"/>
            <a:chExt cx="8542723" cy="928694"/>
          </a:xfrm>
        </p:grpSpPr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142844" y="500042"/>
              <a:ext cx="8542723" cy="46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Coenzimas que trasfieren grupos diferentes al hidrógeno</a:t>
              </a:r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571488" y="1428736"/>
              <a:ext cx="7488575" cy="0"/>
            </a:xfrm>
            <a:prstGeom prst="line">
              <a:avLst/>
            </a:prstGeom>
            <a:noFill/>
            <a:ln w="76200" cmpd="tri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900116" y="949307"/>
              <a:ext cx="1106537" cy="46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Grupo</a:t>
              </a:r>
            </a:p>
          </p:txBody>
        </p: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>
              <a:off x="4943660" y="944545"/>
              <a:ext cx="1638374" cy="46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Coenzima</a:t>
              </a:r>
            </a:p>
          </p:txBody>
        </p:sp>
      </p:grp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Tema: Coenzimas.</a:t>
            </a:r>
            <a:r>
              <a:rPr lang="es-ES" b="1"/>
              <a:t> </a:t>
            </a:r>
            <a:endParaRPr lang="en-US" b="1"/>
          </a:p>
        </p:txBody>
      </p:sp>
      <p:pic>
        <p:nvPicPr>
          <p:cNvPr id="57349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inding specifici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068638"/>
            <a:ext cx="4535487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971550" y="1557338"/>
            <a:ext cx="7200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2000" baseline="0" dirty="0"/>
              <a:t>Cuando están presentes </a:t>
            </a:r>
            <a:r>
              <a:rPr lang="es-VE" sz="2000" baseline="0" dirty="0">
                <a:solidFill>
                  <a:srgbClr val="C00000"/>
                </a:solidFill>
              </a:rPr>
              <a:t>diferentes moléculas de sustrato,</a:t>
            </a:r>
            <a:r>
              <a:rPr lang="es-VE" sz="2000" baseline="0" dirty="0"/>
              <a:t> únicamente aquella que tenga la forma específica y complementaria al sitio activo de la enzima será capaz de ocupar el sitio activo.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895490" y="908050"/>
            <a:ext cx="5381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800" baseline="0" dirty="0" smtClean="0">
                <a:solidFill>
                  <a:srgbClr val="C00000"/>
                </a:solidFill>
                <a:latin typeface="Verdana" pitchFamily="34" charset="0"/>
              </a:rPr>
              <a:t>1.2. Especificidad relativa</a:t>
            </a:r>
            <a:endParaRPr lang="es-VE" sz="2800" baseline="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627313" y="4206875"/>
            <a:ext cx="12239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aseline="0">
                <a:solidFill>
                  <a:srgbClr val="000000"/>
                </a:solidFill>
              </a:rPr>
              <a:t>Sustrato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964238" y="4349750"/>
            <a:ext cx="984250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baseline="0">
                <a:solidFill>
                  <a:srgbClr val="000000"/>
                </a:solidFill>
              </a:rPr>
              <a:t>Sito Activo</a:t>
            </a:r>
          </a:p>
        </p:txBody>
      </p:sp>
    </p:spTree>
    <p:extLst>
      <p:ext uri="{BB962C8B-B14F-4D97-AF65-F5344CB8AC3E}">
        <p14:creationId xmlns="" xmlns:p14="http://schemas.microsoft.com/office/powerpoint/2010/main" val="2461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03" grpId="0" animBg="1"/>
      <p:bldP spid="80903" grpId="1" animBg="1"/>
      <p:bldP spid="80904" grpId="0" animBg="1"/>
      <p:bldP spid="80904" grpId="1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837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38" y="571500"/>
            <a:ext cx="7772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PIROFOSFATO DE TIAMINA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6350" y="2119313"/>
            <a:ext cx="71247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785813" y="1428750"/>
            <a:ext cx="7935912" cy="1330325"/>
            <a:chOff x="900113" y="1000125"/>
            <a:chExt cx="7935912" cy="133032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19163" y="1036638"/>
              <a:ext cx="38798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Precursor vitamínico: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7" name="Rectangle 7"/>
            <p:cNvSpPr>
              <a:spLocks noChangeArrowheads="1"/>
            </p:cNvSpPr>
            <p:nvPr/>
          </p:nvSpPr>
          <p:spPr bwMode="auto">
            <a:xfrm>
              <a:off x="4929188" y="1000125"/>
              <a:ext cx="2643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400" b="1">
                  <a:solidFill>
                    <a:schemeClr val="tx1"/>
                  </a:solidFill>
                </a:rPr>
                <a:t>Tiamina (B</a:t>
              </a:r>
              <a:r>
                <a:rPr lang="es-ES_tradnl" sz="1200" b="1">
                  <a:solidFill>
                    <a:schemeClr val="tx1"/>
                  </a:solidFill>
                </a:rPr>
                <a:t>1</a:t>
              </a:r>
              <a:r>
                <a:rPr lang="es-ES_tradnl" sz="2400" b="1">
                  <a:solidFill>
                    <a:schemeClr val="tx1"/>
                  </a:solidFill>
                </a:rPr>
                <a:t>)</a:t>
              </a:r>
              <a:endParaRPr lang="es-E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00113" y="1557338"/>
              <a:ext cx="16843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Fuentes: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9" name="Rectangle 9"/>
            <p:cNvSpPr>
              <a:spLocks noChangeArrowheads="1"/>
            </p:cNvSpPr>
            <p:nvPr/>
          </p:nvSpPr>
          <p:spPr bwMode="auto">
            <a:xfrm>
              <a:off x="2714625" y="1500188"/>
              <a:ext cx="61214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_tradnl" sz="2400" b="1">
                  <a:solidFill>
                    <a:schemeClr val="tx1"/>
                  </a:solidFill>
                </a:rPr>
                <a:t>germen de trigo, levadura, verduras, vísceras, huevos, leche.</a:t>
              </a:r>
              <a:endParaRPr lang="es-E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2 Grupo"/>
          <p:cNvGrpSpPr>
            <a:grpSpLocks/>
          </p:cNvGrpSpPr>
          <p:nvPr/>
        </p:nvGrpSpPr>
        <p:grpSpPr bwMode="auto">
          <a:xfrm>
            <a:off x="785813" y="2928938"/>
            <a:ext cx="8358187" cy="3035300"/>
            <a:chOff x="919136" y="3000375"/>
            <a:chExt cx="8358214" cy="2978107"/>
          </a:xfrm>
        </p:grpSpPr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3929046" y="3000375"/>
              <a:ext cx="4572015" cy="2707087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990573" y="4542386"/>
              <a:ext cx="4041788" cy="47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Enfermedad carencial: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0" name="Rectangle 14"/>
            <p:cNvSpPr>
              <a:spLocks noChangeArrowheads="1"/>
            </p:cNvSpPr>
            <p:nvPr/>
          </p:nvSpPr>
          <p:spPr bwMode="auto">
            <a:xfrm>
              <a:off x="2776524" y="4121579"/>
              <a:ext cx="5026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000" b="1">
                  <a:solidFill>
                    <a:schemeClr val="tx1"/>
                  </a:solidFill>
                </a:rPr>
                <a:t>2) Vía pentosas fosfato (transcetolasas)</a:t>
              </a:r>
              <a:endParaRPr lang="es-ES" sz="2000" b="1">
                <a:solidFill>
                  <a:schemeClr val="tx1"/>
                </a:solidFill>
              </a:endParaRPr>
            </a:p>
          </p:txBody>
        </p:sp>
        <p:sp>
          <p:nvSpPr>
            <p:cNvPr id="58381" name="Rectangle 15"/>
            <p:cNvSpPr>
              <a:spLocks noChangeArrowheads="1"/>
            </p:cNvSpPr>
            <p:nvPr/>
          </p:nvSpPr>
          <p:spPr bwMode="auto">
            <a:xfrm>
              <a:off x="2714625" y="3701127"/>
              <a:ext cx="65627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1) Descarboxilación del Piruvato y del cetoglutarato.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90573" y="3561106"/>
              <a:ext cx="1881194" cy="5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Ejemplos</a:t>
              </a:r>
              <a:r>
                <a:rPr lang="es-ES_tradnl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</a:t>
              </a:r>
              <a:endParaRPr lang="es-E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919136" y="3000375"/>
              <a:ext cx="1703393" cy="5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Función: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4" name="Rectangle 18"/>
            <p:cNvSpPr>
              <a:spLocks noChangeArrowheads="1"/>
            </p:cNvSpPr>
            <p:nvPr/>
          </p:nvSpPr>
          <p:spPr bwMode="auto">
            <a:xfrm>
              <a:off x="2490772" y="3070450"/>
              <a:ext cx="5106987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400" b="1">
                  <a:solidFill>
                    <a:schemeClr val="tx1"/>
                  </a:solidFill>
                </a:rPr>
                <a:t>Transferencia de grupos aldehído</a:t>
              </a:r>
            </a:p>
          </p:txBody>
        </p:sp>
        <p:sp>
          <p:nvSpPr>
            <p:cNvPr id="58385" name="22 Rectángulo"/>
            <p:cNvSpPr>
              <a:spLocks noChangeArrowheads="1"/>
            </p:cNvSpPr>
            <p:nvPr/>
          </p:nvSpPr>
          <p:spPr bwMode="auto">
            <a:xfrm>
              <a:off x="1062012" y="4962482"/>
              <a:ext cx="771525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000" b="1">
                  <a:solidFill>
                    <a:schemeClr val="tx1"/>
                  </a:solidFill>
                </a:rPr>
                <a:t>beriberi (humano), polineuritis en aves, enfermedad de Chastek (tiaminasa: pescado crudo)(sistema nervioso y cardiovascular).</a:t>
              </a:r>
              <a:endParaRPr lang="es-E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58377" name="23 Rectángulo"/>
          <p:cNvSpPr>
            <a:spLocks noChangeArrowheads="1"/>
          </p:cNvSpPr>
          <p:nvPr/>
        </p:nvSpPr>
        <p:spPr bwMode="auto">
          <a:xfrm>
            <a:off x="500063" y="6286500"/>
            <a:ext cx="7643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 Vitamínica/ No Nucleotidica/transfieren  grupos aldehidos.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5939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6100" y="2216150"/>
            <a:ext cx="8026400" cy="4165600"/>
            <a:chOff x="352" y="1396"/>
            <a:chExt cx="5056" cy="2624"/>
          </a:xfrm>
        </p:grpSpPr>
        <p:pic>
          <p:nvPicPr>
            <p:cNvPr id="5940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" y="1396"/>
              <a:ext cx="5056" cy="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4" name="Rectangle 6"/>
            <p:cNvSpPr>
              <a:spLocks noChangeArrowheads="1"/>
            </p:cNvSpPr>
            <p:nvPr/>
          </p:nvSpPr>
          <p:spPr bwMode="auto">
            <a:xfrm>
              <a:off x="1837" y="1434"/>
              <a:ext cx="816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Rectangle 7"/>
            <p:cNvSpPr>
              <a:spLocks noChangeArrowheads="1"/>
            </p:cNvSpPr>
            <p:nvPr/>
          </p:nvSpPr>
          <p:spPr bwMode="auto">
            <a:xfrm>
              <a:off x="1519" y="3248"/>
              <a:ext cx="2631" cy="6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9" name="10 Rectángulo"/>
          <p:cNvSpPr>
            <a:spLocks noChangeArrowheads="1"/>
          </p:cNvSpPr>
          <p:nvPr/>
        </p:nvSpPr>
        <p:spPr bwMode="auto">
          <a:xfrm>
            <a:off x="2500313" y="2428875"/>
            <a:ext cx="2517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b="1">
                <a:solidFill>
                  <a:schemeClr val="tx1"/>
                </a:solidFill>
                <a:cs typeface="Arial" charset="0"/>
              </a:rPr>
              <a:t>Anillo de tiazol (C</a:t>
            </a:r>
            <a:r>
              <a:rPr lang="es-ES" sz="1400" b="1">
                <a:solidFill>
                  <a:schemeClr val="tx1"/>
                </a:solidFill>
                <a:cs typeface="Arial" charset="0"/>
              </a:rPr>
              <a:t>2</a:t>
            </a:r>
            <a:r>
              <a:rPr lang="es-ES" sz="2000" b="1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59400" name="11 Rectángulo"/>
          <p:cNvSpPr>
            <a:spLocks noChangeArrowheads="1"/>
          </p:cNvSpPr>
          <p:nvPr/>
        </p:nvSpPr>
        <p:spPr bwMode="auto">
          <a:xfrm>
            <a:off x="928688" y="5500688"/>
            <a:ext cx="360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cs typeface="Arial" charset="0"/>
              </a:rPr>
              <a:t>Tiamina,  </a:t>
            </a:r>
            <a:r>
              <a:rPr lang="es-ES_tradnl" sz="2000" b="1">
                <a:solidFill>
                  <a:schemeClr val="tx1"/>
                </a:solidFill>
              </a:rPr>
              <a:t>puente metilénico </a:t>
            </a:r>
            <a:endParaRPr lang="es-ES" sz="20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9401" name="12 Rectángulo"/>
          <p:cNvSpPr>
            <a:spLocks noChangeArrowheads="1"/>
          </p:cNvSpPr>
          <p:nvPr/>
        </p:nvSpPr>
        <p:spPr bwMode="auto">
          <a:xfrm>
            <a:off x="6357938" y="5572125"/>
            <a:ext cx="153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  <a:cs typeface="Arial" charset="0"/>
              </a:rPr>
              <a:t>Pirofosfato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071563" y="928688"/>
            <a:ext cx="5786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PIROFOSFATO DE TIAMINA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0420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79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000250" y="714375"/>
            <a:ext cx="45942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Tiamina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4" name="8 Rectángulo"/>
          <p:cNvSpPr>
            <a:spLocks noChangeArrowheads="1"/>
          </p:cNvSpPr>
          <p:nvPr/>
        </p:nvSpPr>
        <p:spPr bwMode="auto">
          <a:xfrm>
            <a:off x="1571625" y="6143625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Debilidad general, cianosis y parálisis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valdi9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144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732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28813" y="1000125"/>
            <a:ext cx="45942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Tiamina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246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50" y="1285875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es-ES_tradnl" sz="3200">
              <a:solidFill>
                <a:schemeClr val="tx2"/>
              </a:solidFill>
              <a:latin typeface="+mn-lt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_tradnl" sz="3200">
              <a:solidFill>
                <a:schemeClr val="tx2"/>
              </a:solidFill>
              <a:latin typeface="+mn-lt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_tradnl" sz="320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MX" sz="3200" baseline="-2500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ES" sz="320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00500" y="435768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625" y="1285875"/>
            <a:ext cx="256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Composición</a:t>
            </a: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88" y="2214563"/>
            <a:ext cx="190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00375" y="1357313"/>
            <a:ext cx="3567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Ácido 6,8 tio-octanoico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3143250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b="1">
                <a:solidFill>
                  <a:schemeClr val="tx2"/>
                </a:solidFill>
              </a:rPr>
              <a:t>Complejo de la Piruvato y de la cetoglutarato Dhasa: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4143375"/>
            <a:ext cx="389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chemeClr val="tx1"/>
                </a:solidFill>
              </a:rPr>
              <a:t>Ác. dihidrolipoico + CH</a:t>
            </a:r>
            <a:r>
              <a:rPr lang="es-MX" sz="2000" b="1" baseline="-16000">
                <a:solidFill>
                  <a:schemeClr val="tx1"/>
                </a:solidFill>
              </a:rPr>
              <a:t>3</a:t>
            </a:r>
            <a:r>
              <a:rPr lang="es-MX" sz="2000" b="1">
                <a:solidFill>
                  <a:schemeClr val="tx1"/>
                </a:solidFill>
              </a:rPr>
              <a:t>-CO</a:t>
            </a:r>
            <a:r>
              <a:rPr lang="en-US" sz="2000" b="1">
                <a:solidFill>
                  <a:schemeClr val="tx1"/>
                </a:solidFill>
                <a:cs typeface="Tahoma" pitchFamily="34" charset="0"/>
              </a:rPr>
              <a:t>~E</a:t>
            </a:r>
            <a:endParaRPr lang="es-ES" sz="2000" b="1" baseline="-18000">
              <a:solidFill>
                <a:schemeClr val="tx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43188" y="5000625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>
                <a:solidFill>
                  <a:schemeClr val="tx1"/>
                </a:solidFill>
              </a:rPr>
              <a:t>Enzima: lipoil transacetilasa</a:t>
            </a:r>
            <a:endParaRPr lang="es-ES" sz="1800" b="1">
              <a:solidFill>
                <a:schemeClr val="tx1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857750" y="4143375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chemeClr val="tx1"/>
                </a:solidFill>
              </a:rPr>
              <a:t>Ác. S-acetil-Lipoico + E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500313" y="571500"/>
            <a:ext cx="4286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ÁCIDO  LIPOICO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0" name="20 Rectángulo"/>
          <p:cNvSpPr>
            <a:spLocks noChangeArrowheads="1"/>
          </p:cNvSpPr>
          <p:nvPr/>
        </p:nvSpPr>
        <p:spPr bwMode="auto">
          <a:xfrm>
            <a:off x="357188" y="6215063"/>
            <a:ext cx="8215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No Vitamínica/ No Nucleotidica/transfieren  grupos acetilos.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6" grpId="0"/>
      <p:bldP spid="17" grpId="0"/>
      <p:bldP spid="18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349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950913" y="2611438"/>
            <a:ext cx="7196137" cy="1922462"/>
            <a:chOff x="703" y="1645"/>
            <a:chExt cx="4533" cy="1211"/>
          </a:xfrm>
        </p:grpSpPr>
        <p:sp>
          <p:nvSpPr>
            <p:cNvPr id="63497" name="Text Box 183"/>
            <p:cNvSpPr txBox="1">
              <a:spLocks noChangeArrowheads="1"/>
            </p:cNvSpPr>
            <p:nvPr/>
          </p:nvSpPr>
          <p:spPr bwMode="auto">
            <a:xfrm>
              <a:off x="1393" y="1645"/>
              <a:ext cx="4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0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498" name="Text Box 184"/>
            <p:cNvSpPr txBox="1">
              <a:spLocks noChangeArrowheads="1"/>
            </p:cNvSpPr>
            <p:nvPr/>
          </p:nvSpPr>
          <p:spPr bwMode="auto">
            <a:xfrm>
              <a:off x="1826" y="2009"/>
              <a:ext cx="6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/>
                <a:t>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  <a:r>
                <a:rPr lang="es-ES" sz="2400" b="1"/>
                <a:t> </a:t>
              </a:r>
              <a:endParaRPr lang="es-ES" sz="2400" b="1" baseline="-16000"/>
            </a:p>
          </p:txBody>
        </p:sp>
        <p:sp>
          <p:nvSpPr>
            <p:cNvPr id="63499" name="Text Box 185"/>
            <p:cNvSpPr txBox="1">
              <a:spLocks noChangeArrowheads="1"/>
            </p:cNvSpPr>
            <p:nvPr/>
          </p:nvSpPr>
          <p:spPr bwMode="auto">
            <a:xfrm>
              <a:off x="2338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</a:t>
              </a:r>
              <a:r>
                <a:rPr lang="es-ES" sz="2400" b="1" baseline="-16000"/>
                <a:t>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63500" name="Text Box 188"/>
            <p:cNvSpPr txBox="1">
              <a:spLocks noChangeArrowheads="1"/>
            </p:cNvSpPr>
            <p:nvPr/>
          </p:nvSpPr>
          <p:spPr bwMode="auto">
            <a:xfrm>
              <a:off x="4004" y="2016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63501" name="Text Box 189"/>
            <p:cNvSpPr txBox="1">
              <a:spLocks noChangeArrowheads="1"/>
            </p:cNvSpPr>
            <p:nvPr/>
          </p:nvSpPr>
          <p:spPr bwMode="auto">
            <a:xfrm>
              <a:off x="2896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63502" name="Text Box 190"/>
            <p:cNvSpPr txBox="1">
              <a:spLocks noChangeArrowheads="1"/>
            </p:cNvSpPr>
            <p:nvPr/>
          </p:nvSpPr>
          <p:spPr bwMode="auto">
            <a:xfrm>
              <a:off x="3450" y="2009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CH</a:t>
              </a:r>
              <a:r>
                <a:rPr lang="es-ES" sz="2400" b="1" baseline="-16000">
                  <a:solidFill>
                    <a:schemeClr val="tx1"/>
                  </a:solidFill>
                </a:rPr>
                <a:t>2 </a:t>
              </a:r>
              <a:r>
                <a:rPr lang="es-ES" sz="24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63503" name="Text Box 191"/>
            <p:cNvSpPr txBox="1">
              <a:spLocks noChangeArrowheads="1"/>
            </p:cNvSpPr>
            <p:nvPr/>
          </p:nvSpPr>
          <p:spPr bwMode="auto">
            <a:xfrm>
              <a:off x="4561" y="1721"/>
              <a:ext cx="675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2400" b="1"/>
                <a:t>     </a:t>
              </a:r>
              <a:r>
                <a:rPr lang="es-ES" sz="2400" b="1">
                  <a:solidFill>
                    <a:schemeClr val="tx1"/>
                  </a:solidFill>
                </a:rPr>
                <a:t>O</a:t>
              </a:r>
            </a:p>
            <a:p>
              <a:pPr>
                <a:lnSpc>
                  <a:spcPct val="60000"/>
                </a:lnSpc>
              </a:pPr>
              <a:endParaRPr lang="es-ES" sz="2400" b="1"/>
            </a:p>
            <a:p>
              <a:pPr>
                <a:lnSpc>
                  <a:spcPct val="80000"/>
                </a:lnSpc>
              </a:pPr>
              <a:r>
                <a:rPr lang="es-ES" sz="2400" b="1">
                  <a:solidFill>
                    <a:schemeClr val="tx1"/>
                  </a:solidFill>
                </a:rPr>
                <a:t>C</a:t>
              </a:r>
            </a:p>
            <a:p>
              <a:pPr>
                <a:lnSpc>
                  <a:spcPct val="60000"/>
                </a:lnSpc>
              </a:pPr>
              <a:endParaRPr lang="es-ES" sz="2400" b="1"/>
            </a:p>
            <a:p>
              <a:pPr>
                <a:lnSpc>
                  <a:spcPct val="80000"/>
                </a:lnSpc>
              </a:pPr>
              <a:r>
                <a:rPr lang="es-ES" sz="2400" b="1"/>
                <a:t>     </a:t>
              </a:r>
              <a:r>
                <a:rPr lang="es-ES" sz="2400" b="1">
                  <a:solidFill>
                    <a:schemeClr val="tx1"/>
                  </a:solidFill>
                </a:rPr>
                <a:t>OH</a:t>
              </a:r>
            </a:p>
          </p:txBody>
        </p:sp>
        <p:sp>
          <p:nvSpPr>
            <p:cNvPr id="63504" name="Line 193"/>
            <p:cNvSpPr>
              <a:spLocks noChangeShapeType="1"/>
            </p:cNvSpPr>
            <p:nvPr/>
          </p:nvSpPr>
          <p:spPr bwMode="auto">
            <a:xfrm flipV="1">
              <a:off x="4780" y="1919"/>
              <a:ext cx="104" cy="138"/>
            </a:xfrm>
            <a:prstGeom prst="line">
              <a:avLst/>
            </a:prstGeom>
            <a:noFill/>
            <a:ln w="762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05" name="Line 194"/>
            <p:cNvSpPr>
              <a:spLocks noChangeShapeType="1"/>
            </p:cNvSpPr>
            <p:nvPr/>
          </p:nvSpPr>
          <p:spPr bwMode="auto">
            <a:xfrm>
              <a:off x="4771" y="2237"/>
              <a:ext cx="105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06" name="Text Box 195"/>
            <p:cNvSpPr txBox="1">
              <a:spLocks noChangeArrowheads="1"/>
            </p:cNvSpPr>
            <p:nvPr/>
          </p:nvSpPr>
          <p:spPr bwMode="auto">
            <a:xfrm>
              <a:off x="703" y="2009"/>
              <a:ext cx="4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H</a:t>
              </a:r>
              <a:r>
                <a:rPr lang="es-ES" sz="2400" b="1" baseline="-16000">
                  <a:solidFill>
                    <a:schemeClr val="tx1"/>
                  </a:solidFill>
                </a:rPr>
                <a:t>2</a:t>
              </a:r>
              <a:r>
                <a:rPr lang="es-ES" sz="24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3507" name="Text Box 196"/>
            <p:cNvSpPr txBox="1">
              <a:spLocks noChangeArrowheads="1"/>
            </p:cNvSpPr>
            <p:nvPr/>
          </p:nvSpPr>
          <p:spPr bwMode="auto">
            <a:xfrm>
              <a:off x="1049" y="2565"/>
              <a:ext cx="3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  S</a:t>
              </a:r>
            </a:p>
          </p:txBody>
        </p:sp>
        <p:sp>
          <p:nvSpPr>
            <p:cNvPr id="63508" name="Text Box 197"/>
            <p:cNvSpPr txBox="1">
              <a:spLocks noChangeArrowheads="1"/>
            </p:cNvSpPr>
            <p:nvPr/>
          </p:nvSpPr>
          <p:spPr bwMode="auto">
            <a:xfrm>
              <a:off x="1679" y="2565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3509" name="Line 199"/>
            <p:cNvSpPr>
              <a:spLocks noChangeShapeType="1"/>
            </p:cNvSpPr>
            <p:nvPr/>
          </p:nvSpPr>
          <p:spPr bwMode="auto">
            <a:xfrm rot="867208" flipH="1">
              <a:off x="1196" y="1876"/>
              <a:ext cx="158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10" name="Line 200"/>
            <p:cNvSpPr>
              <a:spLocks noChangeShapeType="1"/>
            </p:cNvSpPr>
            <p:nvPr/>
          </p:nvSpPr>
          <p:spPr bwMode="auto">
            <a:xfrm rot="-867208">
              <a:off x="1685" y="1879"/>
              <a:ext cx="157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11" name="Line 201"/>
            <p:cNvSpPr>
              <a:spLocks noChangeShapeType="1"/>
            </p:cNvSpPr>
            <p:nvPr/>
          </p:nvSpPr>
          <p:spPr bwMode="auto">
            <a:xfrm flipH="1">
              <a:off x="1806" y="2279"/>
              <a:ext cx="104" cy="2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12" name="Line 202"/>
            <p:cNvSpPr>
              <a:spLocks noChangeShapeType="1"/>
            </p:cNvSpPr>
            <p:nvPr/>
          </p:nvSpPr>
          <p:spPr bwMode="auto">
            <a:xfrm>
              <a:off x="1096" y="2297"/>
              <a:ext cx="104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13" name="Line 203"/>
            <p:cNvSpPr>
              <a:spLocks noChangeShapeType="1"/>
            </p:cNvSpPr>
            <p:nvPr/>
          </p:nvSpPr>
          <p:spPr bwMode="auto">
            <a:xfrm>
              <a:off x="1409" y="2655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3" name="42 Rectángulo"/>
          <p:cNvSpPr/>
          <p:nvPr/>
        </p:nvSpPr>
        <p:spPr>
          <a:xfrm>
            <a:off x="2428875" y="1143000"/>
            <a:ext cx="3714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ÁCIDO  LIPOICO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6" name="24 Rectángulo"/>
          <p:cNvSpPr>
            <a:spLocks noChangeArrowheads="1"/>
          </p:cNvSpPr>
          <p:nvPr/>
        </p:nvSpPr>
        <p:spPr bwMode="auto">
          <a:xfrm>
            <a:off x="357188" y="2714625"/>
            <a:ext cx="993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rgbClr val="FF0000"/>
                </a:solidFill>
              </a:rPr>
              <a:t>S del C8</a:t>
            </a:r>
            <a:endParaRPr lang="es-E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451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857250" y="1343025"/>
            <a:ext cx="8026400" cy="4000500"/>
            <a:chOff x="900087" y="1016000"/>
            <a:chExt cx="8026960" cy="4000684"/>
          </a:xfrm>
        </p:grpSpPr>
        <p:sp>
          <p:nvSpPr>
            <p:cNvPr id="64521" name="Rectangle 4"/>
            <p:cNvSpPr>
              <a:spLocks noChangeArrowheads="1"/>
            </p:cNvSpPr>
            <p:nvPr/>
          </p:nvSpPr>
          <p:spPr bwMode="auto">
            <a:xfrm>
              <a:off x="900087" y="3816355"/>
              <a:ext cx="72009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es-ES_tradnl" sz="2000" b="1">
                <a:solidFill>
                  <a:schemeClr val="tx1"/>
                </a:solidFill>
              </a:endParaRPr>
            </a:p>
            <a:p>
              <a:pPr algn="just"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Síndrome del pie ardiente, lesiones cutáneas (aves),  parestesia (adormecimiento de manos y pies), paso de parada (cerdos)</a:t>
              </a:r>
              <a:endParaRPr lang="es-ES" sz="2000" b="1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71530" y="3459275"/>
              <a:ext cx="4042057" cy="47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Enfermedad carencial: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00477" y="2887749"/>
              <a:ext cx="4415146" cy="400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2) Metabolismo de los ácidos grasos.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829035" y="2316223"/>
              <a:ext cx="6098012" cy="400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1) </a:t>
              </a:r>
              <a:r>
                <a:rPr lang="es-ES_tradnl" sz="2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Descarboxilación</a:t>
              </a:r>
              <a:r>
                <a:rPr lang="es-ES_tradnl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del </a:t>
              </a:r>
              <a:r>
                <a:rPr lang="es-ES_tradnl" sz="2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Piruvato</a:t>
              </a:r>
              <a:r>
                <a:rPr lang="es-ES_tradnl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y del </a:t>
              </a:r>
              <a:r>
                <a:rPr lang="es-ES_tradnl" sz="2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cetoglutarato</a:t>
              </a:r>
              <a:r>
                <a:rPr lang="es-ES_tradnl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0087" y="2530545"/>
              <a:ext cx="1901958" cy="52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Ejemplos: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900087" y="1016000"/>
              <a:ext cx="3880121" cy="52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Precursor vitamínico:</a:t>
              </a:r>
            </a:p>
          </p:txBody>
        </p:sp>
        <p:sp>
          <p:nvSpPr>
            <p:cNvPr id="64527" name="Rectangle 14"/>
            <p:cNvSpPr>
              <a:spLocks noChangeArrowheads="1"/>
            </p:cNvSpPr>
            <p:nvPr/>
          </p:nvSpPr>
          <p:spPr bwMode="auto">
            <a:xfrm>
              <a:off x="4714876" y="1142984"/>
              <a:ext cx="29915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Ácido pantoténico (B</a:t>
              </a:r>
              <a:r>
                <a:rPr lang="es-ES_tradnl" sz="1000" b="1">
                  <a:solidFill>
                    <a:schemeClr val="tx1"/>
                  </a:solidFill>
                </a:rPr>
                <a:t>5</a:t>
              </a:r>
              <a:r>
                <a:rPr lang="es-ES_tradnl" sz="2000" b="1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4528" name="Rectangle 17"/>
            <p:cNvSpPr>
              <a:spLocks noChangeArrowheads="1"/>
            </p:cNvSpPr>
            <p:nvPr/>
          </p:nvSpPr>
          <p:spPr bwMode="auto">
            <a:xfrm>
              <a:off x="2411413" y="1557338"/>
              <a:ext cx="573246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2000" b="1">
                  <a:solidFill>
                    <a:schemeClr val="tx1"/>
                  </a:solidFill>
                </a:rPr>
                <a:t>vísceras, carne, huevos, leche, levaduras, cereales, leguminosas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0087" y="1549425"/>
              <a:ext cx="1684456" cy="47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Fuentes:</a:t>
              </a: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2571750" y="571500"/>
            <a:ext cx="34591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   A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0" name="20 Rectángulo"/>
          <p:cNvSpPr>
            <a:spLocks noChangeArrowheads="1"/>
          </p:cNvSpPr>
          <p:nvPr/>
        </p:nvSpPr>
        <p:spPr bwMode="auto">
          <a:xfrm>
            <a:off x="214313" y="6286500"/>
            <a:ext cx="8215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 Vitamínica/ Nucleotidica/transfieren  grupos acetilos.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554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857364"/>
            <a:ext cx="8891587" cy="4060825"/>
            <a:chOff x="79" y="1144"/>
            <a:chExt cx="5601" cy="2558"/>
          </a:xfrm>
          <a:solidFill>
            <a:schemeClr val="bg1"/>
          </a:solidFill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" y="1144"/>
              <a:ext cx="5601" cy="255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3" y="1888"/>
              <a:ext cx="453" cy="68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79" y="2280"/>
              <a:ext cx="272" cy="31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03" y="2046"/>
              <a:ext cx="227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defRPr/>
              </a:pPr>
              <a:r>
                <a:rPr lang="es-ES_tradnl" sz="1000" b="1">
                  <a:solidFill>
                    <a:srgbClr val="4D4D4D"/>
                  </a:solidFill>
                  <a:latin typeface="SimSun" pitchFamily="2" charset="-122"/>
                </a:rPr>
                <a:t> </a:t>
              </a:r>
              <a:r>
                <a:rPr lang="es-ES_tradnl" sz="1800" b="1">
                  <a:solidFill>
                    <a:srgbClr val="4D4D4D"/>
                  </a:solidFill>
                  <a:latin typeface="SimSun" pitchFamily="2" charset="-122"/>
                </a:rPr>
                <a:t>HS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703" y="2177"/>
              <a:ext cx="45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76" y="1888"/>
              <a:ext cx="317" cy="13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92" y="1797"/>
              <a:ext cx="1361" cy="2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290" y="2659"/>
              <a:ext cx="1633" cy="25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s-E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880" y="1525"/>
              <a:ext cx="1588" cy="31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245" y="2520"/>
              <a:ext cx="1225" cy="36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653" y="3430"/>
              <a:ext cx="1225" cy="2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564" y="1418"/>
              <a:ext cx="589" cy="18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148" y="1146"/>
              <a:ext cx="454" cy="22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761" y="3241"/>
              <a:ext cx="590" cy="2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2" name="AutoShape 29"/>
          <p:cNvSpPr>
            <a:spLocks/>
          </p:cNvSpPr>
          <p:nvPr/>
        </p:nvSpPr>
        <p:spPr bwMode="auto">
          <a:xfrm rot="5400000">
            <a:off x="2859087" y="130176"/>
            <a:ext cx="358775" cy="4508500"/>
          </a:xfrm>
          <a:prstGeom prst="leftBrace">
            <a:avLst>
              <a:gd name="adj1" fmla="val 10472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135188" y="1892300"/>
            <a:ext cx="1798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FF0000"/>
                </a:solidFill>
                <a:latin typeface="Arial Narrow" pitchFamily="34" charset="0"/>
              </a:rPr>
              <a:t>4-Fosfopanteteína</a:t>
            </a:r>
          </a:p>
        </p:txBody>
      </p:sp>
      <p:sp>
        <p:nvSpPr>
          <p:cNvPr id="24" name="AutoShape 30"/>
          <p:cNvSpPr>
            <a:spLocks/>
          </p:cNvSpPr>
          <p:nvPr/>
        </p:nvSpPr>
        <p:spPr bwMode="auto">
          <a:xfrm rot="5400000">
            <a:off x="7236618" y="548482"/>
            <a:ext cx="144463" cy="3168650"/>
          </a:xfrm>
          <a:prstGeom prst="leftBrace">
            <a:avLst>
              <a:gd name="adj1" fmla="val 18278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210300" y="1751013"/>
            <a:ext cx="218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accent2"/>
                </a:solidFill>
                <a:latin typeface="Arial Narrow" pitchFamily="34" charset="0"/>
              </a:rPr>
              <a:t>ADP con  un fosfato 3’</a:t>
            </a:r>
          </a:p>
        </p:txBody>
      </p:sp>
      <p:sp>
        <p:nvSpPr>
          <p:cNvPr id="27" name="AutoShape 32"/>
          <p:cNvSpPr>
            <a:spLocks/>
          </p:cNvSpPr>
          <p:nvPr/>
        </p:nvSpPr>
        <p:spPr bwMode="auto">
          <a:xfrm rot="-5400000">
            <a:off x="1547020" y="3285331"/>
            <a:ext cx="144462" cy="1584325"/>
          </a:xfrm>
          <a:prstGeom prst="leftBrace">
            <a:avLst>
              <a:gd name="adj1" fmla="val 91392"/>
              <a:gd name="adj2" fmla="val 50000"/>
            </a:avLst>
          </a:prstGeom>
          <a:noFill/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3"/>
          <p:cNvSpPr>
            <a:spLocks/>
          </p:cNvSpPr>
          <p:nvPr/>
        </p:nvSpPr>
        <p:spPr bwMode="auto">
          <a:xfrm rot="-5400000">
            <a:off x="3834607" y="2620169"/>
            <a:ext cx="144462" cy="2914650"/>
          </a:xfrm>
          <a:prstGeom prst="leftBrace">
            <a:avLst>
              <a:gd name="adj1" fmla="val 168132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92138" y="4133850"/>
            <a:ext cx="200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339933"/>
                </a:solidFill>
                <a:latin typeface="Arial Narrow" pitchFamily="34" charset="0"/>
              </a:rPr>
              <a:t>2-mercaptoetilamina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982913" y="4129088"/>
            <a:ext cx="181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0033CC"/>
                </a:solidFill>
                <a:latin typeface="Arial Narrow" pitchFamily="34" charset="0"/>
              </a:rPr>
              <a:t>Ácido pantoténico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973138" y="2708275"/>
            <a:ext cx="1366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rgbClr val="33CC33"/>
                </a:solidFill>
                <a:latin typeface="Arial Narrow" pitchFamily="34" charset="0"/>
              </a:rPr>
              <a:t>Grupo reactivo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1116013" y="2997200"/>
            <a:ext cx="360362" cy="28892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2500313" y="642938"/>
            <a:ext cx="3536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  A</a:t>
            </a:r>
            <a:endParaRPr lang="es-E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4" name="Rectangle 15"/>
          <p:cNvSpPr>
            <a:spLocks noChangeArrowheads="1"/>
          </p:cNvSpPr>
          <p:nvPr/>
        </p:nvSpPr>
        <p:spPr bwMode="auto">
          <a:xfrm>
            <a:off x="142875" y="4929188"/>
            <a:ext cx="59293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Tío etilamina + </a:t>
            </a:r>
            <a:r>
              <a:rPr lang="es-ES_tradnl" sz="1800" b="1">
                <a:solidFill>
                  <a:schemeClr val="tx1"/>
                </a:solidFill>
                <a:sym typeface="Symbol" pitchFamily="18" charset="2"/>
              </a:rPr>
              <a:t>-alanina + ác. Pantoico + ADP (3´P)</a:t>
            </a:r>
          </a:p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</a:pPr>
            <a:r>
              <a:rPr lang="es-ES_tradnl" sz="1800" b="1">
                <a:solidFill>
                  <a:srgbClr val="FF0000"/>
                </a:solidFill>
              </a:rPr>
              <a:t>SH de la tío etilamina</a:t>
            </a:r>
          </a:p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_tradnl" sz="1800" b="1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6" grpId="0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656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71500" y="500063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ácido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pantoténico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32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6568" name="8 Rectángulo"/>
          <p:cNvSpPr>
            <a:spLocks noChangeArrowheads="1"/>
          </p:cNvSpPr>
          <p:nvPr/>
        </p:nvSpPr>
        <p:spPr bwMode="auto">
          <a:xfrm>
            <a:off x="1500188" y="5786438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1"/>
                </a:solidFill>
              </a:rPr>
              <a:t>Alteraciones inflamatorias en las comisuras del pico y de los párpados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758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500" y="500063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ácido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pantoténico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32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7591" name="8 Rectángulo"/>
          <p:cNvSpPr>
            <a:spLocks noChangeArrowheads="1"/>
          </p:cNvSpPr>
          <p:nvPr/>
        </p:nvSpPr>
        <p:spPr bwMode="auto">
          <a:xfrm>
            <a:off x="1500188" y="5786438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1"/>
                </a:solidFill>
              </a:rPr>
              <a:t>Alteraciones inflamatorias en las comisuras de las patas.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11636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7700" y="404664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VE" sz="3200" baseline="0" dirty="0">
                <a:solidFill>
                  <a:srgbClr val="002060"/>
                </a:solidFill>
                <a:latin typeface="Verdana" pitchFamily="34" charset="0"/>
              </a:rPr>
              <a:t>Clasificación de las </a:t>
            </a:r>
            <a:r>
              <a:rPr lang="es-VE" sz="3200" baseline="0" dirty="0" smtClean="0">
                <a:solidFill>
                  <a:srgbClr val="002060"/>
                </a:solidFill>
                <a:latin typeface="Verdana" pitchFamily="34" charset="0"/>
              </a:rPr>
              <a:t>enzimas</a:t>
            </a:r>
          </a:p>
          <a:p>
            <a:pPr algn="ctr" eaLnBrk="0" hangingPunct="0"/>
            <a:r>
              <a:rPr lang="es-VE" sz="2400" baseline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s-VE" baseline="0" dirty="0">
                <a:solidFill>
                  <a:srgbClr val="002060"/>
                </a:solidFill>
                <a:latin typeface="Verdana" pitchFamily="34" charset="0"/>
              </a:rPr>
              <a:t>de acuerdo a la Unión Internacional de Bioquímica (UIB)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7584" y="2060848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aseline="0" dirty="0" smtClean="0">
                <a:latin typeface="Times New Roman" pitchFamily="18" charset="0"/>
                <a:cs typeface="Times New Roman" pitchFamily="18" charset="0"/>
              </a:rPr>
              <a:t>Las enzimas se han divido en:</a:t>
            </a:r>
          </a:p>
          <a:p>
            <a:endParaRPr lang="es-ES" sz="3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s-ES" sz="3200" baseline="0" dirty="0" smtClean="0">
                <a:solidFill>
                  <a:srgbClr val="C00000"/>
                </a:solidFill>
              </a:rPr>
              <a:t>Clases</a:t>
            </a:r>
            <a:r>
              <a:rPr lang="es-ES" sz="3200" baseline="0" dirty="0" smtClean="0"/>
              <a:t>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s-ES" sz="3200" baseline="0" dirty="0" smtClean="0"/>
              <a:t>Subclases  y ,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es-ES" sz="3200" baseline="0" dirty="0" smtClean="0"/>
              <a:t>Sub-subclases</a:t>
            </a:r>
          </a:p>
          <a:p>
            <a:r>
              <a:rPr lang="es-ES" sz="3200" baseline="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495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861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500" y="500063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ácido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pantoténico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32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8615" name="8 Rectángulo"/>
          <p:cNvSpPr>
            <a:spLocks noChangeArrowheads="1"/>
          </p:cNvSpPr>
          <p:nvPr/>
        </p:nvSpPr>
        <p:spPr bwMode="auto">
          <a:xfrm>
            <a:off x="1500188" y="5786438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tx1"/>
                </a:solidFill>
              </a:rPr>
              <a:t>Paso de parada.</a:t>
            </a:r>
            <a:endParaRPr lang="es-ES" sz="2000" b="1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049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6963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500" y="500063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ácido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pantoténico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32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9639" name="8 Rectángulo"/>
          <p:cNvSpPr>
            <a:spLocks noChangeArrowheads="1"/>
          </p:cNvSpPr>
          <p:nvPr/>
        </p:nvSpPr>
        <p:spPr bwMode="auto">
          <a:xfrm>
            <a:off x="1500188" y="5786438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tx1"/>
                </a:solidFill>
              </a:rPr>
              <a:t>Degeneración neuromusular.</a:t>
            </a:r>
            <a:endParaRPr lang="es-ES" sz="2000" b="1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066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4313" y="4214813"/>
            <a:ext cx="4041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carencial:</a:t>
            </a:r>
          </a:p>
          <a:p>
            <a:pPr>
              <a:defRPr/>
            </a:pPr>
            <a:endParaRPr lang="es-ES_tradn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2571750"/>
            <a:ext cx="23574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 de aminoácidos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000250" y="1571625"/>
            <a:ext cx="60483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vísceras, carne, huevos, leche, levaduras, cereales, aguacate, plátano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41325" y="1492250"/>
            <a:ext cx="168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Fuentes: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214813" y="1143000"/>
            <a:ext cx="2643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Piridoxina (B</a:t>
            </a:r>
            <a:r>
              <a:rPr lang="es-ES_tradnl" sz="1200" b="1">
                <a:solidFill>
                  <a:schemeClr val="tx1"/>
                </a:solidFill>
              </a:rPr>
              <a:t>6</a:t>
            </a:r>
            <a:r>
              <a:rPr lang="es-ES_tradnl" sz="1800" b="1">
                <a:solidFill>
                  <a:schemeClr val="tx1"/>
                </a:solidFill>
              </a:rPr>
              <a:t>)</a:t>
            </a:r>
            <a:endParaRPr lang="es-ES_tradnl" sz="1800" b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28625" y="1000125"/>
            <a:ext cx="3859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vitamínico:</a:t>
            </a:r>
          </a:p>
        </p:txBody>
      </p:sp>
      <p:grpSp>
        <p:nvGrpSpPr>
          <p:cNvPr id="2" name="28 Grupo"/>
          <p:cNvGrpSpPr>
            <a:grpSpLocks/>
          </p:cNvGrpSpPr>
          <p:nvPr/>
        </p:nvGrpSpPr>
        <p:grpSpPr bwMode="auto">
          <a:xfrm>
            <a:off x="2428875" y="1643063"/>
            <a:ext cx="6010275" cy="2706687"/>
            <a:chOff x="2490788" y="3000375"/>
            <a:chExt cx="6010275" cy="2706688"/>
          </a:xfrm>
        </p:grpSpPr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3929063" y="3000375"/>
              <a:ext cx="4572000" cy="2706688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s-ES_tradnl" sz="3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672" name="Rectangle 11"/>
            <p:cNvSpPr>
              <a:spLocks noChangeArrowheads="1"/>
            </p:cNvSpPr>
            <p:nvPr/>
          </p:nvSpPr>
          <p:spPr bwMode="auto">
            <a:xfrm>
              <a:off x="2647950" y="5062538"/>
              <a:ext cx="39512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  <a:sym typeface="Symbol" pitchFamily="18" charset="2"/>
                </a:rPr>
                <a:t>5) Triptófano      ácido nicotínico</a:t>
              </a:r>
            </a:p>
          </p:txBody>
        </p:sp>
        <p:sp>
          <p:nvSpPr>
            <p:cNvPr id="70673" name="Rectangle 12"/>
            <p:cNvSpPr>
              <a:spLocks noChangeArrowheads="1"/>
            </p:cNvSpPr>
            <p:nvPr/>
          </p:nvSpPr>
          <p:spPr bwMode="auto">
            <a:xfrm>
              <a:off x="2647950" y="4706938"/>
              <a:ext cx="54498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  <a:sym typeface="Symbol" pitchFamily="18" charset="2"/>
                </a:rPr>
                <a:t>4) Glutamato      GABA </a:t>
              </a:r>
              <a:r>
                <a:rPr lang="es-ES_tradnl" sz="1800" b="1">
                  <a:solidFill>
                    <a:schemeClr val="tx1"/>
                  </a:solidFill>
                  <a:latin typeface="Arial Narrow" pitchFamily="34" charset="0"/>
                  <a:sym typeface="Symbol" pitchFamily="18" charset="2"/>
                </a:rPr>
                <a:t>(Glutamato Descarboxilasa</a:t>
              </a:r>
              <a:r>
                <a:rPr lang="es-ES_tradnl" sz="180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70674" name="Rectangle 13"/>
            <p:cNvSpPr>
              <a:spLocks noChangeArrowheads="1"/>
            </p:cNvSpPr>
            <p:nvPr/>
          </p:nvSpPr>
          <p:spPr bwMode="auto">
            <a:xfrm>
              <a:off x="2651125" y="4346575"/>
              <a:ext cx="25669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3) Treonina </a:t>
              </a:r>
              <a:r>
                <a:rPr lang="es-ES_tradnl" sz="1800" b="1">
                  <a:solidFill>
                    <a:schemeClr val="tx1"/>
                  </a:solidFill>
                  <a:sym typeface="Symbol" pitchFamily="18" charset="2"/>
                </a:rPr>
                <a:t>  glicina</a:t>
              </a:r>
            </a:p>
          </p:txBody>
        </p:sp>
        <p:sp>
          <p:nvSpPr>
            <p:cNvPr id="70675" name="Rectangle 14"/>
            <p:cNvSpPr>
              <a:spLocks noChangeArrowheads="1"/>
            </p:cNvSpPr>
            <p:nvPr/>
          </p:nvSpPr>
          <p:spPr bwMode="auto">
            <a:xfrm>
              <a:off x="2659063" y="3998913"/>
              <a:ext cx="242887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</a:rPr>
                <a:t>2) Descarboxilación</a:t>
              </a:r>
              <a:r>
                <a:rPr lang="es-ES_tradnl" sz="180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70676" name="Rectangle 15"/>
            <p:cNvSpPr>
              <a:spLocks noChangeArrowheads="1"/>
            </p:cNvSpPr>
            <p:nvPr/>
          </p:nvSpPr>
          <p:spPr bwMode="auto">
            <a:xfrm>
              <a:off x="2647950" y="3636963"/>
              <a:ext cx="2211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1)</a:t>
              </a:r>
              <a:r>
                <a:rPr lang="es-ES_tradnl" sz="1800">
                  <a:solidFill>
                    <a:schemeClr val="tx1"/>
                  </a:solidFill>
                </a:rPr>
                <a:t> </a:t>
              </a:r>
              <a:r>
                <a:rPr lang="es-ES_tradnl" sz="1800" b="1">
                  <a:solidFill>
                    <a:schemeClr val="tx1"/>
                  </a:solidFill>
                </a:rPr>
                <a:t>Transaminación</a:t>
              </a:r>
            </a:p>
          </p:txBody>
        </p:sp>
        <p:sp>
          <p:nvSpPr>
            <p:cNvPr id="70677" name="AutoShape 28"/>
            <p:cNvSpPr>
              <a:spLocks/>
            </p:cNvSpPr>
            <p:nvPr/>
          </p:nvSpPr>
          <p:spPr bwMode="auto">
            <a:xfrm>
              <a:off x="2490788" y="3706813"/>
              <a:ext cx="215900" cy="1657350"/>
            </a:xfrm>
            <a:prstGeom prst="leftBrace">
              <a:avLst>
                <a:gd name="adj1" fmla="val 6397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8" name="25 Rectángulo"/>
          <p:cNvSpPr>
            <a:spLocks noChangeArrowheads="1"/>
          </p:cNvSpPr>
          <p:nvPr/>
        </p:nvSpPr>
        <p:spPr bwMode="auto">
          <a:xfrm>
            <a:off x="285750" y="4714875"/>
            <a:ext cx="842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600" b="1">
                <a:solidFill>
                  <a:schemeClr val="tx1"/>
                </a:solidFill>
              </a:rPr>
              <a:t>Rara: alcohólicos, lactantes de madres que consumen anticonceptivos, isoniacida (antituberculoso). </a:t>
            </a:r>
          </a:p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</a:pPr>
            <a:r>
              <a:rPr lang="es-ES_tradnl" sz="1600" b="1">
                <a:solidFill>
                  <a:schemeClr val="tx1"/>
                </a:solidFill>
              </a:rPr>
              <a:t>Pérdida de peso, dermatitis, diarrea, ataxia, convulsiones (</a:t>
            </a:r>
            <a:r>
              <a:rPr lang="es-ES_tradnl" sz="1600" b="1">
                <a:solidFill>
                  <a:schemeClr val="tx1"/>
                </a:solidFill>
                <a:sym typeface="Symbol" pitchFamily="18" charset="2"/>
              </a:rPr>
              <a:t></a:t>
            </a:r>
            <a:r>
              <a:rPr lang="es-ES_tradnl" sz="1600" b="1">
                <a:solidFill>
                  <a:schemeClr val="tx1"/>
                </a:solidFill>
              </a:rPr>
              <a:t>GABA)</a:t>
            </a:r>
            <a:endParaRPr lang="es-ES" sz="1600" b="1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1800" b="1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214438" y="500063"/>
            <a:ext cx="6286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FOSFATO   DE   PIRIDOXAL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0" name="27 Rectángulo"/>
          <p:cNvSpPr>
            <a:spLocks noChangeArrowheads="1"/>
          </p:cNvSpPr>
          <p:nvPr/>
        </p:nvSpPr>
        <p:spPr bwMode="auto">
          <a:xfrm>
            <a:off x="642938" y="5786438"/>
            <a:ext cx="642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Vitamínica/ No Nucleotidica/transfieren grupos aminos o carboxilo.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  <a:p>
            <a:pPr algn="just"/>
            <a:endParaRPr lang="es-ES_tradnl" sz="3600" b="1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1" grpId="0"/>
      <p:bldP spid="22" grpId="0"/>
      <p:bldP spid="23" grpId="0"/>
      <p:bldP spid="24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168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28813"/>
            <a:ext cx="313531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463" y="1916113"/>
            <a:ext cx="32400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813" y="6072188"/>
            <a:ext cx="3105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Fosfato de </a:t>
            </a:r>
            <a:r>
              <a:rPr lang="es-ES_tradn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piridoxal</a:t>
            </a:r>
            <a:endParaRPr lang="es-ES_tradn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86313" y="6072188"/>
            <a:ext cx="37385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Fosfato de </a:t>
            </a:r>
            <a:r>
              <a:rPr lang="es-ES_tradn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piridoxamina</a:t>
            </a:r>
            <a:endParaRPr lang="es-ES_tradn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14500" y="857250"/>
            <a:ext cx="5786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FOSFATO   DE   PIRIDOXAL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1" name="11 Rectángulo"/>
          <p:cNvSpPr>
            <a:spLocks noChangeArrowheads="1"/>
          </p:cNvSpPr>
          <p:nvPr/>
        </p:nvSpPr>
        <p:spPr bwMode="auto">
          <a:xfrm>
            <a:off x="1643063" y="1500188"/>
            <a:ext cx="59293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400" b="1">
                <a:solidFill>
                  <a:schemeClr val="tx1"/>
                </a:solidFill>
              </a:rPr>
              <a:t>piridoxina (piridoxal o piridoxamina) + fosfato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286125" y="1857375"/>
            <a:ext cx="2786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400" b="1">
                <a:solidFill>
                  <a:schemeClr val="tx1"/>
                </a:solidFill>
              </a:rPr>
              <a:t>grupo formaldehído en el C4</a:t>
            </a:r>
            <a:endParaRPr lang="es-E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2708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071563" y="1571625"/>
          <a:ext cx="6829425" cy="4214813"/>
        </p:xfrm>
        <a:graphic>
          <a:graphicData uri="http://schemas.openxmlformats.org/presentationml/2006/ole">
            <p:oleObj spid="_x0000_s20482" name="Documento de imagen" r:id="rId4" imgW="6384616" imgH="3657600" progId="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1214438" y="500063"/>
            <a:ext cx="5929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2712" name="9 Rectángulo"/>
          <p:cNvSpPr>
            <a:spLocks noChangeArrowheads="1"/>
          </p:cNvSpPr>
          <p:nvPr/>
        </p:nvSpPr>
        <p:spPr bwMode="auto">
          <a:xfrm>
            <a:off x="1071563" y="6072188"/>
            <a:ext cx="664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Disminución del crecimiento, dermatitis.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373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38" y="500063"/>
            <a:ext cx="5929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3735" name="9 Rectángulo"/>
          <p:cNvSpPr>
            <a:spLocks noChangeArrowheads="1"/>
          </p:cNvSpPr>
          <p:nvPr/>
        </p:nvSpPr>
        <p:spPr bwMode="auto">
          <a:xfrm>
            <a:off x="1071563" y="6072188"/>
            <a:ext cx="664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Ataque de epiléptico.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357313"/>
            <a:ext cx="6427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475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38" y="500063"/>
            <a:ext cx="5929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4759" name="9 Rectángulo"/>
          <p:cNvSpPr>
            <a:spLocks noChangeArrowheads="1"/>
          </p:cNvSpPr>
          <p:nvPr/>
        </p:nvSpPr>
        <p:spPr bwMode="auto">
          <a:xfrm>
            <a:off x="1071563" y="6072188"/>
            <a:ext cx="664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rgbClr val="000000"/>
                </a:solidFill>
              </a:rPr>
              <a:t>Edema en los parpados inflamación.</a:t>
            </a:r>
            <a:endParaRPr lang="es-ES" sz="2400" b="1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475" y="1773238"/>
            <a:ext cx="4048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578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38" y="500063"/>
            <a:ext cx="5929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piridoxina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</a:t>
            </a: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5783" name="9 Rectángulo"/>
          <p:cNvSpPr>
            <a:spLocks noChangeArrowheads="1"/>
          </p:cNvSpPr>
          <p:nvPr/>
        </p:nvSpPr>
        <p:spPr bwMode="auto">
          <a:xfrm>
            <a:off x="1143000" y="5473700"/>
            <a:ext cx="664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Plumaje erizado y escaso, debilidad y trastornos del movimiento.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84313"/>
            <a:ext cx="4048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60350"/>
            <a:ext cx="4645025" cy="5365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CARBOXIBIOTINA</a:t>
            </a:r>
            <a:endParaRPr lang="es-E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428625" y="2571750"/>
            <a:ext cx="7823200" cy="2649538"/>
            <a:chOff x="357158" y="3776663"/>
            <a:chExt cx="7823230" cy="2648982"/>
          </a:xfrm>
        </p:grpSpPr>
        <p:sp>
          <p:nvSpPr>
            <p:cNvPr id="76809" name="Rectangle 4"/>
            <p:cNvSpPr>
              <a:spLocks noChangeArrowheads="1"/>
            </p:cNvSpPr>
            <p:nvPr/>
          </p:nvSpPr>
          <p:spPr bwMode="auto">
            <a:xfrm>
              <a:off x="979488" y="5445125"/>
              <a:ext cx="72009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_tradnl" sz="1800" b="1">
                  <a:solidFill>
                    <a:schemeClr val="tx1"/>
                  </a:solidFill>
                </a:rPr>
                <a:t>consumo de clara de huevo cruda (avidina) o terapia con antibióticos.</a:t>
              </a:r>
            </a:p>
          </p:txBody>
        </p:sp>
        <p:sp>
          <p:nvSpPr>
            <p:cNvPr id="76810" name="Rectangle 5"/>
            <p:cNvSpPr>
              <a:spLocks noChangeArrowheads="1"/>
            </p:cNvSpPr>
            <p:nvPr/>
          </p:nvSpPr>
          <p:spPr bwMode="auto">
            <a:xfrm>
              <a:off x="949325" y="6056313"/>
              <a:ext cx="71609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b="1">
                  <a:solidFill>
                    <a:schemeClr val="tx1"/>
                  </a:solidFill>
                </a:rPr>
                <a:t>Perosis (aves), inmunodeficiencia, dermatitis, despigmentación</a:t>
              </a:r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357158" y="4928946"/>
              <a:ext cx="4041790" cy="48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carencial:</a:t>
              </a:r>
              <a:endPara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12" name="Rectangle 7"/>
            <p:cNvSpPr>
              <a:spLocks noChangeArrowheads="1"/>
            </p:cNvSpPr>
            <p:nvPr/>
          </p:nvSpPr>
          <p:spPr bwMode="auto">
            <a:xfrm>
              <a:off x="2746375" y="4575175"/>
              <a:ext cx="2937471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  <a:cs typeface="Arial" charset="0"/>
                </a:rPr>
                <a:t>2) Acetil CoA carboxilasa</a:t>
              </a:r>
            </a:p>
          </p:txBody>
        </p:sp>
        <p:sp>
          <p:nvSpPr>
            <p:cNvPr id="76813" name="Rectangle 8"/>
            <p:cNvSpPr>
              <a:spLocks noChangeArrowheads="1"/>
            </p:cNvSpPr>
            <p:nvPr/>
          </p:nvSpPr>
          <p:spPr bwMode="auto">
            <a:xfrm>
              <a:off x="2746375" y="4167188"/>
              <a:ext cx="2775119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_tradnl" sz="1800" b="1">
                  <a:solidFill>
                    <a:schemeClr val="tx1"/>
                  </a:solidFill>
                  <a:cs typeface="Arial" charset="0"/>
                </a:rPr>
                <a:t>1) Piruvato carboxilasa.</a:t>
              </a:r>
            </a:p>
          </p:txBody>
        </p: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2339954" y="3776663"/>
              <a:ext cx="3352813" cy="34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sz="1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Reacciones de </a:t>
              </a:r>
              <a:r>
                <a:rPr lang="es-ES_tradnl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carboxilación</a:t>
              </a:r>
              <a:endPara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357158" y="4071876"/>
              <a:ext cx="1901832" cy="48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s-ES_trad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Ejemplos:</a:t>
              </a:r>
            </a:p>
          </p:txBody>
        </p:sp>
      </p:grp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2071688" y="138747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800" b="1">
                <a:solidFill>
                  <a:schemeClr val="tx1"/>
                </a:solidFill>
                <a:cs typeface="Arial" charset="0"/>
              </a:rPr>
              <a:t>yema de huevo, vísceras, leche, carne, levaduras, cereales, verduras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57188" y="1428750"/>
            <a:ext cx="1684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Fuentes: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957263" y="901700"/>
            <a:ext cx="38798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Precursor vitamínico: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857750" y="92868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Biotina</a:t>
            </a: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(B</a:t>
            </a:r>
            <a:r>
              <a:rPr lang="es-ES_tradnl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(H)</a:t>
            </a:r>
          </a:p>
        </p:txBody>
      </p:sp>
      <p:sp>
        <p:nvSpPr>
          <p:cNvPr id="76808" name="27 Rectángulo"/>
          <p:cNvSpPr>
            <a:spLocks noChangeArrowheads="1"/>
          </p:cNvSpPr>
          <p:nvPr/>
        </p:nvSpPr>
        <p:spPr bwMode="auto">
          <a:xfrm>
            <a:off x="1214438" y="5857875"/>
            <a:ext cx="6429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Vitamínica/ No Nucleotidica/transfieren grupos aminos o carboxilo.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  <a:p>
            <a:pPr algn="just"/>
            <a:endParaRPr lang="es-ES_tradnl" sz="3600" b="1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69" grpId="0"/>
      <p:bldP spid="74770" grpId="0"/>
      <p:bldP spid="74771" grpId="0"/>
      <p:bldP spid="74772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782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40"/>
          <p:cNvSpPr txBox="1">
            <a:spLocks noChangeArrowheads="1"/>
          </p:cNvSpPr>
          <p:nvPr/>
        </p:nvSpPr>
        <p:spPr bwMode="auto">
          <a:xfrm>
            <a:off x="2543175" y="947738"/>
            <a:ext cx="4030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CARBOXIBIOTINA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57250" y="2500313"/>
            <a:ext cx="8001000" cy="2962275"/>
            <a:chOff x="1319" y="1585"/>
            <a:chExt cx="5040" cy="1866"/>
          </a:xfrm>
        </p:grpSpPr>
        <p:sp>
          <p:nvSpPr>
            <p:cNvPr id="77837" name="Text Box 17"/>
            <p:cNvSpPr txBox="1">
              <a:spLocks noChangeArrowheads="1"/>
            </p:cNvSpPr>
            <p:nvPr/>
          </p:nvSpPr>
          <p:spPr bwMode="auto">
            <a:xfrm>
              <a:off x="2545" y="1585"/>
              <a:ext cx="255" cy="92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2200" b="1">
                  <a:solidFill>
                    <a:schemeClr val="tx1"/>
                  </a:solidFill>
                </a:rPr>
                <a:t>O</a:t>
              </a:r>
            </a:p>
            <a:p>
              <a:pPr algn="ctr" eaLnBrk="0" hangingPunct="0">
                <a:spcBef>
                  <a:spcPct val="40000"/>
                </a:spcBef>
              </a:pPr>
              <a:endParaRPr lang="es-ES" b="1"/>
            </a:p>
            <a:p>
              <a:pPr algn="ctr" eaLnBrk="0" hangingPunct="0"/>
              <a:endParaRPr lang="es-ES" b="1"/>
            </a:p>
          </p:txBody>
        </p:sp>
        <p:sp>
          <p:nvSpPr>
            <p:cNvPr id="77838" name="Rectangle 18"/>
            <p:cNvSpPr>
              <a:spLocks noChangeArrowheads="1"/>
            </p:cNvSpPr>
            <p:nvPr/>
          </p:nvSpPr>
          <p:spPr bwMode="auto">
            <a:xfrm>
              <a:off x="2219" y="2115"/>
              <a:ext cx="2011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s-ES" sz="2200" b="1">
                  <a:solidFill>
                    <a:schemeClr val="tx1"/>
                  </a:solidFill>
                </a:rPr>
                <a:t>N</a:t>
              </a:r>
              <a:r>
                <a:rPr lang="es-ES" b="1"/>
                <a:t>       </a:t>
              </a:r>
              <a:r>
                <a:rPr lang="es-ES" sz="2200" b="1">
                  <a:solidFill>
                    <a:schemeClr val="tx1"/>
                  </a:solidFill>
                </a:rPr>
                <a:t>NH</a:t>
              </a:r>
              <a:r>
                <a:rPr lang="es-ES" b="1"/>
                <a:t>                  </a:t>
              </a:r>
            </a:p>
          </p:txBody>
        </p:sp>
        <p:sp>
          <p:nvSpPr>
            <p:cNvPr id="77839" name="Line 19"/>
            <p:cNvSpPr>
              <a:spLocks noChangeShapeType="1"/>
            </p:cNvSpPr>
            <p:nvPr/>
          </p:nvSpPr>
          <p:spPr bwMode="auto">
            <a:xfrm flipV="1">
              <a:off x="2399" y="1980"/>
              <a:ext cx="271" cy="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0" name="Line 20"/>
            <p:cNvSpPr>
              <a:spLocks noChangeShapeType="1"/>
            </p:cNvSpPr>
            <p:nvPr/>
          </p:nvSpPr>
          <p:spPr bwMode="auto">
            <a:xfrm>
              <a:off x="2669" y="1980"/>
              <a:ext cx="272" cy="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1" name="Line 21"/>
            <p:cNvSpPr>
              <a:spLocks noChangeShapeType="1"/>
            </p:cNvSpPr>
            <p:nvPr/>
          </p:nvSpPr>
          <p:spPr bwMode="auto">
            <a:xfrm>
              <a:off x="2657" y="1802"/>
              <a:ext cx="0" cy="165"/>
            </a:xfrm>
            <a:prstGeom prst="line">
              <a:avLst/>
            </a:prstGeom>
            <a:noFill/>
            <a:ln w="762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2" name="Line 22"/>
            <p:cNvSpPr>
              <a:spLocks noChangeShapeType="1"/>
            </p:cNvSpPr>
            <p:nvPr/>
          </p:nvSpPr>
          <p:spPr bwMode="auto">
            <a:xfrm>
              <a:off x="2447" y="2638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3" name="Line 23"/>
            <p:cNvSpPr>
              <a:spLocks noChangeShapeType="1"/>
            </p:cNvSpPr>
            <p:nvPr/>
          </p:nvSpPr>
          <p:spPr bwMode="auto">
            <a:xfrm>
              <a:off x="2348" y="2392"/>
              <a:ext cx="89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4" name="Line 24"/>
            <p:cNvSpPr>
              <a:spLocks noChangeShapeType="1"/>
            </p:cNvSpPr>
            <p:nvPr/>
          </p:nvSpPr>
          <p:spPr bwMode="auto">
            <a:xfrm flipH="1">
              <a:off x="2913" y="2391"/>
              <a:ext cx="89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5" name="Line 25"/>
            <p:cNvSpPr>
              <a:spLocks noChangeShapeType="1"/>
            </p:cNvSpPr>
            <p:nvPr/>
          </p:nvSpPr>
          <p:spPr bwMode="auto">
            <a:xfrm>
              <a:off x="2907" y="2631"/>
              <a:ext cx="89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6" name="Line 26"/>
            <p:cNvSpPr>
              <a:spLocks noChangeShapeType="1"/>
            </p:cNvSpPr>
            <p:nvPr/>
          </p:nvSpPr>
          <p:spPr bwMode="auto">
            <a:xfrm flipV="1">
              <a:off x="2354" y="2638"/>
              <a:ext cx="89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7" name="Rectangle 27"/>
            <p:cNvSpPr>
              <a:spLocks noChangeArrowheads="1"/>
            </p:cNvSpPr>
            <p:nvPr/>
          </p:nvSpPr>
          <p:spPr bwMode="auto">
            <a:xfrm>
              <a:off x="2039" y="2790"/>
              <a:ext cx="4320" cy="3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b="1"/>
                <a:t>        </a:t>
              </a:r>
              <a:r>
                <a:rPr lang="es-ES" sz="2200" b="1">
                  <a:solidFill>
                    <a:schemeClr val="tx1"/>
                  </a:solidFill>
                </a:rPr>
                <a:t>CH</a:t>
              </a:r>
              <a:r>
                <a:rPr lang="es-ES" sz="2200" b="1" baseline="-25000">
                  <a:solidFill>
                    <a:schemeClr val="tx1"/>
                  </a:solidFill>
                </a:rPr>
                <a:t> </a:t>
              </a:r>
              <a:r>
                <a:rPr lang="es-ES" sz="2200" b="1">
                  <a:solidFill>
                    <a:schemeClr val="tx1"/>
                  </a:solidFill>
                </a:rPr>
                <a:t>– CH</a:t>
              </a:r>
              <a:r>
                <a:rPr lang="es-ES" sz="2200" b="1" baseline="-16000">
                  <a:solidFill>
                    <a:schemeClr val="tx1"/>
                  </a:solidFill>
                </a:rPr>
                <a:t>2 </a:t>
              </a:r>
              <a:r>
                <a:rPr lang="es-ES" sz="2200" b="1">
                  <a:solidFill>
                    <a:schemeClr val="tx1"/>
                  </a:solidFill>
                </a:rPr>
                <a:t>– CH</a:t>
              </a:r>
              <a:r>
                <a:rPr lang="es-ES" sz="2200" b="1" baseline="-16000">
                  <a:solidFill>
                    <a:schemeClr val="tx1"/>
                  </a:solidFill>
                </a:rPr>
                <a:t>2</a:t>
              </a:r>
              <a:r>
                <a:rPr lang="es-ES" sz="2200" b="1">
                  <a:solidFill>
                    <a:schemeClr val="tx1"/>
                  </a:solidFill>
                </a:rPr>
                <a:t> – CH</a:t>
              </a:r>
              <a:r>
                <a:rPr lang="es-ES" sz="2200" b="1" baseline="-16000">
                  <a:solidFill>
                    <a:schemeClr val="tx1"/>
                  </a:solidFill>
                </a:rPr>
                <a:t>2</a:t>
              </a:r>
              <a:r>
                <a:rPr lang="es-ES" sz="2200" b="1">
                  <a:solidFill>
                    <a:schemeClr val="tx1"/>
                  </a:solidFill>
                </a:rPr>
                <a:t> – CH</a:t>
              </a:r>
              <a:r>
                <a:rPr lang="es-ES" sz="2200" b="1" baseline="-16000">
                  <a:solidFill>
                    <a:schemeClr val="tx1"/>
                  </a:solidFill>
                </a:rPr>
                <a:t>2</a:t>
              </a:r>
              <a:r>
                <a:rPr lang="es-ES" sz="2200" b="1">
                  <a:solidFill>
                    <a:schemeClr val="tx1"/>
                  </a:solidFill>
                </a:rPr>
                <a:t> – COO </a:t>
              </a:r>
              <a:r>
                <a:rPr lang="en-US" b="1">
                  <a:solidFill>
                    <a:schemeClr val="tx1"/>
                  </a:solidFill>
                  <a:cs typeface="Tahoma" pitchFamily="34" charset="0"/>
                </a:rPr>
                <a:t>¯</a:t>
              </a:r>
            </a:p>
          </p:txBody>
        </p:sp>
        <p:sp>
          <p:nvSpPr>
            <p:cNvPr id="77848" name="Line 28"/>
            <p:cNvSpPr>
              <a:spLocks noChangeShapeType="1"/>
            </p:cNvSpPr>
            <p:nvPr/>
          </p:nvSpPr>
          <p:spPr bwMode="auto">
            <a:xfrm flipV="1">
              <a:off x="2800" y="3093"/>
              <a:ext cx="172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49" name="Line 29"/>
            <p:cNvSpPr>
              <a:spLocks noChangeShapeType="1"/>
            </p:cNvSpPr>
            <p:nvPr/>
          </p:nvSpPr>
          <p:spPr bwMode="auto">
            <a:xfrm>
              <a:off x="2386" y="3096"/>
              <a:ext cx="172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50" name="Text Box 30"/>
            <p:cNvSpPr txBox="1">
              <a:spLocks noChangeArrowheads="1"/>
            </p:cNvSpPr>
            <p:nvPr/>
          </p:nvSpPr>
          <p:spPr bwMode="auto">
            <a:xfrm>
              <a:off x="2569" y="3180"/>
              <a:ext cx="234" cy="27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22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7851" name="Text Box 35"/>
            <p:cNvSpPr txBox="1">
              <a:spLocks noChangeArrowheads="1"/>
            </p:cNvSpPr>
            <p:nvPr/>
          </p:nvSpPr>
          <p:spPr bwMode="auto">
            <a:xfrm>
              <a:off x="1319" y="1845"/>
              <a:ext cx="1273" cy="67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b="1">
                  <a:solidFill>
                    <a:srgbClr val="FFFF00"/>
                  </a:solidFill>
                </a:rPr>
                <a:t>             </a:t>
              </a:r>
              <a:endParaRPr lang="es-ES" sz="2200" b="1">
                <a:solidFill>
                  <a:srgbClr val="FFFF00"/>
                </a:solidFill>
              </a:endParaRPr>
            </a:p>
            <a:p>
              <a:pPr eaLnBrk="0" hangingPunct="0">
                <a:lnSpc>
                  <a:spcPct val="120000"/>
                </a:lnSpc>
                <a:spcBef>
                  <a:spcPct val="40000"/>
                </a:spcBef>
              </a:pPr>
              <a:r>
                <a:rPr lang="es-ES" sz="2200" b="1">
                  <a:solidFill>
                    <a:srgbClr val="FFFF00"/>
                  </a:solidFill>
                </a:rPr>
                <a:t> </a:t>
              </a:r>
              <a:r>
                <a:rPr lang="en-US" sz="2200" b="1">
                  <a:solidFill>
                    <a:srgbClr val="FF0000"/>
                  </a:solidFill>
                  <a:cs typeface="Arial" charset="0"/>
                </a:rPr>
                <a:t>¯</a:t>
              </a:r>
              <a:r>
                <a:rPr lang="es-ES" sz="2200" b="1">
                  <a:solidFill>
                    <a:srgbClr val="FF0000"/>
                  </a:solidFill>
                </a:rPr>
                <a:t> O – C –</a:t>
              </a:r>
              <a:r>
                <a:rPr lang="es-ES" sz="2200" b="1">
                  <a:solidFill>
                    <a:srgbClr val="FFFF00"/>
                  </a:solidFill>
                </a:rPr>
                <a:t>  </a:t>
              </a:r>
              <a:r>
                <a:rPr lang="es-ES" sz="2200" b="1">
                  <a:solidFill>
                    <a:schemeClr val="tx2"/>
                  </a:solidFill>
                </a:rPr>
                <a:t>   </a:t>
              </a:r>
              <a:r>
                <a:rPr lang="es-ES" sz="2200" b="1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77852" name="Line 36"/>
            <p:cNvSpPr>
              <a:spLocks noChangeShapeType="1"/>
            </p:cNvSpPr>
            <p:nvPr/>
          </p:nvSpPr>
          <p:spPr bwMode="auto">
            <a:xfrm>
              <a:off x="2309" y="1980"/>
              <a:ext cx="0" cy="157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7832" name="24 Rectángulo"/>
          <p:cNvSpPr>
            <a:spLocks noChangeArrowheads="1"/>
          </p:cNvSpPr>
          <p:nvPr/>
        </p:nvSpPr>
        <p:spPr bwMode="auto">
          <a:xfrm>
            <a:off x="2143125" y="4500563"/>
            <a:ext cx="695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chemeClr val="tx1"/>
                </a:solidFill>
              </a:rPr>
              <a:t>H</a:t>
            </a:r>
            <a:r>
              <a:rPr lang="es-ES" sz="2200" b="1" baseline="-25000">
                <a:solidFill>
                  <a:schemeClr val="tx1"/>
                </a:solidFill>
              </a:rPr>
              <a:t>2</a:t>
            </a:r>
            <a:r>
              <a:rPr lang="es-ES" sz="2200" b="1">
                <a:solidFill>
                  <a:schemeClr val="tx1"/>
                </a:solidFill>
              </a:rPr>
              <a:t>C</a:t>
            </a:r>
            <a:endParaRPr lang="es-ES" sz="2200">
              <a:solidFill>
                <a:schemeClr val="tx1"/>
              </a:solidFill>
            </a:endParaRPr>
          </a:p>
        </p:txBody>
      </p:sp>
      <p:sp>
        <p:nvSpPr>
          <p:cNvPr id="77833" name="25 Rectángulo"/>
          <p:cNvSpPr>
            <a:spLocks noChangeArrowheads="1"/>
          </p:cNvSpPr>
          <p:nvPr/>
        </p:nvSpPr>
        <p:spPr bwMode="auto">
          <a:xfrm>
            <a:off x="2214563" y="2714625"/>
            <a:ext cx="404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FF0000"/>
                </a:solidFill>
              </a:rPr>
              <a:t>O</a:t>
            </a:r>
            <a:endParaRPr lang="es-ES" sz="2200">
              <a:solidFill>
                <a:srgbClr val="FF0000"/>
              </a:solidFill>
            </a:endParaRPr>
          </a:p>
        </p:txBody>
      </p:sp>
      <p:sp>
        <p:nvSpPr>
          <p:cNvPr id="77834" name="26 Rectángulo"/>
          <p:cNvSpPr>
            <a:spLocks noChangeArrowheads="1"/>
          </p:cNvSpPr>
          <p:nvPr/>
        </p:nvSpPr>
        <p:spPr bwMode="auto">
          <a:xfrm>
            <a:off x="3929063" y="3429000"/>
            <a:ext cx="4572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</a:pPr>
            <a:r>
              <a:rPr lang="es-ES_tradnl" sz="1200" b="1">
                <a:solidFill>
                  <a:schemeClr val="tx1"/>
                </a:solidFill>
                <a:cs typeface="Arial" charset="0"/>
              </a:rPr>
              <a:t>anillo de tiofeno fundido con anillo de imidazol. N1 del anillo imidazol.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_tradnl" sz="12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5500688" y="5286375"/>
            <a:ext cx="204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solidFill>
                  <a:schemeClr val="tx1"/>
                </a:solidFill>
              </a:rPr>
              <a:t>Valerato</a:t>
            </a:r>
          </a:p>
        </p:txBody>
      </p:sp>
      <p:sp>
        <p:nvSpPr>
          <p:cNvPr id="29" name="AutoShape 41"/>
          <p:cNvSpPr>
            <a:spLocks/>
          </p:cNvSpPr>
          <p:nvPr/>
        </p:nvSpPr>
        <p:spPr bwMode="auto">
          <a:xfrm rot="-5400000">
            <a:off x="5872163" y="3200400"/>
            <a:ext cx="287337" cy="3744913"/>
          </a:xfrm>
          <a:prstGeom prst="leftBrace">
            <a:avLst>
              <a:gd name="adj1" fmla="val 108610"/>
              <a:gd name="adj2" fmla="val 50000"/>
            </a:avLst>
          </a:prstGeom>
          <a:solidFill>
            <a:schemeClr val="bg1"/>
          </a:solidFill>
          <a:ln w="2857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4085" y="1772816"/>
            <a:ext cx="8659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reacciones de </a:t>
            </a:r>
            <a:r>
              <a:rPr lang="es-VE" sz="2400" baseline="0" dirty="0" smtClean="0"/>
              <a:t>oxido-reducción al </a:t>
            </a:r>
            <a:r>
              <a:rPr lang="es-VE" sz="2400" i="1" baseline="0" dirty="0">
                <a:solidFill>
                  <a:srgbClr val="C00000"/>
                </a:solidFill>
              </a:rPr>
              <a:t>adicionar</a:t>
            </a:r>
            <a:r>
              <a:rPr lang="es-VE" sz="2400" baseline="0" dirty="0"/>
              <a:t> </a:t>
            </a:r>
            <a:r>
              <a:rPr lang="es-VE" sz="2400" baseline="0" dirty="0">
                <a:solidFill>
                  <a:srgbClr val="C00000"/>
                </a:solidFill>
              </a:rPr>
              <a:t>o </a:t>
            </a:r>
            <a:r>
              <a:rPr lang="es-VE" sz="2400" i="1" baseline="0" dirty="0">
                <a:solidFill>
                  <a:srgbClr val="C00000"/>
                </a:solidFill>
              </a:rPr>
              <a:t>sustraer</a:t>
            </a:r>
            <a:r>
              <a:rPr lang="es-VE" sz="2400" i="1" baseline="0" dirty="0"/>
              <a:t> </a:t>
            </a:r>
            <a:r>
              <a:rPr lang="es-VE" sz="2400" i="1" baseline="0" dirty="0" smtClean="0"/>
              <a:t> </a:t>
            </a:r>
            <a:r>
              <a:rPr lang="es-VE" sz="2400" i="1" u="sng" baseline="0" dirty="0" smtClean="0">
                <a:solidFill>
                  <a:srgbClr val="C00000"/>
                </a:solidFill>
              </a:rPr>
              <a:t>hidrógeno</a:t>
            </a:r>
            <a:r>
              <a:rPr lang="es-VE" sz="2400" i="1" baseline="0" dirty="0">
                <a:solidFill>
                  <a:srgbClr val="C00000"/>
                </a:solidFill>
              </a:rPr>
              <a:t>.</a:t>
            </a:r>
            <a:endParaRPr lang="es-VE" sz="2400" b="0" i="1" baseline="0" dirty="0">
              <a:solidFill>
                <a:srgbClr val="C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26013" y="1024375"/>
            <a:ext cx="5880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</a:t>
            </a:r>
            <a:r>
              <a:rPr lang="es-VE" sz="3200" baseline="0" dirty="0" smtClean="0">
                <a:solidFill>
                  <a:srgbClr val="C00000"/>
                </a:solidFill>
                <a:latin typeface="Tahoma" pitchFamily="34" charset="0"/>
              </a:rPr>
              <a:t>1. </a:t>
            </a:r>
            <a:r>
              <a:rPr lang="es-VE" sz="3200" baseline="0" dirty="0" err="1">
                <a:solidFill>
                  <a:srgbClr val="C00000"/>
                </a:solidFill>
                <a:latin typeface="Tahoma" pitchFamily="34" charset="0"/>
              </a:rPr>
              <a:t>Oxidorreductasas</a:t>
            </a:r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: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323850" y="3212977"/>
            <a:ext cx="8786813" cy="2236911"/>
            <a:chOff x="323850" y="3212977"/>
            <a:chExt cx="8786813" cy="2236911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3144838" y="3212977"/>
              <a:ext cx="1139598" cy="990724"/>
              <a:chOff x="1824" y="2448"/>
              <a:chExt cx="528" cy="438"/>
            </a:xfrm>
          </p:grpSpPr>
          <p:sp>
            <p:nvSpPr>
              <p:cNvPr id="18455" name="Oval 13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528" cy="240"/>
              </a:xfrm>
              <a:prstGeom prst="ellips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479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s-ES_tradnl" baseline="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NAD</a:t>
                </a:r>
                <a:r>
                  <a:rPr lang="es-ES_tradnl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+</a:t>
                </a:r>
                <a:endParaRPr lang="es-ES_tradnl" baseline="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3163888" y="4859338"/>
              <a:ext cx="2814637" cy="952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9232" name="Arc 16"/>
            <p:cNvSpPr>
              <a:spLocks/>
            </p:cNvSpPr>
            <p:nvPr/>
          </p:nvSpPr>
          <p:spPr bwMode="auto">
            <a:xfrm flipH="1" flipV="1">
              <a:off x="3646488" y="3716338"/>
              <a:ext cx="925512" cy="1152525"/>
            </a:xfrm>
            <a:custGeom>
              <a:avLst/>
              <a:gdLst>
                <a:gd name="T0" fmla="*/ 0 w 20705"/>
                <a:gd name="T1" fmla="*/ 0 h 21600"/>
                <a:gd name="T2" fmla="*/ 925512 w 20705"/>
                <a:gd name="T3" fmla="*/ 824215 h 21600"/>
                <a:gd name="T4" fmla="*/ 0 w 20705"/>
                <a:gd name="T5" fmla="*/ 1152525 h 21600"/>
                <a:gd name="T6" fmla="*/ 0 60000 65536"/>
                <a:gd name="T7" fmla="*/ 0 60000 65536"/>
                <a:gd name="T8" fmla="*/ 0 60000 65536"/>
                <a:gd name="T9" fmla="*/ 0 w 20705"/>
                <a:gd name="T10" fmla="*/ 0 h 21600"/>
                <a:gd name="T11" fmla="*/ 20705 w 207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21600" fill="none" extrusionOk="0">
                  <a:moveTo>
                    <a:pt x="-1" y="0"/>
                  </a:moveTo>
                  <a:cubicBezTo>
                    <a:pt x="9559" y="0"/>
                    <a:pt x="17981" y="6283"/>
                    <a:pt x="20705" y="15446"/>
                  </a:cubicBezTo>
                </a:path>
                <a:path w="20705" h="21600" stroke="0" extrusionOk="0">
                  <a:moveTo>
                    <a:pt x="-1" y="0"/>
                  </a:moveTo>
                  <a:cubicBezTo>
                    <a:pt x="9559" y="0"/>
                    <a:pt x="17981" y="6283"/>
                    <a:pt x="20705" y="1544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5019676" y="3212978"/>
              <a:ext cx="959739" cy="720848"/>
              <a:chOff x="3198" y="2411"/>
              <a:chExt cx="490" cy="289"/>
            </a:xfrm>
          </p:grpSpPr>
          <p:sp>
            <p:nvSpPr>
              <p:cNvPr id="18453" name="Oval 18"/>
              <p:cNvSpPr>
                <a:spLocks noChangeArrowheads="1"/>
              </p:cNvSpPr>
              <p:nvPr/>
            </p:nvSpPr>
            <p:spPr bwMode="auto">
              <a:xfrm>
                <a:off x="3225" y="2411"/>
                <a:ext cx="463" cy="289"/>
              </a:xfrm>
              <a:prstGeom prst="ellips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198" y="2478"/>
                <a:ext cx="473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s-ES_tradnl" baseline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NAD </a:t>
                </a:r>
                <a:r>
                  <a:rPr lang="es-ES_tradnl" baseline="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H</a:t>
                </a:r>
                <a:endParaRPr lang="es-ES_tradnl" baseline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223246" y="3303793"/>
              <a:ext cx="472196" cy="485570"/>
              <a:chOff x="3888" y="2448"/>
              <a:chExt cx="207" cy="192"/>
            </a:xfrm>
          </p:grpSpPr>
          <p:sp>
            <p:nvSpPr>
              <p:cNvPr id="18451" name="Oval 2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192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3902" y="2478"/>
                <a:ext cx="193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_tradnl" baseline="0" dirty="0">
                    <a:solidFill>
                      <a:srgbClr val="C00000"/>
                    </a:solidFill>
                  </a:rPr>
                  <a:t>H</a:t>
                </a:r>
                <a:r>
                  <a:rPr lang="es-ES_tradnl" baseline="30000" dirty="0"/>
                  <a:t>+</a:t>
                </a:r>
                <a:endParaRPr lang="es-ES_tradnl" baseline="0" dirty="0"/>
              </a:p>
            </p:txBody>
          </p:sp>
        </p:grpSp>
        <p:sp>
          <p:nvSpPr>
            <p:cNvPr id="9239" name="Arc 23"/>
            <p:cNvSpPr>
              <a:spLocks/>
            </p:cNvSpPr>
            <p:nvPr/>
          </p:nvSpPr>
          <p:spPr bwMode="auto">
            <a:xfrm flipV="1">
              <a:off x="4572000" y="3789363"/>
              <a:ext cx="844550" cy="1079500"/>
            </a:xfrm>
            <a:custGeom>
              <a:avLst/>
              <a:gdLst>
                <a:gd name="T0" fmla="*/ 0 w 20705"/>
                <a:gd name="T1" fmla="*/ 0 h 21600"/>
                <a:gd name="T2" fmla="*/ 844550 w 20705"/>
                <a:gd name="T3" fmla="*/ 771992 h 21600"/>
                <a:gd name="T4" fmla="*/ 0 w 20705"/>
                <a:gd name="T5" fmla="*/ 1079500 h 21600"/>
                <a:gd name="T6" fmla="*/ 0 60000 65536"/>
                <a:gd name="T7" fmla="*/ 0 60000 65536"/>
                <a:gd name="T8" fmla="*/ 0 60000 65536"/>
                <a:gd name="T9" fmla="*/ 0 w 20705"/>
                <a:gd name="T10" fmla="*/ 0 h 21600"/>
                <a:gd name="T11" fmla="*/ 20705 w 207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21600" fill="none" extrusionOk="0">
                  <a:moveTo>
                    <a:pt x="-1" y="0"/>
                  </a:moveTo>
                  <a:cubicBezTo>
                    <a:pt x="9559" y="0"/>
                    <a:pt x="17981" y="6283"/>
                    <a:pt x="20705" y="15446"/>
                  </a:cubicBezTo>
                </a:path>
                <a:path w="20705" h="21600" stroke="0" extrusionOk="0">
                  <a:moveTo>
                    <a:pt x="-1" y="0"/>
                  </a:moveTo>
                  <a:cubicBezTo>
                    <a:pt x="9559" y="0"/>
                    <a:pt x="17981" y="6283"/>
                    <a:pt x="20705" y="1544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23850" y="4292600"/>
              <a:ext cx="2914650" cy="1143000"/>
              <a:chOff x="3903" y="2713"/>
              <a:chExt cx="1836" cy="720"/>
            </a:xfrm>
          </p:grpSpPr>
          <p:sp>
            <p:nvSpPr>
              <p:cNvPr id="18448" name="Text Box 33"/>
              <p:cNvSpPr txBox="1">
                <a:spLocks noChangeArrowheads="1"/>
              </p:cNvSpPr>
              <p:nvPr/>
            </p:nvSpPr>
            <p:spPr bwMode="auto">
              <a:xfrm>
                <a:off x="3903" y="2713"/>
                <a:ext cx="183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s-ES_tradnl" sz="1600" baseline="0" dirty="0"/>
                  <a:t>                              </a:t>
                </a:r>
                <a:r>
                  <a:rPr lang="es-ES_tradnl" sz="1600" baseline="0" dirty="0" smtClean="0"/>
                  <a:t>O  </a:t>
                </a:r>
                <a:endParaRPr lang="es-ES_tradnl" sz="1600" baseline="0" dirty="0"/>
              </a:p>
              <a:p>
                <a:pPr eaLnBrk="0" hangingPunct="0">
                  <a:lnSpc>
                    <a:spcPct val="190000"/>
                  </a:lnSpc>
                </a:pPr>
                <a:r>
                  <a:rPr lang="es-ES_tradnl" sz="1600" baseline="0" dirty="0"/>
                  <a:t>CH</a:t>
                </a:r>
                <a:r>
                  <a:rPr lang="es-ES_tradnl" sz="1600" baseline="-25000" dirty="0"/>
                  <a:t>3</a:t>
                </a:r>
                <a:r>
                  <a:rPr lang="es-ES_tradnl" sz="1600" baseline="0" dirty="0"/>
                  <a:t>–  C</a:t>
                </a:r>
                <a:r>
                  <a:rPr lang="es-ES_tradnl" sz="1600" baseline="0" dirty="0">
                    <a:solidFill>
                      <a:srgbClr val="C00000"/>
                    </a:solidFill>
                  </a:rPr>
                  <a:t>H</a:t>
                </a:r>
                <a:r>
                  <a:rPr lang="es-ES_tradnl" sz="1600" baseline="0" dirty="0"/>
                  <a:t> – CH</a:t>
                </a:r>
                <a:r>
                  <a:rPr lang="es-ES_tradnl" sz="1600" dirty="0"/>
                  <a:t>2</a:t>
                </a:r>
                <a:r>
                  <a:rPr lang="es-ES_tradnl" sz="1600" baseline="0" dirty="0"/>
                  <a:t> – C – OH</a:t>
                </a:r>
              </a:p>
              <a:p>
                <a:pPr eaLnBrk="0" hangingPunct="0">
                  <a:lnSpc>
                    <a:spcPct val="160000"/>
                  </a:lnSpc>
                </a:pPr>
                <a:r>
                  <a:rPr lang="es-ES_tradnl" sz="1600" baseline="0" dirty="0"/>
                  <a:t>           </a:t>
                </a:r>
                <a:r>
                  <a:rPr lang="es-ES_tradnl" sz="1600" baseline="0" dirty="0" smtClean="0"/>
                  <a:t>O </a:t>
                </a:r>
                <a:r>
                  <a:rPr lang="es-ES_tradnl" sz="1600" baseline="0" dirty="0" smtClean="0">
                    <a:solidFill>
                      <a:srgbClr val="C00000"/>
                    </a:solidFill>
                  </a:rPr>
                  <a:t>H</a:t>
                </a:r>
                <a:endParaRPr lang="es-ES_tradnl" sz="1600" baseline="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449" name="Line 34"/>
              <p:cNvSpPr>
                <a:spLocks noChangeShapeType="1"/>
              </p:cNvSpPr>
              <p:nvPr/>
            </p:nvSpPr>
            <p:spPr bwMode="auto">
              <a:xfrm>
                <a:off x="5092" y="2880"/>
                <a:ext cx="0" cy="96"/>
              </a:xfrm>
              <a:prstGeom prst="line">
                <a:avLst/>
              </a:prstGeom>
              <a:noFill/>
              <a:ln w="508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/>
              </a:p>
            </p:txBody>
          </p:sp>
          <p:sp>
            <p:nvSpPr>
              <p:cNvPr id="18450" name="Line 35"/>
              <p:cNvSpPr>
                <a:spLocks noChangeShapeType="1"/>
              </p:cNvSpPr>
              <p:nvPr/>
            </p:nvSpPr>
            <p:spPr bwMode="auto">
              <a:xfrm>
                <a:off x="4383" y="3141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/>
              </a:p>
            </p:txBody>
          </p:sp>
        </p:grpSp>
        <p:sp>
          <p:nvSpPr>
            <p:cNvPr id="18445" name="Text Box 37"/>
            <p:cNvSpPr txBox="1">
              <a:spLocks noChangeArrowheads="1"/>
            </p:cNvSpPr>
            <p:nvPr/>
          </p:nvSpPr>
          <p:spPr bwMode="auto">
            <a:xfrm>
              <a:off x="6196013" y="4306888"/>
              <a:ext cx="29146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s-ES_tradnl" sz="1600" baseline="0" dirty="0"/>
                <a:t>                            </a:t>
              </a:r>
              <a:r>
                <a:rPr lang="es-ES_tradnl" sz="1600" baseline="0" dirty="0" smtClean="0"/>
                <a:t>O  </a:t>
              </a:r>
              <a:endParaRPr lang="es-ES_tradnl" sz="1600" baseline="0" dirty="0"/>
            </a:p>
            <a:p>
              <a:pPr eaLnBrk="0" hangingPunct="0">
                <a:lnSpc>
                  <a:spcPct val="190000"/>
                </a:lnSpc>
              </a:pPr>
              <a:r>
                <a:rPr lang="es-ES_tradnl" sz="1600" baseline="0" dirty="0"/>
                <a:t>CH</a:t>
              </a:r>
              <a:r>
                <a:rPr lang="es-ES_tradnl" sz="1600" baseline="-25000" dirty="0"/>
                <a:t>3</a:t>
              </a:r>
              <a:r>
                <a:rPr lang="es-ES_tradnl" sz="1600" baseline="0" dirty="0"/>
                <a:t>–  C – CH</a:t>
              </a:r>
              <a:r>
                <a:rPr lang="es-ES_tradnl" sz="1600" dirty="0"/>
                <a:t>2</a:t>
              </a:r>
              <a:r>
                <a:rPr lang="es-ES_tradnl" sz="1600" baseline="0" dirty="0"/>
                <a:t> – C – OH</a:t>
              </a:r>
            </a:p>
            <a:p>
              <a:pPr eaLnBrk="0" hangingPunct="0">
                <a:lnSpc>
                  <a:spcPct val="160000"/>
                </a:lnSpc>
              </a:pPr>
              <a:r>
                <a:rPr lang="es-ES_tradnl" sz="1600" baseline="0" dirty="0"/>
                <a:t>          </a:t>
              </a:r>
              <a:r>
                <a:rPr lang="es-ES_tradnl" sz="1600" baseline="0" dirty="0" smtClean="0"/>
                <a:t>O</a:t>
              </a:r>
              <a:endParaRPr lang="es-ES_tradnl" sz="1600" baseline="0" dirty="0"/>
            </a:p>
          </p:txBody>
        </p:sp>
        <p:sp>
          <p:nvSpPr>
            <p:cNvPr id="18446" name="Line 38"/>
            <p:cNvSpPr>
              <a:spLocks noChangeShapeType="1"/>
            </p:cNvSpPr>
            <p:nvPr/>
          </p:nvSpPr>
          <p:spPr bwMode="auto">
            <a:xfrm>
              <a:off x="7935913" y="4572001"/>
              <a:ext cx="0" cy="152400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/>
            </a:p>
          </p:txBody>
        </p:sp>
        <p:sp>
          <p:nvSpPr>
            <p:cNvPr id="18447" name="Line 39"/>
            <p:cNvSpPr>
              <a:spLocks noChangeShapeType="1"/>
            </p:cNvSpPr>
            <p:nvPr/>
          </p:nvSpPr>
          <p:spPr bwMode="auto">
            <a:xfrm>
              <a:off x="6958013" y="4986338"/>
              <a:ext cx="0" cy="152400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946549" y="3382645"/>
              <a:ext cx="28405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+</a:t>
              </a:r>
              <a:endParaRPr lang="en-US" sz="2000" dirty="0"/>
            </a:p>
          </p:txBody>
        </p:sp>
      </p:grp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30339" y="322745"/>
            <a:ext cx="4022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i="1" baseline="0" dirty="0" smtClean="0">
                <a:solidFill>
                  <a:srgbClr val="002060"/>
                </a:solidFill>
                <a:latin typeface="Verdana" pitchFamily="34" charset="0"/>
              </a:rPr>
              <a:t>Clases de enzimas:</a:t>
            </a:r>
            <a:endParaRPr lang="es-VE" sz="2800" i="1" baseline="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6013" y="285293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Ejemplo: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01602" y="5010498"/>
            <a:ext cx="1228221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deshidrogenasa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2925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885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341438"/>
            <a:ext cx="310832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662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pollos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9250" y="59959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PEROSIS (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discondroplasia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7987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1763713"/>
            <a:ext cx="49434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662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57563" y="5857875"/>
            <a:ext cx="2714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090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09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14500"/>
            <a:ext cx="51149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5013" y="5661025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Lesiones severas de las patas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71625" y="714375"/>
            <a:ext cx="6000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biotina</a:t>
            </a: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pollos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192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14438"/>
            <a:ext cx="65849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95513" y="5995988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Piernas deformes, pelo gris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14375" y="571500"/>
            <a:ext cx="7358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Deficiencia de </a:t>
            </a:r>
            <a:r>
              <a:rPr lang="es-E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biotina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nutria neonata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0125" y="1785938"/>
            <a:ext cx="151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0033CC"/>
                </a:solidFill>
                <a:latin typeface="Arial Narrow" pitchFamily="34" charset="0"/>
              </a:rPr>
              <a:t>Dieta con clara de huevo crudo (avidina)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0" y="4286250"/>
            <a:ext cx="1511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0000"/>
                </a:solidFill>
                <a:latin typeface="Arial Narrow" pitchFamily="34" charset="0"/>
              </a:rPr>
              <a:t>Dieta con clara de huevo cocida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294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2988" y="317500"/>
            <a:ext cx="706278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Deficiencia de </a:t>
            </a:r>
            <a:r>
              <a:rPr lang="es-E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biotina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en caballo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491013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786188"/>
            <a:ext cx="489743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786313" y="18573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Paredes del casco débiles, erosionadas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7188" y="4357688"/>
            <a:ext cx="3500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1"/>
                </a:solidFill>
                <a:latin typeface="Arial Narrow" pitchFamily="34" charset="0"/>
              </a:rPr>
              <a:t>Post-suplementación con biotina: engrosamiento y endurecimiento de las paredes</a:t>
            </a:r>
          </a:p>
        </p:txBody>
      </p:sp>
      <p:sp>
        <p:nvSpPr>
          <p:cNvPr id="13" name="12 Flecha curvada hacia la derecha"/>
          <p:cNvSpPr/>
          <p:nvPr/>
        </p:nvSpPr>
        <p:spPr>
          <a:xfrm rot="17483581">
            <a:off x="2375693" y="5199857"/>
            <a:ext cx="785813" cy="1651000"/>
          </a:xfrm>
          <a:prstGeom prst="curvedRightArrow">
            <a:avLst>
              <a:gd name="adj1" fmla="val 2045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397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571625"/>
            <a:ext cx="41036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000500"/>
            <a:ext cx="4151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5" y="22860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 con clara de huevo cruda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285750" y="4143375"/>
            <a:ext cx="27860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Después de 3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meses de tratamiento</a:t>
            </a:r>
          </a:p>
          <a:p>
            <a:pPr algn="ctr">
              <a:spcBef>
                <a:spcPct val="50000"/>
              </a:spcBef>
              <a:defRPr/>
            </a:pP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72188" y="2071688"/>
            <a:ext cx="30718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Dermatitis y alopecia generalizada</a:t>
            </a:r>
          </a:p>
        </p:txBody>
      </p:sp>
      <p:sp>
        <p:nvSpPr>
          <p:cNvPr id="12" name="11 Flecha curvada hacia la derecha"/>
          <p:cNvSpPr/>
          <p:nvPr/>
        </p:nvSpPr>
        <p:spPr>
          <a:xfrm rot="17483581">
            <a:off x="1092201" y="5032375"/>
            <a:ext cx="785812" cy="1500187"/>
          </a:xfrm>
          <a:prstGeom prst="curvedRightArrow">
            <a:avLst>
              <a:gd name="adj1" fmla="val 2045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Deficiencia de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biotina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en rata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820737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TETRAHIDROFOLATO</a:t>
            </a:r>
            <a:endParaRPr lang="es-E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00188"/>
            <a:ext cx="7772400" cy="4114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_tradnl" smtClean="0">
              <a:solidFill>
                <a:schemeClr val="tx2"/>
              </a:solidFill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42875" y="542925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 b="1">
                <a:solidFill>
                  <a:schemeClr val="tx1"/>
                </a:solidFill>
              </a:rPr>
              <a:t>anemia megaloblástica (macrocítica), espina bífida, dermatitis, parálisis, debilidad, irritabilidad.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5000625"/>
            <a:ext cx="4041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carencial: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428875" y="4643438"/>
            <a:ext cx="25701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3) Síntesis de purinas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2357438" y="4143375"/>
            <a:ext cx="40592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2) UDP </a:t>
            </a:r>
            <a:r>
              <a:rPr lang="es-ES_tradnl" sz="1800" b="1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s-ES_tradnl" sz="1800" b="1">
                <a:solidFill>
                  <a:schemeClr val="tx1"/>
                </a:solidFill>
              </a:rPr>
              <a:t> TDP (timidilato sintetasa)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2286000" y="3643313"/>
            <a:ext cx="422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1) Propionil CoA </a:t>
            </a:r>
            <a:r>
              <a:rPr lang="es-ES_tradnl" sz="1800" b="1">
                <a:solidFill>
                  <a:schemeClr val="tx1"/>
                </a:solidFill>
                <a:sym typeface="Symbol" pitchFamily="18" charset="2"/>
              </a:rPr>
              <a:t> metilmalonil CoA</a:t>
            </a:r>
            <a:endParaRPr lang="es-ES" sz="1800" b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4143375"/>
            <a:ext cx="20002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Ejemplos:</a:t>
            </a:r>
            <a:r>
              <a:rPr lang="es-ES_tradnl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785938" y="2357438"/>
            <a:ext cx="583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800" b="1">
                <a:solidFill>
                  <a:schemeClr val="tx1"/>
                </a:solidFill>
              </a:rPr>
              <a:t>Transferir grupos de 1 C (metabolismo de aa, purinas y ácidos nucleicos (división celular)</a:t>
            </a:r>
            <a:endParaRPr lang="es-ES" sz="1800" b="1">
              <a:solidFill>
                <a:schemeClr val="tx1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1357313"/>
            <a:ext cx="387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Precursor vitamínico: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3786188" y="1428750"/>
            <a:ext cx="404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Ácido fólico (pteroilglutamato) (B9)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1857375"/>
            <a:ext cx="168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Fuentes: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1643063" y="1928813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 b="1">
                <a:solidFill>
                  <a:schemeClr val="tx1"/>
                </a:solidFill>
              </a:rPr>
              <a:t>vísceras, leche, carne, levaduras, cereales, verduras.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0" y="2357438"/>
            <a:ext cx="170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10" name="21 Rectángulo"/>
          <p:cNvSpPr>
            <a:spLocks noChangeArrowheads="1"/>
          </p:cNvSpPr>
          <p:nvPr/>
        </p:nvSpPr>
        <p:spPr bwMode="auto">
          <a:xfrm>
            <a:off x="1214438" y="6357938"/>
            <a:ext cx="664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Vitamínica/ No Nucleotidica/transfiere grupos de un C.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5011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1" grpId="0"/>
      <p:bldP spid="82952" grpId="0"/>
      <p:bldP spid="82953" grpId="0"/>
      <p:bldP spid="82954" grpId="0"/>
      <p:bldP spid="82955" grpId="0"/>
      <p:bldP spid="82956" grpId="0"/>
      <p:bldP spid="82957" grpId="0"/>
      <p:bldP spid="82958" grpId="0"/>
      <p:bldP spid="82959" grpId="0"/>
      <p:bldP spid="82960" grpId="0"/>
      <p:bldP spid="82961" grpId="0"/>
      <p:bldP spid="82966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602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212850" y="908050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Tetrahidrofolato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(H4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folato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7188" y="2786063"/>
            <a:ext cx="8424862" cy="3021012"/>
            <a:chOff x="220" y="1754"/>
            <a:chExt cx="5307" cy="1903"/>
          </a:xfrm>
          <a:solidFill>
            <a:schemeClr val="bg1"/>
          </a:solidFill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20" y="1754"/>
              <a:ext cx="5305" cy="1563"/>
              <a:chOff x="204" y="1706"/>
              <a:chExt cx="5305" cy="1563"/>
            </a:xfrm>
            <a:grpFill/>
          </p:grpSpPr>
          <p:sp>
            <p:nvSpPr>
              <p:cNvPr id="12" name="AutoShape 36"/>
              <p:cNvSpPr>
                <a:spLocks/>
              </p:cNvSpPr>
              <p:nvPr/>
            </p:nvSpPr>
            <p:spPr bwMode="auto">
              <a:xfrm>
                <a:off x="3243" y="2296"/>
                <a:ext cx="45" cy="726"/>
              </a:xfrm>
              <a:prstGeom prst="leftBracket">
                <a:avLst>
                  <a:gd name="adj" fmla="val 134444"/>
                </a:avLst>
              </a:prstGeom>
              <a:grpFill/>
              <a:ln w="285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AutoShape 37"/>
              <p:cNvSpPr>
                <a:spLocks/>
              </p:cNvSpPr>
              <p:nvPr/>
            </p:nvSpPr>
            <p:spPr bwMode="auto">
              <a:xfrm flipH="1">
                <a:off x="5239" y="2296"/>
                <a:ext cx="45" cy="726"/>
              </a:xfrm>
              <a:prstGeom prst="leftBracket">
                <a:avLst>
                  <a:gd name="adj" fmla="val 134444"/>
                </a:avLst>
              </a:prstGeom>
              <a:grpFill/>
              <a:ln w="285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121" y="2731"/>
                <a:ext cx="90" cy="0"/>
              </a:xfrm>
              <a:prstGeom prst="line">
                <a:avLst/>
              </a:prstGeom>
              <a:grpFill/>
              <a:ln w="285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220" y="3294"/>
              <a:ext cx="5307" cy="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32138" y="30162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0033CC"/>
                </a:solidFill>
                <a:sym typeface="Symbol" pitchFamily="18" charset="2"/>
              </a:rPr>
              <a:t></a:t>
            </a:r>
            <a:r>
              <a:rPr lang="es-ES" sz="1800">
                <a:solidFill>
                  <a:srgbClr val="0033CC"/>
                </a:solidFill>
              </a:rPr>
              <a:t>- aminobenzoato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00063" y="5286375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</a:rPr>
              <a:t>6-metil-pteridina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929313" y="5357813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6600"/>
                </a:solidFill>
              </a:rPr>
              <a:t>Glutamato</a:t>
            </a:r>
          </a:p>
        </p:txBody>
      </p:sp>
      <p:sp>
        <p:nvSpPr>
          <p:cNvPr id="18" name="AutoShape 32"/>
          <p:cNvSpPr>
            <a:spLocks/>
          </p:cNvSpPr>
          <p:nvPr/>
        </p:nvSpPr>
        <p:spPr bwMode="auto">
          <a:xfrm rot="5400000">
            <a:off x="4031457" y="2672556"/>
            <a:ext cx="215900" cy="1871663"/>
          </a:xfrm>
          <a:prstGeom prst="leftBrace">
            <a:avLst>
              <a:gd name="adj1" fmla="val 72243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1"/>
          <p:cNvSpPr>
            <a:spLocks/>
          </p:cNvSpPr>
          <p:nvPr/>
        </p:nvSpPr>
        <p:spPr bwMode="auto">
          <a:xfrm rot="16200000" flipV="1">
            <a:off x="1655763" y="3825875"/>
            <a:ext cx="215900" cy="2590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40"/>
          <p:cNvSpPr>
            <a:spLocks/>
          </p:cNvSpPr>
          <p:nvPr/>
        </p:nvSpPr>
        <p:spPr bwMode="auto">
          <a:xfrm rot="16200000" flipV="1">
            <a:off x="6696075" y="3536950"/>
            <a:ext cx="215900" cy="3168650"/>
          </a:xfrm>
          <a:prstGeom prst="leftBrace">
            <a:avLst>
              <a:gd name="adj1" fmla="val 122304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704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609600"/>
            <a:ext cx="8353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Deficiencia de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folato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en gallinas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700213"/>
            <a:ext cx="63801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16013" y="5661025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Disminución del crecimiento, despigmentación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806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835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Deficiencia de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folato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en pavos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52600"/>
            <a:ext cx="641826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63713" y="5635625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generalizada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055404" y="4214818"/>
          <a:ext cx="3088628" cy="2482843"/>
        </p:xfrm>
        <a:graphic>
          <a:graphicData uri="http://schemas.openxmlformats.org/presentationml/2006/ole">
            <p:oleObj spid="_x0000_s1070" name="Diapositiva" r:id="rId3" imgW="4533840" imgH="3390840" progId="PowerPoint.Slide.8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30438" y="304800"/>
            <a:ext cx="464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="0" baseline="0">
                <a:latin typeface="Comic Sans MS" pitchFamily="66" charset="0"/>
              </a:rPr>
              <a:t>Unidad 2. Enzimas y Coenzimas: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98525" y="762000"/>
            <a:ext cx="2297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/>
              <a:t>Objetivos Específicos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98525" y="1143000"/>
            <a:ext cx="735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/>
              <a:t>1. Describir las características estructurales y funcionales de las enzimas.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4400" y="3248025"/>
            <a:ext cx="6367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/>
              <a:t>2. Explicar los mecanismos que regulan la actividad enzimática.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4400" y="4524375"/>
            <a:ext cx="5073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/>
              <a:t>3. Describir   las   características   estructurales  y </a:t>
            </a:r>
          </a:p>
          <a:p>
            <a:pPr eaLnBrk="0" hangingPunct="0"/>
            <a:r>
              <a:rPr lang="es-VE" sz="1600" baseline="0"/>
              <a:t>    funcionales  de  las  coenzimas.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143000" y="1524000"/>
            <a:ext cx="478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Características generales de las enzimas. Nomenclatura.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143000" y="1828800"/>
            <a:ext cx="5824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Clasificación de acuerdo a la Unión Internacional de Bioquímica (UIB).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43000" y="2162175"/>
            <a:ext cx="386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Mecanismos de acción. Catálisis enzimática. 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143000" y="2495550"/>
            <a:ext cx="713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Cinética enzimática. Cinética de Michaelis-Menten. Cinética de la inhibición reversible.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143000" y="2819400"/>
            <a:ext cx="490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Enzimas regulatorias: características generales y cinética.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143000" y="3660775"/>
            <a:ext cx="753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Mecanismos  que  regulan  la  actividad  de  las  enzimas:  compartimentación,  asociación </a:t>
            </a:r>
          </a:p>
          <a:p>
            <a:pPr eaLnBrk="0" hangingPunct="0"/>
            <a:r>
              <a:rPr lang="es-VE" sz="1400" b="0" baseline="0"/>
              <a:t>  multienzimática,  inducción - represión,  efecto  alostérico,  retroalimentación,  modificación</a:t>
            </a:r>
          </a:p>
          <a:p>
            <a:pPr eaLnBrk="0" hangingPunct="0"/>
            <a:r>
              <a:rPr lang="es-VE" sz="1400" b="0" baseline="0"/>
              <a:t>  covalente reversible.  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143000" y="5181600"/>
            <a:ext cx="483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Concepto  de  coenzimas,  vitaminas,  grupos prostéticos.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143000" y="5562600"/>
            <a:ext cx="478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Diferentes  criterios  de  clasificación  de  las  coenzimas.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143000" y="5959475"/>
            <a:ext cx="477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sz="1400" b="0" baseline="0"/>
              <a:t> Estructuras químicas, sitio activo, función y mecanismos</a:t>
            </a:r>
          </a:p>
          <a:p>
            <a:pPr eaLnBrk="0" hangingPunct="0"/>
            <a:r>
              <a:rPr lang="es-VE" sz="1400" b="0" baseline="0"/>
              <a:t>  de acción de las coenzimas.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  <p:bldP spid="7177" grpId="0"/>
      <p:bldP spid="7179" grpId="0"/>
      <p:bldP spid="7180" grpId="0"/>
      <p:bldP spid="7181" grpId="0"/>
      <p:bldP spid="7182" grpId="0"/>
      <p:bldP spid="7183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19614" y="548988"/>
            <a:ext cx="4839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II. </a:t>
            </a:r>
            <a:r>
              <a:rPr lang="es-VE" sz="3200" baseline="0" dirty="0" err="1">
                <a:solidFill>
                  <a:srgbClr val="C00000"/>
                </a:solidFill>
                <a:latin typeface="Tahoma" pitchFamily="34" charset="0"/>
              </a:rPr>
              <a:t>Transferasas</a:t>
            </a:r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80194" y="1268760"/>
            <a:ext cx="8583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reacciones en las que hay una </a:t>
            </a:r>
            <a:r>
              <a:rPr lang="es-VE" sz="2400" i="1" baseline="0" dirty="0">
                <a:solidFill>
                  <a:srgbClr val="C00000"/>
                </a:solidFill>
              </a:rPr>
              <a:t>transferencia</a:t>
            </a:r>
            <a:r>
              <a:rPr lang="es-VE" sz="2400" baseline="0" dirty="0"/>
              <a:t> </a:t>
            </a:r>
            <a:r>
              <a:rPr lang="es-VE" sz="2400" i="1" baseline="0" dirty="0">
                <a:solidFill>
                  <a:srgbClr val="C00000"/>
                </a:solidFill>
              </a:rPr>
              <a:t>de grupos </a:t>
            </a:r>
            <a:r>
              <a:rPr lang="es-VE" sz="2400" baseline="0" dirty="0"/>
              <a:t>de una molécula a otra.</a:t>
            </a:r>
            <a:endParaRPr lang="es-VE" sz="2400" b="0" baseline="0" dirty="0"/>
          </a:p>
        </p:txBody>
      </p:sp>
      <p:sp>
        <p:nvSpPr>
          <p:cNvPr id="19467" name="Text Box 30"/>
          <p:cNvSpPr txBox="1">
            <a:spLocks noChangeArrowheads="1"/>
          </p:cNvSpPr>
          <p:nvPr/>
        </p:nvSpPr>
        <p:spPr bwMode="auto">
          <a:xfrm>
            <a:off x="5859463" y="188913"/>
            <a:ext cx="2023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 dirty="0" smtClean="0">
                <a:solidFill>
                  <a:srgbClr val="C00000"/>
                </a:solidFill>
                <a:latin typeface="Verdana" pitchFamily="34" charset="0"/>
              </a:rPr>
              <a:t>Clases de </a:t>
            </a:r>
            <a:r>
              <a:rPr lang="es-VE" sz="1400" baseline="0" dirty="0">
                <a:solidFill>
                  <a:srgbClr val="C00000"/>
                </a:solidFill>
                <a:latin typeface="Verdana" pitchFamily="34" charset="0"/>
              </a:rPr>
              <a:t>enzimas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21775" y="2598587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Ejemplo:</a:t>
            </a:r>
            <a:endParaRPr lang="en-US" dirty="0"/>
          </a:p>
        </p:txBody>
      </p:sp>
      <p:grpSp>
        <p:nvGrpSpPr>
          <p:cNvPr id="17" name="16 Grupo"/>
          <p:cNvGrpSpPr/>
          <p:nvPr/>
        </p:nvGrpSpPr>
        <p:grpSpPr>
          <a:xfrm>
            <a:off x="280194" y="3252682"/>
            <a:ext cx="8611394" cy="2451659"/>
            <a:chOff x="280194" y="3252682"/>
            <a:chExt cx="8611394" cy="2451659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11150" y="3606695"/>
              <a:ext cx="1295400" cy="1022350"/>
              <a:chOff x="1973" y="1253"/>
              <a:chExt cx="816" cy="644"/>
            </a:xfrm>
          </p:grpSpPr>
          <p:sp>
            <p:nvSpPr>
              <p:cNvPr id="19481" name="Text Box 7"/>
              <p:cNvSpPr txBox="1">
                <a:spLocks noChangeArrowheads="1"/>
              </p:cNvSpPr>
              <p:nvPr/>
            </p:nvSpPr>
            <p:spPr bwMode="auto">
              <a:xfrm>
                <a:off x="1973" y="1253"/>
                <a:ext cx="816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_tradnl" sz="1600" baseline="0" dirty="0">
                    <a:solidFill>
                      <a:srgbClr val="FF0000"/>
                    </a:solidFill>
                  </a:rPr>
                  <a:t>     COOH</a:t>
                </a:r>
              </a:p>
              <a:p>
                <a:pPr eaLnBrk="0" hangingPunct="0">
                  <a:spcBef>
                    <a:spcPct val="40000"/>
                  </a:spcBef>
                  <a:spcAft>
                    <a:spcPct val="40000"/>
                  </a:spcAft>
                </a:pPr>
                <a:r>
                  <a:rPr lang="es-ES_tradnl" sz="1600" baseline="0" dirty="0">
                    <a:solidFill>
                      <a:srgbClr val="FF0000"/>
                    </a:solidFill>
                  </a:rPr>
                  <a:t>O = C</a:t>
                </a:r>
              </a:p>
              <a:p>
                <a:pPr algn="ctr" eaLnBrk="0" hangingPunct="0"/>
                <a:r>
                  <a:rPr lang="es-ES_tradnl" sz="1600" baseline="0" dirty="0">
                    <a:solidFill>
                      <a:srgbClr val="FF0000"/>
                    </a:solidFill>
                  </a:rPr>
                  <a:t> CH</a:t>
                </a:r>
                <a:r>
                  <a:rPr lang="es-ES_tradnl" sz="16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s-ES_tradnl" sz="1600" baseline="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19482" name="Line 8"/>
              <p:cNvSpPr>
                <a:spLocks noChangeShapeType="1"/>
              </p:cNvSpPr>
              <p:nvPr/>
            </p:nvSpPr>
            <p:spPr bwMode="auto">
              <a:xfrm>
                <a:off x="2326" y="1422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83" name="Line 9"/>
              <p:cNvSpPr>
                <a:spLocks noChangeShapeType="1"/>
              </p:cNvSpPr>
              <p:nvPr/>
            </p:nvSpPr>
            <p:spPr bwMode="auto">
              <a:xfrm>
                <a:off x="2324" y="1637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1743075" y="3944832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 baseline="0">
                  <a:solidFill>
                    <a:schemeClr val="hlink"/>
                  </a:solidFill>
                </a:rPr>
                <a:t>+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386013" y="3281257"/>
              <a:ext cx="1441450" cy="1708150"/>
              <a:chOff x="2699" y="1706"/>
              <a:chExt cx="908" cy="1076"/>
            </a:xfrm>
          </p:grpSpPr>
          <p:sp>
            <p:nvSpPr>
              <p:cNvPr id="19476" name="Text Box 12"/>
              <p:cNvSpPr txBox="1">
                <a:spLocks noChangeArrowheads="1"/>
              </p:cNvSpPr>
              <p:nvPr/>
            </p:nvSpPr>
            <p:spPr bwMode="auto">
              <a:xfrm>
                <a:off x="2699" y="1706"/>
                <a:ext cx="908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_tradnl" sz="1600" baseline="0" dirty="0">
                    <a:solidFill>
                      <a:srgbClr val="00CC00"/>
                    </a:solidFill>
                  </a:rPr>
                  <a:t>        COOH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 dirty="0">
                    <a:solidFill>
                      <a:srgbClr val="00CC00"/>
                    </a:solidFill>
                  </a:rPr>
                  <a:t>NH</a:t>
                </a:r>
                <a:r>
                  <a:rPr lang="es-ES_tradnl" sz="1600" dirty="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– </a:t>
                </a:r>
                <a:r>
                  <a:rPr lang="es-ES_tradnl" sz="1600" baseline="0" dirty="0" smtClean="0">
                    <a:solidFill>
                      <a:srgbClr val="00CC00"/>
                    </a:solidFill>
                  </a:rPr>
                  <a:t>C H</a:t>
                </a:r>
                <a:endParaRPr lang="es-ES_tradnl" sz="1600" baseline="0" dirty="0">
                  <a:solidFill>
                    <a:srgbClr val="00CC00"/>
                  </a:solidFill>
                </a:endParaRP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 dirty="0">
                    <a:solidFill>
                      <a:srgbClr val="00CC00"/>
                    </a:solidFill>
                  </a:rPr>
                  <a:t>       </a:t>
                </a:r>
                <a:r>
                  <a:rPr lang="es-ES_tradnl" sz="900" baseline="0" dirty="0">
                    <a:solidFill>
                      <a:srgbClr val="00CC00"/>
                    </a:solidFill>
                  </a:rPr>
                  <a:t>   </a:t>
                </a:r>
                <a:r>
                  <a:rPr lang="es-ES_tradnl" sz="800" baseline="0" dirty="0">
                    <a:solidFill>
                      <a:srgbClr val="00CC00"/>
                    </a:solidFill>
                  </a:rPr>
                  <a:t>  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CH</a:t>
                </a:r>
                <a:r>
                  <a:rPr lang="es-ES_tradnl" sz="1600" dirty="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   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 dirty="0">
                    <a:solidFill>
                      <a:srgbClr val="00CC00"/>
                    </a:solidFill>
                  </a:rPr>
                  <a:t>         </a:t>
                </a:r>
                <a:r>
                  <a:rPr lang="es-ES_tradnl" sz="800" baseline="0" dirty="0">
                    <a:solidFill>
                      <a:srgbClr val="00CC00"/>
                    </a:solidFill>
                  </a:rPr>
                  <a:t> 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CH</a:t>
                </a:r>
                <a:r>
                  <a:rPr lang="es-ES_tradnl" sz="1600" dirty="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 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 dirty="0">
                    <a:solidFill>
                      <a:srgbClr val="00CC00"/>
                    </a:solidFill>
                  </a:rPr>
                  <a:t>         </a:t>
                </a:r>
                <a:r>
                  <a:rPr lang="es-ES_tradnl" sz="800" baseline="0" dirty="0">
                    <a:solidFill>
                      <a:srgbClr val="00CC00"/>
                    </a:solidFill>
                  </a:rPr>
                  <a:t> </a:t>
                </a:r>
                <a:r>
                  <a:rPr lang="es-ES_tradnl" sz="1600" baseline="0" dirty="0">
                    <a:solidFill>
                      <a:srgbClr val="00CC00"/>
                    </a:solidFill>
                  </a:rPr>
                  <a:t>COOH</a:t>
                </a:r>
              </a:p>
            </p:txBody>
          </p:sp>
          <p:sp>
            <p:nvSpPr>
              <p:cNvPr id="19477" name="Line 13"/>
              <p:cNvSpPr>
                <a:spLocks noChangeShapeType="1"/>
              </p:cNvSpPr>
              <p:nvPr/>
            </p:nvSpPr>
            <p:spPr bwMode="auto">
              <a:xfrm>
                <a:off x="3148" y="1876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8" name="Line 14"/>
              <p:cNvSpPr>
                <a:spLocks noChangeShapeType="1"/>
              </p:cNvSpPr>
              <p:nvPr/>
            </p:nvSpPr>
            <p:spPr bwMode="auto">
              <a:xfrm>
                <a:off x="3146" y="2087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9" name="Line 15"/>
              <p:cNvSpPr>
                <a:spLocks noChangeShapeType="1"/>
              </p:cNvSpPr>
              <p:nvPr/>
            </p:nvSpPr>
            <p:spPr bwMode="auto">
              <a:xfrm>
                <a:off x="3146" y="2299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80" name="Line 16"/>
              <p:cNvSpPr>
                <a:spLocks noChangeShapeType="1"/>
              </p:cNvSpPr>
              <p:nvPr/>
            </p:nvSpPr>
            <p:spPr bwMode="auto">
              <a:xfrm>
                <a:off x="3146" y="2523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3816350" y="4125807"/>
              <a:ext cx="15113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VE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5359400" y="3606695"/>
              <a:ext cx="1584325" cy="1022350"/>
              <a:chOff x="1973" y="1253"/>
              <a:chExt cx="998" cy="644"/>
            </a:xfrm>
          </p:grpSpPr>
          <p:sp>
            <p:nvSpPr>
              <p:cNvPr id="19473" name="Text Box 20"/>
              <p:cNvSpPr txBox="1">
                <a:spLocks noChangeArrowheads="1"/>
              </p:cNvSpPr>
              <p:nvPr/>
            </p:nvSpPr>
            <p:spPr bwMode="auto">
              <a:xfrm>
                <a:off x="1973" y="1253"/>
                <a:ext cx="998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_tradnl" sz="1600" baseline="0">
                    <a:solidFill>
                      <a:srgbClr val="FFFF00"/>
                    </a:solidFill>
                  </a:rPr>
                  <a:t>       </a:t>
                </a:r>
                <a:r>
                  <a:rPr lang="es-ES_tradnl" sz="1600" baseline="0">
                    <a:solidFill>
                      <a:srgbClr val="FF0000"/>
                    </a:solidFill>
                  </a:rPr>
                  <a:t>COOH</a:t>
                </a:r>
              </a:p>
              <a:p>
                <a:pPr eaLnBrk="0" hangingPunct="0">
                  <a:spcBef>
                    <a:spcPct val="40000"/>
                  </a:spcBef>
                  <a:spcAft>
                    <a:spcPct val="40000"/>
                  </a:spcAft>
                </a:pPr>
                <a:r>
                  <a:rPr lang="es-ES_tradnl" sz="1600" baseline="0">
                    <a:solidFill>
                      <a:srgbClr val="00CC00"/>
                    </a:solidFill>
                  </a:rPr>
                  <a:t>NH</a:t>
                </a:r>
                <a:r>
                  <a:rPr lang="es-ES_tradnl" sz="1600" baseline="-2500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>
                    <a:solidFill>
                      <a:srgbClr val="FFFF00"/>
                    </a:solidFill>
                  </a:rPr>
                  <a:t> </a:t>
                </a:r>
                <a:r>
                  <a:rPr lang="es-ES_tradnl" sz="1600" baseline="0">
                    <a:solidFill>
                      <a:srgbClr val="FF0000"/>
                    </a:solidFill>
                  </a:rPr>
                  <a:t>– C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H</a:t>
                </a:r>
              </a:p>
              <a:p>
                <a:pPr algn="ctr" eaLnBrk="0" hangingPunct="0"/>
                <a:r>
                  <a:rPr lang="es-ES_tradnl" sz="1600" baseline="0">
                    <a:solidFill>
                      <a:srgbClr val="FFFF00"/>
                    </a:solidFill>
                  </a:rPr>
                  <a:t>   </a:t>
                </a:r>
                <a:r>
                  <a:rPr lang="es-ES_tradnl" sz="1600" baseline="0">
                    <a:solidFill>
                      <a:srgbClr val="FF0000"/>
                    </a:solidFill>
                  </a:rPr>
                  <a:t>CH</a:t>
                </a:r>
                <a:r>
                  <a:rPr lang="es-ES_tradnl" sz="1600" baseline="-25000">
                    <a:solidFill>
                      <a:srgbClr val="FF0000"/>
                    </a:solidFill>
                  </a:rPr>
                  <a:t>3</a:t>
                </a:r>
                <a:r>
                  <a:rPr lang="es-ES_tradnl" sz="1600" baseline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19474" name="Line 21"/>
              <p:cNvSpPr>
                <a:spLocks noChangeShapeType="1"/>
              </p:cNvSpPr>
              <p:nvPr/>
            </p:nvSpPr>
            <p:spPr bwMode="auto">
              <a:xfrm>
                <a:off x="2454" y="1422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5" name="Line 22"/>
              <p:cNvSpPr>
                <a:spLocks noChangeShapeType="1"/>
              </p:cNvSpPr>
              <p:nvPr/>
            </p:nvSpPr>
            <p:spPr bwMode="auto">
              <a:xfrm>
                <a:off x="2456" y="1637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6948488" y="3916257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 baseline="0">
                  <a:solidFill>
                    <a:schemeClr val="hlink"/>
                  </a:solidFill>
                </a:rPr>
                <a:t>+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450138" y="3252682"/>
              <a:ext cx="1441450" cy="1708150"/>
              <a:chOff x="2699" y="1706"/>
              <a:chExt cx="908" cy="1076"/>
            </a:xfrm>
          </p:grpSpPr>
          <p:sp>
            <p:nvSpPr>
              <p:cNvPr id="19468" name="Text Box 25"/>
              <p:cNvSpPr txBox="1">
                <a:spLocks noChangeArrowheads="1"/>
              </p:cNvSpPr>
              <p:nvPr/>
            </p:nvSpPr>
            <p:spPr bwMode="auto">
              <a:xfrm>
                <a:off x="2699" y="1706"/>
                <a:ext cx="908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_tradnl" sz="1600" baseline="0">
                    <a:solidFill>
                      <a:srgbClr val="00CC00"/>
                    </a:solidFill>
                  </a:rPr>
                  <a:t>        COOH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>
                    <a:solidFill>
                      <a:srgbClr val="00CC00"/>
                    </a:solidFill>
                  </a:rPr>
                  <a:t>   </a:t>
                </a:r>
                <a:r>
                  <a:rPr lang="es-ES_tradnl" sz="1600" baseline="0">
                    <a:solidFill>
                      <a:srgbClr val="FF0000"/>
                    </a:solidFill>
                  </a:rPr>
                  <a:t>O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 = C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>
                    <a:solidFill>
                      <a:srgbClr val="00CC00"/>
                    </a:solidFill>
                  </a:rPr>
                  <a:t>       </a:t>
                </a:r>
                <a:r>
                  <a:rPr lang="es-ES_tradnl" sz="900" baseline="0">
                    <a:solidFill>
                      <a:srgbClr val="00CC00"/>
                    </a:solidFill>
                  </a:rPr>
                  <a:t>   </a:t>
                </a:r>
                <a:r>
                  <a:rPr lang="es-ES_tradnl" sz="800" baseline="0">
                    <a:solidFill>
                      <a:srgbClr val="00CC00"/>
                    </a:solidFill>
                  </a:rPr>
                  <a:t>  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CH</a:t>
                </a:r>
                <a:r>
                  <a:rPr lang="es-ES_tradnl" sz="160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   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>
                    <a:solidFill>
                      <a:srgbClr val="00CC00"/>
                    </a:solidFill>
                  </a:rPr>
                  <a:t>         </a:t>
                </a:r>
                <a:r>
                  <a:rPr lang="es-ES_tradnl" sz="800" baseline="0">
                    <a:solidFill>
                      <a:srgbClr val="00CC00"/>
                    </a:solidFill>
                  </a:rPr>
                  <a:t> 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CH</a:t>
                </a:r>
                <a:r>
                  <a:rPr lang="es-ES_tradnl" sz="1600">
                    <a:solidFill>
                      <a:srgbClr val="00CC00"/>
                    </a:solidFill>
                  </a:rPr>
                  <a:t>2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 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s-ES_tradnl" sz="1600" baseline="0">
                    <a:solidFill>
                      <a:srgbClr val="00CC00"/>
                    </a:solidFill>
                  </a:rPr>
                  <a:t>         </a:t>
                </a:r>
                <a:r>
                  <a:rPr lang="es-ES_tradnl" sz="800" baseline="0">
                    <a:solidFill>
                      <a:srgbClr val="00CC00"/>
                    </a:solidFill>
                  </a:rPr>
                  <a:t> </a:t>
                </a:r>
                <a:r>
                  <a:rPr lang="es-ES_tradnl" sz="1600" baseline="0">
                    <a:solidFill>
                      <a:srgbClr val="00CC00"/>
                    </a:solidFill>
                  </a:rPr>
                  <a:t>COOH</a:t>
                </a:r>
              </a:p>
            </p:txBody>
          </p:sp>
          <p:sp>
            <p:nvSpPr>
              <p:cNvPr id="19469" name="Line 26"/>
              <p:cNvSpPr>
                <a:spLocks noChangeShapeType="1"/>
              </p:cNvSpPr>
              <p:nvPr/>
            </p:nvSpPr>
            <p:spPr bwMode="auto">
              <a:xfrm>
                <a:off x="3148" y="1876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0" name="Line 27"/>
              <p:cNvSpPr>
                <a:spLocks noChangeShapeType="1"/>
              </p:cNvSpPr>
              <p:nvPr/>
            </p:nvSpPr>
            <p:spPr bwMode="auto">
              <a:xfrm>
                <a:off x="3146" y="2087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1" name="Line 28"/>
              <p:cNvSpPr>
                <a:spLocks noChangeShapeType="1"/>
              </p:cNvSpPr>
              <p:nvPr/>
            </p:nvSpPr>
            <p:spPr bwMode="auto">
              <a:xfrm>
                <a:off x="3146" y="2299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19472" name="Line 29"/>
              <p:cNvSpPr>
                <a:spLocks noChangeShapeType="1"/>
              </p:cNvSpPr>
              <p:nvPr/>
            </p:nvSpPr>
            <p:spPr bwMode="auto">
              <a:xfrm>
                <a:off x="3146" y="2523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311150" y="5427342"/>
              <a:ext cx="12554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Ácido pirúvico</a:t>
              </a:r>
              <a:endParaRPr lang="en-US" dirty="0"/>
            </a:p>
          </p:txBody>
        </p:sp>
        <p:sp>
          <p:nvSpPr>
            <p:cNvPr id="7" name="6 Elipse"/>
            <p:cNvSpPr/>
            <p:nvPr/>
          </p:nvSpPr>
          <p:spPr>
            <a:xfrm>
              <a:off x="2371070" y="3506009"/>
              <a:ext cx="553494" cy="64293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10 Conector recto"/>
            <p:cNvCxnSpPr>
              <a:stCxn id="7" idx="4"/>
            </p:cNvCxnSpPr>
            <p:nvPr/>
          </p:nvCxnSpPr>
          <p:spPr>
            <a:xfrm>
              <a:off x="2647817" y="4148947"/>
              <a:ext cx="0" cy="97895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H="1">
              <a:off x="311150" y="5127906"/>
              <a:ext cx="2336667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V="1">
              <a:off x="280194" y="4288526"/>
              <a:ext cx="239420" cy="83938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Elipse"/>
            <p:cNvSpPr/>
            <p:nvPr/>
          </p:nvSpPr>
          <p:spPr>
            <a:xfrm>
              <a:off x="3116141" y="3594788"/>
              <a:ext cx="415120" cy="29289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816350" y="4238868"/>
              <a:ext cx="1317990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 smtClean="0"/>
                <a:t>aminotransferasa</a:t>
              </a:r>
              <a:endParaRPr lang="en-US" sz="1600" dirty="0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5944508" y="5289069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Alanina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20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89092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835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Deficiencia de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folato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en pollos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643063"/>
            <a:ext cx="60213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19250" y="5805488"/>
            <a:ext cx="5905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Debilidad de las patas, caída del ala, parálisis cervical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bg1"/>
                </a:solidFill>
              </a:rPr>
              <a:t>Tema: Coenzimas.</a:t>
            </a:r>
            <a:r>
              <a:rPr lang="es-ES" sz="2000" b="1"/>
              <a:t> </a:t>
            </a:r>
            <a:endParaRPr lang="en-US" sz="2000" b="1"/>
          </a:p>
        </p:txBody>
      </p:sp>
      <p:pic>
        <p:nvPicPr>
          <p:cNvPr id="90116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38" y="357188"/>
            <a:ext cx="7772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METILCOBALAMINA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85875" y="4572000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chemeClr val="tx1"/>
                </a:solidFill>
                <a:sym typeface="Symbol" pitchFamily="18" charset="2"/>
              </a:rPr>
              <a:t>3) Metil-H</a:t>
            </a:r>
            <a:r>
              <a:rPr lang="es-ES_tradnl" sz="1800" b="1">
                <a:solidFill>
                  <a:schemeClr val="tx1"/>
                </a:solidFill>
                <a:sym typeface="Symbol" pitchFamily="18" charset="2"/>
              </a:rPr>
              <a:t>4</a:t>
            </a:r>
            <a:r>
              <a:rPr lang="es-ES_tradnl" sz="1800">
                <a:solidFill>
                  <a:schemeClr val="tx1"/>
                </a:solidFill>
                <a:sym typeface="Symbol" pitchFamily="18" charset="2"/>
              </a:rPr>
              <a:t>folato   </a:t>
            </a:r>
            <a:r>
              <a:rPr lang="es-ES_tradnl" sz="1800">
                <a:solidFill>
                  <a:schemeClr val="tx1"/>
                </a:solidFill>
                <a:cs typeface="Arial" charset="0"/>
                <a:sym typeface="Symbol" pitchFamily="18" charset="2"/>
              </a:rPr>
              <a:t>→</a:t>
            </a:r>
            <a:r>
              <a:rPr lang="es-ES_tradnl" sz="1800">
                <a:solidFill>
                  <a:schemeClr val="tx1"/>
                </a:solidFill>
                <a:sym typeface="Symbol" pitchFamily="18" charset="2"/>
              </a:rPr>
              <a:t>    Folato (síntesis del ADN)</a:t>
            </a:r>
            <a:endParaRPr lang="es-ES" sz="18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85875" y="4214813"/>
            <a:ext cx="55006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>
                <a:solidFill>
                  <a:schemeClr val="tx1"/>
                </a:solidFill>
                <a:cs typeface="Arial" charset="0"/>
              </a:rPr>
              <a:t>2) Homocisteína </a:t>
            </a:r>
            <a:r>
              <a:rPr lang="es-ES_tradnl" sz="1800">
                <a:solidFill>
                  <a:schemeClr val="tx1"/>
                </a:solidFill>
                <a:cs typeface="Arial" charset="0"/>
                <a:sym typeface="Symbol" pitchFamily="18" charset="2"/>
              </a:rPr>
              <a:t>→ metionina  </a:t>
            </a:r>
            <a:r>
              <a:rPr lang="es-ES_tradnl" sz="1800" b="1">
                <a:solidFill>
                  <a:schemeClr val="tx1"/>
                </a:solidFill>
                <a:cs typeface="Arial" charset="0"/>
                <a:sym typeface="Symbol" pitchFamily="18" charset="2"/>
              </a:rPr>
              <a:t>(Metionina sintasa)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85875" y="3857625"/>
            <a:ext cx="746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chemeClr val="tx1"/>
                </a:solidFill>
                <a:cs typeface="Arial" charset="0"/>
              </a:rPr>
              <a:t>1) Metilmalonil CoA </a:t>
            </a:r>
            <a:r>
              <a:rPr lang="es-ES_tradnl" sz="2000">
                <a:solidFill>
                  <a:schemeClr val="tx1"/>
                </a:solidFill>
                <a:cs typeface="Arial" charset="0"/>
                <a:sym typeface="Symbol" pitchFamily="18" charset="2"/>
              </a:rPr>
              <a:t>→ succinil CoA </a:t>
            </a:r>
            <a:r>
              <a:rPr lang="es-ES_tradnl" sz="2000" b="1">
                <a:solidFill>
                  <a:schemeClr val="tx1"/>
                </a:solidFill>
                <a:cs typeface="Arial" charset="0"/>
                <a:sym typeface="Symbol" pitchFamily="18" charset="2"/>
              </a:rPr>
              <a:t>(</a:t>
            </a:r>
            <a:r>
              <a:rPr lang="es-ES_tradnl" sz="2000" b="1">
                <a:solidFill>
                  <a:schemeClr val="tx1"/>
                </a:solidFill>
                <a:cs typeface="Arial" charset="0"/>
              </a:rPr>
              <a:t>Metilmalonil CoA mutasa)</a:t>
            </a:r>
            <a:endParaRPr lang="es-ES" sz="20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86063" y="3143250"/>
            <a:ext cx="2143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857375" y="2214563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>
                <a:solidFill>
                  <a:schemeClr val="tx1"/>
                </a:solidFill>
              </a:rPr>
              <a:t>Transferir CH3 (metabolismo de aa, purinas y ácidos nucleicos (división celular)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2875" y="2214563"/>
            <a:ext cx="170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2"/>
                </a:solidFill>
              </a:rPr>
              <a:t>Función:</a:t>
            </a:r>
            <a:endParaRPr lang="es-ES" b="1">
              <a:solidFill>
                <a:schemeClr val="tx2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928813" y="1428750"/>
            <a:ext cx="555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chemeClr val="tx1"/>
                </a:solidFill>
              </a:rPr>
              <a:t>vísceras, huevos, microorganismos intestinales</a:t>
            </a:r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1428750"/>
            <a:ext cx="16843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Fuentes: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857625" y="1071563"/>
            <a:ext cx="1992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>
                <a:solidFill>
                  <a:schemeClr val="tx1"/>
                </a:solidFill>
              </a:rPr>
              <a:t>Cobalamina (B</a:t>
            </a:r>
            <a:r>
              <a:rPr lang="es-ES_tradnl" sz="1000">
                <a:solidFill>
                  <a:schemeClr val="tx1"/>
                </a:solidFill>
              </a:rPr>
              <a:t>12</a:t>
            </a:r>
            <a:r>
              <a:rPr lang="es-ES_tradnl" sz="180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928688"/>
            <a:ext cx="387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vitamínico: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500313" y="5072063"/>
            <a:ext cx="4041775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carencial: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30" name="24 Rectángulo"/>
          <p:cNvSpPr>
            <a:spLocks noChangeArrowheads="1"/>
          </p:cNvSpPr>
          <p:nvPr/>
        </p:nvSpPr>
        <p:spPr bwMode="auto">
          <a:xfrm>
            <a:off x="857250" y="5643563"/>
            <a:ext cx="7143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1800">
                <a:solidFill>
                  <a:schemeClr val="tx1"/>
                </a:solidFill>
              </a:rPr>
              <a:t>Ausencia del factor intrínseco de Castle (gastrectomía), Anemia perniciosa (megaloblástica), insomnio, Demencia crónica irreversible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90131" name="25 Rectángulo"/>
          <p:cNvSpPr>
            <a:spLocks noChangeArrowheads="1"/>
          </p:cNvSpPr>
          <p:nvPr/>
        </p:nvSpPr>
        <p:spPr bwMode="auto">
          <a:xfrm>
            <a:off x="1928813" y="6429375"/>
            <a:ext cx="4857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u="sng">
                <a:solidFill>
                  <a:srgbClr val="FF0000"/>
                </a:solidFill>
                <a:cs typeface="Arial" charset="0"/>
              </a:rPr>
              <a:t>Vitamínica/ Nucleotidica/transfiere grupos de un CH3.</a:t>
            </a:r>
            <a:endParaRPr lang="es-ES" sz="1400" b="1" u="sng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20" grpId="0"/>
      <p:bldP spid="21" grpId="0"/>
      <p:bldP spid="22" grpId="0"/>
      <p:bldP spid="23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COBALAMINA  (B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s-E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887663" y="1303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87663" y="1303338"/>
            <a:ext cx="7315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1141" name="Picture 5" descr="tiamina.gif (811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3743325" cy="5184775"/>
          </a:xfrm>
          <a:prstGeom prst="rect">
            <a:avLst/>
          </a:prstGeom>
          <a:solidFill>
            <a:schemeClr val="bg1"/>
          </a:solidFill>
          <a:ln w="349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pSp>
        <p:nvGrpSpPr>
          <p:cNvPr id="6" name="16 Grupo"/>
          <p:cNvGrpSpPr>
            <a:grpSpLocks/>
          </p:cNvGrpSpPr>
          <p:nvPr/>
        </p:nvGrpSpPr>
        <p:grpSpPr bwMode="auto">
          <a:xfrm>
            <a:off x="0" y="2428875"/>
            <a:ext cx="4889500" cy="1900238"/>
            <a:chOff x="142844" y="3071810"/>
            <a:chExt cx="4890173" cy="1900308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1714685" y="3071810"/>
              <a:ext cx="3119867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B12a (</a:t>
              </a:r>
              <a:r>
                <a:rPr lang="es-E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cianocobalamina</a:t>
              </a: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714423" y="3071810"/>
              <a:ext cx="555701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CN</a:t>
              </a: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714685" y="4572053"/>
              <a:ext cx="3045244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B12c (</a:t>
              </a:r>
              <a:r>
                <a:rPr lang="es-E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metilcobalamina</a:t>
              </a: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1714685" y="3714772"/>
              <a:ext cx="3318332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B12b (</a:t>
              </a:r>
              <a:r>
                <a:rPr lang="es-E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hidroxicobalamina</a:t>
              </a: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91150" name="Text Box 13"/>
            <p:cNvSpPr txBox="1">
              <a:spLocks noChangeArrowheads="1"/>
            </p:cNvSpPr>
            <p:nvPr/>
          </p:nvSpPr>
          <p:spPr bwMode="auto">
            <a:xfrm>
              <a:off x="142844" y="364331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714423" y="3714772"/>
              <a:ext cx="573167" cy="396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642976" y="4500613"/>
              <a:ext cx="698596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CH3</a:t>
              </a:r>
            </a:p>
          </p:txBody>
        </p:sp>
        <p:sp>
          <p:nvSpPr>
            <p:cNvPr id="91153" name="AutoShape 16"/>
            <p:cNvSpPr>
              <a:spLocks/>
            </p:cNvSpPr>
            <p:nvPr/>
          </p:nvSpPr>
          <p:spPr bwMode="auto">
            <a:xfrm>
              <a:off x="500034" y="3071810"/>
              <a:ext cx="144463" cy="1871663"/>
            </a:xfrm>
            <a:prstGeom prst="leftBrace">
              <a:avLst>
                <a:gd name="adj1" fmla="val 107967"/>
                <a:gd name="adj2" fmla="val 50000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17"/>
            <p:cNvSpPr>
              <a:spLocks noChangeShapeType="1"/>
            </p:cNvSpPr>
            <p:nvPr/>
          </p:nvSpPr>
          <p:spPr bwMode="auto">
            <a:xfrm>
              <a:off x="1357290" y="3286124"/>
              <a:ext cx="28733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155" name="Line 18"/>
            <p:cNvSpPr>
              <a:spLocks noChangeShapeType="1"/>
            </p:cNvSpPr>
            <p:nvPr/>
          </p:nvSpPr>
          <p:spPr bwMode="auto">
            <a:xfrm>
              <a:off x="1357290" y="3929066"/>
              <a:ext cx="28733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156" name="Line 19"/>
            <p:cNvSpPr>
              <a:spLocks noChangeShapeType="1"/>
            </p:cNvSpPr>
            <p:nvPr/>
          </p:nvSpPr>
          <p:spPr bwMode="auto">
            <a:xfrm>
              <a:off x="1357290" y="4714884"/>
              <a:ext cx="28733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1143" name="17 Rectángulo"/>
          <p:cNvSpPr>
            <a:spLocks noChangeArrowheads="1"/>
          </p:cNvSpPr>
          <p:nvPr/>
        </p:nvSpPr>
        <p:spPr bwMode="auto">
          <a:xfrm>
            <a:off x="571500" y="478631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200" b="1">
                <a:solidFill>
                  <a:schemeClr val="tx1"/>
                </a:solidFill>
              </a:rPr>
              <a:t>Nucleótido + anillo de corrina (cobalto) + R</a:t>
            </a:r>
          </a:p>
          <a:p>
            <a:pPr algn="just"/>
            <a:r>
              <a:rPr lang="es-ES_tradnl" sz="1200" b="1">
                <a:solidFill>
                  <a:schemeClr val="tx1"/>
                </a:solidFill>
              </a:rPr>
              <a:t>R= desoxiadenosina, metilo, OH, CN.</a:t>
            </a:r>
          </a:p>
          <a:p>
            <a:pPr algn="just"/>
            <a:r>
              <a:rPr lang="es-ES_tradnl" sz="1200" b="1">
                <a:solidFill>
                  <a:srgbClr val="FF0000"/>
                </a:solidFill>
              </a:rPr>
              <a:t>desoxiadenosina, metilo</a:t>
            </a:r>
          </a:p>
          <a:p>
            <a:pPr algn="just"/>
            <a:endParaRPr lang="es-ES" sz="1200"/>
          </a:p>
        </p:txBody>
      </p:sp>
      <p:sp>
        <p:nvSpPr>
          <p:cNvPr id="911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bg1"/>
                </a:solidFill>
              </a:rPr>
              <a:t>Tema: Coenzimas.</a:t>
            </a:r>
            <a:r>
              <a:rPr lang="es-ES" sz="2000" b="1"/>
              <a:t> </a:t>
            </a:r>
            <a:endParaRPr lang="en-US" sz="2000" b="1"/>
          </a:p>
        </p:txBody>
      </p:sp>
      <p:pic>
        <p:nvPicPr>
          <p:cNvPr id="91145" name="Picture 17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DEFICIENCIA DE VITAMINA B</a:t>
            </a:r>
            <a:r>
              <a:rPr lang="es-ES" sz="36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es-E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3" name="Picture 4" descr="B12%20deficienc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882900"/>
            <a:ext cx="3240088" cy="2346325"/>
          </a:xfrm>
          <a:noFill/>
        </p:spPr>
      </p:pic>
      <p:pic>
        <p:nvPicPr>
          <p:cNvPr id="92164" name="Picture 5" descr="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1300"/>
            <a:ext cx="302418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chemeClr val="bg1"/>
                </a:solidFill>
              </a:rPr>
              <a:t>Tema: Coenzimas</a:t>
            </a:r>
            <a:endParaRPr lang="es-ES" sz="2000"/>
          </a:p>
        </p:txBody>
      </p:sp>
      <p:pic>
        <p:nvPicPr>
          <p:cNvPr id="92166" name="Picture 17" descr="Image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93188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Group 199"/>
          <p:cNvGraphicFramePr>
            <a:graphicFrameLocks noGrp="1"/>
          </p:cNvGraphicFramePr>
          <p:nvPr/>
        </p:nvGraphicFramePr>
        <p:xfrm>
          <a:off x="20638" y="5214938"/>
          <a:ext cx="9123363" cy="1116012"/>
        </p:xfrm>
        <a:graphic>
          <a:graphicData uri="http://schemas.openxmlformats.org/drawingml/2006/table">
            <a:tbl>
              <a:tblPr/>
              <a:tblGrid>
                <a:gridCol w="1103313"/>
                <a:gridCol w="552450"/>
                <a:gridCol w="1295400"/>
                <a:gridCol w="1103312"/>
                <a:gridCol w="1081088"/>
                <a:gridCol w="2663825"/>
                <a:gridCol w="1323975"/>
              </a:tblGrid>
              <a:tr h="111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Metil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cobalamina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huevos, síntesis bacteriana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Metilo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  R  CH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Metilmalomil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CoA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Succinil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Homocisteína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Metionina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Anemia perniciosa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02"/>
          <p:cNvGraphicFramePr>
            <a:graphicFrameLocks noGrp="1"/>
          </p:cNvGraphicFramePr>
          <p:nvPr/>
        </p:nvGraphicFramePr>
        <p:xfrm>
          <a:off x="0" y="1857375"/>
          <a:ext cx="9123362" cy="728663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Transfiere grupos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56"/>
          <p:cNvGraphicFramePr>
            <a:graphicFrameLocks noGrp="1"/>
          </p:cNvGraphicFramePr>
          <p:nvPr/>
        </p:nvGraphicFramePr>
        <p:xfrm>
          <a:off x="20638" y="2571750"/>
          <a:ext cx="9123362" cy="1554462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Carboxi-biotina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Yema de huevo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carne, levaduras, cereal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Carboxilo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imidazol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Carboxilación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acetil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Perosis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Despigmen-tación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93"/>
          <p:cNvGraphicFramePr>
            <a:graphicFrameLocks noGrp="1"/>
          </p:cNvGraphicFramePr>
          <p:nvPr/>
        </p:nvGraphicFramePr>
        <p:xfrm>
          <a:off x="20638" y="4143375"/>
          <a:ext cx="9123362" cy="1068388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MX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folato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Bc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leche, verduras, cereales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1C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pteridina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Interconversión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glicina-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serina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de d-TDP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Anemia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megalo-blástica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200"/>
          <p:cNvSpPr>
            <a:spLocks noChangeArrowheads="1"/>
          </p:cNvSpPr>
          <p:nvPr/>
        </p:nvSpPr>
        <p:spPr bwMode="auto">
          <a:xfrm>
            <a:off x="0" y="785813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QUE TRANSFIEREN GRUPOS DIFERENTES </a:t>
            </a:r>
          </a:p>
          <a:p>
            <a:pPr algn="ctr">
              <a:defRPr/>
            </a:pP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HIDROGENO.</a:t>
            </a:r>
            <a:endParaRPr lang="es-E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027" name="Group 75"/>
          <p:cNvGraphicFramePr>
            <a:graphicFrameLocks noGrp="1"/>
          </p:cNvGraphicFramePr>
          <p:nvPr/>
        </p:nvGraphicFramePr>
        <p:xfrm>
          <a:off x="11113" y="1196975"/>
          <a:ext cx="9123362" cy="728663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Transfiere grupos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026" name="Group 74"/>
          <p:cNvGraphicFramePr>
            <a:graphicFrameLocks noGrp="1"/>
          </p:cNvGraphicFramePr>
          <p:nvPr/>
        </p:nvGraphicFramePr>
        <p:xfrm>
          <a:off x="11113" y="1916113"/>
          <a:ext cx="9123362" cy="1117600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Vísceras, levadura,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germen de trigo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Aldehído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anillo de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tiazol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del 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-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Vía de las pentosas fosfato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Beriberi, polineuritis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064" name="Group 112"/>
          <p:cNvGraphicFramePr>
            <a:graphicFrameLocks noGrp="1"/>
          </p:cNvGraphicFramePr>
          <p:nvPr/>
        </p:nvGraphicFramePr>
        <p:xfrm>
          <a:off x="11113" y="3033713"/>
          <a:ext cx="9123362" cy="1606550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160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Vísceras, levadura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Acilo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 de la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etilamina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del 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-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Activación de los ácidos grasos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Pie ardiente,  paso de parada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Lesión cutánea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114" name="Group 162"/>
          <p:cNvGraphicFramePr>
            <a:graphicFrameLocks noGrp="1"/>
          </p:cNvGraphicFramePr>
          <p:nvPr/>
        </p:nvGraphicFramePr>
        <p:xfrm>
          <a:off x="11113" y="4652963"/>
          <a:ext cx="9123362" cy="1068387"/>
        </p:xfrm>
        <a:graphic>
          <a:graphicData uri="http://schemas.openxmlformats.org/drawingml/2006/table">
            <a:tbl>
              <a:tblPr/>
              <a:tblGrid>
                <a:gridCol w="1104900"/>
                <a:gridCol w="550862"/>
                <a:gridCol w="1295400"/>
                <a:gridCol w="1104900"/>
                <a:gridCol w="1081088"/>
                <a:gridCol w="2663825"/>
                <a:gridCol w="1322387"/>
              </a:tblGrid>
              <a:tr h="1068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Fosfato </a:t>
                      </a: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piridoxal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Vísceras, carne, plátanos, aguacate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Amino  o carboxilo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Grupo formal-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dehído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en C</a:t>
                      </a:r>
                      <a:r>
                        <a:rPr kumimoji="0" lang="es-MX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Transaminación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aminoácidos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Ataxia, dermatitis, diarrea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101" name="Rectangle 149"/>
          <p:cNvSpPr>
            <a:spLocks noChangeArrowheads="1"/>
          </p:cNvSpPr>
          <p:nvPr/>
        </p:nvSpPr>
        <p:spPr bwMode="auto">
          <a:xfrm>
            <a:off x="228600" y="52705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800" b="1">
                <a:solidFill>
                  <a:schemeClr val="tx2"/>
                </a:solidFill>
              </a:rPr>
              <a:t>COENZIMAS QUE TRANSFIEREN GRUPOS DIFERENTES AL HIDRÓGENO</a:t>
            </a:r>
            <a:endParaRPr lang="es-ES" sz="1800" b="1">
              <a:solidFill>
                <a:schemeClr val="tx2"/>
              </a:solidFill>
            </a:endParaRPr>
          </a:p>
        </p:txBody>
      </p:sp>
      <p:sp>
        <p:nvSpPr>
          <p:cNvPr id="942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01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28600" y="52705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800" b="1">
                <a:solidFill>
                  <a:schemeClr val="tx2"/>
                </a:solidFill>
              </a:rPr>
              <a:t>COENZIMAS QUE TRANSFIEREN GRUPOS DIFERENTES AL HIDRÓGENO</a:t>
            </a:r>
            <a:endParaRPr lang="es-ES" sz="1800" b="1">
              <a:solidFill>
                <a:schemeClr val="tx2"/>
              </a:solidFill>
            </a:endParaRPr>
          </a:p>
        </p:txBody>
      </p:sp>
      <p:graphicFrame>
        <p:nvGraphicFramePr>
          <p:cNvPr id="125091" name="Group 163"/>
          <p:cNvGraphicFramePr>
            <a:graphicFrameLocks noGrp="1"/>
          </p:cNvGraphicFramePr>
          <p:nvPr/>
        </p:nvGraphicFramePr>
        <p:xfrm>
          <a:off x="23813" y="1341438"/>
          <a:ext cx="9123362" cy="518048"/>
        </p:xfrm>
        <a:graphic>
          <a:graphicData uri="http://schemas.openxmlformats.org/drawingml/2006/table">
            <a:tbl>
              <a:tblPr/>
              <a:tblGrid>
                <a:gridCol w="1163637"/>
                <a:gridCol w="647700"/>
                <a:gridCol w="1139825"/>
                <a:gridCol w="1143000"/>
                <a:gridCol w="1143000"/>
                <a:gridCol w="2638425"/>
                <a:gridCol w="12477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Transfiere grupos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089" name="Group 161"/>
          <p:cNvGraphicFramePr>
            <a:graphicFrameLocks noGrp="1"/>
          </p:cNvGraphicFramePr>
          <p:nvPr/>
        </p:nvGraphicFramePr>
        <p:xfrm>
          <a:off x="23813" y="1858963"/>
          <a:ext cx="9123362" cy="920750"/>
        </p:xfrm>
        <a:graphic>
          <a:graphicData uri="http://schemas.openxmlformats.org/drawingml/2006/table">
            <a:tbl>
              <a:tblPr/>
              <a:tblGrid>
                <a:gridCol w="1163637"/>
                <a:gridCol w="647700"/>
                <a:gridCol w="1139825"/>
                <a:gridCol w="1143000"/>
                <a:gridCol w="1143000"/>
                <a:gridCol w="2638425"/>
                <a:gridCol w="1247775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Lipoico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Acilo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 de   C</a:t>
                      </a:r>
                      <a:r>
                        <a:rPr kumimoji="0" lang="es-MX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 oxidativa del piruvato y del </a:t>
                      </a: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-</a:t>
                      </a: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------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096" name="Group 168"/>
          <p:cNvGraphicFramePr>
            <a:graphicFrameLocks noGrp="1"/>
          </p:cNvGraphicFramePr>
          <p:nvPr/>
        </p:nvGraphicFramePr>
        <p:xfrm>
          <a:off x="23813" y="2774950"/>
          <a:ext cx="9123362" cy="700088"/>
        </p:xfrm>
        <a:graphic>
          <a:graphicData uri="http://schemas.openxmlformats.org/drawingml/2006/table">
            <a:tbl>
              <a:tblPr/>
              <a:tblGrid>
                <a:gridCol w="1163637"/>
                <a:gridCol w="647700"/>
                <a:gridCol w="1139825"/>
                <a:gridCol w="1143000"/>
                <a:gridCol w="1143000"/>
                <a:gridCol w="2638425"/>
                <a:gridCol w="124777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Adenosil-metionina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------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Metilo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</a:t>
                      </a:r>
                      <a:r>
                        <a:rPr kumimoji="0" lang="es-MX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metionina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de adrenalina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de fosfatidilcolina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094" name="Group 166"/>
          <p:cNvGraphicFramePr>
            <a:graphicFrameLocks noGrp="1"/>
          </p:cNvGraphicFramePr>
          <p:nvPr/>
        </p:nvGraphicFramePr>
        <p:xfrm>
          <a:off x="23813" y="3475038"/>
          <a:ext cx="9123362" cy="1066800"/>
        </p:xfrm>
        <a:graphic>
          <a:graphicData uri="http://schemas.openxmlformats.org/drawingml/2006/table">
            <a:tbl>
              <a:tblPr/>
              <a:tblGrid>
                <a:gridCol w="1163637"/>
                <a:gridCol w="647700"/>
                <a:gridCol w="1139825"/>
                <a:gridCol w="1143000"/>
                <a:gridCol w="1143000"/>
                <a:gridCol w="2638425"/>
                <a:gridCol w="1247775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ATP, GTP, UTP, CTP, TTP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Fosfato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Fosfato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Fosforilación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glucosa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Fosforilación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las enzimas regulatorias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------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96260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Group 31"/>
          <p:cNvGraphicFramePr>
            <a:graphicFrameLocks noGrp="1"/>
          </p:cNvGraphicFramePr>
          <p:nvPr/>
        </p:nvGraphicFramePr>
        <p:xfrm>
          <a:off x="173038" y="1703388"/>
          <a:ext cx="8756650" cy="579437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54"/>
          <p:cNvGraphicFramePr>
            <a:graphicFrameLocks noGrp="1"/>
          </p:cNvGraphicFramePr>
          <p:nvPr/>
        </p:nvGraphicFramePr>
        <p:xfrm>
          <a:off x="173038" y="2282825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FMN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levadura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Isoaloxacina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deshidrogenación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NADH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desaminación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los L-aminoácidos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Queilosis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dermatitis, ataxia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98"/>
          <p:cNvGraphicFramePr>
            <a:graphicFrameLocks noGrp="1"/>
          </p:cNvGraphicFramePr>
          <p:nvPr/>
        </p:nvGraphicFramePr>
        <p:xfrm>
          <a:off x="173038" y="3214688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levadura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Isoaloxacina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deshidrogenación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succinato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desaminación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los D-aminoácidos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Queilosis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dermatitis, ataxia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243"/>
          <p:cNvGraphicFramePr>
            <a:graphicFrameLocks noGrp="1"/>
          </p:cNvGraphicFramePr>
          <p:nvPr/>
        </p:nvGraphicFramePr>
        <p:xfrm>
          <a:off x="173038" y="4148138"/>
          <a:ext cx="8756650" cy="1200854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carne, levaduras, cereales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nicotinamida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del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-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Oxidación de los ácidos  grasos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Pelagra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Lengua negra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284"/>
          <p:cNvGraphicFramePr>
            <a:graphicFrameLocks noGrp="1"/>
          </p:cNvGraphicFramePr>
          <p:nvPr/>
        </p:nvGraphicFramePr>
        <p:xfrm>
          <a:off x="173038" y="5335588"/>
          <a:ext cx="8756650" cy="944850"/>
        </p:xfrm>
        <a:graphic>
          <a:graphicData uri="http://schemas.openxmlformats.org/drawingml/2006/table">
            <a:tbl>
              <a:tblPr/>
              <a:tblGrid>
                <a:gridCol w="1764966"/>
                <a:gridCol w="1016522"/>
                <a:gridCol w="1106397"/>
                <a:gridCol w="1225440"/>
                <a:gridCol w="2219266"/>
                <a:gridCol w="1424059"/>
              </a:tblGrid>
              <a:tr h="94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NADP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Visceras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carne, levaduras, cereal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nicotinamida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Ác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Grasos, síntesis de colesterol, Vía Pentosas fosfato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Pelagra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Lengua negra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42" name="11 Rectángulo"/>
          <p:cNvSpPr>
            <a:spLocks noChangeArrowheads="1"/>
          </p:cNvSpPr>
          <p:nvPr/>
        </p:nvSpPr>
        <p:spPr bwMode="auto">
          <a:xfrm>
            <a:off x="428625" y="714375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chemeClr val="tx2"/>
                </a:solidFill>
              </a:rPr>
              <a:t>COENZIMAS  DE  OXIDO-REDUCCIÓN</a:t>
            </a:r>
            <a:endParaRPr lang="es-E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0" y="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Tema: Coenzimas.</a:t>
            </a:r>
            <a:r>
              <a:rPr lang="es-ES" sz="2400" b="1"/>
              <a:t> </a:t>
            </a:r>
            <a:endParaRPr lang="en-US" sz="2400" b="1"/>
          </a:p>
        </p:txBody>
      </p:sp>
      <p:pic>
        <p:nvPicPr>
          <p:cNvPr id="97284" name="Picture 17" descr="Imag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28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9063" y="3000375"/>
            <a:ext cx="4572000" cy="2706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Group 154"/>
          <p:cNvGraphicFramePr>
            <a:graphicFrameLocks noGrp="1"/>
          </p:cNvGraphicFramePr>
          <p:nvPr/>
        </p:nvGraphicFramePr>
        <p:xfrm>
          <a:off x="142875" y="2647950"/>
          <a:ext cx="8828088" cy="1004888"/>
        </p:xfrm>
        <a:graphic>
          <a:graphicData uri="http://schemas.openxmlformats.org/drawingml/2006/table">
            <a:tbl>
              <a:tblPr/>
              <a:tblGrid>
                <a:gridCol w="1779365"/>
                <a:gridCol w="1024815"/>
                <a:gridCol w="971699"/>
                <a:gridCol w="1313825"/>
                <a:gridCol w="2299583"/>
                <a:gridCol w="1438801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Ácido </a:t>
                      </a: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Dihidrolipoico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 de 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es-E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Descarboxilación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oxidativa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piruvato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cetoglutarato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56"/>
          <p:cNvGraphicFramePr>
            <a:graphicFrameLocks noGrp="1"/>
          </p:cNvGraphicFramePr>
          <p:nvPr/>
        </p:nvGraphicFramePr>
        <p:xfrm>
          <a:off x="141288" y="3643313"/>
          <a:ext cx="8828086" cy="731837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731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 Q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Carbonilo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C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es-E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oxidación del FMN y del FAD, reducción del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59"/>
          <p:cNvGraphicFramePr>
            <a:graphicFrameLocks noGrp="1"/>
          </p:cNvGraphicFramePr>
          <p:nvPr/>
        </p:nvGraphicFramePr>
        <p:xfrm>
          <a:off x="141288" y="4375150"/>
          <a:ext cx="8828086" cy="518048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MX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biopterina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N</a:t>
                      </a:r>
                      <a:r>
                        <a:rPr kumimoji="0" lang="es-MX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pteridina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Síntesis de tirosina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57"/>
          <p:cNvGraphicFramePr>
            <a:graphicFrameLocks noGrp="1"/>
          </p:cNvGraphicFramePr>
          <p:nvPr/>
        </p:nvGraphicFramePr>
        <p:xfrm>
          <a:off x="141288" y="4892675"/>
          <a:ext cx="8828086" cy="731838"/>
        </p:xfrm>
        <a:graphic>
          <a:graphicData uri="http://schemas.openxmlformats.org/drawingml/2006/table">
            <a:tbl>
              <a:tblPr/>
              <a:tblGrid>
                <a:gridCol w="1779365"/>
                <a:gridCol w="1024814"/>
                <a:gridCol w="973260"/>
                <a:gridCol w="1312262"/>
                <a:gridCol w="2301145"/>
                <a:gridCol w="143724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Citocromos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Hierro del HEM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Cadena respiratoria: coenzima de la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cit.c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reductasa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cit.c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oxidasa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-----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55"/>
          <p:cNvGraphicFramePr>
            <a:graphicFrameLocks noGrp="1"/>
          </p:cNvGraphicFramePr>
          <p:nvPr/>
        </p:nvGraphicFramePr>
        <p:xfrm>
          <a:off x="142875" y="2071688"/>
          <a:ext cx="8828089" cy="579437"/>
        </p:xfrm>
        <a:graphic>
          <a:graphicData uri="http://schemas.openxmlformats.org/drawingml/2006/table">
            <a:tbl>
              <a:tblPr/>
              <a:tblGrid>
                <a:gridCol w="1779365"/>
                <a:gridCol w="1024815"/>
                <a:gridCol w="971699"/>
                <a:gridCol w="1313825"/>
                <a:gridCol w="2302708"/>
                <a:gridCol w="1435677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Coenzima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Vit.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Fuente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Sitio activo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Ejemplos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Enfermedad carencial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85750" y="1000125"/>
            <a:ext cx="7572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COENZIMAS  DE  OXIDO-REDUCCIÓN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7271648" y="4244975"/>
            <a:ext cx="1872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1600" baseline="0" dirty="0">
                <a:solidFill>
                  <a:srgbClr val="FFFFFF"/>
                </a:solidFill>
              </a:rPr>
              <a:t>H – </a:t>
            </a:r>
            <a:r>
              <a:rPr lang="es-ES_tradnl" sz="1600" baseline="0" dirty="0" smtClean="0">
                <a:solidFill>
                  <a:srgbClr val="00CC00"/>
                </a:solidFill>
              </a:rPr>
              <a:t>NH</a:t>
            </a:r>
            <a:r>
              <a:rPr lang="es-ES_tradnl" sz="1600" baseline="-25000" dirty="0" smtClean="0">
                <a:solidFill>
                  <a:srgbClr val="00CC00"/>
                </a:solidFill>
              </a:rPr>
              <a:t>2</a:t>
            </a:r>
            <a:r>
              <a:rPr lang="es-ES_tradnl" sz="1600" baseline="0" dirty="0" smtClean="0"/>
              <a:t>H </a:t>
            </a:r>
          </a:p>
          <a:p>
            <a:pPr eaLnBrk="0" hangingPunct="0"/>
            <a:r>
              <a:rPr lang="es-ES_tradnl" sz="1600" baseline="0" dirty="0"/>
              <a:t> </a:t>
            </a:r>
            <a:r>
              <a:rPr lang="es-ES_tradnl" sz="1600" baseline="0" dirty="0" smtClean="0"/>
              <a:t>     (NH</a:t>
            </a:r>
            <a:r>
              <a:rPr lang="es-ES_tradnl" sz="1600" baseline="-25000" dirty="0" smtClean="0"/>
              <a:t>3</a:t>
            </a:r>
            <a:r>
              <a:rPr lang="es-ES_tradnl" sz="1600" baseline="30000" dirty="0" smtClean="0"/>
              <a:t>+</a:t>
            </a:r>
            <a:r>
              <a:rPr lang="es-ES_tradnl" sz="1600" baseline="0" dirty="0" smtClean="0"/>
              <a:t> )                                                               </a:t>
            </a:r>
            <a:endParaRPr lang="es-ES_tradnl" sz="1600" baseline="0" dirty="0"/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2490788" y="42211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aseline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3106738" y="422116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aseline="0"/>
              <a:t>HOH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7113588" y="42211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aseline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520" name="Line 80"/>
          <p:cNvSpPr>
            <a:spLocks noChangeShapeType="1"/>
          </p:cNvSpPr>
          <p:nvPr/>
        </p:nvSpPr>
        <p:spPr bwMode="auto">
          <a:xfrm flipV="1">
            <a:off x="3856038" y="4394200"/>
            <a:ext cx="1439862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762000" y="694402"/>
            <a:ext cx="47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III. Hidrolasas: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395288" y="1620311"/>
            <a:ext cx="8539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reacciones en las que se produce la ruptura de enlaces por la </a:t>
            </a:r>
            <a:r>
              <a:rPr lang="es-VE" sz="2400" i="1" baseline="0" dirty="0">
                <a:solidFill>
                  <a:srgbClr val="C00000"/>
                </a:solidFill>
              </a:rPr>
              <a:t>adición de agua.</a:t>
            </a:r>
            <a:endParaRPr lang="es-VE" sz="2400" b="0" i="1" baseline="0" dirty="0">
              <a:solidFill>
                <a:srgbClr val="C00000"/>
              </a:solidFill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258888" y="3736975"/>
            <a:ext cx="1538287" cy="1708150"/>
            <a:chOff x="1503" y="2354"/>
            <a:chExt cx="969" cy="1076"/>
          </a:xfrm>
        </p:grpSpPr>
        <p:sp>
          <p:nvSpPr>
            <p:cNvPr id="20497" name="Text Box 90"/>
            <p:cNvSpPr txBox="1">
              <a:spLocks noChangeArrowheads="1"/>
            </p:cNvSpPr>
            <p:nvPr/>
          </p:nvSpPr>
          <p:spPr bwMode="auto">
            <a:xfrm>
              <a:off x="1503" y="2354"/>
              <a:ext cx="96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1600" baseline="0" dirty="0">
                  <a:solidFill>
                    <a:srgbClr val="00CC00"/>
                  </a:solidFill>
                </a:rPr>
                <a:t>      COOH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 smtClean="0">
                  <a:solidFill>
                    <a:srgbClr val="00CC00"/>
                  </a:solidFill>
                </a:rPr>
                <a:t>NH</a:t>
              </a:r>
              <a:r>
                <a:rPr lang="es-ES_tradnl" sz="1600" dirty="0" smtClean="0">
                  <a:solidFill>
                    <a:srgbClr val="00CC00"/>
                  </a:solidFill>
                </a:rPr>
                <a:t>2 </a:t>
              </a:r>
              <a:r>
                <a:rPr lang="es-ES_tradnl" sz="1600" baseline="0" dirty="0" smtClean="0">
                  <a:solidFill>
                    <a:srgbClr val="00CC00"/>
                  </a:solidFill>
                </a:rPr>
                <a:t>–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>
                  <a:solidFill>
                    <a:srgbClr val="00CC00"/>
                  </a:solidFill>
                </a:rPr>
                <a:t>       </a:t>
              </a:r>
              <a:r>
                <a:rPr lang="es-ES_tradnl" sz="9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  <a:r>
                <a:rPr lang="es-ES_tradnl" sz="1600" dirty="0">
                  <a:solidFill>
                    <a:srgbClr val="00CC00"/>
                  </a:solidFill>
                </a:rPr>
                <a:t>2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   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>
                  <a:solidFill>
                    <a:srgbClr val="00CC00"/>
                  </a:solidFill>
                </a:rPr>
                <a:t>        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  <a:r>
                <a:rPr lang="es-ES_tradnl" sz="1600" dirty="0">
                  <a:solidFill>
                    <a:srgbClr val="00CC00"/>
                  </a:solidFill>
                </a:rPr>
                <a:t>2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 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8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6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O =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 – NH</a:t>
              </a:r>
              <a:r>
                <a:rPr lang="es-ES_tradnl" sz="1600" dirty="0">
                  <a:solidFill>
                    <a:srgbClr val="00CC00"/>
                  </a:solidFill>
                </a:rPr>
                <a:t>2</a:t>
              </a:r>
            </a:p>
          </p:txBody>
        </p:sp>
        <p:sp>
          <p:nvSpPr>
            <p:cNvPr id="20498" name="Line 91"/>
            <p:cNvSpPr>
              <a:spLocks noChangeShapeType="1"/>
            </p:cNvSpPr>
            <p:nvPr/>
          </p:nvSpPr>
          <p:spPr bwMode="auto">
            <a:xfrm>
              <a:off x="1952" y="2524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499" name="Line 92"/>
            <p:cNvSpPr>
              <a:spLocks noChangeShapeType="1"/>
            </p:cNvSpPr>
            <p:nvPr/>
          </p:nvSpPr>
          <p:spPr bwMode="auto">
            <a:xfrm>
              <a:off x="1950" y="2735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500" name="Line 93"/>
            <p:cNvSpPr>
              <a:spLocks noChangeShapeType="1"/>
            </p:cNvSpPr>
            <p:nvPr/>
          </p:nvSpPr>
          <p:spPr bwMode="auto">
            <a:xfrm>
              <a:off x="1950" y="2947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501" name="Line 94"/>
            <p:cNvSpPr>
              <a:spLocks noChangeShapeType="1"/>
            </p:cNvSpPr>
            <p:nvPr/>
          </p:nvSpPr>
          <p:spPr bwMode="auto">
            <a:xfrm>
              <a:off x="1950" y="3171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5410200" y="3716338"/>
            <a:ext cx="1538288" cy="1708150"/>
            <a:chOff x="1503" y="2354"/>
            <a:chExt cx="969" cy="1076"/>
          </a:xfrm>
        </p:grpSpPr>
        <p:sp>
          <p:nvSpPr>
            <p:cNvPr id="20492" name="Text Box 96"/>
            <p:cNvSpPr txBox="1">
              <a:spLocks noChangeArrowheads="1"/>
            </p:cNvSpPr>
            <p:nvPr/>
          </p:nvSpPr>
          <p:spPr bwMode="auto">
            <a:xfrm>
              <a:off x="1503" y="2354"/>
              <a:ext cx="96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1600" baseline="0" dirty="0">
                  <a:solidFill>
                    <a:srgbClr val="00CC00"/>
                  </a:solidFill>
                </a:rPr>
                <a:t>      COOH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 smtClean="0">
                  <a:solidFill>
                    <a:srgbClr val="00CC00"/>
                  </a:solidFill>
                </a:rPr>
                <a:t>NH</a:t>
              </a:r>
              <a:r>
                <a:rPr lang="es-ES_tradnl" sz="1600" dirty="0" smtClean="0">
                  <a:solidFill>
                    <a:srgbClr val="00CC00"/>
                  </a:solidFill>
                </a:rPr>
                <a:t>2 </a:t>
              </a:r>
              <a:r>
                <a:rPr lang="es-ES_tradnl" sz="1600" baseline="0" dirty="0" smtClean="0">
                  <a:solidFill>
                    <a:srgbClr val="00CC00"/>
                  </a:solidFill>
                </a:rPr>
                <a:t>–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>
                  <a:solidFill>
                    <a:srgbClr val="00CC00"/>
                  </a:solidFill>
                </a:rPr>
                <a:t>       </a:t>
              </a:r>
              <a:r>
                <a:rPr lang="es-ES_tradnl" sz="9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  <a:r>
                <a:rPr lang="es-ES_tradnl" sz="1600" dirty="0">
                  <a:solidFill>
                    <a:srgbClr val="00CC00"/>
                  </a:solidFill>
                </a:rPr>
                <a:t>2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   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>
                  <a:solidFill>
                    <a:srgbClr val="00CC00"/>
                  </a:solidFill>
                </a:rPr>
                <a:t>        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 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CH</a:t>
              </a:r>
              <a:r>
                <a:rPr lang="es-ES_tradnl" sz="1600" dirty="0">
                  <a:solidFill>
                    <a:srgbClr val="00CC00"/>
                  </a:solidFill>
                </a:rPr>
                <a:t>2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 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ES_tradnl" sz="1600" baseline="0" dirty="0">
                  <a:solidFill>
                    <a:srgbClr val="00CC00"/>
                  </a:solidFill>
                </a:rPr>
                <a:t>         </a:t>
              </a:r>
              <a:r>
                <a:rPr lang="es-ES_tradnl" sz="800" baseline="0" dirty="0">
                  <a:solidFill>
                    <a:srgbClr val="00CC00"/>
                  </a:solidFill>
                </a:rPr>
                <a:t> </a:t>
              </a:r>
              <a:r>
                <a:rPr lang="es-ES_tradnl" sz="1600" baseline="0" dirty="0">
                  <a:solidFill>
                    <a:srgbClr val="00CC00"/>
                  </a:solidFill>
                </a:rPr>
                <a:t>CO</a:t>
              </a:r>
              <a:r>
                <a:rPr lang="es-ES_tradnl" sz="1600" baseline="0" dirty="0"/>
                <a:t>OH</a:t>
              </a:r>
              <a:endParaRPr lang="es-ES_tradnl" sz="1600" dirty="0">
                <a:solidFill>
                  <a:srgbClr val="00CC00"/>
                </a:solidFill>
              </a:endParaRPr>
            </a:p>
          </p:txBody>
        </p:sp>
        <p:sp>
          <p:nvSpPr>
            <p:cNvPr id="20493" name="Line 97"/>
            <p:cNvSpPr>
              <a:spLocks noChangeShapeType="1"/>
            </p:cNvSpPr>
            <p:nvPr/>
          </p:nvSpPr>
          <p:spPr bwMode="auto">
            <a:xfrm>
              <a:off x="1952" y="2524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494" name="Line 98"/>
            <p:cNvSpPr>
              <a:spLocks noChangeShapeType="1"/>
            </p:cNvSpPr>
            <p:nvPr/>
          </p:nvSpPr>
          <p:spPr bwMode="auto">
            <a:xfrm>
              <a:off x="1950" y="2735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495" name="Line 99"/>
            <p:cNvSpPr>
              <a:spLocks noChangeShapeType="1"/>
            </p:cNvSpPr>
            <p:nvPr/>
          </p:nvSpPr>
          <p:spPr bwMode="auto">
            <a:xfrm>
              <a:off x="1950" y="2947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496" name="Line 100"/>
            <p:cNvSpPr>
              <a:spLocks noChangeShapeType="1"/>
            </p:cNvSpPr>
            <p:nvPr/>
          </p:nvSpPr>
          <p:spPr bwMode="auto">
            <a:xfrm>
              <a:off x="1950" y="3171"/>
              <a:ext cx="1" cy="9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5" name="4 Rayo"/>
          <p:cNvSpPr/>
          <p:nvPr/>
        </p:nvSpPr>
        <p:spPr>
          <a:xfrm rot="11853253">
            <a:off x="2087914" y="5381492"/>
            <a:ext cx="327319" cy="842392"/>
          </a:xfrm>
          <a:prstGeom prst="lightningBol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3152368" y="466471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agua</a:t>
            </a:r>
            <a:endParaRPr lang="en-U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02151" y="5664188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glutamina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762000" y="2852936"/>
            <a:ext cx="90762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Ejemplo:</a:t>
            </a:r>
            <a:endParaRPr lang="en-U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288" y="2452246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aseline="0" dirty="0" smtClean="0"/>
              <a:t>Ruptura </a:t>
            </a:r>
            <a:r>
              <a:rPr lang="es-ES" baseline="0" smtClean="0"/>
              <a:t>hidrolítica </a:t>
            </a:r>
            <a:r>
              <a:rPr lang="es-ES" baseline="0" dirty="0" smtClean="0"/>
              <a:t>de un enlace químico</a:t>
            </a:r>
            <a:endParaRPr lang="en-US" baseline="0" dirty="0"/>
          </a:p>
        </p:txBody>
      </p:sp>
    </p:spTree>
    <p:extLst>
      <p:ext uri="{BB962C8B-B14F-4D97-AF65-F5344CB8AC3E}">
        <p14:creationId xmlns="" xmlns:p14="http://schemas.microsoft.com/office/powerpoint/2010/main" val="14949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2" grpId="0"/>
      <p:bldP spid="61516" grpId="0"/>
      <p:bldP spid="61517" grpId="0"/>
      <p:bldP spid="61518" grpId="0"/>
      <p:bldP spid="61520" grpId="0" animBg="1"/>
      <p:bldP spid="61526" grpId="0"/>
      <p:bldP spid="615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584" y="503237"/>
            <a:ext cx="3549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IV. </a:t>
            </a:r>
            <a:r>
              <a:rPr lang="es-VE" sz="3200" baseline="0" dirty="0" err="1">
                <a:solidFill>
                  <a:srgbClr val="C00000"/>
                </a:solidFill>
                <a:latin typeface="Tahoma" pitchFamily="34" charset="0"/>
              </a:rPr>
              <a:t>Liasas</a:t>
            </a:r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19354" y="1196752"/>
            <a:ext cx="8101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reacciones en las que se producen el </a:t>
            </a:r>
            <a:r>
              <a:rPr lang="es-VE" sz="2400" i="1" u="sng" baseline="0" dirty="0">
                <a:solidFill>
                  <a:srgbClr val="C00000"/>
                </a:solidFill>
              </a:rPr>
              <a:t>rompimiento</a:t>
            </a:r>
            <a:r>
              <a:rPr lang="es-VE" sz="2400" i="1" baseline="0" dirty="0">
                <a:solidFill>
                  <a:srgbClr val="C00000"/>
                </a:solidFill>
              </a:rPr>
              <a:t> de  enlace covalente o su </a:t>
            </a:r>
            <a:r>
              <a:rPr lang="es-VE" sz="2400" i="1" u="sng" baseline="0" dirty="0">
                <a:solidFill>
                  <a:srgbClr val="C00000"/>
                </a:solidFill>
              </a:rPr>
              <a:t>formación</a:t>
            </a:r>
            <a:r>
              <a:rPr lang="es-VE" sz="2400" baseline="0" dirty="0"/>
              <a:t>.</a:t>
            </a:r>
            <a:endParaRPr lang="es-VE" sz="2400" b="0" baseline="0" dirty="0"/>
          </a:p>
        </p:txBody>
      </p:sp>
      <p:sp>
        <p:nvSpPr>
          <p:cNvPr id="18449" name="Line 1041"/>
          <p:cNvSpPr>
            <a:spLocks noChangeShapeType="1"/>
          </p:cNvSpPr>
          <p:nvPr/>
        </p:nvSpPr>
        <p:spPr bwMode="auto">
          <a:xfrm>
            <a:off x="2894013" y="4149725"/>
            <a:ext cx="1800225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18451" name="Rectangle 1043"/>
          <p:cNvSpPr>
            <a:spLocks noChangeArrowheads="1"/>
          </p:cNvSpPr>
          <p:nvPr/>
        </p:nvSpPr>
        <p:spPr bwMode="auto">
          <a:xfrm>
            <a:off x="6659563" y="39227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aseline="0" dirty="0"/>
              <a:t>+</a:t>
            </a:r>
            <a:endParaRPr lang="es-ES" sz="2400" baseline="0" dirty="0"/>
          </a:p>
        </p:txBody>
      </p:sp>
      <p:sp>
        <p:nvSpPr>
          <p:cNvPr id="18452" name="Rectangle 1044"/>
          <p:cNvSpPr>
            <a:spLocks noChangeArrowheads="1"/>
          </p:cNvSpPr>
          <p:nvPr/>
        </p:nvSpPr>
        <p:spPr bwMode="auto">
          <a:xfrm>
            <a:off x="7451725" y="3908425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aseline="0">
                <a:solidFill>
                  <a:srgbClr val="FF0000"/>
                </a:solidFill>
              </a:rPr>
              <a:t>CO</a:t>
            </a:r>
            <a:r>
              <a:rPr lang="es-ES_tradnl" sz="2400">
                <a:solidFill>
                  <a:srgbClr val="FF0000"/>
                </a:solidFill>
              </a:rPr>
              <a:t>2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21512" name="Group 1063"/>
          <p:cNvGrpSpPr>
            <a:grpSpLocks/>
          </p:cNvGrpSpPr>
          <p:nvPr/>
        </p:nvGrpSpPr>
        <p:grpSpPr bwMode="auto">
          <a:xfrm>
            <a:off x="914400" y="3413125"/>
            <a:ext cx="1727200" cy="1495425"/>
            <a:chOff x="749" y="2150"/>
            <a:chExt cx="1088" cy="942"/>
          </a:xfrm>
        </p:grpSpPr>
        <p:sp>
          <p:nvSpPr>
            <p:cNvPr id="21517" name="Text Box 1054"/>
            <p:cNvSpPr txBox="1">
              <a:spLocks noChangeArrowheads="1"/>
            </p:cNvSpPr>
            <p:nvPr/>
          </p:nvSpPr>
          <p:spPr bwMode="auto">
            <a:xfrm>
              <a:off x="749" y="2150"/>
              <a:ext cx="1088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2400" baseline="0">
                  <a:solidFill>
                    <a:srgbClr val="FF0000"/>
                  </a:solidFill>
                </a:rPr>
                <a:t>      </a:t>
              </a:r>
              <a:r>
                <a:rPr lang="es-ES_tradnl" sz="800" baseline="0">
                  <a:solidFill>
                    <a:srgbClr val="FF0000"/>
                  </a:solidFill>
                </a:rPr>
                <a:t> </a:t>
              </a:r>
              <a:r>
                <a:rPr lang="es-ES_tradnl" sz="2400" baseline="0">
                  <a:solidFill>
                    <a:srgbClr val="FF0000"/>
                  </a:solidFill>
                </a:rPr>
                <a:t>COOH</a:t>
              </a:r>
            </a:p>
            <a:p>
              <a:pPr eaLnBrk="0" hangingPunct="0">
                <a:spcBef>
                  <a:spcPct val="40000"/>
                </a:spcBef>
                <a:spcAft>
                  <a:spcPct val="40000"/>
                </a:spcAft>
              </a:pPr>
              <a:r>
                <a:rPr lang="es-ES_tradnl" sz="2400" baseline="0">
                  <a:solidFill>
                    <a:srgbClr val="FF0000"/>
                  </a:solidFill>
                </a:rPr>
                <a:t>O = C</a:t>
              </a:r>
            </a:p>
            <a:p>
              <a:pPr algn="ctr" eaLnBrk="0" hangingPunct="0"/>
              <a:r>
                <a:rPr lang="es-ES_tradnl" sz="2400" baseline="0">
                  <a:solidFill>
                    <a:srgbClr val="FF0000"/>
                  </a:solidFill>
                </a:rPr>
                <a:t>   CH</a:t>
              </a:r>
              <a:r>
                <a:rPr lang="es-ES_tradnl" sz="2400" baseline="-25000">
                  <a:solidFill>
                    <a:srgbClr val="FF0000"/>
                  </a:solidFill>
                </a:rPr>
                <a:t>3</a:t>
              </a:r>
              <a:r>
                <a:rPr lang="es-ES_tradnl" sz="2400" baseline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1518" name="Line 1055"/>
            <p:cNvSpPr>
              <a:spLocks noChangeShapeType="1"/>
            </p:cNvSpPr>
            <p:nvPr/>
          </p:nvSpPr>
          <p:spPr bwMode="auto">
            <a:xfrm>
              <a:off x="1246" y="2399"/>
              <a:ext cx="0" cy="1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1519" name="Line 1056"/>
            <p:cNvSpPr>
              <a:spLocks noChangeShapeType="1"/>
            </p:cNvSpPr>
            <p:nvPr/>
          </p:nvSpPr>
          <p:spPr bwMode="auto">
            <a:xfrm>
              <a:off x="1247" y="2727"/>
              <a:ext cx="0" cy="1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21513" name="Group 1059"/>
          <p:cNvGrpSpPr>
            <a:grpSpLocks/>
          </p:cNvGrpSpPr>
          <p:nvPr/>
        </p:nvGrpSpPr>
        <p:grpSpPr bwMode="auto">
          <a:xfrm>
            <a:off x="5162550" y="3414713"/>
            <a:ext cx="1655763" cy="1495425"/>
            <a:chOff x="3424" y="2160"/>
            <a:chExt cx="1043" cy="942"/>
          </a:xfrm>
        </p:grpSpPr>
        <p:sp>
          <p:nvSpPr>
            <p:cNvPr id="21514" name="Text Box 1060"/>
            <p:cNvSpPr txBox="1">
              <a:spLocks noChangeArrowheads="1"/>
            </p:cNvSpPr>
            <p:nvPr/>
          </p:nvSpPr>
          <p:spPr bwMode="auto">
            <a:xfrm>
              <a:off x="3424" y="2160"/>
              <a:ext cx="1043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baseline="0">
                  <a:solidFill>
                    <a:srgbClr val="FF0000"/>
                  </a:solidFill>
                </a:rPr>
                <a:t>       H</a:t>
              </a:r>
            </a:p>
            <a:p>
              <a:pPr eaLnBrk="0" hangingPunct="0">
                <a:spcBef>
                  <a:spcPct val="40000"/>
                </a:spcBef>
                <a:spcAft>
                  <a:spcPct val="40000"/>
                </a:spcAft>
              </a:pPr>
              <a:r>
                <a:rPr lang="es-ES_tradnl" sz="2400" baseline="0">
                  <a:solidFill>
                    <a:srgbClr val="FF0000"/>
                  </a:solidFill>
                </a:rPr>
                <a:t>O = C</a:t>
              </a:r>
            </a:p>
            <a:p>
              <a:pPr algn="ctr" eaLnBrk="0" hangingPunct="0"/>
              <a:r>
                <a:rPr lang="es-ES_tradnl" sz="2400" baseline="0">
                  <a:solidFill>
                    <a:srgbClr val="FF0000"/>
                  </a:solidFill>
                </a:rPr>
                <a:t>   CH</a:t>
              </a:r>
              <a:r>
                <a:rPr lang="es-ES_tradnl" sz="2400" baseline="-25000">
                  <a:solidFill>
                    <a:srgbClr val="FF0000"/>
                  </a:solidFill>
                </a:rPr>
                <a:t>3</a:t>
              </a:r>
              <a:r>
                <a:rPr lang="es-ES_tradnl" sz="2400" baseline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1515" name="Line 1061"/>
            <p:cNvSpPr>
              <a:spLocks noChangeShapeType="1"/>
            </p:cNvSpPr>
            <p:nvPr/>
          </p:nvSpPr>
          <p:spPr bwMode="auto">
            <a:xfrm>
              <a:off x="3925" y="2390"/>
              <a:ext cx="0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1516" name="Line 1062"/>
            <p:cNvSpPr>
              <a:spLocks noChangeShapeType="1"/>
            </p:cNvSpPr>
            <p:nvPr/>
          </p:nvSpPr>
          <p:spPr bwMode="auto">
            <a:xfrm>
              <a:off x="3925" y="2727"/>
              <a:ext cx="0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6" name="15 Rayo"/>
          <p:cNvSpPr/>
          <p:nvPr/>
        </p:nvSpPr>
        <p:spPr>
          <a:xfrm rot="17253253">
            <a:off x="1133305" y="3457630"/>
            <a:ext cx="187314" cy="842392"/>
          </a:xfrm>
          <a:prstGeom prst="lightningBol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1403648" y="5301208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Acido pirúvico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330152" y="5435944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Acetaldehido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665355" y="2420888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baseline="0" dirty="0" smtClean="0"/>
              <a:t>Ejemplo: Ruptura de un enlace C-C</a:t>
            </a:r>
            <a:endParaRPr lang="en-US" sz="20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117497" y="4418807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Descarboxilasa</a:t>
            </a:r>
            <a:r>
              <a:rPr lang="es-E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31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8449" grpId="0" animBg="1"/>
      <p:bldP spid="18451" grpId="0"/>
      <p:bldP spid="18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85800" y="692696"/>
            <a:ext cx="4467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V. </a:t>
            </a:r>
            <a:r>
              <a:rPr lang="es-VE" sz="3200" baseline="0" dirty="0" err="1">
                <a:solidFill>
                  <a:srgbClr val="C00000"/>
                </a:solidFill>
                <a:latin typeface="Tahoma" pitchFamily="34" charset="0"/>
              </a:rPr>
              <a:t>Isomerasas</a:t>
            </a:r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85800" y="1358446"/>
            <a:ext cx="8350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</a:t>
            </a:r>
            <a:r>
              <a:rPr lang="es-VE" sz="2400" baseline="0" dirty="0" smtClean="0"/>
              <a:t>el desplazamiento de grupos dentro de una misma molécula </a:t>
            </a:r>
            <a:r>
              <a:rPr lang="es-VE" baseline="0" dirty="0" smtClean="0"/>
              <a:t>(reordenamiento </a:t>
            </a:r>
            <a:r>
              <a:rPr lang="es-VE" baseline="0" dirty="0" err="1" smtClean="0"/>
              <a:t>intramolecular</a:t>
            </a:r>
            <a:r>
              <a:rPr lang="es-VE" baseline="0" dirty="0"/>
              <a:t>)</a:t>
            </a:r>
            <a:endParaRPr lang="es-VE" b="0" baseline="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3573463"/>
            <a:ext cx="2119312" cy="2000250"/>
            <a:chOff x="288" y="305"/>
            <a:chExt cx="1335" cy="1260"/>
          </a:xfrm>
        </p:grpSpPr>
        <p:sp>
          <p:nvSpPr>
            <p:cNvPr id="22542" name="Text Box 7"/>
            <p:cNvSpPr txBox="1">
              <a:spLocks noChangeArrowheads="1"/>
            </p:cNvSpPr>
            <p:nvPr/>
          </p:nvSpPr>
          <p:spPr bwMode="auto">
            <a:xfrm>
              <a:off x="288" y="305"/>
              <a:ext cx="133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s-VE" sz="1600" baseline="0" dirty="0">
                  <a:solidFill>
                    <a:srgbClr val="66FFFF"/>
                  </a:solidFill>
                </a:rPr>
                <a:t>          </a:t>
              </a:r>
              <a:r>
                <a:rPr lang="es-VE" sz="1600" baseline="0" dirty="0">
                  <a:solidFill>
                    <a:srgbClr val="0070C0"/>
                  </a:solidFill>
                </a:rPr>
                <a:t>O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 dirty="0">
                  <a:solidFill>
                    <a:srgbClr val="0070C0"/>
                  </a:solidFill>
                </a:rPr>
                <a:t>HO –  C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s-VE" sz="1600" baseline="0" dirty="0">
                  <a:solidFill>
                    <a:srgbClr val="0070C0"/>
                  </a:solidFill>
                </a:rPr>
                <a:t>                C – 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 dirty="0">
                  <a:solidFill>
                    <a:srgbClr val="0070C0"/>
                  </a:solidFill>
                </a:rPr>
                <a:t>         </a:t>
              </a:r>
              <a:r>
                <a:rPr lang="es-VE" sz="800" baseline="0" dirty="0">
                  <a:solidFill>
                    <a:srgbClr val="0070C0"/>
                  </a:solidFill>
                </a:rPr>
                <a:t> </a:t>
              </a:r>
              <a:r>
                <a:rPr lang="es-VE" sz="1600" baseline="0" dirty="0">
                  <a:solidFill>
                    <a:srgbClr val="0070C0"/>
                  </a:solidFill>
                </a:rPr>
                <a:t>H – C 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s-VE" sz="1600" baseline="0" dirty="0">
                  <a:solidFill>
                    <a:srgbClr val="0070C0"/>
                  </a:solidFill>
                </a:rPr>
                <a:t>                      C – OH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 dirty="0">
                  <a:solidFill>
                    <a:srgbClr val="0070C0"/>
                  </a:solidFill>
                </a:rPr>
                <a:t>                      O      </a:t>
              </a:r>
            </a:p>
          </p:txBody>
        </p:sp>
        <p:sp>
          <p:nvSpPr>
            <p:cNvPr id="22543" name="Line 8"/>
            <p:cNvSpPr>
              <a:spLocks noChangeShapeType="1"/>
            </p:cNvSpPr>
            <p:nvPr/>
          </p:nvSpPr>
          <p:spPr bwMode="auto">
            <a:xfrm rot="5400000">
              <a:off x="715" y="519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4" name="Line 9"/>
            <p:cNvSpPr>
              <a:spLocks noChangeShapeType="1"/>
            </p:cNvSpPr>
            <p:nvPr/>
          </p:nvSpPr>
          <p:spPr bwMode="auto">
            <a:xfrm rot="5400000">
              <a:off x="925" y="936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5" name="Line 10"/>
            <p:cNvSpPr>
              <a:spLocks noChangeShapeType="1"/>
            </p:cNvSpPr>
            <p:nvPr/>
          </p:nvSpPr>
          <p:spPr bwMode="auto">
            <a:xfrm rot="5400000">
              <a:off x="1143" y="1351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 rot="2062820">
              <a:off x="820" y="729"/>
              <a:ext cx="90" cy="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 rot="2062820">
              <a:off x="1033" y="1141"/>
              <a:ext cx="90" cy="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3648075" y="4581525"/>
            <a:ext cx="18002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87975" y="3589338"/>
            <a:ext cx="2119313" cy="2000250"/>
            <a:chOff x="288" y="305"/>
            <a:chExt cx="1335" cy="1260"/>
          </a:xfrm>
        </p:grpSpPr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288" y="305"/>
              <a:ext cx="133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s-VE" sz="1600" baseline="0">
                  <a:solidFill>
                    <a:srgbClr val="66FFFF"/>
                  </a:solidFill>
                </a:rPr>
                <a:t>                      </a:t>
              </a:r>
              <a:r>
                <a:rPr lang="es-VE" sz="1600" baseline="0">
                  <a:solidFill>
                    <a:srgbClr val="0070C0"/>
                  </a:solidFill>
                </a:rPr>
                <a:t>O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>
                  <a:solidFill>
                    <a:srgbClr val="0070C0"/>
                  </a:solidFill>
                </a:rPr>
                <a:t>                      C – OH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s-VE" sz="1600" baseline="0">
                  <a:solidFill>
                    <a:srgbClr val="0070C0"/>
                  </a:solidFill>
                </a:rPr>
                <a:t>         </a:t>
              </a:r>
              <a:r>
                <a:rPr lang="es-VE" sz="800" baseline="0">
                  <a:solidFill>
                    <a:srgbClr val="0070C0"/>
                  </a:solidFill>
                </a:rPr>
                <a:t> </a:t>
              </a:r>
              <a:r>
                <a:rPr lang="es-VE" sz="1600" baseline="0">
                  <a:solidFill>
                    <a:srgbClr val="0070C0"/>
                  </a:solidFill>
                </a:rPr>
                <a:t>H – C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>
                  <a:solidFill>
                    <a:srgbClr val="0070C0"/>
                  </a:solidFill>
                </a:rPr>
                <a:t>         </a:t>
              </a:r>
              <a:r>
                <a:rPr lang="es-VE" sz="800" baseline="0">
                  <a:solidFill>
                    <a:srgbClr val="0070C0"/>
                  </a:solidFill>
                </a:rPr>
                <a:t> </a:t>
              </a:r>
              <a:r>
                <a:rPr lang="es-VE" sz="1600" baseline="0">
                  <a:solidFill>
                    <a:srgbClr val="0070C0"/>
                  </a:solidFill>
                </a:rPr>
                <a:t>H – C 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s-VE" sz="1600" baseline="0">
                  <a:solidFill>
                    <a:srgbClr val="0070C0"/>
                  </a:solidFill>
                </a:rPr>
                <a:t>                      C – OH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s-VE" sz="1600" baseline="0">
                  <a:solidFill>
                    <a:srgbClr val="0070C0"/>
                  </a:solidFill>
                </a:rPr>
                <a:t>                      O      </a:t>
              </a:r>
            </a:p>
          </p:txBody>
        </p:sp>
        <p:sp>
          <p:nvSpPr>
            <p:cNvPr id="22537" name="Line 16"/>
            <p:cNvSpPr>
              <a:spLocks noChangeShapeType="1"/>
            </p:cNvSpPr>
            <p:nvPr/>
          </p:nvSpPr>
          <p:spPr bwMode="auto">
            <a:xfrm rot="5400000">
              <a:off x="1141" y="519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38" name="Line 17"/>
            <p:cNvSpPr>
              <a:spLocks noChangeShapeType="1"/>
            </p:cNvSpPr>
            <p:nvPr/>
          </p:nvSpPr>
          <p:spPr bwMode="auto">
            <a:xfrm rot="5400000">
              <a:off x="925" y="936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39" name="Line 18"/>
            <p:cNvSpPr>
              <a:spLocks noChangeShapeType="1"/>
            </p:cNvSpPr>
            <p:nvPr/>
          </p:nvSpPr>
          <p:spPr bwMode="auto">
            <a:xfrm rot="5400000">
              <a:off x="1143" y="1351"/>
              <a:ext cx="90" cy="0"/>
            </a:xfrm>
            <a:prstGeom prst="line">
              <a:avLst/>
            </a:prstGeom>
            <a:noFill/>
            <a:ln w="50800" cmpd="dbl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0" name="Line 19"/>
            <p:cNvSpPr>
              <a:spLocks noChangeShapeType="1"/>
            </p:cNvSpPr>
            <p:nvPr/>
          </p:nvSpPr>
          <p:spPr bwMode="auto">
            <a:xfrm rot="19537180" flipH="1">
              <a:off x="1038" y="721"/>
              <a:ext cx="90" cy="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541" name="Line 20"/>
            <p:cNvSpPr>
              <a:spLocks noChangeShapeType="1"/>
            </p:cNvSpPr>
            <p:nvPr/>
          </p:nvSpPr>
          <p:spPr bwMode="auto">
            <a:xfrm rot="2062820">
              <a:off x="1033" y="1141"/>
              <a:ext cx="90" cy="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85800" y="2697799"/>
            <a:ext cx="90762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Ejemplo:</a:t>
            </a:r>
            <a:endParaRPr lang="en-US" sz="2000" dirty="0"/>
          </a:p>
        </p:txBody>
      </p:sp>
      <p:sp>
        <p:nvSpPr>
          <p:cNvPr id="4" name="3 Elipse"/>
          <p:cNvSpPr/>
          <p:nvPr/>
        </p:nvSpPr>
        <p:spPr>
          <a:xfrm>
            <a:off x="827584" y="3429000"/>
            <a:ext cx="1944216" cy="1733549"/>
          </a:xfrm>
          <a:prstGeom prst="ellipse">
            <a:avLst/>
          </a:prstGeom>
          <a:noFill/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5498542" y="3234707"/>
            <a:ext cx="2008745" cy="1733549"/>
          </a:xfrm>
          <a:prstGeom prst="ellipse">
            <a:avLst/>
          </a:prstGeom>
          <a:noFill/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79388" y="4537075"/>
            <a:ext cx="1882775" cy="1022350"/>
            <a:chOff x="288" y="3408"/>
            <a:chExt cx="1186" cy="644"/>
          </a:xfrm>
        </p:grpSpPr>
        <p:sp>
          <p:nvSpPr>
            <p:cNvPr id="23586" name="Text Box 105"/>
            <p:cNvSpPr txBox="1">
              <a:spLocks noChangeArrowheads="1"/>
            </p:cNvSpPr>
            <p:nvPr/>
          </p:nvSpPr>
          <p:spPr bwMode="auto">
            <a:xfrm>
              <a:off x="288" y="3408"/>
              <a:ext cx="118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1600" baseline="0"/>
                <a:t>          </a:t>
              </a:r>
              <a:r>
                <a:rPr lang="es-ES_tradnl" sz="800" baseline="0"/>
                <a:t> </a:t>
              </a:r>
              <a:r>
                <a:rPr lang="es-ES_tradnl" sz="1600" baseline="0"/>
                <a:t>H   </a:t>
              </a:r>
              <a:r>
                <a:rPr lang="es-ES_tradnl" sz="800" baseline="0"/>
                <a:t> </a:t>
              </a:r>
              <a:r>
                <a:rPr lang="es-ES_tradnl" sz="1600" baseline="0"/>
                <a:t>O   </a:t>
              </a:r>
            </a:p>
            <a:p>
              <a:pPr eaLnBrk="0" hangingPunct="0">
                <a:spcBef>
                  <a:spcPct val="40000"/>
                </a:spcBef>
                <a:spcAft>
                  <a:spcPct val="40000"/>
                </a:spcAft>
              </a:pPr>
              <a:r>
                <a:rPr lang="es-ES_tradnl" sz="1600" baseline="0"/>
                <a:t>H</a:t>
              </a:r>
              <a:r>
                <a:rPr lang="es-ES_tradnl" sz="1600" baseline="-25000"/>
                <a:t>2</a:t>
              </a:r>
              <a:r>
                <a:rPr lang="es-ES_tradnl" sz="1600" baseline="0"/>
                <a:t>N – C</a:t>
              </a:r>
              <a:r>
                <a:rPr lang="es-ES_tradnl" sz="1600" baseline="-25000"/>
                <a:t> </a:t>
              </a:r>
              <a:r>
                <a:rPr lang="es-ES_tradnl" sz="1600" baseline="0"/>
                <a:t>– C – OH</a:t>
              </a:r>
            </a:p>
            <a:p>
              <a:pPr eaLnBrk="0" hangingPunct="0"/>
              <a:r>
                <a:rPr lang="es-ES_tradnl" sz="1600" baseline="0"/>
                <a:t>          </a:t>
              </a:r>
              <a:r>
                <a:rPr lang="es-ES_tradnl" sz="800" baseline="0"/>
                <a:t> </a:t>
              </a:r>
              <a:r>
                <a:rPr lang="es-ES_tradnl" sz="1600" baseline="0"/>
                <a:t>H                            </a:t>
              </a:r>
              <a:endParaRPr lang="es-ES_tradnl" sz="1600" baseline="-25000"/>
            </a:p>
          </p:txBody>
        </p:sp>
        <p:sp>
          <p:nvSpPr>
            <p:cNvPr id="23587" name="Line 106"/>
            <p:cNvSpPr>
              <a:spLocks noChangeShapeType="1"/>
            </p:cNvSpPr>
            <p:nvPr/>
          </p:nvSpPr>
          <p:spPr bwMode="auto">
            <a:xfrm rot="-5400000">
              <a:off x="723" y="3624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588" name="Line 107"/>
            <p:cNvSpPr>
              <a:spLocks noChangeShapeType="1"/>
            </p:cNvSpPr>
            <p:nvPr/>
          </p:nvSpPr>
          <p:spPr bwMode="auto">
            <a:xfrm rot="-5400000">
              <a:off x="723" y="3839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589" name="Line 108"/>
            <p:cNvSpPr>
              <a:spLocks noChangeShapeType="1"/>
            </p:cNvSpPr>
            <p:nvPr/>
          </p:nvSpPr>
          <p:spPr bwMode="auto">
            <a:xfrm rot="-5400000">
              <a:off x="949" y="3624"/>
              <a:ext cx="91" cy="0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2195513" y="4551363"/>
            <a:ext cx="1944687" cy="1022350"/>
            <a:chOff x="249" y="2840"/>
            <a:chExt cx="1225" cy="644"/>
          </a:xfrm>
        </p:grpSpPr>
        <p:sp>
          <p:nvSpPr>
            <p:cNvPr id="62574" name="Text Box 110"/>
            <p:cNvSpPr txBox="1">
              <a:spLocks noChangeArrowheads="1"/>
            </p:cNvSpPr>
            <p:nvPr/>
          </p:nvSpPr>
          <p:spPr bwMode="auto">
            <a:xfrm>
              <a:off x="249" y="2840"/>
              <a:ext cx="1225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         </a:t>
              </a:r>
              <a:r>
                <a:rPr lang="es-ES_tradnl" sz="8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</a:t>
              </a: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H   </a:t>
              </a:r>
              <a:r>
                <a:rPr lang="es-ES_tradnl" sz="8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</a:t>
              </a: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O       </a:t>
              </a:r>
            </a:p>
            <a:p>
              <a:pPr eaLnBrk="0" hangingPunct="0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H</a:t>
              </a:r>
              <a:r>
                <a:rPr lang="es-ES_tradnl" sz="16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2</a:t>
              </a: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N – C</a:t>
              </a:r>
              <a:r>
                <a:rPr lang="es-ES_tradnl" sz="1600" baseline="-250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</a:t>
              </a: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– C – OH</a:t>
              </a:r>
            </a:p>
            <a:p>
              <a:pPr eaLnBrk="0" hangingPunct="0">
                <a:defRPr/>
              </a:pP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         </a:t>
              </a:r>
              <a:r>
                <a:rPr lang="es-ES_tradnl" sz="8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</a:t>
              </a:r>
              <a:r>
                <a:rPr lang="es-ES_tradnl" sz="1600" baseline="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CH</a:t>
              </a:r>
              <a:r>
                <a:rPr lang="es-ES_tradnl" sz="16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3</a:t>
              </a:r>
              <a:endParaRPr lang="es-ES_tradnl" sz="1600" baseline="-25000" dirty="0">
                <a:solidFill>
                  <a:schemeClr val="accent6">
                    <a:lumMod val="75000"/>
                  </a:schemeClr>
                </a:solidFill>
                <a:cs typeface="+mn-cs"/>
              </a:endParaRPr>
            </a:p>
          </p:txBody>
        </p:sp>
        <p:sp>
          <p:nvSpPr>
            <p:cNvPr id="23583" name="Line 111"/>
            <p:cNvSpPr>
              <a:spLocks noChangeShapeType="1"/>
            </p:cNvSpPr>
            <p:nvPr/>
          </p:nvSpPr>
          <p:spPr bwMode="auto">
            <a:xfrm flipH="1">
              <a:off x="729" y="3226"/>
              <a:ext cx="0" cy="9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584" name="Line 112"/>
            <p:cNvSpPr>
              <a:spLocks noChangeShapeType="1"/>
            </p:cNvSpPr>
            <p:nvPr/>
          </p:nvSpPr>
          <p:spPr bwMode="auto">
            <a:xfrm flipH="1">
              <a:off x="729" y="3008"/>
              <a:ext cx="0" cy="9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585" name="Line 113"/>
            <p:cNvSpPr>
              <a:spLocks noChangeShapeType="1"/>
            </p:cNvSpPr>
            <p:nvPr/>
          </p:nvSpPr>
          <p:spPr bwMode="auto">
            <a:xfrm flipH="1">
              <a:off x="959" y="3014"/>
              <a:ext cx="0" cy="91"/>
            </a:xfrm>
            <a:prstGeom prst="line">
              <a:avLst/>
            </a:prstGeom>
            <a:noFill/>
            <a:ln w="50800" cmpd="dbl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5975350" y="4549775"/>
            <a:ext cx="3276600" cy="1023938"/>
            <a:chOff x="249" y="3408"/>
            <a:chExt cx="2064" cy="645"/>
          </a:xfrm>
        </p:grpSpPr>
        <p:grpSp>
          <p:nvGrpSpPr>
            <p:cNvPr id="23571" name="Group 115"/>
            <p:cNvGrpSpPr>
              <a:grpSpLocks/>
            </p:cNvGrpSpPr>
            <p:nvPr/>
          </p:nvGrpSpPr>
          <p:grpSpPr bwMode="auto">
            <a:xfrm>
              <a:off x="1088" y="3409"/>
              <a:ext cx="1225" cy="644"/>
              <a:chOff x="1337" y="3409"/>
              <a:chExt cx="1225" cy="644"/>
            </a:xfrm>
          </p:grpSpPr>
          <p:sp>
            <p:nvSpPr>
              <p:cNvPr id="62580" name="Text Box 116"/>
              <p:cNvSpPr txBox="1">
                <a:spLocks noChangeArrowheads="1"/>
              </p:cNvSpPr>
              <p:nvPr/>
            </p:nvSpPr>
            <p:spPr bwMode="auto">
              <a:xfrm>
                <a:off x="1337" y="3409"/>
                <a:ext cx="1225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H   </a:t>
                </a:r>
                <a:r>
                  <a:rPr lang="es-ES_tradnl" sz="8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 </a:t>
                </a:r>
                <a:r>
                  <a:rPr lang="es-ES_tradnl" sz="1600" baseline="0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H</a:t>
                </a: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  </a:t>
                </a:r>
                <a:r>
                  <a:rPr lang="es-ES_tradnl" sz="8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</a:t>
                </a: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O       </a:t>
                </a:r>
              </a:p>
              <a:p>
                <a:pPr eaLnBrk="0" hangingPunct="0">
                  <a:spcBef>
                    <a:spcPct val="40000"/>
                  </a:spcBef>
                  <a:spcAft>
                    <a:spcPct val="40000"/>
                  </a:spcAft>
                  <a:defRPr/>
                </a:pP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N – C</a:t>
                </a:r>
                <a:r>
                  <a:rPr lang="es-ES_tradnl" sz="1600" baseline="-2500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</a:t>
                </a: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– C – OH</a:t>
                </a:r>
              </a:p>
              <a:p>
                <a:pPr eaLnBrk="0" hangingPunct="0">
                  <a:defRPr/>
                </a:pP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     </a:t>
                </a:r>
                <a:r>
                  <a:rPr lang="es-ES_tradnl" sz="8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 </a:t>
                </a:r>
                <a:r>
                  <a:rPr lang="es-ES_tradnl" sz="1600" baseline="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CH</a:t>
                </a:r>
                <a:r>
                  <a:rPr lang="es-ES_tradnl" sz="1600" dirty="0">
                    <a:solidFill>
                      <a:schemeClr val="accent6">
                        <a:lumMod val="75000"/>
                      </a:schemeClr>
                    </a:solidFill>
                    <a:cs typeface="+mn-cs"/>
                  </a:rPr>
                  <a:t>3</a:t>
                </a:r>
                <a:endParaRPr lang="es-ES_tradnl" sz="1600" baseline="-25000" dirty="0">
                  <a:solidFill>
                    <a:schemeClr val="accent6">
                      <a:lumMod val="7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23579" name="Line 117"/>
              <p:cNvSpPr>
                <a:spLocks noChangeShapeType="1"/>
              </p:cNvSpPr>
              <p:nvPr/>
            </p:nvSpPr>
            <p:spPr bwMode="auto">
              <a:xfrm flipH="1">
                <a:off x="1681" y="3795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23580" name="Line 118"/>
              <p:cNvSpPr>
                <a:spLocks noChangeShapeType="1"/>
              </p:cNvSpPr>
              <p:nvPr/>
            </p:nvSpPr>
            <p:spPr bwMode="auto">
              <a:xfrm flipH="1">
                <a:off x="1441" y="3577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23581" name="Line 119"/>
              <p:cNvSpPr>
                <a:spLocks noChangeShapeType="1"/>
              </p:cNvSpPr>
              <p:nvPr/>
            </p:nvSpPr>
            <p:spPr bwMode="auto">
              <a:xfrm flipH="1">
                <a:off x="1901" y="3581"/>
                <a:ext cx="0" cy="91"/>
              </a:xfrm>
              <a:prstGeom prst="line">
                <a:avLst/>
              </a:prstGeom>
              <a:noFill/>
              <a:ln w="50800" cmpd="dbl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grpSp>
          <p:nvGrpSpPr>
            <p:cNvPr id="23572" name="Group 120"/>
            <p:cNvGrpSpPr>
              <a:grpSpLocks/>
            </p:cNvGrpSpPr>
            <p:nvPr/>
          </p:nvGrpSpPr>
          <p:grpSpPr bwMode="auto">
            <a:xfrm>
              <a:off x="249" y="3408"/>
              <a:ext cx="1186" cy="644"/>
              <a:chOff x="288" y="3408"/>
              <a:chExt cx="1186" cy="644"/>
            </a:xfrm>
          </p:grpSpPr>
          <p:sp>
            <p:nvSpPr>
              <p:cNvPr id="23574" name="Text Box 121"/>
              <p:cNvSpPr txBox="1">
                <a:spLocks noChangeArrowheads="1"/>
              </p:cNvSpPr>
              <p:nvPr/>
            </p:nvSpPr>
            <p:spPr bwMode="auto">
              <a:xfrm>
                <a:off x="288" y="3408"/>
                <a:ext cx="1186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1600" baseline="0"/>
                  <a:t>          </a:t>
                </a:r>
                <a:r>
                  <a:rPr lang="es-ES_tradnl" sz="800" baseline="0"/>
                  <a:t> </a:t>
                </a:r>
                <a:r>
                  <a:rPr lang="es-ES_tradnl" sz="1600" baseline="0"/>
                  <a:t>H   </a:t>
                </a:r>
                <a:r>
                  <a:rPr lang="es-ES_tradnl" sz="800" baseline="0"/>
                  <a:t> </a:t>
                </a:r>
                <a:r>
                  <a:rPr lang="es-ES_tradnl" sz="1600" baseline="0"/>
                  <a:t>O   </a:t>
                </a:r>
              </a:p>
              <a:p>
                <a:pPr eaLnBrk="0" hangingPunct="0">
                  <a:spcBef>
                    <a:spcPct val="40000"/>
                  </a:spcBef>
                  <a:spcAft>
                    <a:spcPct val="40000"/>
                  </a:spcAft>
                </a:pPr>
                <a:r>
                  <a:rPr lang="es-ES_tradnl" sz="1600" baseline="0"/>
                  <a:t>H</a:t>
                </a:r>
                <a:r>
                  <a:rPr lang="es-ES_tradnl" sz="1600" baseline="-25000"/>
                  <a:t>2</a:t>
                </a:r>
                <a:r>
                  <a:rPr lang="es-ES_tradnl" sz="1600" baseline="0"/>
                  <a:t>N – C</a:t>
                </a:r>
                <a:r>
                  <a:rPr lang="es-ES_tradnl" sz="1600" baseline="-25000"/>
                  <a:t> </a:t>
                </a:r>
                <a:r>
                  <a:rPr lang="es-ES_tradnl" sz="1600" baseline="0"/>
                  <a:t>– C – </a:t>
                </a:r>
              </a:p>
              <a:p>
                <a:pPr eaLnBrk="0" hangingPunct="0"/>
                <a:r>
                  <a:rPr lang="es-ES_tradnl" sz="1600" baseline="0"/>
                  <a:t>          </a:t>
                </a:r>
                <a:r>
                  <a:rPr lang="es-ES_tradnl" sz="800" baseline="0"/>
                  <a:t> </a:t>
                </a:r>
                <a:r>
                  <a:rPr lang="es-ES_tradnl" sz="1600" baseline="0"/>
                  <a:t>H                            </a:t>
                </a:r>
                <a:endParaRPr lang="es-ES_tradnl" sz="1600" baseline="-25000"/>
              </a:p>
            </p:txBody>
          </p:sp>
          <p:sp>
            <p:nvSpPr>
              <p:cNvPr id="23575" name="Line 122"/>
              <p:cNvSpPr>
                <a:spLocks noChangeShapeType="1"/>
              </p:cNvSpPr>
              <p:nvPr/>
            </p:nvSpPr>
            <p:spPr bwMode="auto">
              <a:xfrm rot="-5400000">
                <a:off x="723" y="3624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23576" name="Line 123"/>
              <p:cNvSpPr>
                <a:spLocks noChangeShapeType="1"/>
              </p:cNvSpPr>
              <p:nvPr/>
            </p:nvSpPr>
            <p:spPr bwMode="auto">
              <a:xfrm rot="-5400000">
                <a:off x="723" y="3839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23577" name="Line 124"/>
              <p:cNvSpPr>
                <a:spLocks noChangeShapeType="1"/>
              </p:cNvSpPr>
              <p:nvPr/>
            </p:nvSpPr>
            <p:spPr bwMode="auto">
              <a:xfrm rot="-5400000">
                <a:off x="949" y="3624"/>
                <a:ext cx="91" cy="0"/>
              </a:xfrm>
              <a:prstGeom prst="line">
                <a:avLst/>
              </a:prstGeom>
              <a:noFill/>
              <a:ln w="508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23573" name="Line 125"/>
            <p:cNvSpPr>
              <a:spLocks noChangeShapeType="1"/>
            </p:cNvSpPr>
            <p:nvPr/>
          </p:nvSpPr>
          <p:spPr bwMode="auto">
            <a:xfrm flipH="1">
              <a:off x="1429" y="3574"/>
              <a:ext cx="0" cy="9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62591" name="AutoShape 127"/>
          <p:cNvSpPr>
            <a:spLocks noChangeArrowheads="1"/>
          </p:cNvSpPr>
          <p:nvPr/>
        </p:nvSpPr>
        <p:spPr bwMode="auto">
          <a:xfrm>
            <a:off x="3805237" y="3759871"/>
            <a:ext cx="1063625" cy="821654"/>
          </a:xfrm>
          <a:prstGeom prst="irregularSeal1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62593" name="Text Box 129"/>
          <p:cNvSpPr txBox="1">
            <a:spLocks noChangeArrowheads="1"/>
          </p:cNvSpPr>
          <p:nvPr/>
        </p:nvSpPr>
        <p:spPr bwMode="auto">
          <a:xfrm>
            <a:off x="3844925" y="3939865"/>
            <a:ext cx="90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ATP</a:t>
            </a:r>
          </a:p>
        </p:txBody>
      </p:sp>
      <p:sp>
        <p:nvSpPr>
          <p:cNvPr id="62594" name="Text Box 130"/>
          <p:cNvSpPr txBox="1">
            <a:spLocks noChangeArrowheads="1"/>
          </p:cNvSpPr>
          <p:nvPr/>
        </p:nvSpPr>
        <p:spPr bwMode="auto">
          <a:xfrm>
            <a:off x="4787900" y="40767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400" baseline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ADP</a:t>
            </a:r>
          </a:p>
        </p:txBody>
      </p:sp>
      <p:sp>
        <p:nvSpPr>
          <p:cNvPr id="62595" name="Rectangle 131"/>
          <p:cNvSpPr>
            <a:spLocks noChangeArrowheads="1"/>
          </p:cNvSpPr>
          <p:nvPr/>
        </p:nvSpPr>
        <p:spPr bwMode="auto">
          <a:xfrm>
            <a:off x="5364163" y="40767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400" baseline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</a:t>
            </a:r>
          </a:p>
        </p:txBody>
      </p:sp>
      <p:sp>
        <p:nvSpPr>
          <p:cNvPr id="62596" name="Line 132"/>
          <p:cNvSpPr>
            <a:spLocks noChangeShapeType="1"/>
          </p:cNvSpPr>
          <p:nvPr/>
        </p:nvSpPr>
        <p:spPr bwMode="auto">
          <a:xfrm flipV="1">
            <a:off x="4067175" y="5056188"/>
            <a:ext cx="1800225" cy="95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62597" name="Arc 133"/>
          <p:cNvSpPr>
            <a:spLocks/>
          </p:cNvSpPr>
          <p:nvPr/>
        </p:nvSpPr>
        <p:spPr bwMode="auto">
          <a:xfrm flipH="1" flipV="1">
            <a:off x="4295775" y="4379913"/>
            <a:ext cx="511175" cy="663575"/>
          </a:xfrm>
          <a:custGeom>
            <a:avLst/>
            <a:gdLst>
              <a:gd name="T0" fmla="*/ 0 w 20705"/>
              <a:gd name="T1" fmla="*/ 0 h 21600"/>
              <a:gd name="T2" fmla="*/ 511175 w 20705"/>
              <a:gd name="T3" fmla="*/ 474548 h 21600"/>
              <a:gd name="T4" fmla="*/ 0 w 20705"/>
              <a:gd name="T5" fmla="*/ 663575 h 21600"/>
              <a:gd name="T6" fmla="*/ 0 60000 65536"/>
              <a:gd name="T7" fmla="*/ 0 60000 65536"/>
              <a:gd name="T8" fmla="*/ 0 60000 65536"/>
              <a:gd name="T9" fmla="*/ 0 w 20705"/>
              <a:gd name="T10" fmla="*/ 0 h 21600"/>
              <a:gd name="T11" fmla="*/ 20705 w 207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05" h="21600" fill="none" extrusionOk="0">
                <a:moveTo>
                  <a:pt x="-1" y="0"/>
                </a:moveTo>
                <a:cubicBezTo>
                  <a:pt x="9559" y="0"/>
                  <a:pt x="17981" y="6283"/>
                  <a:pt x="20705" y="15446"/>
                </a:cubicBezTo>
              </a:path>
              <a:path w="20705" h="21600" stroke="0" extrusionOk="0">
                <a:moveTo>
                  <a:pt x="-1" y="0"/>
                </a:moveTo>
                <a:cubicBezTo>
                  <a:pt x="9559" y="0"/>
                  <a:pt x="17981" y="6283"/>
                  <a:pt x="20705" y="154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62598" name="Arc 134"/>
          <p:cNvSpPr>
            <a:spLocks/>
          </p:cNvSpPr>
          <p:nvPr/>
        </p:nvSpPr>
        <p:spPr bwMode="auto">
          <a:xfrm flipV="1">
            <a:off x="4802188" y="4387850"/>
            <a:ext cx="476250" cy="652463"/>
          </a:xfrm>
          <a:custGeom>
            <a:avLst/>
            <a:gdLst>
              <a:gd name="T0" fmla="*/ 0 w 21600"/>
              <a:gd name="T1" fmla="*/ 0 h 21765"/>
              <a:gd name="T2" fmla="*/ 476228 w 21600"/>
              <a:gd name="T3" fmla="*/ 652463 h 21765"/>
              <a:gd name="T4" fmla="*/ 0 w 21600"/>
              <a:gd name="T5" fmla="*/ 647517 h 21765"/>
              <a:gd name="T6" fmla="*/ 0 60000 65536"/>
              <a:gd name="T7" fmla="*/ 0 60000 65536"/>
              <a:gd name="T8" fmla="*/ 0 60000 65536"/>
              <a:gd name="T9" fmla="*/ 0 w 21600"/>
              <a:gd name="T10" fmla="*/ 0 h 21765"/>
              <a:gd name="T11" fmla="*/ 21600 w 21600"/>
              <a:gd name="T12" fmla="*/ 21765 h 21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6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55"/>
                  <a:pt x="21599" y="21710"/>
                  <a:pt x="21599" y="21765"/>
                </a:cubicBezTo>
              </a:path>
              <a:path w="21600" h="2176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55"/>
                  <a:pt x="21599" y="21710"/>
                  <a:pt x="21599" y="21765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62599" name="Rectangle 135"/>
          <p:cNvSpPr>
            <a:spLocks noChangeArrowheads="1"/>
          </p:cNvSpPr>
          <p:nvPr/>
        </p:nvSpPr>
        <p:spPr bwMode="auto">
          <a:xfrm>
            <a:off x="1979613" y="48672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aseline="0">
                <a:solidFill>
                  <a:srgbClr val="0070C0"/>
                </a:solidFill>
              </a:rPr>
              <a:t>+</a:t>
            </a:r>
            <a:endParaRPr lang="es-ES" baseline="0">
              <a:solidFill>
                <a:srgbClr val="0070C0"/>
              </a:solidFill>
            </a:endParaRPr>
          </a:p>
        </p:txBody>
      </p:sp>
      <p:sp>
        <p:nvSpPr>
          <p:cNvPr id="62600" name="Text Box 136"/>
          <p:cNvSpPr txBox="1">
            <a:spLocks noChangeArrowheads="1"/>
          </p:cNvSpPr>
          <p:nvPr/>
        </p:nvSpPr>
        <p:spPr bwMode="auto">
          <a:xfrm>
            <a:off x="5305425" y="58054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aseline="0" dirty="0">
                <a:cs typeface="+mn-cs"/>
              </a:rPr>
              <a:t>HO</a:t>
            </a:r>
            <a:r>
              <a:rPr lang="es-ES" sz="1600" baseline="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H</a:t>
            </a:r>
          </a:p>
        </p:txBody>
      </p:sp>
      <p:sp>
        <p:nvSpPr>
          <p:cNvPr id="62601" name="Arc 137"/>
          <p:cNvSpPr>
            <a:spLocks/>
          </p:cNvSpPr>
          <p:nvPr/>
        </p:nvSpPr>
        <p:spPr bwMode="auto">
          <a:xfrm>
            <a:off x="4989513" y="5057775"/>
            <a:ext cx="647700" cy="1006475"/>
          </a:xfrm>
          <a:custGeom>
            <a:avLst/>
            <a:gdLst>
              <a:gd name="T0" fmla="*/ 0 w 20705"/>
              <a:gd name="T1" fmla="*/ 0 h 21600"/>
              <a:gd name="T2" fmla="*/ 647700 w 20705"/>
              <a:gd name="T3" fmla="*/ 719769 h 21600"/>
              <a:gd name="T4" fmla="*/ 0 w 20705"/>
              <a:gd name="T5" fmla="*/ 1006475 h 21600"/>
              <a:gd name="T6" fmla="*/ 0 60000 65536"/>
              <a:gd name="T7" fmla="*/ 0 60000 65536"/>
              <a:gd name="T8" fmla="*/ 0 60000 65536"/>
              <a:gd name="T9" fmla="*/ 0 w 20705"/>
              <a:gd name="T10" fmla="*/ 0 h 21600"/>
              <a:gd name="T11" fmla="*/ 20705 w 207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05" h="21600" fill="none" extrusionOk="0">
                <a:moveTo>
                  <a:pt x="-1" y="0"/>
                </a:moveTo>
                <a:cubicBezTo>
                  <a:pt x="9559" y="0"/>
                  <a:pt x="17981" y="6283"/>
                  <a:pt x="20705" y="15446"/>
                </a:cubicBezTo>
              </a:path>
              <a:path w="20705" h="21600" stroke="0" extrusionOk="0">
                <a:moveTo>
                  <a:pt x="-1" y="0"/>
                </a:moveTo>
                <a:cubicBezTo>
                  <a:pt x="9559" y="0"/>
                  <a:pt x="17981" y="6283"/>
                  <a:pt x="20705" y="154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62604" name="Text Box 140"/>
          <p:cNvSpPr txBox="1">
            <a:spLocks noChangeArrowheads="1"/>
          </p:cNvSpPr>
          <p:nvPr/>
        </p:nvSpPr>
        <p:spPr bwMode="auto">
          <a:xfrm>
            <a:off x="4494213" y="5157788"/>
            <a:ext cx="74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i="1" baseline="0">
                <a:latin typeface="Times New Roman" pitchFamily="18" charset="0"/>
              </a:rPr>
              <a:t>Ligasa</a:t>
            </a:r>
          </a:p>
        </p:txBody>
      </p:sp>
      <p:sp>
        <p:nvSpPr>
          <p:cNvPr id="62605" name="Text Box 141"/>
          <p:cNvSpPr txBox="1">
            <a:spLocks noChangeArrowheads="1"/>
          </p:cNvSpPr>
          <p:nvPr/>
        </p:nvSpPr>
        <p:spPr bwMode="auto">
          <a:xfrm>
            <a:off x="772043" y="760125"/>
            <a:ext cx="3807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Clase VI. </a:t>
            </a:r>
            <a:r>
              <a:rPr lang="es-VE" sz="3200" baseline="0" dirty="0" err="1">
                <a:solidFill>
                  <a:srgbClr val="C00000"/>
                </a:solidFill>
                <a:latin typeface="Tahoma" pitchFamily="34" charset="0"/>
              </a:rPr>
              <a:t>Ligasas</a:t>
            </a:r>
            <a:r>
              <a:rPr lang="es-VE" sz="3200" baseline="0" dirty="0">
                <a:solidFill>
                  <a:srgbClr val="C000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62606" name="Text Box 142"/>
          <p:cNvSpPr txBox="1">
            <a:spLocks noChangeArrowheads="1"/>
          </p:cNvSpPr>
          <p:nvPr/>
        </p:nvSpPr>
        <p:spPr bwMode="auto">
          <a:xfrm>
            <a:off x="721724" y="1556792"/>
            <a:ext cx="8170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VE" sz="2400" baseline="0" dirty="0"/>
              <a:t>Catalizan la formación de un enlace entre dos moléculas de </a:t>
            </a:r>
            <a:r>
              <a:rPr lang="es-VE" sz="2400" baseline="0" dirty="0" smtClean="0"/>
              <a:t>sustrato, acoplada con la hidrólisis </a:t>
            </a:r>
            <a:r>
              <a:rPr lang="es-VE" sz="2400" baseline="0" dirty="0"/>
              <a:t>del ATP.</a:t>
            </a:r>
            <a:endParaRPr lang="es-VE" sz="2400" b="0" baseline="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85800" y="3000689"/>
            <a:ext cx="90762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Ejemplo:</a:t>
            </a:r>
            <a:endParaRPr lang="en-US" sz="2000" i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7307263" y="4076700"/>
            <a:ext cx="0" cy="32483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738144" y="3759870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Enlace peptídico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916737" y="4537075"/>
            <a:ext cx="751607" cy="1036638"/>
          </a:xfrm>
          <a:prstGeom prst="rect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772043" y="6064250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glicina</a:t>
            </a:r>
            <a:endParaRPr lang="en-U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675769" y="6064249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alanina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30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2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91" grpId="0" animBg="1"/>
      <p:bldP spid="62593" grpId="0"/>
      <p:bldP spid="62594" grpId="0"/>
      <p:bldP spid="62595" grpId="0"/>
      <p:bldP spid="62596" grpId="0" animBg="1"/>
      <p:bldP spid="62597" grpId="0" animBg="1"/>
      <p:bldP spid="62598" grpId="0" animBg="1"/>
      <p:bldP spid="62599" grpId="0"/>
      <p:bldP spid="62600" grpId="0"/>
      <p:bldP spid="62601" grpId="0" animBg="1"/>
      <p:bldP spid="62604" grpId="0"/>
      <p:bldP spid="62605" grpId="0"/>
      <p:bldP spid="626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395536" y="668597"/>
            <a:ext cx="84969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s-VE" sz="2000" baseline="0" dirty="0">
                <a:latin typeface="Arial" pitchFamily="34" charset="0"/>
                <a:cs typeface="Arial" pitchFamily="34" charset="0"/>
              </a:rPr>
              <a:t>Las </a:t>
            </a: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enzimas reciben 2 nombres:</a:t>
            </a:r>
          </a:p>
          <a:p>
            <a:pPr algn="just" eaLnBrk="0" hangingPunct="0">
              <a:defRPr/>
            </a:pPr>
            <a:endParaRPr lang="es-VE" sz="2000" baseline="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es-VE" sz="2000" u="sng" baseline="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VE" sz="2000" u="sng" baseline="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nombre corto </a:t>
            </a:r>
            <a:r>
              <a:rPr lang="es-VE" sz="2000" u="sng" baseline="0" dirty="0" smtClean="0">
                <a:latin typeface="Arial" pitchFamily="34" charset="0"/>
                <a:cs typeface="Arial" pitchFamily="34" charset="0"/>
              </a:rPr>
              <a:t>recomendado para uso cotidiano</a:t>
            </a:r>
          </a:p>
          <a:p>
            <a:pPr algn="just" eaLnBrk="0" hangingPunct="0">
              <a:defRPr/>
            </a:pPr>
            <a:endParaRPr lang="es-VE" sz="2000" baseline="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Al nombre del sustrato de la reacción, se le une el sufijo «asa» ( ej</a:t>
            </a:r>
            <a:r>
              <a:rPr lang="es-VE" sz="2000" i="1" baseline="0" dirty="0">
                <a:latin typeface="Arial" pitchFamily="34" charset="0"/>
                <a:cs typeface="Arial" pitchFamily="34" charset="0"/>
              </a:rPr>
              <a:t>. </a:t>
            </a: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ureasa, </a:t>
            </a:r>
            <a:r>
              <a:rPr lang="es-VE" sz="2000" i="1" baseline="0" dirty="0" err="1" smtClean="0">
                <a:latin typeface="Arial" pitchFamily="34" charset="0"/>
                <a:cs typeface="Arial" pitchFamily="34" charset="0"/>
              </a:rPr>
              <a:t>sacarasa</a:t>
            </a: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), o una descripción de la actividad efectuada (ej. deshidrogenasa del lactato, </a:t>
            </a:r>
            <a:r>
              <a:rPr lang="es-VE" sz="2000" i="1" baseline="0" dirty="0" err="1" smtClean="0">
                <a:latin typeface="Arial" pitchFamily="34" charset="0"/>
                <a:cs typeface="Arial" pitchFamily="34" charset="0"/>
              </a:rPr>
              <a:t>adenililciclasa</a:t>
            </a: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 eaLnBrk="0" hangingPunct="0">
              <a:defRPr/>
            </a:pPr>
            <a:r>
              <a:rPr lang="es-VE" sz="20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otras solo se utiliza sus nombres triviales originales, que no ofrecen ningún indico sobre la reacción que catalizan ej. La pepsina, y tripsina.</a:t>
            </a:r>
            <a:endParaRPr lang="es-VE" sz="200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VE" sz="2000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VE" sz="2000" baseline="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2,</a:t>
            </a:r>
            <a:r>
              <a:rPr lang="es-VE" sz="20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s-VE" sz="2000" u="sng" baseline="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VE" sz="2000" u="sng" baseline="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nombre sistemático, </a:t>
            </a: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más completo que se emplea cuando es indispensable </a:t>
            </a: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identificar</a:t>
            </a: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2000" i="1" baseline="0" dirty="0" smtClean="0">
                <a:latin typeface="Arial" pitchFamily="34" charset="0"/>
                <a:cs typeface="Arial" pitchFamily="34" charset="0"/>
              </a:rPr>
              <a:t>a la enzima sin ambigüedades.</a:t>
            </a:r>
          </a:p>
          <a:p>
            <a:pPr algn="just" eaLnBrk="0" hangingPunct="0">
              <a:defRPr/>
            </a:pPr>
            <a:r>
              <a:rPr lang="es-VE" sz="2000" baseline="0" dirty="0" err="1" smtClean="0">
                <a:latin typeface="Arial" pitchFamily="34" charset="0"/>
                <a:cs typeface="Arial" pitchFamily="34" charset="0"/>
              </a:rPr>
              <a:t>Fué</a:t>
            </a: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 desarrollado por la Unión Internacional de Bioquímica</a:t>
            </a:r>
          </a:p>
          <a:p>
            <a:pPr algn="just" eaLnBrk="0" hangingPunct="0">
              <a:defRPr/>
            </a:pPr>
            <a:r>
              <a:rPr lang="es-VE" sz="20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(son nombres mas engorrosos)</a:t>
            </a:r>
          </a:p>
          <a:p>
            <a:pPr algn="just" eaLnBrk="0" hangingPunct="0">
              <a:defRPr/>
            </a:pPr>
            <a:endParaRPr lang="es-VE" sz="2000" baseline="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VE" sz="2000" baseline="0" dirty="0" smtClean="0">
                <a:latin typeface="Arial" pitchFamily="34" charset="0"/>
                <a:cs typeface="Arial" pitchFamily="34" charset="0"/>
              </a:rPr>
              <a:t>  Se </a:t>
            </a:r>
            <a:r>
              <a:rPr lang="es-VE" sz="2000" i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identifican</a:t>
            </a:r>
            <a:r>
              <a:rPr lang="es-VE" sz="2000" baseline="0" dirty="0">
                <a:latin typeface="Arial" pitchFamily="34" charset="0"/>
                <a:cs typeface="Arial" pitchFamily="34" charset="0"/>
              </a:rPr>
              <a:t> con un número de </a:t>
            </a:r>
            <a:r>
              <a:rPr lang="es-VE" sz="2000" i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cuatro </a:t>
            </a:r>
            <a:r>
              <a:rPr lang="es-VE" sz="2000" i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dígitos</a:t>
            </a:r>
            <a:endParaRPr lang="es-VE" sz="2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2883432" y="145999"/>
            <a:ext cx="3395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u="sng" baseline="0" dirty="0">
                <a:solidFill>
                  <a:srgbClr val="002060"/>
                </a:solidFill>
                <a:latin typeface="Verdana" pitchFamily="34" charset="0"/>
              </a:rPr>
              <a:t>Nomenclatura</a:t>
            </a:r>
          </a:p>
        </p:txBody>
      </p:sp>
    </p:spTree>
    <p:extLst>
      <p:ext uri="{BB962C8B-B14F-4D97-AF65-F5344CB8AC3E}">
        <p14:creationId xmlns="" xmlns:p14="http://schemas.microsoft.com/office/powerpoint/2010/main" val="26684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2881313" y="430213"/>
            <a:ext cx="3395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u="sng" baseline="0" dirty="0">
                <a:solidFill>
                  <a:srgbClr val="002060"/>
                </a:solidFill>
                <a:latin typeface="Verdana" pitchFamily="34" charset="0"/>
              </a:rPr>
              <a:t>Nomenclatura</a:t>
            </a:r>
          </a:p>
        </p:txBody>
      </p:sp>
      <p:sp>
        <p:nvSpPr>
          <p:cNvPr id="60470" name="Rectangle 54"/>
          <p:cNvSpPr>
            <a:spLocks noChangeArrowheads="1"/>
          </p:cNvSpPr>
          <p:nvPr/>
        </p:nvSpPr>
        <p:spPr bwMode="auto">
          <a:xfrm>
            <a:off x="589756" y="1560739"/>
            <a:ext cx="797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VE" sz="1600" baseline="0" dirty="0"/>
              <a:t>El nombre formal de la enzima que cataliza la reacción de transferencia de un grupo fosfato del ATP a la glucosa</a:t>
            </a:r>
          </a:p>
        </p:txBody>
      </p: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993401" y="2347878"/>
            <a:ext cx="7050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600" baseline="0" dirty="0" smtClean="0">
                <a:solidFill>
                  <a:srgbClr val="002060"/>
                </a:solidFill>
              </a:rPr>
              <a:t>La </a:t>
            </a:r>
            <a:r>
              <a:rPr lang="pt-BR" sz="1600" baseline="0" dirty="0" err="1" smtClean="0">
                <a:solidFill>
                  <a:srgbClr val="002060"/>
                </a:solidFill>
              </a:rPr>
              <a:t>reacción</a:t>
            </a:r>
            <a:r>
              <a:rPr lang="pt-BR" sz="1600" baseline="0" dirty="0" smtClean="0">
                <a:solidFill>
                  <a:srgbClr val="002060"/>
                </a:solidFill>
              </a:rPr>
              <a:t>:  </a:t>
            </a:r>
            <a:r>
              <a:rPr lang="pt-BR" sz="1600" baseline="0" dirty="0" smtClean="0">
                <a:solidFill>
                  <a:srgbClr val="FF0000"/>
                </a:solidFill>
              </a:rPr>
              <a:t>ATP </a:t>
            </a:r>
            <a:r>
              <a:rPr lang="pt-BR" sz="1600" baseline="0" dirty="0">
                <a:solidFill>
                  <a:srgbClr val="FF0000"/>
                </a:solidFill>
              </a:rPr>
              <a:t>+ D-</a:t>
            </a:r>
            <a:r>
              <a:rPr lang="pt-BR" sz="1600" baseline="0" dirty="0" err="1">
                <a:solidFill>
                  <a:srgbClr val="FF0000"/>
                </a:solidFill>
              </a:rPr>
              <a:t>Glucosa</a:t>
            </a:r>
            <a:r>
              <a:rPr lang="pt-BR" sz="1600" baseline="0" dirty="0">
                <a:solidFill>
                  <a:srgbClr val="FF0000"/>
                </a:solidFill>
              </a:rPr>
              <a:t>     </a:t>
            </a:r>
            <a:r>
              <a:rPr lang="es-VE" sz="1600" baseline="0" dirty="0">
                <a:solidFill>
                  <a:srgbClr val="FF0000"/>
                </a:solidFill>
                <a:sym typeface="Symbol" pitchFamily="18" charset="2"/>
              </a:rPr>
              <a:t></a:t>
            </a:r>
            <a:r>
              <a:rPr lang="pt-BR" sz="1600" baseline="0" dirty="0">
                <a:solidFill>
                  <a:srgbClr val="FF0000"/>
                </a:solidFill>
              </a:rPr>
              <a:t>     </a:t>
            </a:r>
            <a:r>
              <a:rPr lang="pt-BR" sz="1600" baseline="0" dirty="0">
                <a:solidFill>
                  <a:srgbClr val="FF0000"/>
                </a:solidFill>
                <a:sym typeface="Symbol" pitchFamily="18" charset="2"/>
              </a:rPr>
              <a:t>ADP +  D-</a:t>
            </a:r>
            <a:r>
              <a:rPr lang="pt-BR" sz="1600" baseline="0" dirty="0" err="1">
                <a:solidFill>
                  <a:srgbClr val="FF0000"/>
                </a:solidFill>
                <a:sym typeface="Symbol" pitchFamily="18" charset="2"/>
              </a:rPr>
              <a:t>Glucosa</a:t>
            </a:r>
            <a:r>
              <a:rPr lang="pt-BR" sz="1600" baseline="0" dirty="0">
                <a:solidFill>
                  <a:srgbClr val="FF0000"/>
                </a:solidFill>
                <a:sym typeface="Symbol" pitchFamily="18" charset="2"/>
              </a:rPr>
              <a:t> 6–fosfato</a:t>
            </a:r>
          </a:p>
        </p:txBody>
      </p:sp>
      <p:sp>
        <p:nvSpPr>
          <p:cNvPr id="60472" name="Rectangle 56"/>
          <p:cNvSpPr>
            <a:spLocks noChangeArrowheads="1"/>
          </p:cNvSpPr>
          <p:nvPr/>
        </p:nvSpPr>
        <p:spPr bwMode="auto">
          <a:xfrm>
            <a:off x="1887538" y="4360863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VE" baseline="0" dirty="0"/>
              <a:t>E.C.  2. 7. 1. 1.  ATP : Glucosa 6-fosfotransferasa</a:t>
            </a:r>
          </a:p>
        </p:txBody>
      </p:sp>
      <p:sp>
        <p:nvSpPr>
          <p:cNvPr id="60473" name="Rectangle 57"/>
          <p:cNvSpPr>
            <a:spLocks noChangeArrowheads="1"/>
          </p:cNvSpPr>
          <p:nvPr/>
        </p:nvSpPr>
        <p:spPr bwMode="auto">
          <a:xfrm>
            <a:off x="4585770" y="53793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VE" sz="1600" baseline="0" dirty="0"/>
              <a:t> Número de la enzima</a:t>
            </a:r>
          </a:p>
        </p:txBody>
      </p:sp>
      <p:sp>
        <p:nvSpPr>
          <p:cNvPr id="60474" name="Rectangle 58"/>
          <p:cNvSpPr>
            <a:spLocks noChangeArrowheads="1"/>
          </p:cNvSpPr>
          <p:nvPr/>
        </p:nvSpPr>
        <p:spPr bwMode="auto">
          <a:xfrm>
            <a:off x="504826" y="3411538"/>
            <a:ext cx="23764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VE" baseline="0" dirty="0">
                <a:solidFill>
                  <a:srgbClr val="C00000"/>
                </a:solidFill>
              </a:rPr>
              <a:t>Clase II</a:t>
            </a:r>
            <a:r>
              <a:rPr lang="es-VE" baseline="0" dirty="0">
                <a:solidFill>
                  <a:srgbClr val="660066"/>
                </a:solidFill>
              </a:rPr>
              <a:t>,  </a:t>
            </a:r>
            <a:r>
              <a:rPr lang="es-VE" sz="1600" baseline="0" dirty="0" err="1"/>
              <a:t>Transferasa</a:t>
            </a:r>
            <a:r>
              <a:rPr lang="es-VE" sz="1600" baseline="0" dirty="0"/>
              <a:t>.</a:t>
            </a:r>
            <a:endParaRPr lang="es-ES" sz="1600" baseline="0" dirty="0"/>
          </a:p>
        </p:txBody>
      </p:sp>
      <p:sp>
        <p:nvSpPr>
          <p:cNvPr id="60475" name="Rectangle 59"/>
          <p:cNvSpPr>
            <a:spLocks noChangeArrowheads="1"/>
          </p:cNvSpPr>
          <p:nvPr/>
        </p:nvSpPr>
        <p:spPr bwMode="auto">
          <a:xfrm>
            <a:off x="654051" y="5054600"/>
            <a:ext cx="2881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VE" baseline="0" dirty="0">
                <a:solidFill>
                  <a:srgbClr val="660066"/>
                </a:solidFill>
              </a:rPr>
              <a:t>Subclase</a:t>
            </a:r>
            <a:r>
              <a:rPr lang="es-VE" baseline="0" dirty="0"/>
              <a:t> </a:t>
            </a:r>
            <a:r>
              <a:rPr lang="es-VE" sz="1600" baseline="0" dirty="0"/>
              <a:t> </a:t>
            </a:r>
            <a:r>
              <a:rPr lang="es-VE" sz="1600" baseline="0" dirty="0" err="1"/>
              <a:t>fosfotransferasa</a:t>
            </a:r>
            <a:r>
              <a:rPr lang="es-VE" sz="1600" baseline="0" dirty="0"/>
              <a:t>,  enzimas que transfieren grupo fosfato.</a:t>
            </a:r>
            <a:endParaRPr lang="es-ES" sz="1600" baseline="0" dirty="0"/>
          </a:p>
        </p:txBody>
      </p:sp>
      <p:sp>
        <p:nvSpPr>
          <p:cNvPr id="60477" name="Rectangle 61"/>
          <p:cNvSpPr>
            <a:spLocks noChangeArrowheads="1"/>
          </p:cNvSpPr>
          <p:nvPr/>
        </p:nvSpPr>
        <p:spPr bwMode="auto">
          <a:xfrm>
            <a:off x="4672013" y="3416300"/>
            <a:ext cx="39608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VE" baseline="0" dirty="0">
                <a:solidFill>
                  <a:srgbClr val="006600"/>
                </a:solidFill>
              </a:rPr>
              <a:t>Sub-subclase,</a:t>
            </a:r>
            <a:r>
              <a:rPr lang="es-VE" baseline="0" dirty="0">
                <a:solidFill>
                  <a:srgbClr val="660066"/>
                </a:solidFill>
              </a:rPr>
              <a:t> </a:t>
            </a:r>
            <a:r>
              <a:rPr lang="es-VE" sz="1600" baseline="0" dirty="0"/>
              <a:t>Sustrato con grupo hidroxilo como aceptor del fosfato transferido. </a:t>
            </a:r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>
            <a:off x="2166938" y="3790950"/>
            <a:ext cx="431800" cy="57785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H="1">
            <a:off x="2225676" y="4656138"/>
            <a:ext cx="574675" cy="4318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 flipV="1">
            <a:off x="3175001" y="3835400"/>
            <a:ext cx="1512887" cy="576263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60481" name="Line 65"/>
          <p:cNvSpPr>
            <a:spLocks noChangeShapeType="1"/>
          </p:cNvSpPr>
          <p:nvPr/>
        </p:nvSpPr>
        <p:spPr bwMode="auto">
          <a:xfrm>
            <a:off x="3390901" y="4656138"/>
            <a:ext cx="1223962" cy="717078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60482" name="Rectangle 66"/>
          <p:cNvSpPr>
            <a:spLocks noChangeArrowheads="1"/>
          </p:cNvSpPr>
          <p:nvPr/>
        </p:nvSpPr>
        <p:spPr bwMode="auto">
          <a:xfrm>
            <a:off x="620713" y="1196752"/>
            <a:ext cx="104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1600" baseline="0" dirty="0"/>
              <a:t>Ejemplo:</a:t>
            </a:r>
            <a:endParaRPr lang="es-ES" sz="1600" baseline="0" dirty="0"/>
          </a:p>
        </p:txBody>
      </p:sp>
      <p:sp>
        <p:nvSpPr>
          <p:cNvPr id="2" name="1 CuadroTexto"/>
          <p:cNvSpPr txBox="1"/>
          <p:nvPr/>
        </p:nvSpPr>
        <p:spPr>
          <a:xfrm>
            <a:off x="664992" y="2884294"/>
            <a:ext cx="82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aseline="0" dirty="0" smtClean="0"/>
              <a:t>EC. </a:t>
            </a:r>
            <a:r>
              <a:rPr lang="es-ES" baseline="0" dirty="0" smtClean="0">
                <a:solidFill>
                  <a:srgbClr val="C00000"/>
                </a:solidFill>
              </a:rPr>
              <a:t>clase </a:t>
            </a:r>
            <a:r>
              <a:rPr lang="es-ES" baseline="0" dirty="0" smtClean="0"/>
              <a:t>– </a:t>
            </a:r>
            <a:r>
              <a:rPr lang="es-ES" baseline="0" dirty="0" smtClean="0">
                <a:solidFill>
                  <a:srgbClr val="660066"/>
                </a:solidFill>
              </a:rPr>
              <a:t>subclase </a:t>
            </a:r>
            <a:r>
              <a:rPr lang="es-ES" baseline="0" dirty="0" smtClean="0"/>
              <a:t>- </a:t>
            </a:r>
            <a:r>
              <a:rPr lang="es-ES" baseline="0" dirty="0" err="1" smtClean="0">
                <a:solidFill>
                  <a:srgbClr val="006600"/>
                </a:solidFill>
              </a:rPr>
              <a:t>sub.subclase</a:t>
            </a:r>
            <a:r>
              <a:rPr lang="es-ES" baseline="0" dirty="0" smtClean="0"/>
              <a:t>-  numero dentro de la </a:t>
            </a:r>
            <a:r>
              <a:rPr lang="es-ES" baseline="0" dirty="0" err="1" smtClean="0"/>
              <a:t>sub.subclase</a:t>
            </a:r>
            <a:endParaRPr lang="en-US" baseline="0" dirty="0"/>
          </a:p>
        </p:txBody>
      </p:sp>
    </p:spTree>
    <p:extLst>
      <p:ext uri="{BB962C8B-B14F-4D97-AF65-F5344CB8AC3E}">
        <p14:creationId xmlns="" xmlns:p14="http://schemas.microsoft.com/office/powerpoint/2010/main" val="7319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5" grpId="0"/>
      <p:bldP spid="60470" grpId="0"/>
      <p:bldP spid="60471" grpId="0"/>
      <p:bldP spid="60472" grpId="0"/>
      <p:bldP spid="60473" grpId="0"/>
      <p:bldP spid="60474" grpId="0"/>
      <p:bldP spid="60475" grpId="0"/>
      <p:bldP spid="60477" grpId="0"/>
      <p:bldP spid="60478" grpId="0" animBg="1"/>
      <p:bldP spid="60479" grpId="0" animBg="1"/>
      <p:bldP spid="60480" grpId="0" animBg="1"/>
      <p:bldP spid="60481" grpId="0" animBg="1"/>
      <p:bldP spid="604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660400"/>
            <a:ext cx="7874000" cy="543560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467350" y="2305050"/>
            <a:ext cx="1143000" cy="274638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aseline="0">
                <a:solidFill>
                  <a:srgbClr val="000000"/>
                </a:solidFill>
                <a:latin typeface="Tahoma" pitchFamily="34" charset="0"/>
              </a:rPr>
              <a:t>Sin cat.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804150" y="3362325"/>
            <a:ext cx="542925" cy="304800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400" baseline="0">
                <a:solidFill>
                  <a:srgbClr val="00B5E0"/>
                </a:solidFill>
                <a:latin typeface="Tahoma" pitchFamily="34" charset="0"/>
              </a:rPr>
              <a:t>Cat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 rot="-5400000">
            <a:off x="-394494" y="2794795"/>
            <a:ext cx="26066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0" baseline="0">
                <a:solidFill>
                  <a:srgbClr val="000000"/>
                </a:solidFill>
                <a:latin typeface="Tahoma" pitchFamily="34" charset="0"/>
              </a:rPr>
              <a:t>Energía libre, G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276350" y="885825"/>
            <a:ext cx="2971800" cy="457200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0" baseline="0">
                <a:solidFill>
                  <a:srgbClr val="000000"/>
                </a:solidFill>
                <a:latin typeface="Tahoma" pitchFamily="34" charset="0"/>
              </a:rPr>
              <a:t>Estado de transición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323975" y="5635625"/>
            <a:ext cx="66595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b="0" i="1" baseline="0">
                <a:solidFill>
                  <a:srgbClr val="0066FF"/>
                </a:solidFill>
                <a:latin typeface="Comic Sans MS" pitchFamily="66" charset="0"/>
              </a:rPr>
              <a:t>Reacción catalizada vs reacción no catalizada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732588" y="6172200"/>
            <a:ext cx="1649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aseline="0">
                <a:latin typeface="Tahoma" pitchFamily="34" charset="0"/>
              </a:rPr>
              <a:t>Nelson y Cox,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Enzymep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514600"/>
            <a:ext cx="4392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555875" y="4797425"/>
            <a:ext cx="4387850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aseline="0">
                <a:solidFill>
                  <a:srgbClr val="000000"/>
                </a:solidFill>
                <a:latin typeface="Verdana" pitchFamily="34" charset="0"/>
              </a:rPr>
              <a:t>pH óptimo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922588" y="2781300"/>
            <a:ext cx="12779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aseline="0">
                <a:solidFill>
                  <a:srgbClr val="000000"/>
                </a:solidFill>
                <a:latin typeface="Verdana" pitchFamily="34" charset="0"/>
              </a:rPr>
              <a:t>Sustrato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81475" y="3998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aseline="0">
                <a:solidFill>
                  <a:srgbClr val="000000"/>
                </a:solidFill>
                <a:latin typeface="Verdana" pitchFamily="34" charset="0"/>
              </a:rPr>
              <a:t>Enzima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851275" y="5300663"/>
            <a:ext cx="18732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295400" y="69215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800" baseline="0">
                <a:solidFill>
                  <a:srgbClr val="FF6600"/>
                </a:solidFill>
                <a:latin typeface="Verdana" pitchFamily="34" charset="0"/>
              </a:rPr>
              <a:t>Efecto del pH sobre la velocidad de la reacción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55875" y="4941888"/>
            <a:ext cx="4392613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" sz="1600" baseline="0">
                <a:solidFill>
                  <a:srgbClr val="000000"/>
                </a:solidFill>
                <a:latin typeface="Verdana" pitchFamily="34" charset="0"/>
              </a:rPr>
              <a:t>A pH alejados del pH óptimo los cambios en los grupos ionizables del sitio activo son tan severos que  impiden la unión del S y la función de la enzima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5" grpId="1" animBg="1"/>
      <p:bldP spid="58376" grpId="0"/>
      <p:bldP spid="58379" grpId="0" animBg="1"/>
      <p:bldP spid="58377" grpId="0"/>
      <p:bldP spid="583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hu.es/biomoleculas/ENZ/dosetapa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73388" y="2686050"/>
            <a:ext cx="3171825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7651" name="Group 12"/>
          <p:cNvGrpSpPr>
            <a:grpSpLocks/>
          </p:cNvGrpSpPr>
          <p:nvPr/>
        </p:nvGrpSpPr>
        <p:grpSpPr bwMode="auto">
          <a:xfrm>
            <a:off x="6156325" y="3652838"/>
            <a:ext cx="2376488" cy="2655887"/>
            <a:chOff x="3606" y="2029"/>
            <a:chExt cx="1497" cy="1673"/>
          </a:xfrm>
        </p:grpSpPr>
        <p:pic>
          <p:nvPicPr>
            <p:cNvPr id="27660" name="Picture 4" descr="mente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6" y="2029"/>
              <a:ext cx="1497" cy="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3765" y="3475"/>
              <a:ext cx="1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PR" sz="1400" baseline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Times New Roman" pitchFamily="18" charset="0"/>
                </a:rPr>
                <a:t>Leonor Michaelis</a:t>
              </a:r>
              <a:endParaRPr lang="es-ES" sz="1400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7652" name="Group 13"/>
          <p:cNvGrpSpPr>
            <a:grpSpLocks/>
          </p:cNvGrpSpPr>
          <p:nvPr/>
        </p:nvGrpSpPr>
        <p:grpSpPr bwMode="auto">
          <a:xfrm>
            <a:off x="611188" y="3641725"/>
            <a:ext cx="2376487" cy="2667000"/>
            <a:chOff x="385" y="2024"/>
            <a:chExt cx="1497" cy="1680"/>
          </a:xfrm>
        </p:grpSpPr>
        <p:pic>
          <p:nvPicPr>
            <p:cNvPr id="27658" name="Picture 7" descr="michlis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2024"/>
              <a:ext cx="1497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658" y="3509"/>
              <a:ext cx="9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PR" sz="1400" baseline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Times New Roman" pitchFamily="18" charset="0"/>
                </a:rPr>
                <a:t>Maud Menten</a:t>
              </a:r>
              <a:endParaRPr lang="es-ES" sz="1400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endParaRPr>
            </a:p>
          </p:txBody>
        </p:sp>
      </p:grpSp>
      <p:pic>
        <p:nvPicPr>
          <p:cNvPr id="27653" name="Picture 10" descr="http://www.ehu.es/biomoleculas/ENZ/kin7.gif"/>
          <p:cNvPicPr>
            <a:picLocks noChangeAspect="1" noChangeArrowheads="1"/>
          </p:cNvPicPr>
          <p:nvPr/>
        </p:nvPicPr>
        <p:blipFill>
          <a:blip r:embed="rId6" r:link="rId7" cstate="print">
            <a:lum bright="-100000" contrast="-84000"/>
          </a:blip>
          <a:srcRect/>
          <a:stretch>
            <a:fillRect/>
          </a:stretch>
        </p:blipFill>
        <p:spPr bwMode="auto">
          <a:xfrm>
            <a:off x="3797300" y="5538788"/>
            <a:ext cx="1524000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9403" name="Picture 11" descr="enzshow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0900" y="3678238"/>
            <a:ext cx="23193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98513" y="56038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PR" baseline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 1913, Michaelis y Menten propusieron un modelo donde las reacciones catalizadas enzimáticamente ocurren en dos etapas: </a:t>
            </a:r>
            <a:endParaRPr lang="es-ES" baseline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203325" y="1341438"/>
            <a:ext cx="671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PR" baseline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En la primera etapa se forma el complejo enzima-sustrato</a:t>
            </a:r>
            <a:endParaRPr lang="es-ES" baseline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187450" y="1844675"/>
            <a:ext cx="691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PR" baseline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En la segunda, el complejo enzima - sustrato da lugar  a  la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PR" baseline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formación del producto, liberando el enzima libre</a:t>
            </a:r>
            <a:endParaRPr lang="es-ES" baseline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66976" y="200118"/>
            <a:ext cx="7739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600" baseline="0" dirty="0" smtClean="0">
                <a:solidFill>
                  <a:srgbClr val="002060"/>
                </a:solidFill>
                <a:latin typeface="Verdana" pitchFamily="34" charset="0"/>
              </a:rPr>
              <a:t>Enzimas </a:t>
            </a:r>
            <a:r>
              <a:rPr lang="es-VE" sz="2000" baseline="0" dirty="0" smtClean="0">
                <a:solidFill>
                  <a:srgbClr val="002060"/>
                </a:solidFill>
                <a:latin typeface="Verdana" pitchFamily="34" charset="0"/>
              </a:rPr>
              <a:t>( del griego </a:t>
            </a:r>
            <a:r>
              <a:rPr lang="es-VE" sz="2000" i="1" baseline="0" dirty="0" smtClean="0">
                <a:solidFill>
                  <a:srgbClr val="002060"/>
                </a:solidFill>
                <a:latin typeface="Verdana" pitchFamily="34" charset="0"/>
              </a:rPr>
              <a:t>en</a:t>
            </a:r>
            <a:r>
              <a:rPr lang="es-VE" sz="2000" baseline="0" dirty="0" smtClean="0">
                <a:solidFill>
                  <a:srgbClr val="002060"/>
                </a:solidFill>
                <a:latin typeface="Verdana" pitchFamily="34" charset="0"/>
              </a:rPr>
              <a:t>, en + </a:t>
            </a:r>
            <a:r>
              <a:rPr lang="es-VE" sz="2000" i="1" baseline="0" dirty="0" err="1" smtClean="0">
                <a:solidFill>
                  <a:srgbClr val="002060"/>
                </a:solidFill>
                <a:latin typeface="Verdana" pitchFamily="34" charset="0"/>
              </a:rPr>
              <a:t>zyma</a:t>
            </a:r>
            <a:r>
              <a:rPr lang="es-VE" sz="2000" baseline="0" dirty="0" smtClean="0">
                <a:solidFill>
                  <a:srgbClr val="002060"/>
                </a:solidFill>
                <a:latin typeface="Verdana" pitchFamily="34" charset="0"/>
              </a:rPr>
              <a:t>, levadura</a:t>
            </a:r>
            <a:endParaRPr lang="es-VE" sz="2000" baseline="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1360169"/>
            <a:ext cx="82089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es-VE" sz="2400" baseline="0" dirty="0" smtClean="0"/>
              <a:t>Son macromoléculas, la mayoría de ellas, de naturaleza proteica , producidas </a:t>
            </a:r>
            <a:r>
              <a:rPr lang="es-VE" sz="2400" baseline="0" dirty="0"/>
              <a:t>por </a:t>
            </a:r>
            <a:r>
              <a:rPr lang="es-VE" sz="2400" baseline="0" dirty="0" smtClean="0"/>
              <a:t>las </a:t>
            </a:r>
            <a:r>
              <a:rPr lang="es-VE" sz="2400" baseline="0" dirty="0"/>
              <a:t>células </a:t>
            </a:r>
            <a:r>
              <a:rPr lang="es-VE" sz="2400" baseline="0" dirty="0" smtClean="0"/>
              <a:t>y,  </a:t>
            </a:r>
            <a:r>
              <a:rPr lang="es-VE" sz="2400" baseline="0" dirty="0"/>
              <a:t>cuya función es </a:t>
            </a:r>
            <a:r>
              <a:rPr lang="es-VE" sz="2400" i="1" baseline="0" dirty="0"/>
              <a:t>incrementar la velocidad de las reacciones </a:t>
            </a:r>
            <a:r>
              <a:rPr lang="es-VE" sz="2400" i="1" baseline="0" dirty="0" smtClean="0"/>
              <a:t>químicas</a:t>
            </a:r>
            <a:endParaRPr lang="es-VE" sz="2400" baseline="0" dirty="0" smtClean="0"/>
          </a:p>
          <a:p>
            <a:pPr algn="just" eaLnBrk="0" hangingPunct="0">
              <a:lnSpc>
                <a:spcPct val="110000"/>
              </a:lnSpc>
            </a:pPr>
            <a:r>
              <a:rPr lang="es-VE" sz="2400" i="1" baseline="0" dirty="0"/>
              <a:t>Son </a:t>
            </a:r>
            <a:r>
              <a:rPr lang="es-VE" sz="2400" i="1" baseline="0" dirty="0" smtClean="0"/>
              <a:t>catalizadores biológicos</a:t>
            </a:r>
            <a:r>
              <a:rPr lang="es-VE" sz="2400" baseline="0" dirty="0" smtClean="0"/>
              <a:t> </a:t>
            </a:r>
            <a:endParaRPr lang="es-VE" sz="2400" b="0" baseline="0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9552" y="840469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 dirty="0">
                <a:solidFill>
                  <a:srgbClr val="C00000"/>
                </a:solidFill>
              </a:rPr>
              <a:t>Definición: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532622"/>
              </p:ext>
            </p:extLst>
          </p:nvPr>
        </p:nvGraphicFramePr>
        <p:xfrm>
          <a:off x="1692276" y="4077072"/>
          <a:ext cx="4538930" cy="2780928"/>
        </p:xfrm>
        <a:graphic>
          <a:graphicData uri="http://schemas.openxmlformats.org/presentationml/2006/ole">
            <p:oleObj spid="_x0000_s2097" name="Diapositiva" r:id="rId3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08238"/>
            <a:ext cx="44196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05150"/>
            <a:ext cx="3352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24000" y="68580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VE" sz="3200" i="1" baseline="0">
                <a:solidFill>
                  <a:srgbClr val="FF6600"/>
                </a:solidFill>
                <a:latin typeface="Comic Sans MS" pitchFamily="66" charset="0"/>
              </a:rPr>
              <a:t>Cinética enzimática de Michaelis - Menten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165725" y="6019800"/>
            <a:ext cx="32178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000000"/>
                </a:solidFill>
              </a:rPr>
              <a:t>Concentración de sustrato [S</a:t>
            </a:r>
            <a:r>
              <a:rPr lang="es-VE" sz="900" baseline="0">
                <a:solidFill>
                  <a:srgbClr val="000000"/>
                </a:solidFill>
              </a:rPr>
              <a:t> </a:t>
            </a:r>
            <a:r>
              <a:rPr lang="es-VE" sz="1400" baseline="0">
                <a:solidFill>
                  <a:srgbClr val="000000"/>
                </a:solidFill>
              </a:rPr>
              <a:t>] (mM)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 rot="-5400000">
            <a:off x="3021013" y="3897313"/>
            <a:ext cx="2641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000000"/>
                </a:solidFill>
              </a:rPr>
              <a:t>Velocidad inicial, V</a:t>
            </a:r>
            <a:r>
              <a:rPr lang="es-VE" sz="1400" baseline="-16000">
                <a:solidFill>
                  <a:srgbClr val="000000"/>
                </a:solidFill>
              </a:rPr>
              <a:t>o</a:t>
            </a:r>
            <a:r>
              <a:rPr lang="es-VE" sz="1400" baseline="0">
                <a:solidFill>
                  <a:srgbClr val="000000"/>
                </a:solidFill>
              </a:rPr>
              <a:t> (</a:t>
            </a:r>
            <a:r>
              <a:rPr lang="es-VE" sz="1400" baseline="0">
                <a:solidFill>
                  <a:srgbClr val="000000"/>
                </a:solidFill>
                <a:sym typeface="Symbol" pitchFamily="18" charset="2"/>
              </a:rPr>
              <a:t>M/min)</a:t>
            </a:r>
            <a:endParaRPr lang="es-VE" sz="140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3230563"/>
            <a:ext cx="3175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368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791200" y="2419350"/>
            <a:ext cx="1030288" cy="304800"/>
          </a:xfrm>
          <a:prstGeom prst="rect">
            <a:avLst/>
          </a:prstGeom>
          <a:solidFill>
            <a:srgbClr val="E7E5E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Pendiente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715963"/>
            <a:ext cx="769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VE" sz="3200" i="1" baseline="0">
                <a:solidFill>
                  <a:srgbClr val="CC3300"/>
                </a:solidFill>
                <a:latin typeface="Comic Sans MS" pitchFamily="66" charset="0"/>
              </a:rPr>
              <a:t>Representación de Lineweaver - Burk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 rot="10202596">
            <a:off x="6759575" y="1700213"/>
            <a:ext cx="549275" cy="403225"/>
            <a:chOff x="3196" y="2526"/>
            <a:chExt cx="346" cy="254"/>
          </a:xfrm>
        </p:grpSpPr>
        <p:sp>
          <p:nvSpPr>
            <p:cNvPr id="30783" name="Rectangle 5"/>
            <p:cNvSpPr>
              <a:spLocks noChangeArrowheads="1"/>
            </p:cNvSpPr>
            <p:nvPr/>
          </p:nvSpPr>
          <p:spPr bwMode="auto">
            <a:xfrm rot="-7789432">
              <a:off x="3196" y="2526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84" name="Oval 6"/>
            <p:cNvSpPr>
              <a:spLocks noChangeArrowheads="1"/>
            </p:cNvSpPr>
            <p:nvPr/>
          </p:nvSpPr>
          <p:spPr bwMode="auto">
            <a:xfrm rot="-4856642">
              <a:off x="3383" y="2621"/>
              <a:ext cx="227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23" name="Group 7"/>
          <p:cNvGrpSpPr>
            <a:grpSpLocks/>
          </p:cNvGrpSpPr>
          <p:nvPr/>
        </p:nvGrpSpPr>
        <p:grpSpPr bwMode="auto">
          <a:xfrm rot="-5853926">
            <a:off x="1474788" y="4010025"/>
            <a:ext cx="549275" cy="403225"/>
            <a:chOff x="3196" y="2526"/>
            <a:chExt cx="346" cy="254"/>
          </a:xfrm>
        </p:grpSpPr>
        <p:sp>
          <p:nvSpPr>
            <p:cNvPr id="30781" name="Rectangle 8"/>
            <p:cNvSpPr>
              <a:spLocks noChangeArrowheads="1"/>
            </p:cNvSpPr>
            <p:nvPr/>
          </p:nvSpPr>
          <p:spPr bwMode="auto">
            <a:xfrm rot="-7789432">
              <a:off x="3196" y="2526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82" name="Oval 9"/>
            <p:cNvSpPr>
              <a:spLocks noChangeArrowheads="1"/>
            </p:cNvSpPr>
            <p:nvPr/>
          </p:nvSpPr>
          <p:spPr bwMode="auto">
            <a:xfrm rot="-4856642">
              <a:off x="3383" y="2621"/>
              <a:ext cx="227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24" name="Group 10"/>
          <p:cNvGrpSpPr>
            <a:grpSpLocks/>
          </p:cNvGrpSpPr>
          <p:nvPr/>
        </p:nvGrpSpPr>
        <p:grpSpPr bwMode="auto">
          <a:xfrm rot="4516288">
            <a:off x="4930775" y="4941888"/>
            <a:ext cx="549275" cy="403225"/>
            <a:chOff x="3196" y="2526"/>
            <a:chExt cx="346" cy="254"/>
          </a:xfrm>
        </p:grpSpPr>
        <p:sp>
          <p:nvSpPr>
            <p:cNvPr id="30779" name="Rectangle 11"/>
            <p:cNvSpPr>
              <a:spLocks noChangeArrowheads="1"/>
            </p:cNvSpPr>
            <p:nvPr/>
          </p:nvSpPr>
          <p:spPr bwMode="auto">
            <a:xfrm rot="-7789432">
              <a:off x="3196" y="2526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80" name="Oval 12"/>
            <p:cNvSpPr>
              <a:spLocks noChangeArrowheads="1"/>
            </p:cNvSpPr>
            <p:nvPr/>
          </p:nvSpPr>
          <p:spPr bwMode="auto">
            <a:xfrm rot="-4856642">
              <a:off x="3383" y="2621"/>
              <a:ext cx="227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25" name="Group 13"/>
          <p:cNvGrpSpPr>
            <a:grpSpLocks/>
          </p:cNvGrpSpPr>
          <p:nvPr/>
        </p:nvGrpSpPr>
        <p:grpSpPr bwMode="auto">
          <a:xfrm>
            <a:off x="4114800" y="3581400"/>
            <a:ext cx="1508125" cy="1143000"/>
            <a:chOff x="2592" y="2256"/>
            <a:chExt cx="950" cy="720"/>
          </a:xfrm>
        </p:grpSpPr>
        <p:sp>
          <p:nvSpPr>
            <p:cNvPr id="30775" name="Oval 14"/>
            <p:cNvSpPr>
              <a:spLocks noChangeArrowheads="1"/>
            </p:cNvSpPr>
            <p:nvPr/>
          </p:nvSpPr>
          <p:spPr bwMode="auto">
            <a:xfrm>
              <a:off x="2592" y="2256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grpSp>
          <p:nvGrpSpPr>
            <p:cNvPr id="30776" name="Group 15"/>
            <p:cNvGrpSpPr>
              <a:grpSpLocks/>
            </p:cNvGrpSpPr>
            <p:nvPr/>
          </p:nvGrpSpPr>
          <p:grpSpPr bwMode="auto">
            <a:xfrm>
              <a:off x="3196" y="2526"/>
              <a:ext cx="346" cy="254"/>
              <a:chOff x="3196" y="2526"/>
              <a:chExt cx="346" cy="254"/>
            </a:xfrm>
          </p:grpSpPr>
          <p:sp>
            <p:nvSpPr>
              <p:cNvPr id="30777" name="Rectangle 16"/>
              <p:cNvSpPr>
                <a:spLocks noChangeArrowheads="1"/>
              </p:cNvSpPr>
              <p:nvPr/>
            </p:nvSpPr>
            <p:spPr bwMode="auto">
              <a:xfrm rot="-7789432">
                <a:off x="3196" y="2526"/>
                <a:ext cx="240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78" name="Oval 17"/>
              <p:cNvSpPr>
                <a:spLocks noChangeArrowheads="1"/>
              </p:cNvSpPr>
              <p:nvPr/>
            </p:nvSpPr>
            <p:spPr bwMode="auto">
              <a:xfrm rot="-4856642">
                <a:off x="3383" y="2621"/>
                <a:ext cx="227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30726" name="AutoShape 18"/>
          <p:cNvSpPr>
            <a:spLocks noChangeArrowheads="1"/>
          </p:cNvSpPr>
          <p:nvPr/>
        </p:nvSpPr>
        <p:spPr bwMode="auto">
          <a:xfrm>
            <a:off x="1258888" y="5300663"/>
            <a:ext cx="215900" cy="360362"/>
          </a:xfrm>
          <a:prstGeom prst="can">
            <a:avLst>
              <a:gd name="adj" fmla="val 41728"/>
            </a:avLst>
          </a:prstGeom>
          <a:solidFill>
            <a:srgbClr val="00CC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0727" name="AutoShape 19"/>
          <p:cNvSpPr>
            <a:spLocks noChangeArrowheads="1"/>
          </p:cNvSpPr>
          <p:nvPr/>
        </p:nvSpPr>
        <p:spPr bwMode="auto">
          <a:xfrm>
            <a:off x="1763713" y="5229225"/>
            <a:ext cx="431800" cy="431800"/>
          </a:xfrm>
          <a:prstGeom prst="cube">
            <a:avLst>
              <a:gd name="adj" fmla="val 25000"/>
            </a:avLst>
          </a:prstGeom>
          <a:solidFill>
            <a:srgbClr val="00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grpSp>
        <p:nvGrpSpPr>
          <p:cNvPr id="30728" name="Group 20"/>
          <p:cNvGrpSpPr>
            <a:grpSpLocks/>
          </p:cNvGrpSpPr>
          <p:nvPr/>
        </p:nvGrpSpPr>
        <p:grpSpPr bwMode="auto">
          <a:xfrm rot="-8780527">
            <a:off x="5003800" y="3141663"/>
            <a:ext cx="630238" cy="498475"/>
            <a:chOff x="2017" y="3066"/>
            <a:chExt cx="397" cy="314"/>
          </a:xfrm>
        </p:grpSpPr>
        <p:sp>
          <p:nvSpPr>
            <p:cNvPr id="30773" name="Rectangle 21"/>
            <p:cNvSpPr>
              <a:spLocks noChangeArrowheads="1"/>
            </p:cNvSpPr>
            <p:nvPr/>
          </p:nvSpPr>
          <p:spPr bwMode="auto">
            <a:xfrm>
              <a:off x="2174" y="3140"/>
              <a:ext cx="240" cy="2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74" name="Rectangle 22"/>
            <p:cNvSpPr>
              <a:spLocks noChangeArrowheads="1"/>
            </p:cNvSpPr>
            <p:nvPr/>
          </p:nvSpPr>
          <p:spPr bwMode="auto">
            <a:xfrm rot="3012941">
              <a:off x="2106" y="2977"/>
              <a:ext cx="114" cy="291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29" name="Group 23"/>
          <p:cNvGrpSpPr>
            <a:grpSpLocks/>
          </p:cNvGrpSpPr>
          <p:nvPr/>
        </p:nvGrpSpPr>
        <p:grpSpPr bwMode="auto">
          <a:xfrm rot="2422043">
            <a:off x="1854200" y="2138363"/>
            <a:ext cx="630238" cy="498475"/>
            <a:chOff x="2017" y="3066"/>
            <a:chExt cx="397" cy="314"/>
          </a:xfrm>
        </p:grpSpPr>
        <p:sp>
          <p:nvSpPr>
            <p:cNvPr id="30771" name="Rectangle 24"/>
            <p:cNvSpPr>
              <a:spLocks noChangeArrowheads="1"/>
            </p:cNvSpPr>
            <p:nvPr/>
          </p:nvSpPr>
          <p:spPr bwMode="auto">
            <a:xfrm>
              <a:off x="2174" y="3140"/>
              <a:ext cx="240" cy="2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72" name="Rectangle 25"/>
            <p:cNvSpPr>
              <a:spLocks noChangeArrowheads="1"/>
            </p:cNvSpPr>
            <p:nvPr/>
          </p:nvSpPr>
          <p:spPr bwMode="auto">
            <a:xfrm rot="3012941">
              <a:off x="2106" y="2977"/>
              <a:ext cx="114" cy="291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30" name="Group 26"/>
          <p:cNvGrpSpPr>
            <a:grpSpLocks/>
          </p:cNvGrpSpPr>
          <p:nvPr/>
        </p:nvGrpSpPr>
        <p:grpSpPr bwMode="auto">
          <a:xfrm rot="6737514">
            <a:off x="5730082" y="1412081"/>
            <a:ext cx="630238" cy="498475"/>
            <a:chOff x="2017" y="3066"/>
            <a:chExt cx="397" cy="314"/>
          </a:xfrm>
        </p:grpSpPr>
        <p:sp>
          <p:nvSpPr>
            <p:cNvPr id="30769" name="Rectangle 27"/>
            <p:cNvSpPr>
              <a:spLocks noChangeArrowheads="1"/>
            </p:cNvSpPr>
            <p:nvPr/>
          </p:nvSpPr>
          <p:spPr bwMode="auto">
            <a:xfrm>
              <a:off x="2174" y="3140"/>
              <a:ext cx="240" cy="2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70" name="Rectangle 28"/>
            <p:cNvSpPr>
              <a:spLocks noChangeArrowheads="1"/>
            </p:cNvSpPr>
            <p:nvPr/>
          </p:nvSpPr>
          <p:spPr bwMode="auto">
            <a:xfrm rot="3012941">
              <a:off x="2106" y="2977"/>
              <a:ext cx="114" cy="291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31" name="Group 29"/>
          <p:cNvGrpSpPr>
            <a:grpSpLocks/>
          </p:cNvGrpSpPr>
          <p:nvPr/>
        </p:nvGrpSpPr>
        <p:grpSpPr bwMode="auto">
          <a:xfrm>
            <a:off x="3201988" y="4867275"/>
            <a:ext cx="1446212" cy="1228725"/>
            <a:chOff x="2017" y="3066"/>
            <a:chExt cx="911" cy="774"/>
          </a:xfrm>
        </p:grpSpPr>
        <p:sp>
          <p:nvSpPr>
            <p:cNvPr id="30765" name="Oval 30"/>
            <p:cNvSpPr>
              <a:spLocks noChangeArrowheads="1"/>
            </p:cNvSpPr>
            <p:nvPr/>
          </p:nvSpPr>
          <p:spPr bwMode="auto">
            <a:xfrm>
              <a:off x="2160" y="3120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grpSp>
          <p:nvGrpSpPr>
            <p:cNvPr id="30766" name="Group 31"/>
            <p:cNvGrpSpPr>
              <a:grpSpLocks/>
            </p:cNvGrpSpPr>
            <p:nvPr/>
          </p:nvGrpSpPr>
          <p:grpSpPr bwMode="auto">
            <a:xfrm>
              <a:off x="2017" y="3066"/>
              <a:ext cx="397" cy="314"/>
              <a:chOff x="2017" y="3066"/>
              <a:chExt cx="397" cy="314"/>
            </a:xfrm>
          </p:grpSpPr>
          <p:sp>
            <p:nvSpPr>
              <p:cNvPr id="30767" name="Rectangle 32"/>
              <p:cNvSpPr>
                <a:spLocks noChangeArrowheads="1"/>
              </p:cNvSpPr>
              <p:nvPr/>
            </p:nvSpPr>
            <p:spPr bwMode="auto">
              <a:xfrm>
                <a:off x="2174" y="3140"/>
                <a:ext cx="240" cy="240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68" name="Rectangle 33"/>
              <p:cNvSpPr>
                <a:spLocks noChangeArrowheads="1"/>
              </p:cNvSpPr>
              <p:nvPr/>
            </p:nvSpPr>
            <p:spPr bwMode="auto">
              <a:xfrm rot="3012941">
                <a:off x="2106" y="2977"/>
                <a:ext cx="114" cy="291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</p:grpSp>
      <p:grpSp>
        <p:nvGrpSpPr>
          <p:cNvPr id="30732" name="Group 37"/>
          <p:cNvGrpSpPr>
            <a:grpSpLocks/>
          </p:cNvGrpSpPr>
          <p:nvPr/>
        </p:nvGrpSpPr>
        <p:grpSpPr bwMode="auto">
          <a:xfrm rot="4993359" flipH="1">
            <a:off x="3741738" y="1527175"/>
            <a:ext cx="1219200" cy="1143000"/>
            <a:chOff x="3264" y="1152"/>
            <a:chExt cx="768" cy="720"/>
          </a:xfrm>
        </p:grpSpPr>
        <p:sp>
          <p:nvSpPr>
            <p:cNvPr id="30763" name="Oval 38"/>
            <p:cNvSpPr>
              <a:spLocks noChangeArrowheads="1"/>
            </p:cNvSpPr>
            <p:nvPr/>
          </p:nvSpPr>
          <p:spPr bwMode="auto">
            <a:xfrm>
              <a:off x="3264" y="1152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64" name="Rectangle 39"/>
            <p:cNvSpPr>
              <a:spLocks noChangeArrowheads="1"/>
            </p:cNvSpPr>
            <p:nvPr/>
          </p:nvSpPr>
          <p:spPr bwMode="auto">
            <a:xfrm>
              <a:off x="3778" y="161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30733" name="Group 40"/>
          <p:cNvGrpSpPr>
            <a:grpSpLocks/>
          </p:cNvGrpSpPr>
          <p:nvPr/>
        </p:nvGrpSpPr>
        <p:grpSpPr bwMode="auto">
          <a:xfrm rot="3497080">
            <a:off x="2454275" y="2608263"/>
            <a:ext cx="1219200" cy="1143000"/>
            <a:chOff x="3264" y="1152"/>
            <a:chExt cx="768" cy="720"/>
          </a:xfrm>
        </p:grpSpPr>
        <p:sp>
          <p:nvSpPr>
            <p:cNvPr id="30761" name="Oval 41"/>
            <p:cNvSpPr>
              <a:spLocks noChangeArrowheads="1"/>
            </p:cNvSpPr>
            <p:nvPr/>
          </p:nvSpPr>
          <p:spPr bwMode="auto">
            <a:xfrm>
              <a:off x="3264" y="1152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778" y="161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sp>
        <p:nvSpPr>
          <p:cNvPr id="30734" name="Text Box 43"/>
          <p:cNvSpPr txBox="1">
            <a:spLocks noChangeArrowheads="1"/>
          </p:cNvSpPr>
          <p:nvPr/>
        </p:nvSpPr>
        <p:spPr bwMode="auto">
          <a:xfrm>
            <a:off x="1060450" y="6124575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aseline="0"/>
              <a:t>Productos</a:t>
            </a:r>
          </a:p>
        </p:txBody>
      </p:sp>
      <p:sp>
        <p:nvSpPr>
          <p:cNvPr id="30735" name="Line 44"/>
          <p:cNvSpPr>
            <a:spLocks noChangeShapeType="1"/>
          </p:cNvSpPr>
          <p:nvPr/>
        </p:nvSpPr>
        <p:spPr bwMode="auto">
          <a:xfrm flipH="1" flipV="1">
            <a:off x="1403350" y="5732463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30736" name="Line 45"/>
          <p:cNvSpPr>
            <a:spLocks noChangeShapeType="1"/>
          </p:cNvSpPr>
          <p:nvPr/>
        </p:nvSpPr>
        <p:spPr bwMode="auto">
          <a:xfrm flipV="1">
            <a:off x="1692275" y="573405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30737" name="Arc 46"/>
          <p:cNvSpPr>
            <a:spLocks/>
          </p:cNvSpPr>
          <p:nvPr/>
        </p:nvSpPr>
        <p:spPr bwMode="auto">
          <a:xfrm flipH="1" flipV="1">
            <a:off x="2916238" y="3935413"/>
            <a:ext cx="576262" cy="768350"/>
          </a:xfrm>
          <a:custGeom>
            <a:avLst/>
            <a:gdLst>
              <a:gd name="T0" fmla="*/ 140117 w 21600"/>
              <a:gd name="T1" fmla="*/ 0 h 20952"/>
              <a:gd name="T2" fmla="*/ 576262 w 21600"/>
              <a:gd name="T3" fmla="*/ 768350 h 20952"/>
              <a:gd name="T4" fmla="*/ 0 w 21600"/>
              <a:gd name="T5" fmla="*/ 768350 h 20952"/>
              <a:gd name="T6" fmla="*/ 0 60000 65536"/>
              <a:gd name="T7" fmla="*/ 0 60000 65536"/>
              <a:gd name="T8" fmla="*/ 0 60000 65536"/>
              <a:gd name="T9" fmla="*/ 0 w 21600"/>
              <a:gd name="T10" fmla="*/ 0 h 20952"/>
              <a:gd name="T11" fmla="*/ 21600 w 21600"/>
              <a:gd name="T12" fmla="*/ 20952 h 20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52" fill="none" extrusionOk="0">
                <a:moveTo>
                  <a:pt x="5251" y="0"/>
                </a:moveTo>
                <a:cubicBezTo>
                  <a:pt x="14861" y="2408"/>
                  <a:pt x="21600" y="11045"/>
                  <a:pt x="21600" y="20952"/>
                </a:cubicBezTo>
              </a:path>
              <a:path w="21600" h="20952" stroke="0" extrusionOk="0">
                <a:moveTo>
                  <a:pt x="5251" y="0"/>
                </a:moveTo>
                <a:cubicBezTo>
                  <a:pt x="14861" y="2408"/>
                  <a:pt x="21600" y="11045"/>
                  <a:pt x="21600" y="20952"/>
                </a:cubicBezTo>
                <a:lnTo>
                  <a:pt x="0" y="20952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0738" name="Arc 47"/>
          <p:cNvSpPr>
            <a:spLocks/>
          </p:cNvSpPr>
          <p:nvPr/>
        </p:nvSpPr>
        <p:spPr bwMode="auto">
          <a:xfrm rot="1706281" flipH="1">
            <a:off x="2427288" y="4483100"/>
            <a:ext cx="865187" cy="768350"/>
          </a:xfrm>
          <a:custGeom>
            <a:avLst/>
            <a:gdLst>
              <a:gd name="T0" fmla="*/ 210369 w 21600"/>
              <a:gd name="T1" fmla="*/ 0 h 20952"/>
              <a:gd name="T2" fmla="*/ 865187 w 21600"/>
              <a:gd name="T3" fmla="*/ 768350 h 20952"/>
              <a:gd name="T4" fmla="*/ 0 w 21600"/>
              <a:gd name="T5" fmla="*/ 768350 h 20952"/>
              <a:gd name="T6" fmla="*/ 0 60000 65536"/>
              <a:gd name="T7" fmla="*/ 0 60000 65536"/>
              <a:gd name="T8" fmla="*/ 0 60000 65536"/>
              <a:gd name="T9" fmla="*/ 0 w 21600"/>
              <a:gd name="T10" fmla="*/ 0 h 20952"/>
              <a:gd name="T11" fmla="*/ 21600 w 21600"/>
              <a:gd name="T12" fmla="*/ 20952 h 20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52" fill="none" extrusionOk="0">
                <a:moveTo>
                  <a:pt x="5251" y="0"/>
                </a:moveTo>
                <a:cubicBezTo>
                  <a:pt x="14861" y="2408"/>
                  <a:pt x="21600" y="11045"/>
                  <a:pt x="21600" y="20952"/>
                </a:cubicBezTo>
              </a:path>
              <a:path w="21600" h="20952" stroke="0" extrusionOk="0">
                <a:moveTo>
                  <a:pt x="5251" y="0"/>
                </a:moveTo>
                <a:cubicBezTo>
                  <a:pt x="14861" y="2408"/>
                  <a:pt x="21600" y="11045"/>
                  <a:pt x="21600" y="20952"/>
                </a:cubicBezTo>
                <a:lnTo>
                  <a:pt x="0" y="20952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30739" name="Group 48"/>
          <p:cNvGrpSpPr>
            <a:grpSpLocks/>
          </p:cNvGrpSpPr>
          <p:nvPr/>
        </p:nvGrpSpPr>
        <p:grpSpPr bwMode="auto">
          <a:xfrm rot="10320119">
            <a:off x="5573713" y="2271713"/>
            <a:ext cx="1446212" cy="1228725"/>
            <a:chOff x="2017" y="3066"/>
            <a:chExt cx="911" cy="774"/>
          </a:xfrm>
        </p:grpSpPr>
        <p:sp>
          <p:nvSpPr>
            <p:cNvPr id="30757" name="Oval 49"/>
            <p:cNvSpPr>
              <a:spLocks noChangeArrowheads="1"/>
            </p:cNvSpPr>
            <p:nvPr/>
          </p:nvSpPr>
          <p:spPr bwMode="auto">
            <a:xfrm>
              <a:off x="2160" y="3120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grpSp>
          <p:nvGrpSpPr>
            <p:cNvPr id="30758" name="Group 50"/>
            <p:cNvGrpSpPr>
              <a:grpSpLocks/>
            </p:cNvGrpSpPr>
            <p:nvPr/>
          </p:nvGrpSpPr>
          <p:grpSpPr bwMode="auto">
            <a:xfrm>
              <a:off x="2017" y="3066"/>
              <a:ext cx="397" cy="314"/>
              <a:chOff x="2017" y="3066"/>
              <a:chExt cx="397" cy="314"/>
            </a:xfrm>
          </p:grpSpPr>
          <p:sp>
            <p:nvSpPr>
              <p:cNvPr id="30759" name="Rectangle 51"/>
              <p:cNvSpPr>
                <a:spLocks noChangeArrowheads="1"/>
              </p:cNvSpPr>
              <p:nvPr/>
            </p:nvSpPr>
            <p:spPr bwMode="auto">
              <a:xfrm>
                <a:off x="2174" y="3140"/>
                <a:ext cx="240" cy="240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60" name="Rectangle 52"/>
              <p:cNvSpPr>
                <a:spLocks noChangeArrowheads="1"/>
              </p:cNvSpPr>
              <p:nvPr/>
            </p:nvSpPr>
            <p:spPr bwMode="auto">
              <a:xfrm rot="3012941">
                <a:off x="2106" y="2977"/>
                <a:ext cx="114" cy="291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30740" name="Text Box 53"/>
          <p:cNvSpPr txBox="1">
            <a:spLocks noChangeArrowheads="1"/>
          </p:cNvSpPr>
          <p:nvPr/>
        </p:nvSpPr>
        <p:spPr bwMode="auto">
          <a:xfrm>
            <a:off x="6327775" y="4273550"/>
            <a:ext cx="2160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baseline="0"/>
              <a:t>Sustrato e inhibidor pueden unirse al lugar activo</a:t>
            </a:r>
          </a:p>
        </p:txBody>
      </p:sp>
      <p:sp>
        <p:nvSpPr>
          <p:cNvPr id="30741" name="Line 54"/>
          <p:cNvSpPr>
            <a:spLocks noChangeShapeType="1"/>
          </p:cNvSpPr>
          <p:nvPr/>
        </p:nvSpPr>
        <p:spPr bwMode="auto">
          <a:xfrm flipH="1" flipV="1">
            <a:off x="6877050" y="3573463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30742" name="Line 55"/>
          <p:cNvSpPr>
            <a:spLocks noChangeShapeType="1"/>
          </p:cNvSpPr>
          <p:nvPr/>
        </p:nvSpPr>
        <p:spPr bwMode="auto">
          <a:xfrm flipH="1" flipV="1">
            <a:off x="5651500" y="4292600"/>
            <a:ext cx="64928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grpSp>
        <p:nvGrpSpPr>
          <p:cNvPr id="30743" name="Group 56"/>
          <p:cNvGrpSpPr>
            <a:grpSpLocks/>
          </p:cNvGrpSpPr>
          <p:nvPr/>
        </p:nvGrpSpPr>
        <p:grpSpPr bwMode="auto">
          <a:xfrm rot="-5400000">
            <a:off x="5216525" y="5449888"/>
            <a:ext cx="1295400" cy="1143000"/>
            <a:chOff x="2592" y="2256"/>
            <a:chExt cx="950" cy="720"/>
          </a:xfrm>
        </p:grpSpPr>
        <p:sp>
          <p:nvSpPr>
            <p:cNvPr id="30753" name="Oval 57"/>
            <p:cNvSpPr>
              <a:spLocks noChangeArrowheads="1"/>
            </p:cNvSpPr>
            <p:nvPr/>
          </p:nvSpPr>
          <p:spPr bwMode="auto">
            <a:xfrm>
              <a:off x="2592" y="2256"/>
              <a:ext cx="768" cy="72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grpSp>
          <p:nvGrpSpPr>
            <p:cNvPr id="30754" name="Group 58"/>
            <p:cNvGrpSpPr>
              <a:grpSpLocks/>
            </p:cNvGrpSpPr>
            <p:nvPr/>
          </p:nvGrpSpPr>
          <p:grpSpPr bwMode="auto">
            <a:xfrm>
              <a:off x="3196" y="2526"/>
              <a:ext cx="346" cy="254"/>
              <a:chOff x="3196" y="2526"/>
              <a:chExt cx="346" cy="254"/>
            </a:xfrm>
          </p:grpSpPr>
          <p:sp>
            <p:nvSpPr>
              <p:cNvPr id="30755" name="Rectangle 59"/>
              <p:cNvSpPr>
                <a:spLocks noChangeArrowheads="1"/>
              </p:cNvSpPr>
              <p:nvPr/>
            </p:nvSpPr>
            <p:spPr bwMode="auto">
              <a:xfrm rot="-7789432">
                <a:off x="3196" y="2526"/>
                <a:ext cx="240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56" name="Oval 60"/>
              <p:cNvSpPr>
                <a:spLocks noChangeArrowheads="1"/>
              </p:cNvSpPr>
              <p:nvPr/>
            </p:nvSpPr>
            <p:spPr bwMode="auto">
              <a:xfrm rot="-4856642">
                <a:off x="3383" y="2621"/>
                <a:ext cx="227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30744" name="Text Box 61"/>
          <p:cNvSpPr txBox="1">
            <a:spLocks noChangeArrowheads="1"/>
          </p:cNvSpPr>
          <p:nvPr/>
        </p:nvSpPr>
        <p:spPr bwMode="auto">
          <a:xfrm>
            <a:off x="6804025" y="5656263"/>
            <a:ext cx="216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baseline="0"/>
              <a:t>Inhibidor  impide la unión del sustrato</a:t>
            </a:r>
          </a:p>
        </p:txBody>
      </p:sp>
      <p:sp>
        <p:nvSpPr>
          <p:cNvPr id="30745" name="Line 62"/>
          <p:cNvSpPr>
            <a:spLocks noChangeShapeType="1"/>
          </p:cNvSpPr>
          <p:nvPr/>
        </p:nvSpPr>
        <p:spPr bwMode="auto">
          <a:xfrm flipH="1" flipV="1">
            <a:off x="6154738" y="5589588"/>
            <a:ext cx="64928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30746" name="Text Box 63"/>
          <p:cNvSpPr txBox="1">
            <a:spLocks noChangeArrowheads="1"/>
          </p:cNvSpPr>
          <p:nvPr/>
        </p:nvSpPr>
        <p:spPr bwMode="auto">
          <a:xfrm>
            <a:off x="1619250" y="1125538"/>
            <a:ext cx="216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baseline="0"/>
              <a:t>Sitio activo de la enzima</a:t>
            </a:r>
          </a:p>
        </p:txBody>
      </p:sp>
      <p:sp>
        <p:nvSpPr>
          <p:cNvPr id="30747" name="Line 64"/>
          <p:cNvSpPr>
            <a:spLocks noChangeShapeType="1"/>
          </p:cNvSpPr>
          <p:nvPr/>
        </p:nvSpPr>
        <p:spPr bwMode="auto">
          <a:xfrm flipH="1" flipV="1">
            <a:off x="3346450" y="1557338"/>
            <a:ext cx="64928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30748" name="Text Box 65"/>
          <p:cNvSpPr txBox="1">
            <a:spLocks noChangeArrowheads="1"/>
          </p:cNvSpPr>
          <p:nvPr/>
        </p:nvSpPr>
        <p:spPr bwMode="auto">
          <a:xfrm>
            <a:off x="7308850" y="2420938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aseline="0"/>
              <a:t>Inhibidor</a:t>
            </a:r>
          </a:p>
        </p:txBody>
      </p:sp>
      <p:sp>
        <p:nvSpPr>
          <p:cNvPr id="30749" name="Line 67"/>
          <p:cNvSpPr>
            <a:spLocks noChangeShapeType="1"/>
          </p:cNvSpPr>
          <p:nvPr/>
        </p:nvSpPr>
        <p:spPr bwMode="auto">
          <a:xfrm flipH="1" flipV="1">
            <a:off x="7378700" y="2133600"/>
            <a:ext cx="4333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30750" name="Text Box 69"/>
          <p:cNvSpPr txBox="1">
            <a:spLocks noChangeArrowheads="1"/>
          </p:cNvSpPr>
          <p:nvPr/>
        </p:nvSpPr>
        <p:spPr bwMode="auto">
          <a:xfrm>
            <a:off x="6732588" y="98107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aseline="0"/>
              <a:t>Sustrato</a:t>
            </a:r>
          </a:p>
        </p:txBody>
      </p:sp>
      <p:sp>
        <p:nvSpPr>
          <p:cNvPr id="30751" name="Line 70"/>
          <p:cNvSpPr>
            <a:spLocks noChangeShapeType="1"/>
          </p:cNvSpPr>
          <p:nvPr/>
        </p:nvSpPr>
        <p:spPr bwMode="auto">
          <a:xfrm flipH="1">
            <a:off x="6372225" y="1268413"/>
            <a:ext cx="4333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55367" name="Text Box 71"/>
          <p:cNvSpPr txBox="1">
            <a:spLocks noChangeArrowheads="1"/>
          </p:cNvSpPr>
          <p:nvPr/>
        </p:nvSpPr>
        <p:spPr bwMode="auto">
          <a:xfrm>
            <a:off x="2609850" y="40481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Inhibidor competitivo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29200" y="3048000"/>
            <a:ext cx="3352800" cy="2971800"/>
            <a:chOff x="3168" y="1920"/>
            <a:chExt cx="2112" cy="1872"/>
          </a:xfrm>
        </p:grpSpPr>
        <p:sp>
          <p:nvSpPr>
            <p:cNvPr id="31788" name="Line 13"/>
            <p:cNvSpPr>
              <a:spLocks noChangeShapeType="1"/>
            </p:cNvSpPr>
            <p:nvPr/>
          </p:nvSpPr>
          <p:spPr bwMode="auto">
            <a:xfrm>
              <a:off x="3840" y="1920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1789" name="Line 14"/>
            <p:cNvSpPr>
              <a:spLocks noChangeShapeType="1"/>
            </p:cNvSpPr>
            <p:nvPr/>
          </p:nvSpPr>
          <p:spPr bwMode="auto">
            <a:xfrm>
              <a:off x="3168" y="3792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3062288"/>
            <a:ext cx="3352800" cy="2971800"/>
            <a:chOff x="528" y="1920"/>
            <a:chExt cx="2112" cy="1872"/>
          </a:xfrm>
        </p:grpSpPr>
        <p:sp>
          <p:nvSpPr>
            <p:cNvPr id="31786" name="Line 8"/>
            <p:cNvSpPr>
              <a:spLocks noChangeShapeType="1"/>
            </p:cNvSpPr>
            <p:nvPr/>
          </p:nvSpPr>
          <p:spPr bwMode="auto">
            <a:xfrm>
              <a:off x="540" y="1920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1787" name="Line 9"/>
            <p:cNvSpPr>
              <a:spLocks noChangeShapeType="1"/>
            </p:cNvSpPr>
            <p:nvPr/>
          </p:nvSpPr>
          <p:spPr bwMode="auto">
            <a:xfrm>
              <a:off x="528" y="3792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827088" y="36068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990600" y="35814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86088" y="3733800"/>
            <a:ext cx="1335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competitivo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187450" y="60801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Km</a:t>
            </a:r>
            <a:r>
              <a:rPr lang="es-VE" sz="1400"/>
              <a:t>i</a:t>
            </a:r>
            <a:endParaRPr lang="es-VE" sz="1400" baseline="0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429000" y="60960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ym typeface="Symbol" pitchFamily="18" charset="2"/>
              </a:rPr>
              <a:t>S (mM)</a:t>
            </a:r>
            <a:endParaRPr lang="es-VE" sz="1400" baseline="0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5334000" y="3657600"/>
            <a:ext cx="24384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5791200" y="3352800"/>
            <a:ext cx="1076325" cy="2667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145338" y="41910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681788" y="3067050"/>
            <a:ext cx="1335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competitivo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315200" y="6019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ym typeface="Symbol" pitchFamily="18" charset="2"/>
              </a:rPr>
              <a:t>1/S (1/mM)</a:t>
            </a:r>
            <a:endParaRPr lang="es-VE" sz="1400" baseline="0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00600" y="60960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-1/Km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6156325" y="53006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553200" y="5133975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1/Vmax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591175" y="3048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39750" y="31242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657600" y="334645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714500" y="461010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Vmax/2</a:t>
            </a: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1441450" y="47736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2297113" y="557213"/>
            <a:ext cx="453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aseline="0">
                <a:solidFill>
                  <a:srgbClr val="FF6600"/>
                </a:solidFill>
                <a:latin typeface="Verdana" pitchFamily="34" charset="0"/>
              </a:rPr>
              <a:t>Inhibidor competitivo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311650" y="12985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/>
              <a:t>E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VE" sz="2400" baseline="0"/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2643188" y="1635125"/>
            <a:ext cx="36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/>
              <a:t>+</a:t>
            </a:r>
          </a:p>
          <a:p>
            <a:pPr algn="ctr" eaLnBrk="0" hangingPunct="0"/>
            <a:r>
              <a:rPr lang="es-VE" sz="2400" baseline="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2559050" y="27971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/>
              <a:t>E</a:t>
            </a:r>
            <a:r>
              <a:rPr lang="es-VE" sz="2400" baseline="0">
                <a:solidFill>
                  <a:srgbClr val="00CC00"/>
                </a:solidFill>
              </a:rPr>
              <a:t>I</a:t>
            </a:r>
            <a:endParaRPr lang="es-VE" sz="2400" baseline="0">
              <a:solidFill>
                <a:srgbClr val="FFFF00"/>
              </a:solidFill>
            </a:endParaRPr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5008563" y="1535113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794125" y="1498600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3695700" y="1557338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2843213" y="2486025"/>
            <a:ext cx="0" cy="381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2781300" y="2392363"/>
            <a:ext cx="0" cy="381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 flipH="1">
            <a:off x="876300" y="3657600"/>
            <a:ext cx="3124200" cy="2362200"/>
          </a:xfrm>
          <a:custGeom>
            <a:avLst/>
            <a:gdLst>
              <a:gd name="T0" fmla="*/ 0 w 21600"/>
              <a:gd name="T1" fmla="*/ 0 h 21600"/>
              <a:gd name="T2" fmla="*/ 3124200 w 21600"/>
              <a:gd name="T3" fmla="*/ 2362200 h 21600"/>
              <a:gd name="T4" fmla="*/ 0 w 21600"/>
              <a:gd name="T5" fmla="*/ 2362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6300" y="3644900"/>
            <a:ext cx="2616200" cy="2371725"/>
            <a:chOff x="552" y="2304"/>
            <a:chExt cx="1506" cy="1486"/>
          </a:xfrm>
        </p:grpSpPr>
        <p:sp>
          <p:nvSpPr>
            <p:cNvPr id="31784" name="Arc 3"/>
            <p:cNvSpPr>
              <a:spLocks/>
            </p:cNvSpPr>
            <p:nvPr/>
          </p:nvSpPr>
          <p:spPr bwMode="auto">
            <a:xfrm flipH="1">
              <a:off x="552" y="2304"/>
              <a:ext cx="1200" cy="1486"/>
            </a:xfrm>
            <a:custGeom>
              <a:avLst/>
              <a:gdLst>
                <a:gd name="T0" fmla="*/ 72 w 21600"/>
                <a:gd name="T1" fmla="*/ 0 h 21562"/>
                <a:gd name="T2" fmla="*/ 1200 w 21600"/>
                <a:gd name="T3" fmla="*/ 1486 h 21562"/>
                <a:gd name="T4" fmla="*/ 0 w 21600"/>
                <a:gd name="T5" fmla="*/ 1486 h 215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62"/>
                <a:gd name="T11" fmla="*/ 21600 w 21600"/>
                <a:gd name="T12" fmla="*/ 21562 h 21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62" fill="none" extrusionOk="0">
                  <a:moveTo>
                    <a:pt x="1287" y="0"/>
                  </a:moveTo>
                  <a:cubicBezTo>
                    <a:pt x="12696" y="681"/>
                    <a:pt x="21600" y="10132"/>
                    <a:pt x="21600" y="21562"/>
                  </a:cubicBezTo>
                </a:path>
                <a:path w="21600" h="21562" stroke="0" extrusionOk="0">
                  <a:moveTo>
                    <a:pt x="1287" y="0"/>
                  </a:moveTo>
                  <a:cubicBezTo>
                    <a:pt x="12696" y="681"/>
                    <a:pt x="21600" y="10132"/>
                    <a:pt x="21600" y="21562"/>
                  </a:cubicBezTo>
                  <a:lnTo>
                    <a:pt x="0" y="2156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1785" name="Line 4"/>
            <p:cNvSpPr>
              <a:spLocks noChangeShapeType="1"/>
            </p:cNvSpPr>
            <p:nvPr/>
          </p:nvSpPr>
          <p:spPr bwMode="auto">
            <a:xfrm>
              <a:off x="1674" y="2304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862013" y="47720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H="1">
            <a:off x="1346200" y="4768850"/>
            <a:ext cx="0" cy="1368425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1192213" y="4773613"/>
            <a:ext cx="0" cy="1368425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627313" y="12906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400" baseline="0"/>
              <a:t>E + 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ES" sz="2400" baseline="0">
              <a:solidFill>
                <a:srgbClr val="FF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507038" y="129381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>
                <a:solidFill>
                  <a:srgbClr val="0070C0"/>
                </a:solidFill>
              </a:rPr>
              <a:t>P</a:t>
            </a:r>
            <a:r>
              <a:rPr lang="es-VE" sz="2400" baseline="0"/>
              <a:t> + E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887413" y="6080125"/>
            <a:ext cx="47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1400" baseline="0"/>
              <a:t>Km</a:t>
            </a:r>
            <a:endParaRPr lang="es-ES" sz="1400" baseline="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435600" y="6105525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1400" baseline="0"/>
              <a:t>-1/Kmi</a:t>
            </a:r>
            <a:endParaRPr lang="es-ES" sz="14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22" grpId="0"/>
      <p:bldP spid="21526" grpId="0"/>
      <p:bldP spid="21527" grpId="0"/>
      <p:bldP spid="21531" grpId="0" animBg="1"/>
      <p:bldP spid="21532" grpId="0" animBg="1"/>
      <p:bldP spid="21533" grpId="0"/>
      <p:bldP spid="21534" grpId="0"/>
      <p:bldP spid="21535" grpId="0"/>
      <p:bldP spid="21536" grpId="0"/>
      <p:bldP spid="21537" grpId="0" animBg="1"/>
      <p:bldP spid="21538" grpId="0"/>
      <p:bldP spid="21539" grpId="0"/>
      <p:bldP spid="21540" grpId="0"/>
      <p:bldP spid="21541" grpId="0"/>
      <p:bldP spid="21542" grpId="0"/>
      <p:bldP spid="21543" grpId="0" animBg="1"/>
      <p:bldP spid="21544" grpId="0"/>
      <p:bldP spid="21545" grpId="0"/>
      <p:bldP spid="21546" grpId="0"/>
      <p:bldP spid="21551" grpId="0"/>
      <p:bldP spid="21552" grpId="0" animBg="1"/>
      <p:bldP spid="21553" grpId="0" animBg="1"/>
      <p:bldP spid="21554" grpId="0" animBg="1"/>
      <p:bldP spid="21555" grpId="0" animBg="1"/>
      <p:bldP spid="21556" grpId="0" animBg="1"/>
      <p:bldP spid="21515" grpId="0" animBg="1"/>
      <p:bldP spid="21547" grpId="0" animBg="1"/>
      <p:bldP spid="21550" grpId="0" animBg="1"/>
      <p:bldP spid="21548" grpId="0" animBg="1"/>
      <p:bldP spid="57349" grpId="0"/>
      <p:bldP spid="57350" grpId="0"/>
      <p:bldP spid="57355" grpId="0"/>
      <p:bldP spid="573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76300" y="4267200"/>
            <a:ext cx="2600325" cy="1752600"/>
            <a:chOff x="552" y="2688"/>
            <a:chExt cx="1638" cy="1104"/>
          </a:xfrm>
        </p:grpSpPr>
        <p:sp>
          <p:nvSpPr>
            <p:cNvPr id="32825" name="Arc 59"/>
            <p:cNvSpPr>
              <a:spLocks/>
            </p:cNvSpPr>
            <p:nvPr/>
          </p:nvSpPr>
          <p:spPr bwMode="auto">
            <a:xfrm flipH="1">
              <a:off x="552" y="2688"/>
              <a:ext cx="1368" cy="1104"/>
            </a:xfrm>
            <a:custGeom>
              <a:avLst/>
              <a:gdLst>
                <a:gd name="T0" fmla="*/ 0 w 21810"/>
                <a:gd name="T1" fmla="*/ 0 h 21600"/>
                <a:gd name="T2" fmla="*/ 1368 w 21810"/>
                <a:gd name="T3" fmla="*/ 1104 h 21600"/>
                <a:gd name="T4" fmla="*/ 13 w 21810"/>
                <a:gd name="T5" fmla="*/ 1104 h 21600"/>
                <a:gd name="T6" fmla="*/ 0 60000 65536"/>
                <a:gd name="T7" fmla="*/ 0 60000 65536"/>
                <a:gd name="T8" fmla="*/ 0 60000 65536"/>
                <a:gd name="T9" fmla="*/ 0 w 21810"/>
                <a:gd name="T10" fmla="*/ 0 h 21600"/>
                <a:gd name="T11" fmla="*/ 21810 w 218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0" h="21600" fill="none" extrusionOk="0">
                  <a:moveTo>
                    <a:pt x="0" y="1"/>
                  </a:moveTo>
                  <a:cubicBezTo>
                    <a:pt x="69" y="0"/>
                    <a:pt x="139" y="-1"/>
                    <a:pt x="210" y="0"/>
                  </a:cubicBezTo>
                  <a:cubicBezTo>
                    <a:pt x="12139" y="0"/>
                    <a:pt x="21810" y="9670"/>
                    <a:pt x="21810" y="21600"/>
                  </a:cubicBezTo>
                </a:path>
                <a:path w="21810" h="21600" stroke="0" extrusionOk="0">
                  <a:moveTo>
                    <a:pt x="0" y="1"/>
                  </a:moveTo>
                  <a:cubicBezTo>
                    <a:pt x="69" y="0"/>
                    <a:pt x="139" y="-1"/>
                    <a:pt x="210" y="0"/>
                  </a:cubicBezTo>
                  <a:cubicBezTo>
                    <a:pt x="12139" y="0"/>
                    <a:pt x="21810" y="9670"/>
                    <a:pt x="21810" y="21600"/>
                  </a:cubicBezTo>
                  <a:lnTo>
                    <a:pt x="21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2826" name="Line 60"/>
            <p:cNvSpPr>
              <a:spLocks noChangeShapeType="1"/>
            </p:cNvSpPr>
            <p:nvPr/>
          </p:nvSpPr>
          <p:spPr bwMode="auto">
            <a:xfrm>
              <a:off x="1918" y="2689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876300" y="3656013"/>
            <a:ext cx="2652713" cy="2360612"/>
            <a:chOff x="552" y="2303"/>
            <a:chExt cx="1671" cy="1487"/>
          </a:xfrm>
        </p:grpSpPr>
        <p:sp>
          <p:nvSpPr>
            <p:cNvPr id="32823" name="Arc 56"/>
            <p:cNvSpPr>
              <a:spLocks/>
            </p:cNvSpPr>
            <p:nvPr/>
          </p:nvSpPr>
          <p:spPr bwMode="auto">
            <a:xfrm flipH="1">
              <a:off x="552" y="2304"/>
              <a:ext cx="1200" cy="1486"/>
            </a:xfrm>
            <a:custGeom>
              <a:avLst/>
              <a:gdLst>
                <a:gd name="T0" fmla="*/ 72 w 21600"/>
                <a:gd name="T1" fmla="*/ 0 h 21562"/>
                <a:gd name="T2" fmla="*/ 1200 w 21600"/>
                <a:gd name="T3" fmla="*/ 1486 h 21562"/>
                <a:gd name="T4" fmla="*/ 0 w 21600"/>
                <a:gd name="T5" fmla="*/ 1486 h 215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62"/>
                <a:gd name="T11" fmla="*/ 21600 w 21600"/>
                <a:gd name="T12" fmla="*/ 21562 h 21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62" fill="none" extrusionOk="0">
                  <a:moveTo>
                    <a:pt x="1287" y="0"/>
                  </a:moveTo>
                  <a:cubicBezTo>
                    <a:pt x="12696" y="681"/>
                    <a:pt x="21600" y="10132"/>
                    <a:pt x="21600" y="21562"/>
                  </a:cubicBezTo>
                </a:path>
                <a:path w="21600" h="21562" stroke="0" extrusionOk="0">
                  <a:moveTo>
                    <a:pt x="1287" y="0"/>
                  </a:moveTo>
                  <a:cubicBezTo>
                    <a:pt x="12696" y="681"/>
                    <a:pt x="21600" y="10132"/>
                    <a:pt x="21600" y="21562"/>
                  </a:cubicBezTo>
                  <a:lnTo>
                    <a:pt x="0" y="2156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2824" name="Line 57"/>
            <p:cNvSpPr>
              <a:spLocks noChangeShapeType="1"/>
            </p:cNvSpPr>
            <p:nvPr/>
          </p:nvSpPr>
          <p:spPr bwMode="auto">
            <a:xfrm>
              <a:off x="1679" y="2303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029200" y="3048000"/>
            <a:ext cx="3352800" cy="2971800"/>
            <a:chOff x="3168" y="1920"/>
            <a:chExt cx="2112" cy="1872"/>
          </a:xfrm>
        </p:grpSpPr>
        <p:sp>
          <p:nvSpPr>
            <p:cNvPr id="32821" name="Line 65"/>
            <p:cNvSpPr>
              <a:spLocks noChangeShapeType="1"/>
            </p:cNvSpPr>
            <p:nvPr/>
          </p:nvSpPr>
          <p:spPr bwMode="auto">
            <a:xfrm>
              <a:off x="3840" y="1920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2822" name="Line 66"/>
            <p:cNvSpPr>
              <a:spLocks noChangeShapeType="1"/>
            </p:cNvSpPr>
            <p:nvPr/>
          </p:nvSpPr>
          <p:spPr bwMode="auto">
            <a:xfrm>
              <a:off x="3168" y="3792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838200" y="3611563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90600" y="35814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654300" y="4267200"/>
            <a:ext cx="1443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no competitivo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900113" y="6092825"/>
            <a:ext cx="47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Km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429000" y="60960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ym typeface="Symbol" pitchFamily="18" charset="2"/>
              </a:rPr>
              <a:t>S (mM)</a:t>
            </a:r>
            <a:endParaRPr lang="es-VE" sz="1400" baseline="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5334000" y="3657600"/>
            <a:ext cx="24384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5334000" y="3581400"/>
            <a:ext cx="16002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145338" y="41910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299200" y="3086100"/>
            <a:ext cx="1443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no competitivo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315200" y="6019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ym typeface="Symbol" pitchFamily="18" charset="2"/>
              </a:rPr>
              <a:t>1/S (1/mM)</a:t>
            </a:r>
            <a:endParaRPr lang="es-VE" sz="1400" baseline="0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057775" y="60960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-1/Km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6156325" y="53006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553200" y="5133975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1/Vmax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591175" y="3048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533400" y="30480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657600" y="334645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90488" y="4573588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Vmax/2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982788" y="404813"/>
            <a:ext cx="5153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aseline="0">
                <a:solidFill>
                  <a:srgbClr val="FFFF00"/>
                </a:solidFill>
                <a:latin typeface="Verdana" pitchFamily="34" charset="0"/>
              </a:rPr>
              <a:t>Inhibidor no competitivo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624138" y="11255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/>
              <a:t>E + 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VE" sz="2400" baseline="0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627313" y="1443038"/>
            <a:ext cx="36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/>
              <a:t>+</a:t>
            </a:r>
          </a:p>
          <a:p>
            <a:pPr algn="ctr" eaLnBrk="0" hangingPunct="0"/>
            <a:r>
              <a:rPr lang="es-VE" sz="2400" baseline="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559050" y="26844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/>
              <a:t>E</a:t>
            </a:r>
            <a:r>
              <a:rPr lang="es-VE" sz="2400" baseline="0">
                <a:solidFill>
                  <a:srgbClr val="00CC00"/>
                </a:solidFill>
              </a:rPr>
              <a:t>I</a:t>
            </a:r>
            <a:endParaRPr lang="es-VE" sz="2400" baseline="0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1174750" y="4772025"/>
            <a:ext cx="0" cy="1368425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5049838" y="1355725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3754438" y="1327150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3635375" y="1374775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2843213" y="2319338"/>
            <a:ext cx="0" cy="3810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2781300" y="2209800"/>
            <a:ext cx="0" cy="3810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3752850" y="2881313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4440238" y="1441450"/>
            <a:ext cx="36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/>
              <a:t>+</a:t>
            </a:r>
          </a:p>
          <a:p>
            <a:pPr algn="ctr" eaLnBrk="0" hangingPunct="0"/>
            <a:r>
              <a:rPr lang="es-VE" sz="2400" baseline="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4614863" y="2355850"/>
            <a:ext cx="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4543425" y="2252663"/>
            <a:ext cx="0" cy="3810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3652838" y="2938463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4953000" y="470535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1/Vmax</a:t>
            </a:r>
            <a:r>
              <a:rPr lang="es-VE" sz="1400"/>
              <a:t>i</a:t>
            </a:r>
            <a:endParaRPr lang="es-VE" sz="1400" baseline="0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 flipH="1">
            <a:off x="5738813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838200" y="4233863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3635375" y="39338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  <a:r>
              <a:rPr lang="es-VE" sz="1400"/>
              <a:t>i</a:t>
            </a:r>
            <a:endParaRPr lang="es-VE" sz="1400" baseline="0"/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457325" y="4981575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  <a:r>
              <a:rPr lang="es-VE" sz="1400"/>
              <a:t>i </a:t>
            </a:r>
            <a:r>
              <a:rPr lang="es-VE" sz="1400" baseline="0"/>
              <a:t>/2</a:t>
            </a:r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H="1">
            <a:off x="1219200" y="51339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838200" y="2971800"/>
            <a:ext cx="3352800" cy="3048000"/>
            <a:chOff x="528" y="1872"/>
            <a:chExt cx="2112" cy="1920"/>
          </a:xfrm>
        </p:grpSpPr>
        <p:sp>
          <p:nvSpPr>
            <p:cNvPr id="32819" name="Line 62"/>
            <p:cNvSpPr>
              <a:spLocks noChangeShapeType="1"/>
            </p:cNvSpPr>
            <p:nvPr/>
          </p:nvSpPr>
          <p:spPr bwMode="auto">
            <a:xfrm>
              <a:off x="528" y="3792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2820" name="Line 63"/>
            <p:cNvSpPr>
              <a:spLocks noChangeShapeType="1"/>
            </p:cNvSpPr>
            <p:nvPr/>
          </p:nvSpPr>
          <p:spPr bwMode="auto">
            <a:xfrm>
              <a:off x="528" y="1872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4284663" y="11255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/>
              <a:t>E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VE" sz="2400" baseline="0"/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>
            <a:off x="5580063" y="11255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400" baseline="0">
                <a:solidFill>
                  <a:srgbClr val="0070C0"/>
                </a:solidFill>
              </a:rPr>
              <a:t>P</a:t>
            </a:r>
            <a:r>
              <a:rPr lang="es-VE" sz="2400" baseline="0"/>
              <a:t> + E</a:t>
            </a:r>
            <a:endParaRPr lang="es-ES" sz="2400" baseline="0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2987675" y="2682875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400" baseline="0"/>
              <a:t>+ 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ES" sz="2400" baseline="0">
              <a:solidFill>
                <a:srgbClr val="FF0000"/>
              </a:solidFill>
            </a:endParaRPr>
          </a:p>
        </p:txBody>
      </p:sp>
      <p:sp>
        <p:nvSpPr>
          <p:cNvPr id="22598" name="Rectangle 70"/>
          <p:cNvSpPr>
            <a:spLocks noChangeArrowheads="1"/>
          </p:cNvSpPr>
          <p:nvPr/>
        </p:nvSpPr>
        <p:spPr bwMode="auto">
          <a:xfrm>
            <a:off x="4237038" y="2684463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400" baseline="0"/>
              <a:t>E</a:t>
            </a:r>
            <a:r>
              <a:rPr lang="es-VE" sz="2400" baseline="0">
                <a:solidFill>
                  <a:srgbClr val="00CC00"/>
                </a:solidFill>
              </a:rPr>
              <a:t>I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ES" sz="2400" baseline="0">
              <a:solidFill>
                <a:srgbClr val="FF0000"/>
              </a:solidFill>
            </a:endParaRPr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827088" y="513238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823913" y="4746625"/>
            <a:ext cx="409575" cy="12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 flipH="1">
            <a:off x="1174750" y="5132388"/>
            <a:ext cx="0" cy="1008062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6" grpId="0"/>
      <p:bldP spid="22537" grpId="0"/>
      <p:bldP spid="22538" grpId="0"/>
      <p:bldP spid="22538" grpId="1"/>
      <p:bldP spid="22539" grpId="0"/>
      <p:bldP spid="22542" grpId="0" animBg="1"/>
      <p:bldP spid="22543" grpId="0" animBg="1"/>
      <p:bldP spid="22544" grpId="0"/>
      <p:bldP spid="22545" grpId="0"/>
      <p:bldP spid="22546" grpId="0"/>
      <p:bldP spid="22547" grpId="0"/>
      <p:bldP spid="22547" grpId="1"/>
      <p:bldP spid="22548" grpId="0" animBg="1"/>
      <p:bldP spid="22549" grpId="0"/>
      <p:bldP spid="22550" grpId="0"/>
      <p:bldP spid="22551" grpId="0"/>
      <p:bldP spid="22553" grpId="0"/>
      <p:bldP spid="22555" grpId="0"/>
      <p:bldP spid="22556" grpId="0"/>
      <p:bldP spid="22557" grpId="0"/>
      <p:bldP spid="22561" grpId="0"/>
      <p:bldP spid="22559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/>
      <p:bldP spid="22569" grpId="0" animBg="1"/>
      <p:bldP spid="22570" grpId="0" animBg="1"/>
      <p:bldP spid="22571" grpId="0" animBg="1"/>
      <p:bldP spid="22573" grpId="0"/>
      <p:bldP spid="22574" grpId="0" animBg="1"/>
      <p:bldP spid="22577" grpId="0" animBg="1"/>
      <p:bldP spid="22579" grpId="0"/>
      <p:bldP spid="22581" grpId="0"/>
      <p:bldP spid="22582" grpId="0" animBg="1"/>
      <p:bldP spid="22595" grpId="0"/>
      <p:bldP spid="22596" grpId="0"/>
      <p:bldP spid="22597" grpId="0"/>
      <p:bldP spid="22598" grpId="0"/>
      <p:bldP spid="22599" grpId="0" animBg="1"/>
      <p:bldP spid="22558" grpId="0" animBg="1"/>
      <p:bldP spid="226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838200" y="601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795" name="Arc 3"/>
          <p:cNvSpPr>
            <a:spLocks/>
          </p:cNvSpPr>
          <p:nvPr/>
        </p:nvSpPr>
        <p:spPr bwMode="auto">
          <a:xfrm flipH="1">
            <a:off x="876300" y="3657600"/>
            <a:ext cx="2628900" cy="2359025"/>
          </a:xfrm>
          <a:custGeom>
            <a:avLst/>
            <a:gdLst>
              <a:gd name="T0" fmla="*/ 156760 w 21600"/>
              <a:gd name="T1" fmla="*/ 0 h 21562"/>
              <a:gd name="T2" fmla="*/ 2628900 w 21600"/>
              <a:gd name="T3" fmla="*/ 2359025 h 21562"/>
              <a:gd name="T4" fmla="*/ 0 w 21600"/>
              <a:gd name="T5" fmla="*/ 2359025 h 21562"/>
              <a:gd name="T6" fmla="*/ 0 60000 65536"/>
              <a:gd name="T7" fmla="*/ 0 60000 65536"/>
              <a:gd name="T8" fmla="*/ 0 60000 65536"/>
              <a:gd name="T9" fmla="*/ 0 w 21600"/>
              <a:gd name="T10" fmla="*/ 0 h 21562"/>
              <a:gd name="T11" fmla="*/ 21600 w 21600"/>
              <a:gd name="T12" fmla="*/ 21562 h 21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2" fill="none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</a:path>
              <a:path w="21600" h="21562" stroke="0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  <a:lnTo>
                  <a:pt x="0" y="2156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838200" y="3581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276600" y="3662363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708275" y="4267200"/>
            <a:ext cx="1335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acompetitivo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62000" y="60960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Km</a:t>
            </a:r>
            <a:r>
              <a:rPr lang="es-VE" sz="1400"/>
              <a:t>i </a:t>
            </a:r>
            <a:r>
              <a:rPr lang="es-VE" sz="1400" baseline="0"/>
              <a:t>Km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="0" baseline="0">
                <a:sym typeface="Symbol" pitchFamily="18" charset="2"/>
              </a:rPr>
              <a:t>S (mM)</a:t>
            </a:r>
            <a:endParaRPr lang="es-VE" sz="1400" b="0" baseline="0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5029200" y="601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6096000" y="3048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5638800" y="3657600"/>
            <a:ext cx="24384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H="1">
            <a:off x="5181600" y="3657600"/>
            <a:ext cx="2438400" cy="2362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7162800" y="44196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Sin inhibidor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196013" y="3444875"/>
            <a:ext cx="1335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400" baseline="0"/>
              <a:t>Con inhibidor</a:t>
            </a:r>
          </a:p>
          <a:p>
            <a:pPr algn="ctr" eaLnBrk="0" hangingPunct="0"/>
            <a:r>
              <a:rPr lang="es-VE" sz="1400" baseline="0"/>
              <a:t>acompetitivo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7315200" y="6019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ym typeface="Symbol" pitchFamily="18" charset="2"/>
              </a:rPr>
              <a:t>1/S (1/mM)</a:t>
            </a:r>
            <a:endParaRPr lang="es-VE" sz="1400" baseline="0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4800600" y="6096000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-1/Km</a:t>
            </a:r>
            <a:r>
              <a:rPr lang="es-VE" sz="1400"/>
              <a:t>i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6172200" y="5562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6553200" y="541020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1/Vmax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5591175" y="3048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33400" y="30480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3657600" y="334645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 rot="-5400000">
            <a:off x="204788" y="4573588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Vmax/2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178050" y="476250"/>
            <a:ext cx="4770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aseline="0">
                <a:solidFill>
                  <a:srgbClr val="FF0000"/>
                </a:solidFill>
                <a:latin typeface="Verdana" pitchFamily="34" charset="0"/>
              </a:rPr>
              <a:t>Inhibidor acompetitivo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628900" y="1146175"/>
            <a:ext cx="386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VE" sz="2400" baseline="0" dirty="0">
                <a:cs typeface="+mn-cs"/>
              </a:rPr>
              <a:t>E + </a:t>
            </a:r>
            <a:r>
              <a:rPr lang="es-VE" sz="2400" baseline="0" dirty="0">
                <a:solidFill>
                  <a:srgbClr val="FF0000"/>
                </a:solidFill>
                <a:cs typeface="+mn-cs"/>
              </a:rPr>
              <a:t>S</a:t>
            </a:r>
            <a:r>
              <a:rPr lang="es-VE" sz="2400" baseline="0" dirty="0">
                <a:cs typeface="+mn-cs"/>
              </a:rPr>
              <a:t>           E</a:t>
            </a:r>
            <a:r>
              <a:rPr lang="es-VE" sz="2400" baseline="0" dirty="0">
                <a:solidFill>
                  <a:srgbClr val="FF0000"/>
                </a:solidFill>
                <a:cs typeface="+mn-cs"/>
              </a:rPr>
              <a:t>S</a:t>
            </a:r>
            <a:r>
              <a:rPr lang="es-VE" sz="2400" baseline="0" dirty="0">
                <a:cs typeface="+mn-cs"/>
              </a:rPr>
              <a:t>          </a:t>
            </a:r>
            <a:r>
              <a:rPr lang="es-VE" sz="2400" baseline="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P</a:t>
            </a:r>
            <a:r>
              <a:rPr lang="es-VE" sz="2400" baseline="0" dirty="0">
                <a:cs typeface="+mn-cs"/>
              </a:rPr>
              <a:t> + E</a:t>
            </a:r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>
            <a:off x="842963" y="4724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>
            <a:off x="1304925" y="47244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0" name="Text Box 31"/>
          <p:cNvSpPr txBox="1">
            <a:spLocks noChangeArrowheads="1"/>
          </p:cNvSpPr>
          <p:nvPr/>
        </p:nvSpPr>
        <p:spPr bwMode="auto">
          <a:xfrm>
            <a:off x="4225925" y="2659063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/>
              <a:t>E</a:t>
            </a:r>
            <a:r>
              <a:rPr lang="es-VE" sz="2400" baseline="0">
                <a:solidFill>
                  <a:srgbClr val="00CC00"/>
                </a:solidFill>
              </a:rPr>
              <a:t>I</a:t>
            </a:r>
            <a:r>
              <a:rPr lang="es-VE" sz="2400" baseline="0">
                <a:solidFill>
                  <a:srgbClr val="FF0000"/>
                </a:solidFill>
              </a:rPr>
              <a:t>S</a:t>
            </a:r>
            <a:endParaRPr lang="es-VE" sz="2400" baseline="0"/>
          </a:p>
        </p:txBody>
      </p:sp>
      <p:sp>
        <p:nvSpPr>
          <p:cNvPr id="33821" name="Line 32"/>
          <p:cNvSpPr>
            <a:spLocks noChangeShapeType="1"/>
          </p:cNvSpPr>
          <p:nvPr/>
        </p:nvSpPr>
        <p:spPr bwMode="auto">
          <a:xfrm>
            <a:off x="4991100" y="1370013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3776663" y="1341438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3" name="Line 34"/>
          <p:cNvSpPr>
            <a:spLocks noChangeShapeType="1"/>
          </p:cNvSpPr>
          <p:nvPr/>
        </p:nvSpPr>
        <p:spPr bwMode="auto">
          <a:xfrm>
            <a:off x="3657600" y="1382713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4375150" y="1489075"/>
            <a:ext cx="36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aseline="0"/>
              <a:t>+</a:t>
            </a:r>
          </a:p>
          <a:p>
            <a:pPr algn="ctr" eaLnBrk="0" hangingPunct="0"/>
            <a:r>
              <a:rPr lang="es-VE" sz="2400" baseline="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25" name="Line 39"/>
          <p:cNvSpPr>
            <a:spLocks noChangeShapeType="1"/>
          </p:cNvSpPr>
          <p:nvPr/>
        </p:nvSpPr>
        <p:spPr bwMode="auto">
          <a:xfrm>
            <a:off x="4597400" y="23114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6" name="Line 40"/>
          <p:cNvSpPr>
            <a:spLocks noChangeShapeType="1"/>
          </p:cNvSpPr>
          <p:nvPr/>
        </p:nvSpPr>
        <p:spPr bwMode="auto">
          <a:xfrm>
            <a:off x="4546600" y="2230438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7" name="Text Box 43"/>
          <p:cNvSpPr txBox="1">
            <a:spLocks noChangeArrowheads="1"/>
          </p:cNvSpPr>
          <p:nvPr/>
        </p:nvSpPr>
        <p:spPr bwMode="auto">
          <a:xfrm>
            <a:off x="4953000" y="4953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1/Vmax</a:t>
            </a:r>
            <a:r>
              <a:rPr lang="es-VE" sz="1400"/>
              <a:t>i</a:t>
            </a:r>
            <a:endParaRPr lang="es-VE" sz="1400" baseline="0"/>
          </a:p>
        </p:txBody>
      </p:sp>
      <p:sp>
        <p:nvSpPr>
          <p:cNvPr id="33828" name="Line 44"/>
          <p:cNvSpPr>
            <a:spLocks noChangeShapeType="1"/>
          </p:cNvSpPr>
          <p:nvPr/>
        </p:nvSpPr>
        <p:spPr bwMode="auto">
          <a:xfrm flipH="1">
            <a:off x="5715000" y="512445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29" name="Line 46"/>
          <p:cNvSpPr>
            <a:spLocks noChangeShapeType="1"/>
          </p:cNvSpPr>
          <p:nvPr/>
        </p:nvSpPr>
        <p:spPr bwMode="auto">
          <a:xfrm>
            <a:off x="8382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30" name="Line 47"/>
          <p:cNvSpPr>
            <a:spLocks noChangeShapeType="1"/>
          </p:cNvSpPr>
          <p:nvPr/>
        </p:nvSpPr>
        <p:spPr bwMode="auto">
          <a:xfrm>
            <a:off x="838200" y="4191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31" name="Text Box 49"/>
          <p:cNvSpPr txBox="1">
            <a:spLocks noChangeArrowheads="1"/>
          </p:cNvSpPr>
          <p:nvPr/>
        </p:nvSpPr>
        <p:spPr bwMode="auto">
          <a:xfrm>
            <a:off x="3654425" y="3962400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  <a:r>
              <a:rPr lang="es-VE" sz="1400"/>
              <a:t>i</a:t>
            </a:r>
            <a:endParaRPr lang="es-VE" sz="1400" baseline="0"/>
          </a:p>
        </p:txBody>
      </p:sp>
      <p:sp>
        <p:nvSpPr>
          <p:cNvPr id="33832" name="Text Box 50"/>
          <p:cNvSpPr txBox="1">
            <a:spLocks noChangeArrowheads="1"/>
          </p:cNvSpPr>
          <p:nvPr/>
        </p:nvSpPr>
        <p:spPr bwMode="auto">
          <a:xfrm>
            <a:off x="1419225" y="4953000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Vmax</a:t>
            </a:r>
            <a:r>
              <a:rPr lang="es-VE" sz="1400"/>
              <a:t>i </a:t>
            </a:r>
            <a:r>
              <a:rPr lang="es-VE" sz="1400" baseline="0"/>
              <a:t>/2</a:t>
            </a:r>
          </a:p>
        </p:txBody>
      </p:sp>
      <p:sp>
        <p:nvSpPr>
          <p:cNvPr id="33833" name="Line 51"/>
          <p:cNvSpPr>
            <a:spLocks noChangeShapeType="1"/>
          </p:cNvSpPr>
          <p:nvPr/>
        </p:nvSpPr>
        <p:spPr bwMode="auto">
          <a:xfrm flipH="1">
            <a:off x="1135063" y="51228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3834" name="Text Box 54"/>
          <p:cNvSpPr txBox="1">
            <a:spLocks noChangeArrowheads="1"/>
          </p:cNvSpPr>
          <p:nvPr/>
        </p:nvSpPr>
        <p:spPr bwMode="auto">
          <a:xfrm>
            <a:off x="5362575" y="60960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/>
              <a:t>-1/Km</a:t>
            </a:r>
          </a:p>
        </p:txBody>
      </p:sp>
      <p:sp>
        <p:nvSpPr>
          <p:cNvPr id="33835" name="Line 55"/>
          <p:cNvSpPr>
            <a:spLocks noChangeShapeType="1"/>
          </p:cNvSpPr>
          <p:nvPr/>
        </p:nvSpPr>
        <p:spPr bwMode="auto">
          <a:xfrm>
            <a:off x="838200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33836" name="Group 56"/>
          <p:cNvGrpSpPr>
            <a:grpSpLocks/>
          </p:cNvGrpSpPr>
          <p:nvPr/>
        </p:nvGrpSpPr>
        <p:grpSpPr bwMode="auto">
          <a:xfrm>
            <a:off x="873125" y="4267200"/>
            <a:ext cx="2381250" cy="1752600"/>
            <a:chOff x="550" y="2688"/>
            <a:chExt cx="1500" cy="1104"/>
          </a:xfrm>
        </p:grpSpPr>
        <p:sp>
          <p:nvSpPr>
            <p:cNvPr id="33838" name="Arc 57"/>
            <p:cNvSpPr>
              <a:spLocks/>
            </p:cNvSpPr>
            <p:nvPr/>
          </p:nvSpPr>
          <p:spPr bwMode="auto">
            <a:xfrm flipH="1">
              <a:off x="550" y="2688"/>
              <a:ext cx="927" cy="1104"/>
            </a:xfrm>
            <a:custGeom>
              <a:avLst/>
              <a:gdLst>
                <a:gd name="T0" fmla="*/ 15 w 21600"/>
                <a:gd name="T1" fmla="*/ 0 h 21597"/>
                <a:gd name="T2" fmla="*/ 927 w 21600"/>
                <a:gd name="T3" fmla="*/ 1104 h 21597"/>
                <a:gd name="T4" fmla="*/ 0 w 21600"/>
                <a:gd name="T5" fmla="*/ 1104 h 215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7"/>
                <a:gd name="T11" fmla="*/ 21600 w 21600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7" fill="none" extrusionOk="0">
                  <a:moveTo>
                    <a:pt x="349" y="-1"/>
                  </a:moveTo>
                  <a:cubicBezTo>
                    <a:pt x="12140" y="190"/>
                    <a:pt x="21600" y="9803"/>
                    <a:pt x="21600" y="21597"/>
                  </a:cubicBezTo>
                </a:path>
                <a:path w="21600" h="21597" stroke="0" extrusionOk="0">
                  <a:moveTo>
                    <a:pt x="349" y="-1"/>
                  </a:moveTo>
                  <a:cubicBezTo>
                    <a:pt x="12140" y="190"/>
                    <a:pt x="21600" y="9803"/>
                    <a:pt x="21600" y="21597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3839" name="Line 58"/>
            <p:cNvSpPr>
              <a:spLocks noChangeShapeType="1"/>
            </p:cNvSpPr>
            <p:nvPr/>
          </p:nvSpPr>
          <p:spPr bwMode="auto">
            <a:xfrm>
              <a:off x="1434" y="2688"/>
              <a:ext cx="616" cy="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33837" name="Line 52"/>
          <p:cNvSpPr>
            <a:spLocks noChangeShapeType="1"/>
          </p:cNvSpPr>
          <p:nvPr/>
        </p:nvSpPr>
        <p:spPr bwMode="auto">
          <a:xfrm>
            <a:off x="1066800" y="5105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050"/>
          <p:cNvSpPr txBox="1">
            <a:spLocks noChangeArrowheads="1"/>
          </p:cNvSpPr>
          <p:nvPr/>
        </p:nvSpPr>
        <p:spPr bwMode="auto">
          <a:xfrm>
            <a:off x="2286000" y="11684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VE" sz="3200" i="1" baseline="0">
                <a:solidFill>
                  <a:srgbClr val="990099"/>
                </a:solidFill>
                <a:latin typeface="Comic Sans MS" pitchFamily="66" charset="0"/>
              </a:rPr>
              <a:t>Enzimas alostéricas</a:t>
            </a:r>
          </a:p>
        </p:txBody>
      </p:sp>
      <p:sp>
        <p:nvSpPr>
          <p:cNvPr id="34819" name="Text Box 2051"/>
          <p:cNvSpPr txBox="1">
            <a:spLocks noChangeArrowheads="1"/>
          </p:cNvSpPr>
          <p:nvPr/>
        </p:nvSpPr>
        <p:spPr bwMode="auto">
          <a:xfrm>
            <a:off x="762000" y="2017713"/>
            <a:ext cx="780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s-VE" baseline="0">
                <a:solidFill>
                  <a:srgbClr val="FF6600"/>
                </a:solidFill>
              </a:rPr>
              <a:t>1. Son proteínas con  múltiples  subunidades  y  con  múltiples  sitios </a:t>
            </a:r>
          </a:p>
          <a:p>
            <a:pPr algn="just" eaLnBrk="0" hangingPunct="0"/>
            <a:r>
              <a:rPr lang="es-VE" baseline="0">
                <a:solidFill>
                  <a:srgbClr val="FF6600"/>
                </a:solidFill>
              </a:rPr>
              <a:t>    activos. </a:t>
            </a:r>
          </a:p>
        </p:txBody>
      </p:sp>
      <p:sp>
        <p:nvSpPr>
          <p:cNvPr id="34820" name="Text Box 2052"/>
          <p:cNvSpPr txBox="1">
            <a:spLocks noChangeArrowheads="1"/>
          </p:cNvSpPr>
          <p:nvPr/>
        </p:nvSpPr>
        <p:spPr bwMode="auto">
          <a:xfrm>
            <a:off x="762000" y="4205288"/>
            <a:ext cx="573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s-VE" baseline="0">
                <a:solidFill>
                  <a:srgbClr val="0000FF"/>
                </a:solidFill>
              </a:rPr>
              <a:t>4. Presentan cooperatividad de unión del sustrato. </a:t>
            </a:r>
          </a:p>
        </p:txBody>
      </p:sp>
      <p:sp>
        <p:nvSpPr>
          <p:cNvPr id="34821" name="Text Box 2053"/>
          <p:cNvSpPr txBox="1">
            <a:spLocks noChangeArrowheads="1"/>
          </p:cNvSpPr>
          <p:nvPr/>
        </p:nvSpPr>
        <p:spPr bwMode="auto">
          <a:xfrm>
            <a:off x="762000" y="3397250"/>
            <a:ext cx="777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s-VE" baseline="0">
                <a:solidFill>
                  <a:srgbClr val="FF0000"/>
                </a:solidFill>
              </a:rPr>
              <a:t>3. Su  actividad  puede  estar regulada por metabolitos  activadores o </a:t>
            </a:r>
          </a:p>
          <a:p>
            <a:pPr algn="just" eaLnBrk="0" hangingPunct="0"/>
            <a:r>
              <a:rPr lang="es-VE" baseline="0">
                <a:solidFill>
                  <a:srgbClr val="FF0000"/>
                </a:solidFill>
              </a:rPr>
              <a:t>    inhibidores. </a:t>
            </a:r>
          </a:p>
        </p:txBody>
      </p:sp>
      <p:sp>
        <p:nvSpPr>
          <p:cNvPr id="34822" name="Text Box 2054"/>
          <p:cNvSpPr txBox="1">
            <a:spLocks noChangeArrowheads="1"/>
          </p:cNvSpPr>
          <p:nvPr/>
        </p:nvSpPr>
        <p:spPr bwMode="auto">
          <a:xfrm>
            <a:off x="762000" y="2833688"/>
            <a:ext cx="780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s-VE" baseline="0">
                <a:solidFill>
                  <a:srgbClr val="336600"/>
                </a:solidFill>
              </a:rPr>
              <a:t>2. Presentan  en  su  superficie un sitio catalítico y un sitio alostérico. </a:t>
            </a:r>
          </a:p>
        </p:txBody>
      </p:sp>
      <p:sp>
        <p:nvSpPr>
          <p:cNvPr id="34823" name="Text Box 2055"/>
          <p:cNvSpPr txBox="1">
            <a:spLocks noChangeArrowheads="1"/>
          </p:cNvSpPr>
          <p:nvPr/>
        </p:nvSpPr>
        <p:spPr bwMode="auto">
          <a:xfrm>
            <a:off x="762000" y="4738688"/>
            <a:ext cx="776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s-VE" baseline="0">
                <a:solidFill>
                  <a:srgbClr val="990000"/>
                </a:solidFill>
              </a:rPr>
              <a:t>5. Presentan una ubicación específica dentro de una  ruta  metabólica</a:t>
            </a:r>
          </a:p>
        </p:txBody>
      </p:sp>
      <p:sp>
        <p:nvSpPr>
          <p:cNvPr id="24585" name="Text Box 2057"/>
          <p:cNvSpPr txBox="1">
            <a:spLocks noChangeArrowheads="1"/>
          </p:cNvSpPr>
          <p:nvPr/>
        </p:nvSpPr>
        <p:spPr bwMode="auto">
          <a:xfrm>
            <a:off x="762000" y="5302250"/>
            <a:ext cx="782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es-VE" baseline="0">
                <a:solidFill>
                  <a:srgbClr val="FF0066"/>
                </a:solidFill>
                <a:cs typeface="+mn-cs"/>
              </a:rPr>
              <a:t>6. </a:t>
            </a:r>
            <a:r>
              <a:rPr lang="es-VE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  cumplen   con   la  cinética  de  Michaelis - Menten,  sus  curvas </a:t>
            </a:r>
          </a:p>
          <a:p>
            <a:pPr algn="just" eaLnBrk="0" hangingPunct="0">
              <a:defRPr/>
            </a:pPr>
            <a:r>
              <a:rPr lang="es-VE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presentan  un comportamiento sigmoideo.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2133600" y="25908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2133600" y="22098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6019800" y="2471738"/>
            <a:ext cx="381000" cy="366712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47" name="Line 14"/>
          <p:cNvSpPr>
            <a:spLocks noChangeShapeType="1"/>
          </p:cNvSpPr>
          <p:nvPr/>
        </p:nvSpPr>
        <p:spPr bwMode="auto">
          <a:xfrm>
            <a:off x="3733800" y="2438400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48" name="Line 15"/>
          <p:cNvSpPr>
            <a:spLocks noChangeShapeType="1"/>
          </p:cNvSpPr>
          <p:nvPr/>
        </p:nvSpPr>
        <p:spPr bwMode="auto">
          <a:xfrm>
            <a:off x="3505200" y="2590800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974725" y="1331913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0" baseline="0"/>
              <a:t>a) Modelo concertado</a:t>
            </a:r>
          </a:p>
        </p:txBody>
      </p:sp>
      <p:sp>
        <p:nvSpPr>
          <p:cNvPr id="35850" name="Text Box 17"/>
          <p:cNvSpPr txBox="1">
            <a:spLocks noChangeArrowheads="1"/>
          </p:cNvSpPr>
          <p:nvPr/>
        </p:nvSpPr>
        <p:spPr bwMode="auto">
          <a:xfrm>
            <a:off x="2078038" y="2906713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="0" baseline="0"/>
              <a:t>Estado T</a:t>
            </a:r>
          </a:p>
        </p:txBody>
      </p:sp>
      <p:sp>
        <p:nvSpPr>
          <p:cNvPr id="35851" name="Text Box 18"/>
          <p:cNvSpPr txBox="1">
            <a:spLocks noChangeArrowheads="1"/>
          </p:cNvSpPr>
          <p:nvPr/>
        </p:nvSpPr>
        <p:spPr bwMode="auto">
          <a:xfrm>
            <a:off x="5562600" y="291465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="0" baseline="0"/>
              <a:t>Estado R</a:t>
            </a: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9144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2954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4" name="Rectangle 22"/>
          <p:cNvSpPr>
            <a:spLocks noChangeArrowheads="1"/>
          </p:cNvSpPr>
          <p:nvPr/>
        </p:nvSpPr>
        <p:spPr bwMode="auto">
          <a:xfrm>
            <a:off x="914400" y="4724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5" name="Rectangle 23"/>
          <p:cNvSpPr>
            <a:spLocks noChangeArrowheads="1"/>
          </p:cNvSpPr>
          <p:nvPr/>
        </p:nvSpPr>
        <p:spPr bwMode="auto">
          <a:xfrm>
            <a:off x="1295400" y="4724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6" name="Rectangle 24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7" name="Rectangle 25"/>
          <p:cNvSpPr>
            <a:spLocks noChangeArrowheads="1"/>
          </p:cNvSpPr>
          <p:nvPr/>
        </p:nvSpPr>
        <p:spPr bwMode="auto">
          <a:xfrm>
            <a:off x="2971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8" name="Rectangle 26"/>
          <p:cNvSpPr>
            <a:spLocks noChangeArrowheads="1"/>
          </p:cNvSpPr>
          <p:nvPr/>
        </p:nvSpPr>
        <p:spPr bwMode="auto">
          <a:xfrm>
            <a:off x="2981325" y="4733925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9" name="Rectangle 27"/>
          <p:cNvSpPr>
            <a:spLocks noChangeArrowheads="1"/>
          </p:cNvSpPr>
          <p:nvPr/>
        </p:nvSpPr>
        <p:spPr bwMode="auto">
          <a:xfrm>
            <a:off x="4343400" y="51181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60" name="Rectangle 28"/>
          <p:cNvSpPr>
            <a:spLocks noChangeArrowheads="1"/>
          </p:cNvSpPr>
          <p:nvPr/>
        </p:nvSpPr>
        <p:spPr bwMode="auto">
          <a:xfrm>
            <a:off x="4724400" y="51181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61" name="Oval 30"/>
          <p:cNvSpPr>
            <a:spLocks noChangeArrowheads="1"/>
          </p:cNvSpPr>
          <p:nvPr/>
        </p:nvSpPr>
        <p:spPr bwMode="auto">
          <a:xfrm>
            <a:off x="2600325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2" name="Oval 31"/>
          <p:cNvSpPr>
            <a:spLocks noChangeArrowheads="1"/>
          </p:cNvSpPr>
          <p:nvPr/>
        </p:nvSpPr>
        <p:spPr bwMode="auto">
          <a:xfrm>
            <a:off x="4400550" y="466725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3" name="Oval 33"/>
          <p:cNvSpPr>
            <a:spLocks noChangeArrowheads="1"/>
          </p:cNvSpPr>
          <p:nvPr/>
        </p:nvSpPr>
        <p:spPr bwMode="auto">
          <a:xfrm>
            <a:off x="602615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4" name="Oval 32"/>
          <p:cNvSpPr>
            <a:spLocks noChangeArrowheads="1"/>
          </p:cNvSpPr>
          <p:nvPr/>
        </p:nvSpPr>
        <p:spPr bwMode="auto">
          <a:xfrm>
            <a:off x="4794250" y="46609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5" name="Oval 34"/>
          <p:cNvSpPr>
            <a:spLocks noChangeArrowheads="1"/>
          </p:cNvSpPr>
          <p:nvPr/>
        </p:nvSpPr>
        <p:spPr bwMode="auto">
          <a:xfrm>
            <a:off x="6045200" y="46355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6" name="Oval 36"/>
          <p:cNvSpPr>
            <a:spLocks noChangeArrowheads="1"/>
          </p:cNvSpPr>
          <p:nvPr/>
        </p:nvSpPr>
        <p:spPr bwMode="auto">
          <a:xfrm>
            <a:off x="768985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7" name="Oval 37"/>
          <p:cNvSpPr>
            <a:spLocks noChangeArrowheads="1"/>
          </p:cNvSpPr>
          <p:nvPr/>
        </p:nvSpPr>
        <p:spPr bwMode="auto">
          <a:xfrm>
            <a:off x="807720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8" name="Oval 38"/>
          <p:cNvSpPr>
            <a:spLocks noChangeArrowheads="1"/>
          </p:cNvSpPr>
          <p:nvPr/>
        </p:nvSpPr>
        <p:spPr bwMode="auto">
          <a:xfrm>
            <a:off x="7683500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9" name="Oval 39"/>
          <p:cNvSpPr>
            <a:spLocks noChangeArrowheads="1"/>
          </p:cNvSpPr>
          <p:nvPr/>
        </p:nvSpPr>
        <p:spPr bwMode="auto">
          <a:xfrm>
            <a:off x="8067675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70" name="Rectangle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71" name="Oval 35"/>
          <p:cNvSpPr>
            <a:spLocks noChangeArrowheads="1"/>
          </p:cNvSpPr>
          <p:nvPr/>
        </p:nvSpPr>
        <p:spPr bwMode="auto">
          <a:xfrm>
            <a:off x="6438900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72" name="Line 40"/>
          <p:cNvSpPr>
            <a:spLocks noChangeShapeType="1"/>
          </p:cNvSpPr>
          <p:nvPr/>
        </p:nvSpPr>
        <p:spPr bwMode="auto">
          <a:xfrm>
            <a:off x="20574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3" name="Line 41"/>
          <p:cNvSpPr>
            <a:spLocks noChangeShapeType="1"/>
          </p:cNvSpPr>
          <p:nvPr/>
        </p:nvSpPr>
        <p:spPr bwMode="auto">
          <a:xfrm>
            <a:off x="38100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4" name="Line 42"/>
          <p:cNvSpPr>
            <a:spLocks noChangeShapeType="1"/>
          </p:cNvSpPr>
          <p:nvPr/>
        </p:nvSpPr>
        <p:spPr bwMode="auto">
          <a:xfrm>
            <a:off x="54864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5" name="Line 43"/>
          <p:cNvSpPr>
            <a:spLocks noChangeShapeType="1"/>
          </p:cNvSpPr>
          <p:nvPr/>
        </p:nvSpPr>
        <p:spPr bwMode="auto">
          <a:xfrm>
            <a:off x="71628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6" name="Line 44"/>
          <p:cNvSpPr>
            <a:spLocks noChangeShapeType="1"/>
          </p:cNvSpPr>
          <p:nvPr/>
        </p:nvSpPr>
        <p:spPr bwMode="auto">
          <a:xfrm>
            <a:off x="19050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7" name="Line 45"/>
          <p:cNvSpPr>
            <a:spLocks noChangeShapeType="1"/>
          </p:cNvSpPr>
          <p:nvPr/>
        </p:nvSpPr>
        <p:spPr bwMode="auto">
          <a:xfrm>
            <a:off x="36576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8" name="Line 46"/>
          <p:cNvSpPr>
            <a:spLocks noChangeShapeType="1"/>
          </p:cNvSpPr>
          <p:nvPr/>
        </p:nvSpPr>
        <p:spPr bwMode="auto">
          <a:xfrm>
            <a:off x="53340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9" name="Line 47"/>
          <p:cNvSpPr>
            <a:spLocks noChangeShapeType="1"/>
          </p:cNvSpPr>
          <p:nvPr/>
        </p:nvSpPr>
        <p:spPr bwMode="auto">
          <a:xfrm>
            <a:off x="70104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80" name="Text Box 48"/>
          <p:cNvSpPr txBox="1">
            <a:spLocks noChangeArrowheads="1"/>
          </p:cNvSpPr>
          <p:nvPr/>
        </p:nvSpPr>
        <p:spPr bwMode="auto">
          <a:xfrm>
            <a:off x="973138" y="38354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0" baseline="0"/>
              <a:t>b) Modelo secuencial</a:t>
            </a:r>
          </a:p>
        </p:txBody>
      </p:sp>
      <p:sp>
        <p:nvSpPr>
          <p:cNvPr id="35881" name="Text Box 49"/>
          <p:cNvSpPr txBox="1">
            <a:spLocks noChangeArrowheads="1"/>
          </p:cNvSpPr>
          <p:nvPr/>
        </p:nvSpPr>
        <p:spPr bwMode="auto">
          <a:xfrm>
            <a:off x="838200" y="54864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="0" baseline="0"/>
              <a:t>Estado T</a:t>
            </a:r>
          </a:p>
        </p:txBody>
      </p:sp>
      <p:sp>
        <p:nvSpPr>
          <p:cNvPr id="35882" name="Text Box 50"/>
          <p:cNvSpPr txBox="1">
            <a:spLocks noChangeArrowheads="1"/>
          </p:cNvSpPr>
          <p:nvPr/>
        </p:nvSpPr>
        <p:spPr bwMode="auto">
          <a:xfrm>
            <a:off x="7620000" y="5486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="0" baseline="0"/>
              <a:t>Estado R</a:t>
            </a:r>
          </a:p>
        </p:txBody>
      </p:sp>
      <p:sp>
        <p:nvSpPr>
          <p:cNvPr id="35883" name="Text Box 51"/>
          <p:cNvSpPr txBox="1">
            <a:spLocks noChangeArrowheads="1"/>
          </p:cNvSpPr>
          <p:nvPr/>
        </p:nvSpPr>
        <p:spPr bwMode="auto">
          <a:xfrm>
            <a:off x="1225550" y="609600"/>
            <a:ext cx="654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 b="0" i="1" baseline="0">
                <a:solidFill>
                  <a:srgbClr val="0000FF"/>
                </a:solidFill>
                <a:latin typeface="Comic Sans MS" pitchFamily="66" charset="0"/>
              </a:rPr>
              <a:t>Modelos de interacción alostérica</a:t>
            </a:r>
          </a:p>
        </p:txBody>
      </p:sp>
      <p:sp>
        <p:nvSpPr>
          <p:cNvPr id="35884" name="Oval 52"/>
          <p:cNvSpPr>
            <a:spLocks noChangeArrowheads="1"/>
          </p:cNvSpPr>
          <p:nvPr/>
        </p:nvSpPr>
        <p:spPr bwMode="auto">
          <a:xfrm>
            <a:off x="6019800" y="2114550"/>
            <a:ext cx="381000" cy="366713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85" name="Oval 53"/>
          <p:cNvSpPr>
            <a:spLocks noChangeArrowheads="1"/>
          </p:cNvSpPr>
          <p:nvPr/>
        </p:nvSpPr>
        <p:spPr bwMode="auto">
          <a:xfrm>
            <a:off x="5619750" y="2476500"/>
            <a:ext cx="381000" cy="366713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86" name="Oval 54"/>
          <p:cNvSpPr>
            <a:spLocks noChangeArrowheads="1"/>
          </p:cNvSpPr>
          <p:nvPr/>
        </p:nvSpPr>
        <p:spPr bwMode="auto">
          <a:xfrm>
            <a:off x="5619750" y="2114550"/>
            <a:ext cx="381000" cy="366713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22525" y="639763"/>
            <a:ext cx="397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3200" i="1" baseline="0">
                <a:solidFill>
                  <a:srgbClr val="FF0000"/>
                </a:solidFill>
                <a:latin typeface="Comic Sans MS" pitchFamily="66" charset="0"/>
              </a:rPr>
              <a:t>Control enzimático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43050" y="1462088"/>
            <a:ext cx="561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aseline="0">
                <a:solidFill>
                  <a:srgbClr val="0066CC"/>
                </a:solidFill>
              </a:rPr>
              <a:t>A. Regulando el número de moléculas de enzimas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24038" y="1878013"/>
            <a:ext cx="503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>
                <a:solidFill>
                  <a:srgbClr val="FF6600"/>
                </a:solidFill>
              </a:rPr>
              <a:t>1. Inducción - Represión de la síntesis enzimática.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39913" y="2220913"/>
            <a:ext cx="318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>
                <a:solidFill>
                  <a:srgbClr val="FF0066"/>
                </a:solidFill>
              </a:rPr>
              <a:t>2. Degradación de las enzimas.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504950" y="2667000"/>
            <a:ext cx="573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aseline="0">
                <a:solidFill>
                  <a:srgbClr val="990000"/>
                </a:solidFill>
              </a:rPr>
              <a:t>B. Regulando la eficiencia catalítica de las enzimas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784350" y="3048000"/>
            <a:ext cx="438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>
                <a:solidFill>
                  <a:srgbClr val="006600"/>
                </a:solidFill>
              </a:rPr>
              <a:t>1. Disponibilidad de sustratos y cofactores.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024063" y="3733800"/>
            <a:ext cx="296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339966"/>
                </a:solidFill>
              </a:rPr>
              <a:t>- Asociaciones multienzimáticas.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1774825" y="4114800"/>
            <a:ext cx="256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>
                <a:solidFill>
                  <a:srgbClr val="006666"/>
                </a:solidFill>
              </a:rPr>
              <a:t>2. Regulación alostérica.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90700" y="5149850"/>
            <a:ext cx="270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aseline="0">
                <a:solidFill>
                  <a:srgbClr val="0000FF"/>
                </a:solidFill>
              </a:rPr>
              <a:t>3. Modificación covalente.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2032000" y="3381375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339933"/>
                </a:solidFill>
              </a:rPr>
              <a:t>- Compartimentación.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2046288" y="4419600"/>
            <a:ext cx="183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006699"/>
                </a:solidFill>
              </a:rPr>
              <a:t>- Homoalosterismo.</a:t>
            </a:r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2063750" y="47244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0066CC"/>
                </a:solidFill>
              </a:rPr>
              <a:t>- Heteroalosterismo.</a:t>
            </a:r>
          </a:p>
        </p:txBody>
      </p: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1990725" y="5486400"/>
            <a:ext cx="242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CC00FF"/>
                </a:solidFill>
              </a:rPr>
              <a:t>- Zimógenos o proenzimas</a:t>
            </a:r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1985963" y="5791200"/>
            <a:ext cx="296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400" baseline="0">
                <a:solidFill>
                  <a:srgbClr val="CC0099"/>
                </a:solidFill>
              </a:rPr>
              <a:t>- Fosforilación y desfosforilación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752475"/>
            <a:ext cx="64103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041400" y="390525"/>
            <a:ext cx="70596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 i="1" baseline="0">
                <a:solidFill>
                  <a:srgbClr val="0066CC"/>
                </a:solidFill>
                <a:latin typeface="Comic Sans MS" pitchFamily="66" charset="0"/>
              </a:rPr>
              <a:t>Cinética de las enzimas alostéricas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4835" y="1734658"/>
            <a:ext cx="8036240" cy="13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es-VE" sz="2400" baseline="0" dirty="0" smtClean="0"/>
              <a:t>2. </a:t>
            </a:r>
            <a:r>
              <a:rPr lang="es-VE" sz="2400" baseline="0" dirty="0"/>
              <a:t>Tienen gran </a:t>
            </a:r>
            <a:r>
              <a:rPr lang="es-VE" sz="2400" i="1" baseline="0" dirty="0"/>
              <a:t>poder </a:t>
            </a:r>
            <a:r>
              <a:rPr lang="es-VE" sz="2400" i="1" baseline="0" dirty="0" smtClean="0"/>
              <a:t>catalítico: </a:t>
            </a:r>
            <a:r>
              <a:rPr lang="es-VE" sz="2400" baseline="0" dirty="0" smtClean="0">
                <a:solidFill>
                  <a:srgbClr val="C00000"/>
                </a:solidFill>
              </a:rPr>
              <a:t>Aumentan la   </a:t>
            </a:r>
            <a:r>
              <a:rPr lang="es-VE" sz="2400" i="1" baseline="0" dirty="0" smtClean="0">
                <a:solidFill>
                  <a:srgbClr val="C00000"/>
                </a:solidFill>
              </a:rPr>
              <a:t>velocidad de las reacciones</a:t>
            </a:r>
            <a:r>
              <a:rPr lang="es-VE" sz="2800" baseline="0" dirty="0" smtClean="0">
                <a:solidFill>
                  <a:srgbClr val="C00000"/>
                </a:solidFill>
              </a:rPr>
              <a:t>: </a:t>
            </a:r>
            <a:r>
              <a:rPr lang="es-VE" sz="2400" baseline="0" dirty="0" smtClean="0">
                <a:solidFill>
                  <a:srgbClr val="C00000"/>
                </a:solidFill>
              </a:rPr>
              <a:t>10</a:t>
            </a:r>
            <a:r>
              <a:rPr lang="es-VE" sz="2400" baseline="30000" dirty="0" smtClean="0">
                <a:solidFill>
                  <a:srgbClr val="C00000"/>
                </a:solidFill>
              </a:rPr>
              <a:t>6</a:t>
            </a:r>
            <a:r>
              <a:rPr lang="es-VE" sz="2400" baseline="0" dirty="0" smtClean="0">
                <a:solidFill>
                  <a:srgbClr val="C00000"/>
                </a:solidFill>
              </a:rPr>
              <a:t>  a 10</a:t>
            </a:r>
            <a:r>
              <a:rPr lang="es-VE" sz="2400" baseline="30000" dirty="0" smtClean="0">
                <a:solidFill>
                  <a:srgbClr val="C00000"/>
                </a:solidFill>
              </a:rPr>
              <a:t>12</a:t>
            </a:r>
            <a:r>
              <a:rPr lang="es-VE" sz="2800" baseline="0" dirty="0" smtClean="0">
                <a:solidFill>
                  <a:srgbClr val="002060"/>
                </a:solidFill>
              </a:rPr>
              <a:t>, </a:t>
            </a:r>
            <a:r>
              <a:rPr lang="es-VE" sz="2400" baseline="0" dirty="0" smtClean="0">
                <a:solidFill>
                  <a:srgbClr val="002060"/>
                </a:solidFill>
              </a:rPr>
              <a:t>en comparación con las </a:t>
            </a:r>
            <a:r>
              <a:rPr lang="es-VE" sz="2400" i="1" baseline="0" dirty="0" smtClean="0">
                <a:solidFill>
                  <a:srgbClr val="002060"/>
                </a:solidFill>
              </a:rPr>
              <a:t>no</a:t>
            </a:r>
            <a:r>
              <a:rPr lang="es-VE" sz="2400" baseline="0" dirty="0" smtClean="0">
                <a:solidFill>
                  <a:srgbClr val="002060"/>
                </a:solidFill>
              </a:rPr>
              <a:t>-catalizadas</a:t>
            </a:r>
            <a:endParaRPr lang="es-VE" sz="2400" i="1" baseline="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75105" y="395287"/>
            <a:ext cx="623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800" u="sng" baseline="0" dirty="0">
                <a:solidFill>
                  <a:srgbClr val="002060"/>
                </a:solidFill>
                <a:latin typeface="Verdana" pitchFamily="34" charset="0"/>
              </a:rPr>
              <a:t>Características de las Enzimas</a:t>
            </a:r>
            <a:endParaRPr lang="es-ES_tradnl" sz="2800" u="sng" baseline="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53984" y="3181208"/>
            <a:ext cx="835271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VE" sz="2400" baseline="0" dirty="0" smtClean="0"/>
              <a:t>3. Poseen un elevado grado de </a:t>
            </a:r>
            <a:r>
              <a:rPr lang="es-VE" sz="2400" baseline="0" dirty="0" err="1" smtClean="0">
                <a:solidFill>
                  <a:srgbClr val="C00000"/>
                </a:solidFill>
              </a:rPr>
              <a:t>e</a:t>
            </a:r>
            <a:r>
              <a:rPr lang="es-VE" sz="2400" i="1" baseline="0" dirty="0" err="1" smtClean="0">
                <a:solidFill>
                  <a:srgbClr val="C00000"/>
                </a:solidFill>
              </a:rPr>
              <a:t>specíficidad</a:t>
            </a:r>
            <a:endParaRPr lang="es-VE" sz="2400" i="1" baseline="0" dirty="0" smtClean="0">
              <a:solidFill>
                <a:srgbClr val="C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s-VE" sz="2400" i="1" baseline="0" dirty="0" smtClean="0">
                <a:solidFill>
                  <a:srgbClr val="C00000"/>
                </a:solidFill>
              </a:rPr>
              <a:t>respecto a sus sustratos </a:t>
            </a:r>
            <a:r>
              <a:rPr lang="es-VE" sz="2400" baseline="0" dirty="0" smtClean="0"/>
              <a:t>(capacidad de distinguir su sustrato, de un grupo de compuestos muy similares)</a:t>
            </a:r>
            <a:endParaRPr lang="es-VE" sz="2400" baseline="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53984" y="1039524"/>
            <a:ext cx="6766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aseline="0" dirty="0" smtClean="0"/>
              <a:t>1. </a:t>
            </a:r>
            <a:r>
              <a:rPr lang="es-VE" sz="2400" baseline="0" dirty="0"/>
              <a:t>La mayoría de las enzimas son </a:t>
            </a:r>
            <a:r>
              <a:rPr lang="es-VE" sz="2400" i="1" baseline="0" dirty="0">
                <a:solidFill>
                  <a:srgbClr val="002060"/>
                </a:solidFill>
              </a:rPr>
              <a:t>proteínas.</a:t>
            </a:r>
            <a:endParaRPr lang="es-ES_tradnl" sz="2400" i="1" baseline="0" dirty="0">
              <a:solidFill>
                <a:srgbClr val="00206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50873" y="4986994"/>
            <a:ext cx="76037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VE" sz="2400" baseline="0" dirty="0" smtClean="0"/>
              <a:t>4. </a:t>
            </a:r>
            <a:r>
              <a:rPr lang="es-VE" sz="2400" baseline="0" dirty="0"/>
              <a:t>Su </a:t>
            </a:r>
            <a:r>
              <a:rPr lang="es-VE" sz="2400" i="1" baseline="0" dirty="0">
                <a:solidFill>
                  <a:srgbClr val="002060"/>
                </a:solidFill>
              </a:rPr>
              <a:t>actividad</a:t>
            </a:r>
            <a:r>
              <a:rPr lang="es-VE" sz="2400" baseline="0" dirty="0"/>
              <a:t> puede ser </a:t>
            </a:r>
            <a:r>
              <a:rPr lang="es-VE" sz="2400" i="1" baseline="0" dirty="0" smtClean="0">
                <a:solidFill>
                  <a:srgbClr val="C00000"/>
                </a:solidFill>
              </a:rPr>
              <a:t>regulada</a:t>
            </a:r>
            <a:r>
              <a:rPr lang="es-VE" sz="2800" i="1" baseline="0" dirty="0" smtClean="0">
                <a:solidFill>
                  <a:srgbClr val="C00000"/>
                </a:solidFill>
              </a:rPr>
              <a:t>,</a:t>
            </a:r>
            <a:r>
              <a:rPr lang="es-VE" sz="2400" i="1" baseline="0" dirty="0" smtClean="0">
                <a:solidFill>
                  <a:srgbClr val="002060"/>
                </a:solidFill>
              </a:rPr>
              <a:t> por lo tanto, esto  aporta un control regulador a las reacciones del organismo.</a:t>
            </a:r>
            <a:endParaRPr lang="es-ES_tradnl" sz="2400" i="1" baseline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7" grpId="0"/>
      <p:bldP spid="8198" grpId="0"/>
      <p:bldP spid="81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16129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FF3300"/>
                </a:solidFill>
                <a:latin typeface="Tahoma" pitchFamily="34" charset="0"/>
              </a:rPr>
              <a:t>Alanina aminotransferasa (ALT) ó transaminasa glutámico-pirúvica (TGP),</a:t>
            </a:r>
            <a:r>
              <a:rPr lang="es-ES_tradnl" sz="1600" baseline="0">
                <a:solidFill>
                  <a:srgbClr val="FF3300"/>
                </a:solidFill>
              </a:rPr>
              <a:t> se distribuye en orden decreciente en hígado, riñón, corazón, músculo esquelético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157288"/>
            <a:ext cx="269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aseline="0">
                <a:solidFill>
                  <a:srgbClr val="FF6600"/>
                </a:solidFill>
                <a:latin typeface="Tahoma" pitchFamily="34" charset="0"/>
              </a:rPr>
              <a:t>Marcadores hepáticos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9600" y="25400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FF0000"/>
                </a:solidFill>
                <a:latin typeface="Tahoma" pitchFamily="34" charset="0"/>
              </a:rPr>
              <a:t>Aspartato aminotransferasa (AST) ó transaminasa glutámico-oxaloacética (TGO),</a:t>
            </a:r>
            <a:r>
              <a:rPr lang="es-ES_tradnl" sz="1600" baseline="0">
                <a:solidFill>
                  <a:srgbClr val="FF0000"/>
                </a:solidFill>
              </a:rPr>
              <a:t> se distribuye en orden decreciente en corazón, hígado, músculo esquelético y riñón.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600" y="3495675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FF0066"/>
                </a:solidFill>
                <a:latin typeface="Tahoma" pitchFamily="34" charset="0"/>
              </a:rPr>
              <a:t>Ornitina carbamiltransferasa (OCT),</a:t>
            </a:r>
            <a:r>
              <a:rPr lang="es-ES_tradnl" sz="1600" baseline="0">
                <a:solidFill>
                  <a:srgbClr val="FF0066"/>
                </a:solidFill>
              </a:rPr>
              <a:t> se encuentra en hígado, su concentración en suero aumenta en pacientes con lesión hepatocelular.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CC00FF"/>
                </a:solidFill>
                <a:latin typeface="Tahoma" pitchFamily="34" charset="0"/>
              </a:rPr>
              <a:t>Fosfatasa alcalina hepática</a:t>
            </a:r>
            <a:r>
              <a:rPr lang="es-ES_tradnl" sz="1600" baseline="0">
                <a:solidFill>
                  <a:srgbClr val="CC00FF"/>
                </a:solidFill>
              </a:rPr>
              <a:t> enzima hepática. Su concentración en suero se encuentra aumentada en obstrucciones de conductos biliares.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49149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9933FF"/>
                </a:solidFill>
                <a:latin typeface="Tahoma" pitchFamily="34" charset="0"/>
              </a:rPr>
              <a:t>5-nucleotidasa (5-NT)</a:t>
            </a:r>
            <a:r>
              <a:rPr lang="es-ES_tradnl" sz="1600" baseline="0">
                <a:solidFill>
                  <a:srgbClr val="9933FF"/>
                </a:solidFill>
              </a:rPr>
              <a:t>  Su concentración en suero aumenta en las alteraciones hepatobiliares.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9600" y="56261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chemeClr val="accent2"/>
                </a:solidFill>
                <a:latin typeface="Tahoma" pitchFamily="34" charset="0"/>
              </a:rPr>
              <a:t>Leucina amidopeptidasa (LAP)</a:t>
            </a:r>
            <a:r>
              <a:rPr lang="es-ES_tradnl" sz="1600" baseline="0">
                <a:solidFill>
                  <a:schemeClr val="accent2"/>
                </a:solidFill>
              </a:rPr>
              <a:t> se distribuye en hígado, riñón e intestino delgado. Su  concentración en suero aumenta en las alteraciones hepatobiliares.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30313" y="487363"/>
            <a:ext cx="6542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i="1" baseline="0">
                <a:solidFill>
                  <a:srgbClr val="CC6600"/>
                </a:solidFill>
                <a:latin typeface="Comic Sans MS" pitchFamily="66" charset="0"/>
              </a:rPr>
              <a:t>Enzimas en el diagnóstico clínico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8143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aseline="0">
                <a:solidFill>
                  <a:schemeClr val="accent2"/>
                </a:solidFill>
                <a:latin typeface="Tahoma" pitchFamily="34" charset="0"/>
              </a:rPr>
              <a:t>Marcadores pancreáticos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3333FF"/>
                </a:solidFill>
                <a:latin typeface="Tahoma" pitchFamily="34" charset="0"/>
              </a:rPr>
              <a:t>Amilasa </a:t>
            </a:r>
            <a:r>
              <a:rPr lang="es-ES_tradnl" sz="1600" baseline="0">
                <a:solidFill>
                  <a:srgbClr val="3333FF"/>
                </a:solidFill>
              </a:rPr>
              <a:t> Su concentración en suero aumenta en la pancreatitis aguda, en pacientes con insuficiencia renal.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2035175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0066CC"/>
                </a:solidFill>
                <a:latin typeface="Tahoma" pitchFamily="34" charset="0"/>
              </a:rPr>
              <a:t>Lipasa</a:t>
            </a:r>
            <a:r>
              <a:rPr lang="es-ES_tradnl" sz="1600" baseline="0">
                <a:solidFill>
                  <a:srgbClr val="0066CC"/>
                </a:solidFill>
              </a:rPr>
              <a:t>  Su concentración en suero aumenta en la pancreatitis aguda, también en pacientes con insuficiencia renal, o con trastornos inflamatorios biliares.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2771775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006666"/>
                </a:solidFill>
                <a:latin typeface="Tahoma" pitchFamily="34" charset="0"/>
              </a:rPr>
              <a:t>Tripsina</a:t>
            </a:r>
            <a:r>
              <a:rPr lang="es-ES_tradnl" sz="1600" baseline="0">
                <a:solidFill>
                  <a:srgbClr val="006666"/>
                </a:solidFill>
              </a:rPr>
              <a:t>  Se detectan altas concentraciones en suero en la pancreatitis aguda, y en el 50 % de los casos de carcinoma pancreático.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3602038"/>
            <a:ext cx="267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aseline="0">
                <a:solidFill>
                  <a:srgbClr val="339966"/>
                </a:solidFill>
                <a:latin typeface="Tahoma" pitchFamily="34" charset="0"/>
              </a:rPr>
              <a:t>Marcadores cardíacos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9600" y="4143375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339933"/>
                </a:solidFill>
                <a:latin typeface="Tahoma" pitchFamily="34" charset="0"/>
              </a:rPr>
              <a:t>Creatinfosfocinasa (CK-MB)</a:t>
            </a:r>
            <a:r>
              <a:rPr lang="es-ES_tradnl" sz="1600" baseline="0">
                <a:solidFill>
                  <a:srgbClr val="339933"/>
                </a:solidFill>
              </a:rPr>
              <a:t>  muy específica para el diagnóstico de daño al miocardio.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" y="49657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006600"/>
                </a:solidFill>
                <a:latin typeface="Tahoma" pitchFamily="34" charset="0"/>
              </a:rPr>
              <a:t>Deshidrogenasa láctica (LDH)</a:t>
            </a:r>
            <a:r>
              <a:rPr lang="es-ES_tradnl" sz="1600" baseline="0">
                <a:solidFill>
                  <a:srgbClr val="006600"/>
                </a:solidFill>
              </a:rPr>
              <a:t>  se encuentra en hígado, músculo esquelético, músculo cardíaco, eritrocitos, suero, riñón y cerebro, se emplea en el diagnóstico de daño al miocardio y meningitis.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738188"/>
            <a:ext cx="289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aseline="0">
                <a:solidFill>
                  <a:srgbClr val="663300"/>
                </a:solidFill>
                <a:latin typeface="Tahoma" pitchFamily="34" charset="0"/>
              </a:rPr>
              <a:t>Marcadores musculares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CC3300"/>
                </a:solidFill>
                <a:latin typeface="Tahoma" pitchFamily="34" charset="0"/>
              </a:rPr>
              <a:t>Creatinfosfocinasa (CK-MM)</a:t>
            </a:r>
            <a:r>
              <a:rPr lang="es-ES_tradnl" sz="1600" baseline="0">
                <a:solidFill>
                  <a:srgbClr val="CC3300"/>
                </a:solidFill>
              </a:rPr>
              <a:t> Su concentración en suero aumenta en la poliomielitis, distrofias musculares, y algunos trastornos metabólicos (hipotiroidismo, acromegalia, miopatía relacionada con alcoholismo e hipertermia maligna.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2435225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CC6600"/>
                </a:solidFill>
                <a:latin typeface="Tahoma" pitchFamily="34" charset="0"/>
              </a:rPr>
              <a:t>Aldolasa (ALS)</a:t>
            </a:r>
            <a:r>
              <a:rPr lang="es-ES_tradnl" sz="1600" baseline="0">
                <a:solidFill>
                  <a:srgbClr val="CC6600"/>
                </a:solidFill>
              </a:rPr>
              <a:t> se distribuye en orden decreciente de frecuencia, en músculo esquelético, hígado y cerebro.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800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CC0066"/>
                </a:solidFill>
                <a:latin typeface="Tahoma" pitchFamily="34" charset="0"/>
              </a:rPr>
              <a:t>Fosfatasa alcalina (ALP)</a:t>
            </a:r>
            <a:r>
              <a:rPr lang="es-ES_tradnl" sz="1600" baseline="0">
                <a:solidFill>
                  <a:srgbClr val="CC0066"/>
                </a:solidFill>
              </a:rPr>
              <a:t> Su concentración en suero aumenta en la osteoporósis, raquitismo y osteomalacia por deficiencia de vit D y en la mestátasis ósea por cáncer de próstata, pulmonar o glándula mamaria, también se encuentra elevada en las fracturas 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3100388"/>
            <a:ext cx="2541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aseline="0">
                <a:solidFill>
                  <a:srgbClr val="CC0000"/>
                </a:solidFill>
                <a:latin typeface="Tahoma" pitchFamily="34" charset="0"/>
              </a:rPr>
              <a:t>Marcadores diversos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09600" y="46609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FF33CC"/>
                </a:solidFill>
                <a:latin typeface="Tahoma" pitchFamily="34" charset="0"/>
              </a:rPr>
              <a:t>Fosfatasa ácida (ACP)</a:t>
            </a:r>
            <a:r>
              <a:rPr lang="es-ES_tradnl" sz="1600" baseline="0">
                <a:solidFill>
                  <a:srgbClr val="FF33CC"/>
                </a:solidFill>
              </a:rPr>
              <a:t> Se distribuye en próstata, plaquetas, eritrocitos, hígado, bazo, riñón y médula ósea. Su concentración en suero aumenta en los estadios finales de cáncer próstatico metatastásico.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9600" y="56388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CC0066"/>
                </a:solidFill>
                <a:latin typeface="Tahoma" pitchFamily="34" charset="0"/>
              </a:rPr>
              <a:t>Enzima Específica de la próstata (PSA)</a:t>
            </a:r>
            <a:r>
              <a:rPr lang="es-ES_tradnl" sz="1600" baseline="0">
                <a:solidFill>
                  <a:srgbClr val="CC0066"/>
                </a:solidFill>
              </a:rPr>
              <a:t> Su concentración en suero aumenta en la hipertrofia prostática y en el adenocarcinoma de próstata.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019642" y="934561"/>
            <a:ext cx="5291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b="1" baseline="0" dirty="0">
                <a:latin typeface="Arial" pitchFamily="34" charset="0"/>
                <a:cs typeface="Arial" pitchFamily="34" charset="0"/>
              </a:rPr>
              <a:t> Mecanismos de acción. Catálisis enzimática. 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019642" y="1473751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b="1" baseline="0" dirty="0">
                <a:latin typeface="Arial" pitchFamily="34" charset="0"/>
                <a:cs typeface="Arial" pitchFamily="34" charset="0"/>
              </a:rPr>
              <a:t> Cinética enzimática. Cinética de </a:t>
            </a:r>
            <a:r>
              <a:rPr lang="es-VE" b="1" baseline="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. Cinética </a:t>
            </a:r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la inhibición reversible.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19640" y="2291230"/>
            <a:ext cx="7786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b="1" baseline="0" dirty="0">
                <a:latin typeface="Arial" pitchFamily="34" charset="0"/>
                <a:cs typeface="Arial" pitchFamily="34" charset="0"/>
              </a:rPr>
              <a:t> Enzimas regulatorias: características generales </a:t>
            </a:r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y cinética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9" y="3212976"/>
            <a:ext cx="8122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es-VE" b="1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Explicar los mecanismos que regulan la actividad enzimática.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83569" y="3789040"/>
            <a:ext cx="7896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s-VE" b="1" baseline="0" dirty="0">
                <a:latin typeface="Arial" pitchFamily="34" charset="0"/>
                <a:cs typeface="Arial" pitchFamily="34" charset="0"/>
              </a:rPr>
              <a:t> Mecanismos  que  regulan  la  actividad  de  las  enzimas:  compartimentación,  asociación </a:t>
            </a:r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VE" b="1" baseline="0" dirty="0" err="1">
                <a:latin typeface="Arial" pitchFamily="34" charset="0"/>
                <a:cs typeface="Arial" pitchFamily="34" charset="0"/>
              </a:rPr>
              <a:t>multienzimática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,  inducción - represión,  efecto  alostérico,  retroalimentación,  </a:t>
            </a:r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modificación  </a:t>
            </a:r>
            <a:r>
              <a:rPr lang="es-VE" b="1" baseline="0" dirty="0">
                <a:latin typeface="Arial" pitchFamily="34" charset="0"/>
                <a:cs typeface="Arial" pitchFamily="34" charset="0"/>
              </a:rPr>
              <a:t>covalente reversible.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19642" y="33814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Unidad 2. </a:t>
            </a:r>
            <a:r>
              <a:rPr lang="es-ES" sz="2400" b="1" dirty="0" smtClean="0">
                <a:solidFill>
                  <a:srgbClr val="FF0000"/>
                </a:solidFill>
              </a:rPr>
              <a:t>Objetivo 1, </a:t>
            </a:r>
            <a:r>
              <a:rPr lang="es-ES" sz="2400" b="1" dirty="0" smtClean="0"/>
              <a:t>por estudiar falta:</a:t>
            </a:r>
            <a:endParaRPr lang="en-US" sz="24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5705" y="5325367"/>
            <a:ext cx="766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V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VE" sz="20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VE" sz="2000" b="1" baseline="0" dirty="0">
                <a:latin typeface="Arial" pitchFamily="34" charset="0"/>
                <a:cs typeface="Arial" pitchFamily="34" charset="0"/>
              </a:rPr>
              <a:t>. Describir   las   características   estructurales  y </a:t>
            </a:r>
          </a:p>
          <a:p>
            <a:pPr eaLnBrk="0" hangingPunct="0"/>
            <a:r>
              <a:rPr lang="es-VE" sz="2000" b="1" baseline="0" dirty="0">
                <a:latin typeface="Arial" pitchFamily="34" charset="0"/>
                <a:cs typeface="Arial" pitchFamily="34" charset="0"/>
              </a:rPr>
              <a:t>    funcionales  de  las  </a:t>
            </a:r>
            <a:r>
              <a:rPr lang="es-VE" sz="2800" b="1" baseline="0" dirty="0">
                <a:latin typeface="Arial" pitchFamily="34" charset="0"/>
                <a:cs typeface="Arial" pitchFamily="34" charset="0"/>
              </a:rPr>
              <a:t>coenzimas.</a:t>
            </a:r>
          </a:p>
        </p:txBody>
      </p:sp>
    </p:spTree>
    <p:extLst>
      <p:ext uri="{BB962C8B-B14F-4D97-AF65-F5344CB8AC3E}">
        <p14:creationId xmlns="" xmlns:p14="http://schemas.microsoft.com/office/powerpoint/2010/main" val="4065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476672"/>
            <a:ext cx="638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Catálisis   enzimática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91683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posibilidad de que una 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reacción  química  </a:t>
            </a:r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transcurra  a una 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velocidad apreciable </a:t>
            </a:r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depende de:</a:t>
            </a:r>
          </a:p>
          <a:p>
            <a:pPr algn="just"/>
            <a:endParaRPr lang="es-E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Factores termodinámicos</a:t>
            </a:r>
          </a:p>
          <a:p>
            <a:pPr algn="just">
              <a:buFont typeface="Wingdings" pitchFamily="2" charset="2"/>
              <a:buChar char="ü"/>
            </a:pP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Factores cinéticos</a:t>
            </a:r>
          </a:p>
          <a:p>
            <a:pPr algn="just"/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620688"/>
            <a:ext cx="3941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Catálisis enzimática</a:t>
            </a:r>
          </a:p>
          <a:p>
            <a:r>
              <a:rPr lang="es-ES" sz="2800" b="1" dirty="0" smtClean="0"/>
              <a:t>Factores termodinámicos</a:t>
            </a:r>
            <a:endParaRPr lang="es-ES" sz="2800" b="1" dirty="0"/>
          </a:p>
        </p:txBody>
      </p:sp>
      <p:grpSp>
        <p:nvGrpSpPr>
          <p:cNvPr id="4" name="12 Grupo"/>
          <p:cNvGrpSpPr/>
          <p:nvPr/>
        </p:nvGrpSpPr>
        <p:grpSpPr>
          <a:xfrm>
            <a:off x="2627784" y="3140968"/>
            <a:ext cx="3459452" cy="995338"/>
            <a:chOff x="2195736" y="2204864"/>
            <a:chExt cx="3459452" cy="995338"/>
          </a:xfrm>
        </p:grpSpPr>
        <p:sp>
          <p:nvSpPr>
            <p:cNvPr id="2" name="1 CuadroTexto"/>
            <p:cNvSpPr txBox="1"/>
            <p:nvPr/>
          </p:nvSpPr>
          <p:spPr>
            <a:xfrm>
              <a:off x="2195736" y="2204864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b="1" dirty="0" smtClean="0">
                  <a:latin typeface="Baskerville Old Face" pitchFamily="18" charset="0"/>
                </a:rPr>
                <a:t>A </a:t>
              </a:r>
              <a:endParaRPr lang="es-ES" sz="5400" b="1" dirty="0">
                <a:latin typeface="Baskerville Old Face" pitchFamily="18" charset="0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004048" y="2276872"/>
              <a:ext cx="6511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b="1" dirty="0" smtClean="0">
                  <a:latin typeface="Baskerville Old Face" pitchFamily="18" charset="0"/>
                </a:rPr>
                <a:t>B</a:t>
              </a:r>
              <a:endParaRPr lang="es-ES" sz="5400" b="1" dirty="0">
                <a:latin typeface="Baskerville Old Face" pitchFamily="18" charset="0"/>
              </a:endParaRPr>
            </a:p>
          </p:txBody>
        </p:sp>
        <p:grpSp>
          <p:nvGrpSpPr>
            <p:cNvPr id="6" name="10 Grupo"/>
            <p:cNvGrpSpPr/>
            <p:nvPr/>
          </p:nvGrpSpPr>
          <p:grpSpPr>
            <a:xfrm>
              <a:off x="3347864" y="2636912"/>
              <a:ext cx="1224136" cy="216024"/>
              <a:chOff x="3347864" y="2600908"/>
              <a:chExt cx="2376264" cy="324036"/>
            </a:xfrm>
          </p:grpSpPr>
          <p:cxnSp>
            <p:nvCxnSpPr>
              <p:cNvPr id="5" name="4 Conector recto de flecha"/>
              <p:cNvCxnSpPr/>
              <p:nvPr/>
            </p:nvCxnSpPr>
            <p:spPr>
              <a:xfrm>
                <a:off x="3347864" y="2600908"/>
                <a:ext cx="23762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 de flecha"/>
              <p:cNvCxnSpPr/>
              <p:nvPr/>
            </p:nvCxnSpPr>
            <p:spPr>
              <a:xfrm flipH="1">
                <a:off x="3347864" y="2924944"/>
                <a:ext cx="23762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9 CuadroTexto"/>
          <p:cNvSpPr txBox="1"/>
          <p:nvPr/>
        </p:nvSpPr>
        <p:spPr>
          <a:xfrm>
            <a:off x="1547664" y="20608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Baskerville Old Face" pitchFamily="18" charset="0"/>
              </a:rPr>
              <a:t>Esquema general de una reacción química:</a:t>
            </a:r>
            <a:endParaRPr lang="es-ES" sz="2800" dirty="0">
              <a:latin typeface="Baskerville Old Face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411760" y="2924944"/>
            <a:ext cx="381642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04664"/>
            <a:ext cx="300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Variables termodinámicas 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79200" y="1052736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Cambio en la  </a:t>
            </a:r>
            <a:r>
              <a:rPr lang="es-ES" sz="2400" b="1" u="sng" dirty="0" smtClean="0">
                <a:solidFill>
                  <a:srgbClr val="FF0000"/>
                </a:solidFill>
              </a:rPr>
              <a:t>energía  libre de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Gibbs</a:t>
            </a:r>
            <a:r>
              <a:rPr lang="es-ES" sz="2400" b="1" u="sng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( </a:t>
            </a:r>
            <a:r>
              <a:rPr lang="es-ES" sz="2400" dirty="0"/>
              <a:t>s</a:t>
            </a:r>
            <a:r>
              <a:rPr lang="es-ES" sz="2400" dirty="0" smtClean="0"/>
              <a:t>e  denota como</a:t>
            </a:r>
            <a:r>
              <a:rPr lang="es-ES" sz="2400" b="1" dirty="0" smtClean="0"/>
              <a:t> </a:t>
            </a:r>
            <a:r>
              <a:rPr lang="es-ES" sz="2800" b="1" dirty="0" smtClean="0"/>
              <a:t>∆G </a:t>
            </a:r>
            <a:r>
              <a:rPr lang="es-ES" sz="2400" dirty="0" smtClean="0"/>
              <a:t>)</a:t>
            </a:r>
          </a:p>
          <a:p>
            <a:pPr algn="just"/>
            <a:endParaRPr lang="es-ES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/>
              <a:t> El valor o magnitud de este </a:t>
            </a:r>
            <a:r>
              <a:rPr lang="es-ES" sz="2400" b="1" dirty="0" smtClean="0"/>
              <a:t>parámetro  termodinámico determina</a:t>
            </a:r>
            <a:r>
              <a:rPr lang="es-ES" sz="2400" dirty="0" smtClean="0"/>
              <a:t> que una reacción  química </a:t>
            </a:r>
            <a:r>
              <a:rPr lang="es-ES" sz="2400" b="1" dirty="0" smtClean="0"/>
              <a:t>pueda  o  no   ocurrir espontáneamente.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32129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 ∆G </a:t>
            </a:r>
            <a:r>
              <a:rPr lang="es-ES" sz="2400" dirty="0" smtClean="0"/>
              <a:t>debe ser</a:t>
            </a:r>
            <a:r>
              <a:rPr lang="es-ES" sz="2400" b="1" dirty="0" smtClean="0"/>
              <a:t> negativo  </a:t>
            </a:r>
            <a:r>
              <a:rPr lang="es-ES" sz="2400" dirty="0" smtClean="0"/>
              <a:t>para que </a:t>
            </a:r>
            <a:r>
              <a:rPr lang="es-ES" sz="2400" b="1" dirty="0" smtClean="0"/>
              <a:t>ocurra  espontáneamente  </a:t>
            </a:r>
            <a:r>
              <a:rPr lang="es-ES" sz="2400" dirty="0" smtClean="0"/>
              <a:t>la  </a:t>
            </a:r>
            <a:r>
              <a:rPr lang="es-ES" sz="2400" b="1" dirty="0" smtClean="0"/>
              <a:t>transformación </a:t>
            </a:r>
            <a:r>
              <a:rPr lang="es-ES" sz="2400" dirty="0" smtClean="0"/>
              <a:t> de un  Sustrato </a:t>
            </a:r>
            <a:r>
              <a:rPr lang="es-ES" sz="2400" b="1" dirty="0" smtClean="0"/>
              <a:t>(</a:t>
            </a:r>
            <a:r>
              <a:rPr lang="es-ES" sz="2400" b="1" dirty="0" smtClean="0">
                <a:solidFill>
                  <a:srgbClr val="6600CC"/>
                </a:solidFill>
              </a:rPr>
              <a:t> S </a:t>
            </a:r>
            <a:r>
              <a:rPr lang="es-ES" sz="2400" b="1" dirty="0" smtClean="0"/>
              <a:t>)</a:t>
            </a:r>
            <a:r>
              <a:rPr lang="es-ES" sz="2400" dirty="0" smtClean="0"/>
              <a:t>  en Producto </a:t>
            </a:r>
            <a:r>
              <a:rPr lang="es-ES" sz="2400" b="1" dirty="0" smtClean="0"/>
              <a:t>( </a:t>
            </a:r>
            <a:r>
              <a:rPr lang="es-ES" sz="2400" b="1" dirty="0" smtClean="0">
                <a:solidFill>
                  <a:srgbClr val="C00000"/>
                </a:solidFill>
              </a:rPr>
              <a:t>P</a:t>
            </a:r>
            <a:r>
              <a:rPr lang="es-ES" sz="2400" b="1" dirty="0" smtClean="0"/>
              <a:t> )</a:t>
            </a:r>
            <a:r>
              <a:rPr lang="es-ES" sz="2400" dirty="0" smtClean="0"/>
              <a:t>. </a:t>
            </a:r>
          </a:p>
          <a:p>
            <a:pPr algn="ctr"/>
            <a:r>
              <a:rPr lang="es-ES" sz="2400" dirty="0" smtClean="0"/>
              <a:t>         </a:t>
            </a:r>
          </a:p>
          <a:p>
            <a:pPr algn="ctr">
              <a:buFont typeface="Wingdings" pitchFamily="2" charset="2"/>
              <a:buChar char="§"/>
            </a:pPr>
            <a:endParaRPr lang="es-ES" sz="2400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35184" y="55172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“ Que una reacción pueda ocurrir espontáneamente, no implica que va a darse a una velocidad apreciable ”</a:t>
            </a:r>
            <a:endParaRPr lang="es-ES" sz="2400" b="1" i="1" dirty="0"/>
          </a:p>
        </p:txBody>
      </p:sp>
      <p:grpSp>
        <p:nvGrpSpPr>
          <p:cNvPr id="3" name="19 Grupo"/>
          <p:cNvGrpSpPr/>
          <p:nvPr/>
        </p:nvGrpSpPr>
        <p:grpSpPr>
          <a:xfrm>
            <a:off x="2123728" y="4077072"/>
            <a:ext cx="1670340" cy="646331"/>
            <a:chOff x="4139951" y="332656"/>
            <a:chExt cx="1656185" cy="504879"/>
          </a:xfrm>
        </p:grpSpPr>
        <p:grpSp>
          <p:nvGrpSpPr>
            <p:cNvPr id="5" name="16 Grupo"/>
            <p:cNvGrpSpPr/>
            <p:nvPr/>
          </p:nvGrpSpPr>
          <p:grpSpPr>
            <a:xfrm>
              <a:off x="4639735" y="620686"/>
              <a:ext cx="518485" cy="105710"/>
              <a:chOff x="749594" y="4149080"/>
              <a:chExt cx="726062" cy="70284"/>
            </a:xfrm>
          </p:grpSpPr>
          <p:cxnSp>
            <p:nvCxnSpPr>
              <p:cNvPr id="13" name="12 Conector recto de flecha"/>
              <p:cNvCxnSpPr/>
              <p:nvPr/>
            </p:nvCxnSpPr>
            <p:spPr>
              <a:xfrm>
                <a:off x="755576" y="4149080"/>
                <a:ext cx="720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 de flecha"/>
              <p:cNvCxnSpPr/>
              <p:nvPr/>
            </p:nvCxnSpPr>
            <p:spPr>
              <a:xfrm flipH="1">
                <a:off x="749594" y="4219364"/>
                <a:ext cx="720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17 CuadroTexto"/>
            <p:cNvSpPr txBox="1"/>
            <p:nvPr/>
          </p:nvSpPr>
          <p:spPr>
            <a:xfrm>
              <a:off x="4139951" y="332656"/>
              <a:ext cx="404247" cy="50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 smtClean="0">
                  <a:solidFill>
                    <a:srgbClr val="6600CC"/>
                  </a:solidFill>
                </a:rPr>
                <a:t>S</a:t>
              </a:r>
              <a:endParaRPr lang="es-ES" sz="3600" b="1" dirty="0">
                <a:solidFill>
                  <a:srgbClr val="6600CC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364088" y="332656"/>
              <a:ext cx="432048" cy="50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 smtClean="0">
                  <a:solidFill>
                    <a:srgbClr val="C00000"/>
                  </a:solidFill>
                </a:rPr>
                <a:t>P</a:t>
              </a:r>
              <a:endParaRPr lang="es-ES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23 Grupo"/>
          <p:cNvGrpSpPr/>
          <p:nvPr/>
        </p:nvGrpSpPr>
        <p:grpSpPr>
          <a:xfrm>
            <a:off x="4139952" y="4149080"/>
            <a:ext cx="4464496" cy="523221"/>
            <a:chOff x="4211960" y="404664"/>
            <a:chExt cx="2131483" cy="745297"/>
          </a:xfrm>
        </p:grpSpPr>
        <p:sp>
          <p:nvSpPr>
            <p:cNvPr id="22" name="21 CuadroTexto"/>
            <p:cNvSpPr txBox="1"/>
            <p:nvPr/>
          </p:nvSpPr>
          <p:spPr>
            <a:xfrm>
              <a:off x="4211960" y="404664"/>
              <a:ext cx="684248" cy="40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/>
                <a:t>∆G =</a:t>
              </a:r>
              <a:endParaRPr lang="es-ES" sz="2800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675621" y="404664"/>
              <a:ext cx="1667822" cy="74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/>
                <a:t>( G</a:t>
              </a:r>
              <a:r>
                <a:rPr lang="es-ES" sz="2800" b="1" baseline="-25000" dirty="0" smtClean="0"/>
                <a:t>p</a:t>
              </a:r>
              <a:r>
                <a:rPr lang="es-ES" sz="2800" b="1" dirty="0" smtClean="0"/>
                <a:t> – G</a:t>
              </a:r>
              <a:r>
                <a:rPr lang="es-ES" sz="2800" b="1" baseline="-25000" dirty="0" smtClean="0"/>
                <a:t>s  </a:t>
              </a:r>
              <a:r>
                <a:rPr lang="es-ES" sz="2800" b="1" dirty="0" smtClean="0"/>
                <a:t>) Ej.(3-5)= - 2</a:t>
              </a:r>
              <a:endParaRPr lang="es-ES" sz="2800" dirty="0"/>
            </a:p>
          </p:txBody>
        </p:sp>
      </p:grpSp>
      <p:sp>
        <p:nvSpPr>
          <p:cNvPr id="25" name="24 Rectángulo redondeado"/>
          <p:cNvSpPr/>
          <p:nvPr/>
        </p:nvSpPr>
        <p:spPr>
          <a:xfrm>
            <a:off x="251520" y="3212976"/>
            <a:ext cx="8676456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23528" y="4077072"/>
            <a:ext cx="8640960" cy="25545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s-ES" sz="2800" b="1" u="sng" dirty="0" smtClean="0"/>
              <a:t>Energía de activación </a:t>
            </a:r>
            <a:r>
              <a:rPr lang="es-ES" sz="2800" b="1" dirty="0" smtClean="0"/>
              <a:t>(EA) : es la cantidad de energía que deben adquirir los reactivos  para alcanzar el ET</a:t>
            </a:r>
            <a:r>
              <a:rPr lang="es-ES" sz="2800" dirty="0" smtClean="0"/>
              <a:t>.</a:t>
            </a:r>
          </a:p>
          <a:p>
            <a:pPr algn="just"/>
            <a:endParaRPr lang="es-ES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ES" sz="2000" b="1" i="1" dirty="0" smtClean="0">
                <a:solidFill>
                  <a:schemeClr val="accent2">
                    <a:lumMod val="75000"/>
                  </a:schemeClr>
                </a:solidFill>
              </a:rPr>
              <a:t>Matemáticamente, es la diferencia entre la energía  libre (G) del ET   y la</a:t>
            </a:r>
          </a:p>
          <a:p>
            <a:pPr algn="just"/>
            <a:r>
              <a:rPr lang="es-ES" sz="2000" b="1" i="1" dirty="0" smtClean="0">
                <a:solidFill>
                  <a:schemeClr val="accent2">
                    <a:lumMod val="75000"/>
                  </a:schemeClr>
                </a:solidFill>
              </a:rPr>
              <a:t> del sustrato inicial.</a:t>
            </a:r>
          </a:p>
          <a:p>
            <a:r>
              <a:rPr lang="es-E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ES" sz="2000" b="1" i="1" dirty="0" smtClean="0">
                <a:solidFill>
                  <a:schemeClr val="accent2">
                    <a:lumMod val="75000"/>
                  </a:schemeClr>
                </a:solidFill>
              </a:rPr>
              <a:t>“La EA constituye una barrera energética para el transcurso de la reacción”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grpSp>
        <p:nvGrpSpPr>
          <p:cNvPr id="2" name="20 Grupo"/>
          <p:cNvGrpSpPr/>
          <p:nvPr/>
        </p:nvGrpSpPr>
        <p:grpSpPr>
          <a:xfrm>
            <a:off x="179512" y="404664"/>
            <a:ext cx="8640960" cy="3456384"/>
            <a:chOff x="251520" y="1772816"/>
            <a:chExt cx="8640960" cy="3096344"/>
          </a:xfrm>
        </p:grpSpPr>
        <p:sp>
          <p:nvSpPr>
            <p:cNvPr id="3" name="2 CuadroTexto"/>
            <p:cNvSpPr txBox="1"/>
            <p:nvPr/>
          </p:nvSpPr>
          <p:spPr>
            <a:xfrm>
              <a:off x="323528" y="1844824"/>
              <a:ext cx="8496944" cy="195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u="sng" dirty="0" smtClean="0"/>
                <a:t>Teoría del  estado de transición</a:t>
              </a:r>
            </a:p>
            <a:p>
              <a:pPr algn="ctr"/>
              <a:r>
                <a:rPr lang="es-ES" sz="2400" b="1" dirty="0" smtClean="0"/>
                <a:t>La transformación  del  </a:t>
              </a:r>
              <a:r>
                <a:rPr lang="es-ES" sz="2800" b="1" dirty="0" smtClean="0">
                  <a:solidFill>
                    <a:srgbClr val="6600CC"/>
                  </a:solidFill>
                </a:rPr>
                <a:t>S</a:t>
              </a:r>
              <a:r>
                <a:rPr lang="es-ES" sz="2800" b="1" dirty="0" smtClean="0"/>
                <a:t> </a:t>
              </a:r>
              <a:r>
                <a:rPr lang="es-ES" sz="2400" b="1" dirty="0" smtClean="0"/>
                <a:t>en  </a:t>
              </a:r>
              <a:r>
                <a:rPr lang="es-ES" sz="2800" b="1" dirty="0" smtClean="0">
                  <a:solidFill>
                    <a:srgbClr val="C00000"/>
                  </a:solidFill>
                </a:rPr>
                <a:t>P</a:t>
              </a:r>
              <a:r>
                <a:rPr lang="es-ES" sz="2400" b="1" dirty="0" smtClean="0"/>
                <a:t> </a:t>
              </a:r>
              <a:r>
                <a:rPr lang="es-ES" sz="2400" dirty="0" smtClean="0"/>
                <a:t>, se produce a través de  un </a:t>
              </a:r>
              <a:r>
                <a:rPr lang="es-ES" sz="2400" b="1" u="sng" dirty="0"/>
                <a:t>E</a:t>
              </a:r>
              <a:r>
                <a:rPr lang="es-ES" sz="2400" b="1" u="sng" dirty="0" smtClean="0"/>
                <a:t>stado de Transición </a:t>
              </a:r>
              <a:r>
                <a:rPr lang="es-ES" sz="2400" dirty="0" smtClean="0"/>
                <a:t>(</a:t>
              </a:r>
              <a:r>
                <a:rPr lang="es-ES" sz="2800" b="1" dirty="0" smtClean="0"/>
                <a:t>ET</a:t>
              </a:r>
              <a:r>
                <a:rPr lang="es-ES" sz="2400" dirty="0" smtClean="0"/>
                <a:t>), </a:t>
              </a:r>
              <a:r>
                <a:rPr lang="es-ES" sz="2400" b="1" dirty="0" smtClean="0"/>
                <a:t>en el que </a:t>
              </a:r>
              <a:r>
                <a:rPr lang="es-ES" sz="2400" b="1" u="sng" dirty="0" smtClean="0"/>
                <a:t>se están rompiendo determinados enlaces y formándose otros nuevos</a:t>
              </a:r>
              <a:r>
                <a:rPr lang="es-ES" sz="2400" b="1" dirty="0" smtClean="0"/>
                <a:t>.</a:t>
              </a:r>
            </a:p>
            <a:p>
              <a:pPr algn="ctr"/>
              <a:r>
                <a:rPr lang="es-ES" sz="2400" b="1" i="1" dirty="0" smtClean="0"/>
                <a:t>Este  </a:t>
              </a:r>
              <a:r>
                <a:rPr lang="es-ES" sz="2800" b="1" dirty="0" smtClean="0"/>
                <a:t>ET</a:t>
              </a:r>
              <a:r>
                <a:rPr lang="es-ES" sz="2400" b="1" i="1" dirty="0" smtClean="0"/>
                <a:t>  posee un  nivel de energía mayor  que  la  del   </a:t>
              </a:r>
              <a:r>
                <a:rPr lang="es-ES" sz="2800" b="1" dirty="0" smtClean="0">
                  <a:solidFill>
                    <a:srgbClr val="6600CC"/>
                  </a:solidFill>
                </a:rPr>
                <a:t>S</a:t>
              </a:r>
              <a:r>
                <a:rPr lang="es-ES" sz="2400" b="1" dirty="0" smtClean="0">
                  <a:solidFill>
                    <a:srgbClr val="6600CC"/>
                  </a:solidFill>
                </a:rPr>
                <a:t> </a:t>
              </a:r>
              <a:r>
                <a:rPr lang="es-ES" sz="2400" i="1" dirty="0" smtClean="0"/>
                <a:t> </a:t>
              </a:r>
              <a:endParaRPr lang="es-ES" sz="2400" i="1" dirty="0"/>
            </a:p>
          </p:txBody>
        </p:sp>
        <p:grpSp>
          <p:nvGrpSpPr>
            <p:cNvPr id="4" name="16 Grupo"/>
            <p:cNvGrpSpPr/>
            <p:nvPr/>
          </p:nvGrpSpPr>
          <p:grpSpPr>
            <a:xfrm>
              <a:off x="2195736" y="3789040"/>
              <a:ext cx="3340543" cy="646331"/>
              <a:chOff x="2123729" y="4077072"/>
              <a:chExt cx="3340543" cy="646331"/>
            </a:xfrm>
          </p:grpSpPr>
          <p:grpSp>
            <p:nvGrpSpPr>
              <p:cNvPr id="5" name="16 Grupo"/>
              <p:cNvGrpSpPr/>
              <p:nvPr/>
            </p:nvGrpSpPr>
            <p:grpSpPr>
              <a:xfrm>
                <a:off x="2915816" y="4365104"/>
                <a:ext cx="720080" cy="144014"/>
                <a:chOff x="749594" y="4149080"/>
                <a:chExt cx="726062" cy="70284"/>
              </a:xfrm>
            </p:grpSpPr>
            <p:cxnSp>
              <p:nvCxnSpPr>
                <p:cNvPr id="8" name="7 Conector recto de flecha"/>
                <p:cNvCxnSpPr/>
                <p:nvPr/>
              </p:nvCxnSpPr>
              <p:spPr>
                <a:xfrm>
                  <a:off x="755576" y="4149080"/>
                  <a:ext cx="72008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8 Conector recto de flecha"/>
                <p:cNvCxnSpPr/>
                <p:nvPr/>
              </p:nvCxnSpPr>
              <p:spPr>
                <a:xfrm flipH="1">
                  <a:off x="749594" y="4219364"/>
                  <a:ext cx="72008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5 CuadroTexto"/>
              <p:cNvSpPr txBox="1"/>
              <p:nvPr/>
            </p:nvSpPr>
            <p:spPr>
              <a:xfrm>
                <a:off x="2123729" y="4077072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600" b="1" dirty="0" smtClean="0">
                    <a:solidFill>
                      <a:srgbClr val="6600CC"/>
                    </a:solidFill>
                  </a:rPr>
                  <a:t>S</a:t>
                </a:r>
                <a:endParaRPr lang="es-ES" sz="3600" b="1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5076056" y="4077072"/>
                <a:ext cx="388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C00000"/>
                    </a:solidFill>
                  </a:rPr>
                  <a:t>P</a:t>
                </a:r>
                <a:endParaRPr lang="es-ES" sz="36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0" name="14 Grupo"/>
              <p:cNvGrpSpPr/>
              <p:nvPr/>
            </p:nvGrpSpPr>
            <p:grpSpPr>
              <a:xfrm>
                <a:off x="3707905" y="4077072"/>
                <a:ext cx="600937" cy="646331"/>
                <a:chOff x="3707905" y="4077072"/>
                <a:chExt cx="600937" cy="646331"/>
              </a:xfrm>
            </p:grpSpPr>
            <p:sp>
              <p:nvSpPr>
                <p:cNvPr id="11" name="10 CuadroTexto"/>
                <p:cNvSpPr txBox="1"/>
                <p:nvPr/>
              </p:nvSpPr>
              <p:spPr>
                <a:xfrm>
                  <a:off x="3707905" y="407707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600" b="1" dirty="0" smtClean="0">
                      <a:solidFill>
                        <a:srgbClr val="6600CC"/>
                      </a:solidFill>
                    </a:rPr>
                    <a:t>S</a:t>
                  </a:r>
                  <a:endParaRPr lang="es-ES" sz="3600" b="1" dirty="0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12" name="11 CuadroTexto"/>
                <p:cNvSpPr txBox="1"/>
                <p:nvPr/>
              </p:nvSpPr>
              <p:spPr>
                <a:xfrm>
                  <a:off x="3995936" y="4221088"/>
                  <a:ext cx="312906" cy="297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2000" baseline="30000" dirty="0" smtClean="0">
                      <a:sym typeface="Symbol"/>
                    </a:rPr>
                    <a:t></a:t>
                  </a:r>
                  <a:endParaRPr lang="es-ES" sz="2000" baseline="30000" dirty="0"/>
                </a:p>
              </p:txBody>
            </p:sp>
          </p:grpSp>
          <p:cxnSp>
            <p:nvCxnSpPr>
              <p:cNvPr id="14" name="13 Conector recto de flecha"/>
              <p:cNvCxnSpPr/>
              <p:nvPr/>
            </p:nvCxnSpPr>
            <p:spPr>
              <a:xfrm>
                <a:off x="4355977" y="4437112"/>
                <a:ext cx="5760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17 Rectángulo"/>
            <p:cNvSpPr/>
            <p:nvPr/>
          </p:nvSpPr>
          <p:spPr>
            <a:xfrm>
              <a:off x="3779912" y="4365104"/>
              <a:ext cx="7425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smtClean="0"/>
                <a:t>(</a:t>
              </a:r>
              <a:r>
                <a:rPr lang="es-ES" sz="2400" b="1" dirty="0" smtClean="0"/>
                <a:t>ET</a:t>
              </a:r>
              <a:r>
                <a:rPr lang="es-ES" sz="2400" dirty="0" smtClean="0"/>
                <a:t>) </a:t>
              </a:r>
              <a:endParaRPr lang="es-ES" sz="2400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251520" y="1772816"/>
              <a:ext cx="8640960" cy="3096344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21 Grupo"/>
          <p:cNvGrpSpPr/>
          <p:nvPr/>
        </p:nvGrpSpPr>
        <p:grpSpPr>
          <a:xfrm>
            <a:off x="2915816" y="5517232"/>
            <a:ext cx="2664298" cy="400111"/>
            <a:chOff x="4211960" y="404663"/>
            <a:chExt cx="1546372" cy="312545"/>
          </a:xfrm>
        </p:grpSpPr>
        <p:sp>
          <p:nvSpPr>
            <p:cNvPr id="23" name="22 CuadroTexto"/>
            <p:cNvSpPr txBox="1"/>
            <p:nvPr/>
          </p:nvSpPr>
          <p:spPr>
            <a:xfrm>
              <a:off x="4211960" y="404664"/>
              <a:ext cx="684248" cy="31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∆G =</a:t>
              </a:r>
              <a:endParaRPr lang="es-ES" sz="20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675622" y="404663"/>
              <a:ext cx="1082710" cy="31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(G</a:t>
              </a:r>
              <a:r>
                <a:rPr lang="es-ES" sz="2000" b="1" baseline="-25000" dirty="0" smtClean="0"/>
                <a:t>s</a:t>
              </a:r>
              <a:r>
                <a:rPr lang="es-ES" sz="2000" b="1" baseline="30000" dirty="0" smtClean="0">
                  <a:sym typeface="Symbol"/>
                </a:rPr>
                <a:t></a:t>
              </a:r>
              <a:r>
                <a:rPr lang="es-ES" sz="2000" b="1" baseline="-25000" dirty="0" smtClean="0"/>
                <a:t> </a:t>
              </a:r>
              <a:r>
                <a:rPr lang="es-ES" sz="2000" b="1" dirty="0" smtClean="0"/>
                <a:t>  –  G</a:t>
              </a:r>
              <a:r>
                <a:rPr lang="es-ES" sz="2000" b="1" baseline="-25000" dirty="0" smtClean="0"/>
                <a:t>s</a:t>
              </a:r>
              <a:r>
                <a:rPr lang="es-ES" sz="2000" b="1" dirty="0" smtClean="0"/>
                <a:t>)</a:t>
              </a:r>
              <a:endParaRPr lang="es-ES" sz="2000"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77280" y="4077072"/>
            <a:ext cx="8280920" cy="2390785"/>
            <a:chOff x="467544" y="548679"/>
            <a:chExt cx="8280920" cy="2390785"/>
          </a:xfrm>
        </p:grpSpPr>
        <p:sp>
          <p:nvSpPr>
            <p:cNvPr id="3" name="2 Rectángulo redondeado"/>
            <p:cNvSpPr/>
            <p:nvPr/>
          </p:nvSpPr>
          <p:spPr>
            <a:xfrm>
              <a:off x="467544" y="548679"/>
              <a:ext cx="8280920" cy="239078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539552" y="692696"/>
              <a:ext cx="82089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/>
                <a:t>Mientras menor sea la EA, más moléculas de sustrato (</a:t>
              </a:r>
              <a:r>
                <a:rPr lang="es-ES" sz="2800" b="1" dirty="0" smtClean="0">
                  <a:solidFill>
                    <a:srgbClr val="6600CC"/>
                  </a:solidFill>
                </a:rPr>
                <a:t>S </a:t>
              </a:r>
              <a:r>
                <a:rPr lang="es-ES" sz="2800" b="1" dirty="0" smtClean="0"/>
                <a:t>) contarán con  energía suficiente para  pasar por el ET (</a:t>
              </a:r>
              <a:r>
                <a:rPr lang="es-ES" sz="2800" b="1" dirty="0" smtClean="0">
                  <a:solidFill>
                    <a:srgbClr val="6600CC"/>
                  </a:solidFill>
                </a:rPr>
                <a:t>S</a:t>
              </a:r>
              <a:r>
                <a:rPr lang="es-ES" sz="2800" b="1" baseline="30000" dirty="0" smtClean="0">
                  <a:sym typeface="Symbol"/>
                </a:rPr>
                <a:t></a:t>
              </a:r>
              <a:r>
                <a:rPr lang="es-ES" sz="2800" b="1" dirty="0" smtClean="0">
                  <a:sym typeface="Symbol"/>
                </a:rPr>
                <a:t>) y, por este motivo, </a:t>
              </a:r>
              <a:r>
                <a:rPr lang="es-ES" sz="2800" b="1" u="sng" dirty="0" smtClean="0">
                  <a:sym typeface="Symbol"/>
                </a:rPr>
                <a:t>mas rápida será la velocidad de la reacción.</a:t>
              </a:r>
              <a:endParaRPr lang="es-ES" sz="2800" b="1" u="sng" baseline="30000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448838" y="260648"/>
            <a:ext cx="83283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¿Como las enzimas  aceleran  las reacciones químicas? 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059120"/>
            <a:ext cx="8532440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R: Disminuyendo la Energía de Activación asociada al  ET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i="1" dirty="0" smtClean="0"/>
              <a:t>“ Al disminuir la </a:t>
            </a:r>
            <a:r>
              <a:rPr lang="es-ES" sz="2400" b="1" i="1" dirty="0" smtClean="0"/>
              <a:t>barrera energética </a:t>
            </a:r>
            <a:r>
              <a:rPr lang="es-ES" sz="2400" i="1" dirty="0" smtClean="0"/>
              <a:t>que separa al </a:t>
            </a:r>
            <a:r>
              <a:rPr lang="es-ES" sz="2400" b="1" i="1" dirty="0" smtClean="0"/>
              <a:t>S del ET (S</a:t>
            </a:r>
            <a:r>
              <a:rPr lang="es-ES" sz="2400" b="1" i="1" baseline="30000" dirty="0" smtClean="0">
                <a:sym typeface="Symbol"/>
              </a:rPr>
              <a:t></a:t>
            </a:r>
            <a:r>
              <a:rPr lang="es-ES" sz="2400" b="1" i="1" dirty="0" smtClean="0">
                <a:sym typeface="Symbol"/>
              </a:rPr>
              <a:t>)</a:t>
            </a:r>
            <a:r>
              <a:rPr lang="es-ES" sz="2400" b="1" i="1" dirty="0" smtClean="0"/>
              <a:t>, </a:t>
            </a:r>
            <a:r>
              <a:rPr lang="es-ES" sz="2400" i="1" dirty="0" smtClean="0"/>
              <a:t>la presencia de una </a:t>
            </a:r>
            <a:r>
              <a:rPr lang="es-ES" sz="2400" b="1" i="1" dirty="0" smtClean="0"/>
              <a:t>enzima</a:t>
            </a:r>
            <a:r>
              <a:rPr lang="es-ES" sz="2400" i="1" dirty="0" smtClean="0"/>
              <a:t> hace que mas moléculas de </a:t>
            </a:r>
            <a:r>
              <a:rPr lang="es-ES" sz="2400" b="1" i="1" dirty="0" smtClean="0"/>
              <a:t>S</a:t>
            </a:r>
            <a:r>
              <a:rPr lang="es-ES" sz="2400" i="1" dirty="0" smtClean="0"/>
              <a:t> reaccionen y sean capaces de transformarse en </a:t>
            </a:r>
            <a:r>
              <a:rPr lang="es-ES" sz="2400" b="1" i="1" dirty="0" smtClean="0"/>
              <a:t>P (bajo las condiciones </a:t>
            </a:r>
            <a:r>
              <a:rPr lang="es-ES" sz="2400" i="1" dirty="0" smtClean="0"/>
              <a:t>de pH, temperatura y concentración </a:t>
            </a:r>
            <a:r>
              <a:rPr lang="es-ES" sz="2400" b="1" i="1" dirty="0" smtClean="0"/>
              <a:t>prevalecientes en la célula</a:t>
            </a:r>
            <a:r>
              <a:rPr lang="es-ES" sz="2400" i="1" dirty="0" smtClean="0"/>
              <a:t>)» .</a:t>
            </a:r>
            <a:endParaRPr 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CuadroTexto"/>
          <p:cNvSpPr txBox="1"/>
          <p:nvPr/>
        </p:nvSpPr>
        <p:spPr>
          <a:xfrm>
            <a:off x="539552" y="188640"/>
            <a:ext cx="827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Grafica del curso de una reacción química </a:t>
            </a:r>
            <a:r>
              <a:rPr lang="es-ES" sz="2800" b="1" u="sng" dirty="0" smtClean="0"/>
              <a:t>sin catalizar</a:t>
            </a:r>
            <a:endParaRPr lang="es-ES" sz="2800" b="1" u="sng" dirty="0"/>
          </a:p>
        </p:txBody>
      </p:sp>
      <p:grpSp>
        <p:nvGrpSpPr>
          <p:cNvPr id="2" name="72 Grupo"/>
          <p:cNvGrpSpPr/>
          <p:nvPr/>
        </p:nvGrpSpPr>
        <p:grpSpPr>
          <a:xfrm>
            <a:off x="179512" y="916831"/>
            <a:ext cx="8748464" cy="5941169"/>
            <a:chOff x="179512" y="692696"/>
            <a:chExt cx="8748464" cy="5941169"/>
          </a:xfrm>
        </p:grpSpPr>
        <p:grpSp>
          <p:nvGrpSpPr>
            <p:cNvPr id="3" name="46 Grupo"/>
            <p:cNvGrpSpPr/>
            <p:nvPr/>
          </p:nvGrpSpPr>
          <p:grpSpPr>
            <a:xfrm>
              <a:off x="179512" y="692696"/>
              <a:ext cx="8748464" cy="5941169"/>
              <a:chOff x="179512" y="692696"/>
              <a:chExt cx="8748464" cy="5941169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30000" contrast="40000"/>
              </a:blip>
              <a:srcRect l="7184"/>
              <a:stretch>
                <a:fillRect/>
              </a:stretch>
            </p:blipFill>
            <p:spPr bwMode="auto">
              <a:xfrm>
                <a:off x="1619672" y="836712"/>
                <a:ext cx="7308304" cy="543560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3" name="Text Box 4"/>
              <p:cNvSpPr txBox="1">
                <a:spLocks noChangeArrowheads="1"/>
              </p:cNvSpPr>
              <p:nvPr/>
            </p:nvSpPr>
            <p:spPr bwMode="auto">
              <a:xfrm>
                <a:off x="5940152" y="2492896"/>
                <a:ext cx="1143000" cy="27463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sz="1200" b="1" baseline="0">
                    <a:solidFill>
                      <a:srgbClr val="000000"/>
                    </a:solidFill>
                    <a:latin typeface="Tahoma" pitchFamily="34" charset="0"/>
                  </a:rPr>
                  <a:t>Sin cat.</a:t>
                </a:r>
              </a:p>
            </p:txBody>
          </p:sp>
          <p:sp>
            <p:nvSpPr>
              <p:cNvPr id="25604" name="Text Box 5"/>
              <p:cNvSpPr txBox="1">
                <a:spLocks noChangeArrowheads="1"/>
              </p:cNvSpPr>
              <p:nvPr/>
            </p:nvSpPr>
            <p:spPr bwMode="auto">
              <a:xfrm>
                <a:off x="8244408" y="3573016"/>
                <a:ext cx="576064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s-ES_tradnl" sz="1400" b="1" baseline="0" dirty="0" err="1">
                    <a:latin typeface="Tahoma" pitchFamily="34" charset="0"/>
                  </a:rPr>
                  <a:t>Cat</a:t>
                </a:r>
                <a:endParaRPr lang="es-ES_tradnl" sz="1400" b="1" baseline="0" dirty="0">
                  <a:latin typeface="Tahoma" pitchFamily="34" charset="0"/>
                </a:endParaRPr>
              </a:p>
            </p:txBody>
          </p:sp>
          <p:sp>
            <p:nvSpPr>
              <p:cNvPr id="25605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692696"/>
                <a:ext cx="1368152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s-ES_tradnl" sz="2000" b="1" baseline="0" dirty="0" smtClean="0">
                    <a:solidFill>
                      <a:srgbClr val="000000"/>
                    </a:solidFill>
                    <a:latin typeface="Tahoma" pitchFamily="34" charset="0"/>
                  </a:rPr>
                  <a:t>Energía</a:t>
                </a:r>
              </a:p>
              <a:p>
                <a:pPr eaLnBrk="0" hangingPunct="0"/>
                <a:r>
                  <a:rPr lang="es-ES_tradnl" sz="2000" b="1" baseline="0" dirty="0" smtClean="0">
                    <a:solidFill>
                      <a:srgbClr val="000000"/>
                    </a:solidFill>
                    <a:latin typeface="Tahoma" pitchFamily="34" charset="0"/>
                  </a:rPr>
                  <a:t> libre (G)</a:t>
                </a:r>
                <a:endParaRPr lang="es-ES_tradnl" sz="2000" b="1" baseline="0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5606" name="Text Box 7"/>
              <p:cNvSpPr txBox="1">
                <a:spLocks noChangeArrowheads="1"/>
              </p:cNvSpPr>
              <p:nvPr/>
            </p:nvSpPr>
            <p:spPr bwMode="auto">
              <a:xfrm>
                <a:off x="1979712" y="1052736"/>
                <a:ext cx="4032448" cy="4572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sz="2400" b="0" baseline="0" dirty="0">
                    <a:solidFill>
                      <a:srgbClr val="000000"/>
                    </a:solidFill>
                    <a:latin typeface="Tahoma" pitchFamily="34" charset="0"/>
                  </a:rPr>
                  <a:t>Estado de transición</a:t>
                </a:r>
              </a:p>
            </p:txBody>
          </p:sp>
          <p:sp>
            <p:nvSpPr>
              <p:cNvPr id="25607" name="Text Box 8"/>
              <p:cNvSpPr txBox="1">
                <a:spLocks noChangeArrowheads="1"/>
              </p:cNvSpPr>
              <p:nvPr/>
            </p:nvSpPr>
            <p:spPr bwMode="auto">
              <a:xfrm>
                <a:off x="1619672" y="5805264"/>
                <a:ext cx="6659563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s-ES_tradnl" sz="2000" b="1" dirty="0" smtClean="0">
                    <a:latin typeface="Arial" pitchFamily="34" charset="0"/>
                    <a:cs typeface="Arial" pitchFamily="34" charset="0"/>
                  </a:rPr>
                  <a:t>Progreso </a:t>
                </a:r>
                <a:r>
                  <a:rPr lang="es-ES_tradnl" sz="2000" b="1" baseline="0" dirty="0" smtClean="0">
                    <a:latin typeface="Arial" pitchFamily="34" charset="0"/>
                    <a:cs typeface="Arial" pitchFamily="34" charset="0"/>
                  </a:rPr>
                  <a:t> de la reacción</a:t>
                </a:r>
                <a:endParaRPr lang="es-ES_tradnl" sz="20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6732588" y="6172200"/>
                <a:ext cx="20508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200" baseline="0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</a:rPr>
                  <a:t>Nelson y Cox, </a:t>
                </a:r>
                <a:r>
                  <a:rPr lang="es-ES_tradnl" sz="1200" baseline="0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</a:rPr>
                  <a:t>2001</a:t>
                </a:r>
              </a:p>
              <a:p>
                <a:pPr eaLnBrk="0" hangingPunct="0"/>
                <a:r>
                  <a:rPr lang="es-ES_tradnl" sz="1200" dirty="0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</a:rPr>
                  <a:t>Texto bioquímica </a:t>
                </a:r>
                <a:r>
                  <a:rPr lang="es-ES_tradnl" sz="1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</a:rPr>
                  <a:t>Lehninger</a:t>
                </a:r>
                <a:endParaRPr lang="es-ES_tradnl" sz="1200" baseline="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endParaRPr>
              </a:p>
            </p:txBody>
          </p:sp>
          <p:cxnSp>
            <p:nvCxnSpPr>
              <p:cNvPr id="10" name="9 Conector recto de flecha"/>
              <p:cNvCxnSpPr/>
              <p:nvPr/>
            </p:nvCxnSpPr>
            <p:spPr>
              <a:xfrm>
                <a:off x="1619672" y="6381328"/>
                <a:ext cx="36724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>
                <a:off x="1115616" y="3717032"/>
                <a:ext cx="5040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 flipV="1">
                <a:off x="395536" y="1916832"/>
                <a:ext cx="0" cy="26642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1115616" y="1628800"/>
                <a:ext cx="5040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1115616" y="4293096"/>
                <a:ext cx="5040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20 CuadroTexto"/>
              <p:cNvSpPr txBox="1"/>
              <p:nvPr/>
            </p:nvSpPr>
            <p:spPr>
              <a:xfrm>
                <a:off x="827584" y="41490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3</a:t>
                </a:r>
                <a:endParaRPr lang="es-ES" b="1" dirty="0"/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827584" y="350100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4</a:t>
                </a:r>
                <a:endParaRPr lang="es-ES" b="1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827584" y="14847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8</a:t>
                </a:r>
                <a:endParaRPr lang="es-ES" b="1" dirty="0"/>
              </a:p>
            </p:txBody>
          </p:sp>
          <p:cxnSp>
            <p:nvCxnSpPr>
              <p:cNvPr id="24" name="23 Conector recto"/>
              <p:cNvCxnSpPr/>
              <p:nvPr/>
            </p:nvCxnSpPr>
            <p:spPr>
              <a:xfrm>
                <a:off x="1115616" y="5301208"/>
                <a:ext cx="5040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>
                <a:off x="899592" y="51571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1</a:t>
                </a:r>
                <a:endParaRPr lang="es-ES" b="1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4860032" y="980728"/>
                <a:ext cx="93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600" b="1" dirty="0" smtClean="0">
                    <a:solidFill>
                      <a:srgbClr val="6600CC"/>
                    </a:solidFill>
                  </a:rPr>
                  <a:t>S</a:t>
                </a:r>
                <a:r>
                  <a:rPr lang="es-ES" sz="3600" b="1" baseline="30000" dirty="0" smtClean="0">
                    <a:solidFill>
                      <a:srgbClr val="6600CC"/>
                    </a:solidFill>
                    <a:sym typeface="Symbol"/>
                  </a:rPr>
                  <a:t></a:t>
                </a:r>
                <a:endParaRPr lang="es-ES" sz="3600" b="1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3131840" y="2492896"/>
                <a:ext cx="648072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 smtClean="0">
                    <a:solidFill>
                      <a:srgbClr val="6600CC"/>
                    </a:solidFill>
                  </a:rPr>
                  <a:t>S</a:t>
                </a:r>
                <a:r>
                  <a:rPr lang="es-ES" sz="3200" b="1" baseline="30000" dirty="0" smtClean="0">
                    <a:solidFill>
                      <a:srgbClr val="6600CC"/>
                    </a:solidFill>
                    <a:sym typeface="Symbol"/>
                  </a:rPr>
                  <a:t></a:t>
                </a:r>
                <a:endParaRPr lang="es-ES" sz="3200" b="1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5940152" y="1988840"/>
                <a:ext cx="30008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s-ES" b="1" baseline="30000" dirty="0" smtClean="0">
                    <a:solidFill>
                      <a:srgbClr val="6600CC"/>
                    </a:solidFill>
                    <a:sym typeface="Symbol"/>
                  </a:rPr>
                  <a:t></a:t>
                </a:r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8316416" y="3068960"/>
                <a:ext cx="30008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s-ES" b="1" baseline="30000" dirty="0" smtClean="0">
                    <a:solidFill>
                      <a:srgbClr val="6600CC"/>
                    </a:solidFill>
                    <a:sym typeface="Symbol"/>
                  </a:rPr>
                  <a:t></a:t>
                </a:r>
                <a:endParaRPr lang="es-ES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3059832" y="4725144"/>
                <a:ext cx="16337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smtClean="0"/>
                  <a:t>∆G</a:t>
                </a:r>
                <a:r>
                  <a:rPr lang="es-ES" sz="2000" baseline="-25000" dirty="0" smtClean="0"/>
                  <a:t>1</a:t>
                </a:r>
                <a:r>
                  <a:rPr lang="es-ES" sz="2000" dirty="0" smtClean="0"/>
                  <a:t>= 8 - 4 = </a:t>
                </a:r>
                <a:r>
                  <a:rPr lang="es-ES" sz="2000" b="1" dirty="0" smtClean="0"/>
                  <a:t>4</a:t>
                </a:r>
                <a:endParaRPr lang="es-ES" sz="2000" b="1" dirty="0"/>
              </a:p>
            </p:txBody>
          </p:sp>
          <p:sp>
            <p:nvSpPr>
              <p:cNvPr id="33" name="32 CuadroTexto"/>
              <p:cNvSpPr txBox="1"/>
              <p:nvPr/>
            </p:nvSpPr>
            <p:spPr>
              <a:xfrm>
                <a:off x="2987824" y="5229200"/>
                <a:ext cx="2169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smtClean="0"/>
                  <a:t>∆ G (p-s)= 3 - 4 = </a:t>
                </a:r>
                <a:r>
                  <a:rPr lang="es-ES" sz="2000" b="1" dirty="0" smtClean="0"/>
                  <a:t>-1</a:t>
                </a:r>
                <a:endParaRPr lang="es-ES" sz="2000" b="1" dirty="0"/>
              </a:p>
            </p:txBody>
          </p:sp>
          <p:cxnSp>
            <p:nvCxnSpPr>
              <p:cNvPr id="42" name="41 Conector recto"/>
              <p:cNvCxnSpPr/>
              <p:nvPr/>
            </p:nvCxnSpPr>
            <p:spPr>
              <a:xfrm>
                <a:off x="1115616" y="3140968"/>
                <a:ext cx="5040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45 CuadroTexto"/>
              <p:cNvSpPr txBox="1"/>
              <p:nvPr/>
            </p:nvSpPr>
            <p:spPr>
              <a:xfrm>
                <a:off x="827584" y="299695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5</a:t>
                </a:r>
                <a:endParaRPr lang="es-ES" b="1" dirty="0"/>
              </a:p>
            </p:txBody>
          </p:sp>
        </p:grpSp>
        <p:sp>
          <p:nvSpPr>
            <p:cNvPr id="35" name="34 Rectángulo"/>
            <p:cNvSpPr/>
            <p:nvPr/>
          </p:nvSpPr>
          <p:spPr>
            <a:xfrm>
              <a:off x="4211960" y="2996952"/>
              <a:ext cx="3600400" cy="2880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499992" y="3501008"/>
              <a:ext cx="3600400" cy="2880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7452320" y="2852936"/>
              <a:ext cx="1296144" cy="12241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Elipse"/>
            <p:cNvSpPr/>
            <p:nvPr/>
          </p:nvSpPr>
          <p:spPr>
            <a:xfrm rot="20533415">
              <a:off x="3326279" y="3105484"/>
              <a:ext cx="857368" cy="9361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 rot="14244995">
              <a:off x="2447661" y="3100486"/>
              <a:ext cx="818641" cy="8753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2915816" y="2492896"/>
              <a:ext cx="864096" cy="15841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4" name="43 Conector recto"/>
            <p:cNvCxnSpPr/>
            <p:nvPr/>
          </p:nvCxnSpPr>
          <p:spPr>
            <a:xfrm flipV="1">
              <a:off x="1763688" y="3645024"/>
              <a:ext cx="6696744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Rectángulo"/>
            <p:cNvSpPr/>
            <p:nvPr/>
          </p:nvSpPr>
          <p:spPr>
            <a:xfrm rot="19643834">
              <a:off x="3986026" y="3114188"/>
              <a:ext cx="45719" cy="4962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3" name="52 Conector recto de flecha"/>
            <p:cNvCxnSpPr/>
            <p:nvPr/>
          </p:nvCxnSpPr>
          <p:spPr>
            <a:xfrm>
              <a:off x="5292080" y="3212976"/>
              <a:ext cx="0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5076056" y="2780928"/>
              <a:ext cx="1008112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/>
                <a:t>∆G</a:t>
              </a:r>
              <a:r>
                <a:rPr lang="es-ES" b="1" baseline="-25000" dirty="0" smtClean="0"/>
                <a:t>1</a:t>
              </a:r>
              <a:endParaRPr lang="es-ES" b="1" baseline="-25000" dirty="0">
                <a:solidFill>
                  <a:srgbClr val="6600CC"/>
                </a:solidFill>
              </a:endParaRPr>
            </a:p>
          </p:txBody>
        </p:sp>
        <p:cxnSp>
          <p:nvCxnSpPr>
            <p:cNvPr id="57" name="56 Conector recto"/>
            <p:cNvCxnSpPr/>
            <p:nvPr/>
          </p:nvCxnSpPr>
          <p:spPr>
            <a:xfrm flipH="1">
              <a:off x="1691680" y="4365104"/>
              <a:ext cx="38884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Rectángulo"/>
            <p:cNvSpPr/>
            <p:nvPr/>
          </p:nvSpPr>
          <p:spPr>
            <a:xfrm rot="20051426">
              <a:off x="3899265" y="2850614"/>
              <a:ext cx="121317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5508104" y="1988840"/>
              <a:ext cx="1872208" cy="936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6" name="65 Conector recto"/>
            <p:cNvCxnSpPr/>
            <p:nvPr/>
          </p:nvCxnSpPr>
          <p:spPr>
            <a:xfrm>
              <a:off x="5580112" y="4365104"/>
              <a:ext cx="295232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 flipV="1">
              <a:off x="7308304" y="3645024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>
              <a:off x="7308304" y="4149080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71 CuadroTexto"/>
            <p:cNvSpPr txBox="1"/>
            <p:nvPr/>
          </p:nvSpPr>
          <p:spPr>
            <a:xfrm>
              <a:off x="7452320" y="3717032"/>
              <a:ext cx="115212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/>
                <a:t>∆G</a:t>
              </a:r>
              <a:endParaRPr lang="es-ES" sz="3200" b="1" baseline="-25000" dirty="0">
                <a:solidFill>
                  <a:srgbClr val="66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700808"/>
            <a:ext cx="7178568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http://biomodel.uah.es/biomodel-misc/anim/inicio.htm</a:t>
            </a:r>
            <a:endParaRPr lang="en-US" sz="3200" dirty="0"/>
          </a:p>
        </p:txBody>
      </p:sp>
      <p:sp>
        <p:nvSpPr>
          <p:cNvPr id="4" name="3 Rectángulo"/>
          <p:cNvSpPr/>
          <p:nvPr/>
        </p:nvSpPr>
        <p:spPr>
          <a:xfrm>
            <a:off x="3491880" y="908720"/>
            <a:ext cx="25490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Actividad</a:t>
            </a:r>
            <a:r>
              <a:rPr lang="en-US" sz="2800" dirty="0"/>
              <a:t> enzimática</a:t>
            </a:r>
          </a:p>
        </p:txBody>
      </p:sp>
    </p:spTree>
    <p:extLst>
      <p:ext uri="{BB962C8B-B14F-4D97-AF65-F5344CB8AC3E}">
        <p14:creationId xmlns="" xmlns:p14="http://schemas.microsoft.com/office/powerpoint/2010/main" val="7187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924050" y="255270"/>
            <a:ext cx="5238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E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Actividad   Catalítica</a:t>
            </a:r>
          </a:p>
        </p:txBody>
      </p:sp>
      <p:pic>
        <p:nvPicPr>
          <p:cNvPr id="12300" name="Picture 12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00" r="4606" b="26506"/>
          <a:stretch/>
        </p:blipFill>
        <p:spPr>
          <a:xfrm>
            <a:off x="755576" y="1772816"/>
            <a:ext cx="7299528" cy="4648200"/>
          </a:xfrm>
        </p:spPr>
      </p:pic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657225" y="1196752"/>
            <a:ext cx="7772400" cy="1143000"/>
          </a:xfrm>
          <a:noFill/>
        </p:spPr>
        <p:txBody>
          <a:bodyPr/>
          <a:lstStyle/>
          <a:p>
            <a:r>
              <a:rPr lang="es-ES_tradnl" sz="2800" dirty="0" smtClean="0"/>
              <a:t>Disminución de la Energía de Activación (</a:t>
            </a:r>
            <a:r>
              <a:rPr lang="es-ES_tradnl" sz="2800" dirty="0" err="1" smtClean="0"/>
              <a:t>Ea</a:t>
            </a:r>
            <a:r>
              <a:rPr lang="es-ES_tradnl" sz="2800" dirty="0" smtClean="0"/>
              <a:t>)</a:t>
            </a:r>
            <a:endParaRPr lang="es-ES_tradnl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91998" y="902970"/>
            <a:ext cx="895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Grafica del curso de una reacción química sin catalizar, y catalizada por una enzima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151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CuadroTexto"/>
          <p:cNvSpPr txBox="1"/>
          <p:nvPr/>
        </p:nvSpPr>
        <p:spPr>
          <a:xfrm>
            <a:off x="0" y="188640"/>
            <a:ext cx="895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Grafica del curso de una reacción química sin catalizar, y catalizada por una enzima</a:t>
            </a:r>
            <a:endParaRPr lang="es-ES" sz="2000" b="1" dirty="0"/>
          </a:p>
        </p:txBody>
      </p:sp>
      <p:grpSp>
        <p:nvGrpSpPr>
          <p:cNvPr id="2" name="61 Grupo"/>
          <p:cNvGrpSpPr/>
          <p:nvPr/>
        </p:nvGrpSpPr>
        <p:grpSpPr>
          <a:xfrm>
            <a:off x="0" y="836712"/>
            <a:ext cx="8748464" cy="5688632"/>
            <a:chOff x="0" y="836712"/>
            <a:chExt cx="8748464" cy="5688632"/>
          </a:xfrm>
        </p:grpSpPr>
        <p:grpSp>
          <p:nvGrpSpPr>
            <p:cNvPr id="3" name="53 Grupo"/>
            <p:cNvGrpSpPr/>
            <p:nvPr/>
          </p:nvGrpSpPr>
          <p:grpSpPr>
            <a:xfrm>
              <a:off x="0" y="836712"/>
              <a:ext cx="8748464" cy="5688632"/>
              <a:chOff x="179512" y="692696"/>
              <a:chExt cx="8748464" cy="5688632"/>
            </a:xfrm>
          </p:grpSpPr>
          <p:grpSp>
            <p:nvGrpSpPr>
              <p:cNvPr id="4" name="46 Grupo"/>
              <p:cNvGrpSpPr/>
              <p:nvPr/>
            </p:nvGrpSpPr>
            <p:grpSpPr>
              <a:xfrm>
                <a:off x="179512" y="692696"/>
                <a:ext cx="8748464" cy="5688632"/>
                <a:chOff x="179512" y="692696"/>
                <a:chExt cx="8748464" cy="5688632"/>
              </a:xfrm>
            </p:grpSpPr>
            <p:pic>
              <p:nvPicPr>
                <p:cNvPr id="2560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30000" contrast="40000"/>
                </a:blip>
                <a:srcRect l="7184"/>
                <a:stretch>
                  <a:fillRect/>
                </a:stretch>
              </p:blipFill>
              <p:spPr bwMode="auto">
                <a:xfrm>
                  <a:off x="1619672" y="836712"/>
                  <a:ext cx="7308304" cy="5435600"/>
                </a:xfrm>
                <a:prstGeom prst="rect">
                  <a:avLst/>
                </a:prstGeom>
                <a:solidFill>
                  <a:srgbClr val="F3F3F3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0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940152" y="2492896"/>
                  <a:ext cx="1143000" cy="27463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_tradnl" sz="1200" b="1" baseline="0">
                      <a:solidFill>
                        <a:srgbClr val="000000"/>
                      </a:solidFill>
                      <a:latin typeface="Tahoma" pitchFamily="34" charset="0"/>
                    </a:rPr>
                    <a:t>Sin cat.</a:t>
                  </a:r>
                </a:p>
              </p:txBody>
            </p:sp>
            <p:sp>
              <p:nvSpPr>
                <p:cNvPr id="2560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244408" y="3573016"/>
                  <a:ext cx="576064" cy="3077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s-ES_tradnl" sz="1400" b="1" baseline="0" dirty="0" err="1">
                      <a:latin typeface="Tahoma" pitchFamily="34" charset="0"/>
                    </a:rPr>
                    <a:t>Cat</a:t>
                  </a:r>
                  <a:endParaRPr lang="es-ES_tradnl" sz="1400" b="1" baseline="0" dirty="0">
                    <a:latin typeface="Tahoma" pitchFamily="34" charset="0"/>
                  </a:endParaRPr>
                </a:p>
              </p:txBody>
            </p:sp>
            <p:sp>
              <p:nvSpPr>
                <p:cNvPr id="2560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79512" y="692696"/>
                  <a:ext cx="1368152" cy="7078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s-ES_tradnl" sz="2000" b="1" baseline="0" dirty="0" smtClean="0">
                      <a:solidFill>
                        <a:srgbClr val="000000"/>
                      </a:solidFill>
                      <a:latin typeface="Tahoma" pitchFamily="34" charset="0"/>
                    </a:rPr>
                    <a:t>Energía</a:t>
                  </a:r>
                </a:p>
                <a:p>
                  <a:pPr eaLnBrk="0" hangingPunct="0"/>
                  <a:r>
                    <a:rPr lang="es-ES_tradnl" sz="2000" b="1" baseline="0" dirty="0" smtClean="0">
                      <a:solidFill>
                        <a:srgbClr val="000000"/>
                      </a:solidFill>
                      <a:latin typeface="Tahoma" pitchFamily="34" charset="0"/>
                    </a:rPr>
                    <a:t> libre (G)</a:t>
                  </a:r>
                  <a:endParaRPr lang="es-ES_tradnl" sz="2000" b="1" baseline="0" dirty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56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980728"/>
                  <a:ext cx="4176464" cy="4616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_tradnl" sz="2400" b="1" baseline="0" dirty="0">
                      <a:solidFill>
                        <a:srgbClr val="000000"/>
                      </a:solidFill>
                      <a:latin typeface="Tahoma" pitchFamily="34" charset="0"/>
                    </a:rPr>
                    <a:t>Estado de transición</a:t>
                  </a:r>
                </a:p>
              </p:txBody>
            </p:sp>
            <p:sp>
              <p:nvSpPr>
                <p:cNvPr id="2560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19672" y="5805264"/>
                  <a:ext cx="6659563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s-ES_tradnl" sz="2000" b="1" baseline="0" dirty="0" smtClean="0">
                      <a:latin typeface="Arial" pitchFamily="34" charset="0"/>
                      <a:cs typeface="Arial" pitchFamily="34" charset="0"/>
                    </a:rPr>
                    <a:t>Progreso de la reacción</a:t>
                  </a:r>
                  <a:endParaRPr lang="es-ES_tradnl" sz="2000" b="1" baseline="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60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804248" y="5805264"/>
                  <a:ext cx="1824538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050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Tahoma" pitchFamily="34" charset="0"/>
                    </a:rPr>
                    <a:t>Nelson y Cox, </a:t>
                  </a:r>
                  <a:r>
                    <a:rPr lang="es-ES_tradnl" sz="1050" baseline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ahoma" pitchFamily="34" charset="0"/>
                    </a:rPr>
                    <a:t>2001</a:t>
                  </a:r>
                </a:p>
                <a:p>
                  <a:pPr eaLnBrk="0" hangingPunct="0"/>
                  <a:r>
                    <a:rPr lang="es-ES_tradnl" sz="105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ahoma" pitchFamily="34" charset="0"/>
                    </a:rPr>
                    <a:t>Texto bioquímica </a:t>
                  </a:r>
                  <a:r>
                    <a:rPr lang="es-ES_tradnl" sz="1050" dirty="0" err="1" smtClean="0">
                      <a:solidFill>
                        <a:schemeClr val="accent2">
                          <a:lumMod val="75000"/>
                        </a:schemeClr>
                      </a:solidFill>
                      <a:latin typeface="Tahoma" pitchFamily="34" charset="0"/>
                    </a:rPr>
                    <a:t>Lehninger</a:t>
                  </a:r>
                  <a:endParaRPr lang="es-ES_tradnl" sz="1050" baseline="0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</a:endParaRPr>
                </a:p>
              </p:txBody>
            </p:sp>
            <p:cxnSp>
              <p:nvCxnSpPr>
                <p:cNvPr id="10" name="9 Conector recto de flecha"/>
                <p:cNvCxnSpPr/>
                <p:nvPr/>
              </p:nvCxnSpPr>
              <p:spPr>
                <a:xfrm>
                  <a:off x="1619672" y="6381328"/>
                  <a:ext cx="3672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14 Conector recto"/>
                <p:cNvCxnSpPr/>
                <p:nvPr/>
              </p:nvCxnSpPr>
              <p:spPr>
                <a:xfrm>
                  <a:off x="1115616" y="3717032"/>
                  <a:ext cx="504056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6 Conector recto de flecha"/>
                <p:cNvCxnSpPr/>
                <p:nvPr/>
              </p:nvCxnSpPr>
              <p:spPr>
                <a:xfrm flipV="1">
                  <a:off x="395536" y="1916832"/>
                  <a:ext cx="0" cy="26642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>
                  <a:off x="1115616" y="1628800"/>
                  <a:ext cx="504056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19 Conector recto"/>
                <p:cNvCxnSpPr/>
                <p:nvPr/>
              </p:nvCxnSpPr>
              <p:spPr>
                <a:xfrm>
                  <a:off x="1115616" y="4293096"/>
                  <a:ext cx="504056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20 CuadroTexto"/>
                <p:cNvSpPr txBox="1"/>
                <p:nvPr/>
              </p:nvSpPr>
              <p:spPr>
                <a:xfrm>
                  <a:off x="827584" y="414908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/>
                    <a:t>3</a:t>
                  </a:r>
                  <a:endParaRPr lang="es-ES" b="1" dirty="0"/>
                </a:p>
              </p:txBody>
            </p:sp>
            <p:sp>
              <p:nvSpPr>
                <p:cNvPr id="22" name="21 CuadroTexto"/>
                <p:cNvSpPr txBox="1"/>
                <p:nvPr/>
              </p:nvSpPr>
              <p:spPr>
                <a:xfrm>
                  <a:off x="827584" y="350100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/>
                    <a:t>4</a:t>
                  </a:r>
                  <a:endParaRPr lang="es-ES" b="1" dirty="0"/>
                </a:p>
              </p:txBody>
            </p:sp>
            <p:sp>
              <p:nvSpPr>
                <p:cNvPr id="23" name="22 CuadroTexto"/>
                <p:cNvSpPr txBox="1"/>
                <p:nvPr/>
              </p:nvSpPr>
              <p:spPr>
                <a:xfrm>
                  <a:off x="827584" y="148478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/>
                    <a:t>8</a:t>
                  </a:r>
                  <a:endParaRPr lang="es-ES" b="1" dirty="0"/>
                </a:p>
              </p:txBody>
            </p:sp>
            <p:cxnSp>
              <p:nvCxnSpPr>
                <p:cNvPr id="24" name="23 Conector recto"/>
                <p:cNvCxnSpPr/>
                <p:nvPr/>
              </p:nvCxnSpPr>
              <p:spPr>
                <a:xfrm>
                  <a:off x="1115616" y="5301208"/>
                  <a:ext cx="504056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25 CuadroTexto"/>
                <p:cNvSpPr txBox="1"/>
                <p:nvPr/>
              </p:nvSpPr>
              <p:spPr>
                <a:xfrm>
                  <a:off x="899592" y="515719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/>
                    <a:t>1</a:t>
                  </a:r>
                  <a:endParaRPr lang="es-ES" b="1" dirty="0"/>
                </a:p>
              </p:txBody>
            </p:sp>
            <p:sp>
              <p:nvSpPr>
                <p:cNvPr id="28" name="27 CuadroTexto"/>
                <p:cNvSpPr txBox="1"/>
                <p:nvPr/>
              </p:nvSpPr>
              <p:spPr>
                <a:xfrm>
                  <a:off x="5004048" y="908720"/>
                  <a:ext cx="11521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 smtClean="0">
                      <a:solidFill>
                        <a:srgbClr val="6600CC"/>
                      </a:solidFill>
                    </a:rPr>
                    <a:t>  </a:t>
                  </a:r>
                  <a:r>
                    <a:rPr lang="es-ES" sz="3200" dirty="0" smtClean="0">
                      <a:solidFill>
                        <a:srgbClr val="6600CC"/>
                      </a:solidFill>
                    </a:rPr>
                    <a:t>(</a:t>
                  </a:r>
                  <a:r>
                    <a:rPr lang="es-ES" sz="3200" b="1" dirty="0" smtClean="0">
                      <a:solidFill>
                        <a:srgbClr val="6600CC"/>
                      </a:solidFill>
                    </a:rPr>
                    <a:t>S</a:t>
                  </a:r>
                  <a:r>
                    <a:rPr lang="es-ES" sz="3200" b="1" baseline="30000" dirty="0" smtClean="0">
                      <a:solidFill>
                        <a:srgbClr val="6600CC"/>
                      </a:solidFill>
                      <a:sym typeface="Symbol"/>
                    </a:rPr>
                    <a:t> </a:t>
                  </a:r>
                  <a:r>
                    <a:rPr lang="es-ES" sz="3200" dirty="0" smtClean="0">
                      <a:solidFill>
                        <a:srgbClr val="6600CC"/>
                      </a:solidFill>
                      <a:sym typeface="Symbol"/>
                    </a:rPr>
                    <a:t>)</a:t>
                  </a:r>
                  <a:endParaRPr lang="es-ES" sz="3200" dirty="0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29" name="28 CuadroTexto"/>
                <p:cNvSpPr txBox="1"/>
                <p:nvPr/>
              </p:nvSpPr>
              <p:spPr>
                <a:xfrm>
                  <a:off x="3131840" y="2492896"/>
                  <a:ext cx="648072" cy="52322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 smtClean="0">
                      <a:solidFill>
                        <a:srgbClr val="6600CC"/>
                      </a:solidFill>
                    </a:rPr>
                    <a:t>S</a:t>
                  </a:r>
                  <a:r>
                    <a:rPr lang="es-ES" sz="2800" b="1" baseline="30000" dirty="0" smtClean="0">
                      <a:solidFill>
                        <a:srgbClr val="6600CC"/>
                      </a:solidFill>
                      <a:sym typeface="Symbol"/>
                    </a:rPr>
                    <a:t></a:t>
                  </a:r>
                  <a:endParaRPr lang="es-ES" sz="2800" b="1" dirty="0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30" name="29 Rectángulo"/>
                <p:cNvSpPr/>
                <p:nvPr/>
              </p:nvSpPr>
              <p:spPr>
                <a:xfrm>
                  <a:off x="5940152" y="1988840"/>
                  <a:ext cx="300082" cy="36933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s-ES" b="1" baseline="30000" dirty="0" smtClean="0">
                      <a:solidFill>
                        <a:srgbClr val="6600CC"/>
                      </a:solidFill>
                      <a:sym typeface="Symbol"/>
                    </a:rPr>
                    <a:t></a:t>
                  </a:r>
                  <a:endParaRPr lang="es-ES" dirty="0"/>
                </a:p>
              </p:txBody>
            </p:sp>
            <p:sp>
              <p:nvSpPr>
                <p:cNvPr id="31" name="30 Rectángulo"/>
                <p:cNvSpPr/>
                <p:nvPr/>
              </p:nvSpPr>
              <p:spPr>
                <a:xfrm>
                  <a:off x="8316416" y="3068960"/>
                  <a:ext cx="300082" cy="36933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s-ES" b="1" baseline="30000" dirty="0" smtClean="0">
                      <a:solidFill>
                        <a:srgbClr val="6600CC"/>
                      </a:solidFill>
                      <a:sym typeface="Symbol"/>
                    </a:rPr>
                    <a:t></a:t>
                  </a:r>
                  <a:endParaRPr lang="es-ES" dirty="0"/>
                </a:p>
              </p:txBody>
            </p:sp>
            <p:sp>
              <p:nvSpPr>
                <p:cNvPr id="32" name="31 CuadroTexto"/>
                <p:cNvSpPr txBox="1"/>
                <p:nvPr/>
              </p:nvSpPr>
              <p:spPr>
                <a:xfrm>
                  <a:off x="3059832" y="4509120"/>
                  <a:ext cx="16644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/>
                    <a:t>∆</a:t>
                  </a:r>
                  <a:r>
                    <a:rPr lang="es-ES" sz="2000" dirty="0" err="1" smtClean="0"/>
                    <a:t>G</a:t>
                  </a:r>
                  <a:r>
                    <a:rPr lang="es-ES" sz="2000" baseline="-25000" dirty="0" err="1" smtClean="0"/>
                    <a:t>scat</a:t>
                  </a:r>
                  <a:r>
                    <a:rPr lang="es-ES" sz="2000" dirty="0" smtClean="0"/>
                    <a:t>= 8-4 = </a:t>
                  </a:r>
                  <a:r>
                    <a:rPr lang="es-ES" sz="2000" b="1" dirty="0" smtClean="0"/>
                    <a:t>4</a:t>
                  </a:r>
                  <a:endParaRPr lang="es-ES" sz="2000" b="1" dirty="0"/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3095328" y="5229200"/>
                  <a:ext cx="20553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solidFill>
                        <a:srgbClr val="C00000"/>
                      </a:solidFill>
                    </a:rPr>
                    <a:t>∆ G </a:t>
                  </a:r>
                  <a:r>
                    <a:rPr lang="es-ES" sz="2000" dirty="0" smtClean="0"/>
                    <a:t>(p-s</a:t>
                  </a:r>
                  <a:r>
                    <a:rPr lang="es-ES" sz="2000" baseline="-25000" dirty="0" smtClean="0"/>
                    <a:t>i</a:t>
                  </a:r>
                  <a:r>
                    <a:rPr lang="es-ES" sz="2000" dirty="0" smtClean="0"/>
                    <a:t>)=3-4 = </a:t>
                  </a:r>
                  <a:r>
                    <a:rPr lang="es-ES" sz="2000" b="1" dirty="0" smtClean="0"/>
                    <a:t>-1</a:t>
                  </a:r>
                  <a:endParaRPr lang="es-ES" sz="2000" b="1" dirty="0"/>
                </a:p>
              </p:txBody>
            </p:sp>
            <p:sp>
              <p:nvSpPr>
                <p:cNvPr id="41" name="40 CuadroTexto"/>
                <p:cNvSpPr txBox="1"/>
                <p:nvPr/>
              </p:nvSpPr>
              <p:spPr>
                <a:xfrm>
                  <a:off x="3059832" y="4869160"/>
                  <a:ext cx="1654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/>
                    <a:t>∆ </a:t>
                  </a:r>
                  <a:r>
                    <a:rPr lang="es-ES" sz="2000" dirty="0" err="1" smtClean="0"/>
                    <a:t>G</a:t>
                  </a:r>
                  <a:r>
                    <a:rPr lang="es-ES" sz="2000" baseline="-25000" dirty="0" err="1" smtClean="0"/>
                    <a:t>cat</a:t>
                  </a:r>
                  <a:r>
                    <a:rPr lang="es-ES" sz="2000" dirty="0" smtClean="0"/>
                    <a:t>= 5-4 = </a:t>
                  </a:r>
                  <a:r>
                    <a:rPr lang="es-ES" sz="2000" b="1" dirty="0" smtClean="0"/>
                    <a:t>1</a:t>
                  </a:r>
                  <a:endParaRPr lang="es-ES" sz="2000" b="1" dirty="0"/>
                </a:p>
              </p:txBody>
            </p:sp>
            <p:cxnSp>
              <p:nvCxnSpPr>
                <p:cNvPr id="42" name="41 Conector recto"/>
                <p:cNvCxnSpPr/>
                <p:nvPr/>
              </p:nvCxnSpPr>
              <p:spPr>
                <a:xfrm>
                  <a:off x="1115616" y="3140968"/>
                  <a:ext cx="504056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45 CuadroTexto"/>
                <p:cNvSpPr txBox="1"/>
                <p:nvPr/>
              </p:nvSpPr>
              <p:spPr>
                <a:xfrm>
                  <a:off x="827584" y="299695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/>
                    <a:t>5</a:t>
                  </a:r>
                  <a:endParaRPr lang="es-ES" b="1" dirty="0"/>
                </a:p>
              </p:txBody>
            </p:sp>
          </p:grpSp>
          <p:sp>
            <p:nvSpPr>
              <p:cNvPr id="34" name="33 Rectángulo"/>
              <p:cNvSpPr/>
              <p:nvPr/>
            </p:nvSpPr>
            <p:spPr>
              <a:xfrm>
                <a:off x="3707904" y="1556792"/>
                <a:ext cx="1728192" cy="14401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148064" y="1628800"/>
                <a:ext cx="288032" cy="151216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292080" y="3140968"/>
                <a:ext cx="45719" cy="50405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364088" y="1988840"/>
                <a:ext cx="1368152" cy="86409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38 Conector recto"/>
              <p:cNvCxnSpPr/>
              <p:nvPr/>
            </p:nvCxnSpPr>
            <p:spPr>
              <a:xfrm>
                <a:off x="1763688" y="1556792"/>
                <a:ext cx="59046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 de flecha"/>
              <p:cNvCxnSpPr/>
              <p:nvPr/>
            </p:nvCxnSpPr>
            <p:spPr>
              <a:xfrm flipV="1">
                <a:off x="1835696" y="1556792"/>
                <a:ext cx="0" cy="2088232"/>
              </a:xfrm>
              <a:prstGeom prst="straightConnector1">
                <a:avLst/>
              </a:prstGeom>
              <a:ln w="38100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43 CuadroTexto"/>
              <p:cNvSpPr txBox="1"/>
              <p:nvPr/>
            </p:nvSpPr>
            <p:spPr>
              <a:xfrm>
                <a:off x="1835696" y="1772816"/>
                <a:ext cx="936104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/>
                  <a:t>∆G</a:t>
                </a:r>
                <a:r>
                  <a:rPr lang="es-ES" sz="2400" b="1" dirty="0" smtClean="0">
                    <a:solidFill>
                      <a:srgbClr val="6600CC"/>
                    </a:solidFill>
                    <a:sym typeface="Symbol"/>
                  </a:rPr>
                  <a:t> </a:t>
                </a:r>
              </a:p>
              <a:p>
                <a:r>
                  <a:rPr lang="es-ES" sz="1100" b="1" dirty="0" smtClean="0">
                    <a:sym typeface="Symbol"/>
                  </a:rPr>
                  <a:t>sin catalizar</a:t>
                </a:r>
              </a:p>
              <a:p>
                <a:r>
                  <a:rPr lang="es-ES" sz="2400" b="1" dirty="0" smtClean="0">
                    <a:sym typeface="Symbol"/>
                  </a:rPr>
                  <a:t>(EA)</a:t>
                </a:r>
                <a:endParaRPr lang="es-ES" sz="2400" b="1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7847856" y="2924944"/>
                <a:ext cx="936104" cy="110799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/>
                  <a:t>∆G</a:t>
                </a:r>
                <a:r>
                  <a:rPr lang="es-ES" sz="2400" b="1" dirty="0" smtClean="0">
                    <a:solidFill>
                      <a:srgbClr val="6600CC"/>
                    </a:solidFill>
                    <a:sym typeface="Symbol"/>
                  </a:rPr>
                  <a:t> </a:t>
                </a:r>
              </a:p>
              <a:p>
                <a:r>
                  <a:rPr lang="es-ES" sz="1100" b="1" dirty="0" smtClean="0">
                    <a:sym typeface="Symbol"/>
                  </a:rPr>
                  <a:t> catalizada</a:t>
                </a:r>
              </a:p>
              <a:p>
                <a:r>
                  <a:rPr lang="es-ES" sz="2000" b="1" dirty="0" smtClean="0">
                    <a:sym typeface="Symbol"/>
                  </a:rPr>
                  <a:t>(EA)</a:t>
                </a:r>
              </a:p>
              <a:p>
                <a:endParaRPr lang="es-ES" sz="1100" b="1" dirty="0"/>
              </a:p>
            </p:txBody>
          </p:sp>
          <p:cxnSp>
            <p:nvCxnSpPr>
              <p:cNvPr id="49" name="48 Conector recto de flecha"/>
              <p:cNvCxnSpPr/>
              <p:nvPr/>
            </p:nvCxnSpPr>
            <p:spPr>
              <a:xfrm flipV="1">
                <a:off x="7740352" y="3068960"/>
                <a:ext cx="0" cy="576064"/>
              </a:xfrm>
              <a:prstGeom prst="straightConnector1">
                <a:avLst/>
              </a:prstGeom>
              <a:ln w="38100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H="1">
              <a:off x="1475656" y="4509120"/>
              <a:ext cx="604867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/>
            <p:nvPr/>
          </p:nvCxnSpPr>
          <p:spPr>
            <a:xfrm flipV="1">
              <a:off x="1979712" y="3861048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/>
            <p:nvPr/>
          </p:nvSpPr>
          <p:spPr>
            <a:xfrm>
              <a:off x="1763688" y="4005065"/>
              <a:ext cx="4320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C00000"/>
                  </a:solidFill>
                </a:rPr>
                <a:t>∆G</a:t>
              </a:r>
              <a:endParaRPr lang="es-E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4" name="63 Conector recto de flecha"/>
            <p:cNvCxnSpPr/>
            <p:nvPr/>
          </p:nvCxnSpPr>
          <p:spPr>
            <a:xfrm>
              <a:off x="1979712" y="4221088"/>
              <a:ext cx="0" cy="2375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Rectángulo"/>
            <p:cNvSpPr/>
            <p:nvPr/>
          </p:nvSpPr>
          <p:spPr>
            <a:xfrm>
              <a:off x="2555776" y="3789040"/>
              <a:ext cx="1224136" cy="2880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2" name="51 Conector recto"/>
            <p:cNvCxnSpPr/>
            <p:nvPr/>
          </p:nvCxnSpPr>
          <p:spPr>
            <a:xfrm>
              <a:off x="1835696" y="3861048"/>
              <a:ext cx="223224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55 CuadroTexto"/>
            <p:cNvSpPr txBox="1"/>
            <p:nvPr/>
          </p:nvSpPr>
          <p:spPr>
            <a:xfrm>
              <a:off x="2483768" y="3717032"/>
              <a:ext cx="432047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ES</a:t>
              </a:r>
              <a:endPara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56 Conector recto"/>
            <p:cNvCxnSpPr/>
            <p:nvPr/>
          </p:nvCxnSpPr>
          <p:spPr>
            <a:xfrm>
              <a:off x="4283968" y="3861048"/>
              <a:ext cx="324036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3347864" y="3789040"/>
              <a:ext cx="4320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EP</a:t>
              </a:r>
              <a:endPara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260648"/>
            <a:ext cx="697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Unidades en que se expresa la  Actividad enzimática</a:t>
            </a:r>
            <a:endParaRPr lang="es-ES" sz="2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6364157"/>
              </p:ext>
            </p:extLst>
          </p:nvPr>
        </p:nvGraphicFramePr>
        <p:xfrm>
          <a:off x="323528" y="692696"/>
          <a:ext cx="84249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70488"/>
                <a:gridCol w="40461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unidad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símbolo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definición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Unidad de actividad enzimática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Cantidad de enzima que cataliza la formación de un  </a:t>
                      </a:r>
                      <a:r>
                        <a:rPr lang="es-ES" dirty="0" smtClean="0">
                          <a:sym typeface="Symbol"/>
                        </a:rPr>
                        <a:t></a:t>
                      </a:r>
                      <a:r>
                        <a:rPr lang="es-ES" dirty="0" smtClean="0"/>
                        <a:t>mol de Producto/min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1772816"/>
            <a:ext cx="781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Unidades en que se expresa la Concentración de la  enzima</a:t>
            </a:r>
            <a:endParaRPr lang="es-ES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8" y="2348880"/>
          <a:ext cx="8352926" cy="192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4309"/>
                <a:gridCol w="1203327"/>
                <a:gridCol w="4365290"/>
              </a:tblGrid>
              <a:tr h="37084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símbolo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Unidades de enzima por unidad de volumen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U/</a:t>
                      </a:r>
                      <a:r>
                        <a:rPr lang="es-ES" dirty="0" err="1" smtClean="0"/>
                        <a:t>mL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katal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Cantidad de enzima que cataliza la formación de un  mol de S /</a:t>
                      </a:r>
                      <a:r>
                        <a:rPr lang="es-ES" dirty="0" err="1" smtClean="0"/>
                        <a:t>seg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620688"/>
            <a:ext cx="388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Cinética enzimática</a:t>
            </a:r>
            <a:endParaRPr lang="es-ES" sz="36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852936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 smtClean="0"/>
              <a:t>Velocidad de la reacción</a:t>
            </a:r>
            <a:r>
              <a:rPr lang="es-ES" sz="2400" b="1" dirty="0" smtClean="0"/>
              <a:t>: 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se define como el número de moléculas de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Sustrato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que se convierten en moléculas de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Productos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por unidad de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tiempo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400" b="1" i="1" dirty="0" smtClean="0">
              <a:solidFill>
                <a:srgbClr val="C00000"/>
              </a:solidFill>
            </a:endParaRPr>
          </a:p>
          <a:p>
            <a:pPr algn="just"/>
            <a:r>
              <a:rPr lang="es-ES" sz="2400" b="1" i="1" dirty="0" smtClean="0"/>
              <a:t>suele expresarse como </a:t>
            </a:r>
            <a:r>
              <a:rPr lang="es-ES" sz="2400" b="1" i="1" dirty="0" smtClean="0">
                <a:sym typeface="Symbol"/>
              </a:rPr>
              <a:t></a:t>
            </a:r>
            <a:r>
              <a:rPr lang="es-ES" sz="2400" b="1" i="1" dirty="0" smtClean="0"/>
              <a:t>mol de Producto formado por min.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836712"/>
            <a:ext cx="828092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</a:rPr>
              <a:t>Cinética enzimática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Ciencia que estudia la </a:t>
            </a:r>
            <a:r>
              <a:rPr lang="es-ES" sz="2400" b="1" i="1" dirty="0" smtClean="0">
                <a:solidFill>
                  <a:schemeClr val="tx1"/>
                </a:solidFill>
              </a:rPr>
              <a:t>velocidad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1" i="1" dirty="0" smtClean="0">
                <a:solidFill>
                  <a:schemeClr val="tx1"/>
                </a:solidFill>
              </a:rPr>
              <a:t>de las reacciones químicas </a:t>
            </a:r>
            <a:r>
              <a:rPr lang="es-ES" sz="2400" dirty="0" smtClean="0">
                <a:solidFill>
                  <a:schemeClr val="tx1"/>
                </a:solidFill>
              </a:rPr>
              <a:t>catalizadas por las enzimas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7092" y="60240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 representación grafica </a:t>
            </a:r>
            <a:r>
              <a:rPr lang="es-ES" dirty="0" smtClean="0"/>
              <a:t>de la variación de la  velocidad de reacción con respecto a la concentración de sustrato (</a:t>
            </a:r>
            <a:r>
              <a:rPr lang="es-ES" b="1" dirty="0" smtClean="0"/>
              <a:t>forma d</a:t>
            </a:r>
            <a:r>
              <a:rPr lang="es-ES" dirty="0" smtClean="0"/>
              <a:t>e </a:t>
            </a:r>
            <a:r>
              <a:rPr lang="es-ES" b="1" dirty="0" smtClean="0"/>
              <a:t>hipérbola rectangular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02196" y="3300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Efecto de la </a:t>
            </a:r>
            <a:r>
              <a:rPr lang="es-ES" sz="2400" b="1" u="sng" dirty="0" smtClean="0">
                <a:solidFill>
                  <a:srgbClr val="C00000"/>
                </a:solidFill>
              </a:rPr>
              <a:t>concentración de sustrato </a:t>
            </a:r>
            <a:r>
              <a:rPr lang="es-ES" sz="2400" b="1" u="sng" dirty="0" smtClean="0"/>
              <a:t>sobre </a:t>
            </a:r>
            <a:r>
              <a:rPr lang="es-ES" sz="2400" b="1" u="sng" dirty="0" smtClean="0">
                <a:solidFill>
                  <a:srgbClr val="C00000"/>
                </a:solidFill>
              </a:rPr>
              <a:t>la velocidad de una reacción enzimática</a:t>
            </a:r>
            <a:r>
              <a:rPr lang="es-ES" sz="2400" b="1" u="sng" dirty="0" smtClean="0"/>
              <a:t>, a concentración de enzima constante</a:t>
            </a:r>
            <a:endParaRPr lang="es-ES" sz="2400" b="1" u="sng" dirty="0"/>
          </a:p>
        </p:txBody>
      </p:sp>
      <p:grpSp>
        <p:nvGrpSpPr>
          <p:cNvPr id="8" name="26 Grupo"/>
          <p:cNvGrpSpPr/>
          <p:nvPr/>
        </p:nvGrpSpPr>
        <p:grpSpPr>
          <a:xfrm>
            <a:off x="725488" y="1743785"/>
            <a:ext cx="5156160" cy="4032448"/>
            <a:chOff x="1475656" y="1844824"/>
            <a:chExt cx="5156160" cy="4032448"/>
          </a:xfrm>
        </p:grpSpPr>
        <p:grpSp>
          <p:nvGrpSpPr>
            <p:cNvPr id="14" name="21 Grupo"/>
            <p:cNvGrpSpPr/>
            <p:nvPr/>
          </p:nvGrpSpPr>
          <p:grpSpPr>
            <a:xfrm>
              <a:off x="1475656" y="1844824"/>
              <a:ext cx="5156160" cy="3990057"/>
              <a:chOff x="1187624" y="2132856"/>
              <a:chExt cx="5156160" cy="3990057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0000"/>
              </a:blip>
              <a:srcRect/>
              <a:stretch>
                <a:fillRect/>
              </a:stretch>
            </p:blipFill>
            <p:spPr bwMode="auto">
              <a:xfrm>
                <a:off x="1187624" y="2132856"/>
                <a:ext cx="4419600" cy="3916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1763688" y="5445224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2267744" y="393305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" name="8 Conector recto"/>
              <p:cNvCxnSpPr/>
              <p:nvPr/>
            </p:nvCxnSpPr>
            <p:spPr>
              <a:xfrm>
                <a:off x="1619672" y="2204864"/>
                <a:ext cx="0" cy="3096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>
                <a:off x="1619672" y="5445224"/>
                <a:ext cx="38884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1 CuadroTexto"/>
              <p:cNvSpPr txBox="1"/>
              <p:nvPr/>
            </p:nvSpPr>
            <p:spPr>
              <a:xfrm>
                <a:off x="2195736" y="5661248"/>
                <a:ext cx="4148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>
                    <a:solidFill>
                      <a:srgbClr val="C00000"/>
                    </a:solidFill>
                  </a:rPr>
                  <a:t>Concentración de sustrato</a:t>
                </a:r>
                <a:r>
                  <a:rPr lang="es-ES" sz="2400" b="1" dirty="0">
                    <a:sym typeface="Symbol"/>
                  </a:rPr>
                  <a:t> </a:t>
                </a:r>
                <a:r>
                  <a:rPr lang="es-ES" sz="2400" b="1" dirty="0"/>
                  <a:t>S</a:t>
                </a:r>
                <a:r>
                  <a:rPr lang="es-ES" sz="2400" b="1" dirty="0">
                    <a:sym typeface="Symbol"/>
                  </a:rPr>
                  <a:t> </a:t>
                </a:r>
                <a:endParaRPr lang="es-E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 rot="16200000">
                <a:off x="-178389" y="3810438"/>
                <a:ext cx="313213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s-ES" sz="2000" b="1" dirty="0" smtClean="0">
                    <a:solidFill>
                      <a:srgbClr val="C00000"/>
                    </a:solidFill>
                  </a:rPr>
                  <a:t>velocidad de la reacción (v)</a:t>
                </a:r>
                <a:endParaRPr lang="es-E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862479" y="2246236"/>
                <a:ext cx="71904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 err="1" smtClean="0"/>
                  <a:t>V</a:t>
                </a:r>
                <a:r>
                  <a:rPr lang="es-ES" sz="2400" b="1" baseline="-25000" dirty="0" err="1" smtClean="0"/>
                  <a:t>max</a:t>
                </a:r>
                <a:endParaRPr lang="es-ES" sz="2400" b="1" baseline="-25000" dirty="0"/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1619672" y="2780928"/>
                <a:ext cx="388843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Rectángulo"/>
              <p:cNvSpPr/>
              <p:nvPr/>
            </p:nvSpPr>
            <p:spPr>
              <a:xfrm>
                <a:off x="1979712" y="4221088"/>
                <a:ext cx="72008" cy="1224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691680" y="4005064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3347864" y="242088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5" name="24 Conector recto de flecha"/>
            <p:cNvCxnSpPr/>
            <p:nvPr/>
          </p:nvCxnSpPr>
          <p:spPr>
            <a:xfrm>
              <a:off x="2051720" y="5877272"/>
              <a:ext cx="38884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CuadroTexto"/>
          <p:cNvSpPr txBox="1"/>
          <p:nvPr/>
        </p:nvSpPr>
        <p:spPr>
          <a:xfrm>
            <a:off x="1061759" y="5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</a:t>
            </a:r>
            <a:endParaRPr lang="en-US" dirty="0"/>
          </a:p>
        </p:txBody>
      </p:sp>
      <p:sp>
        <p:nvSpPr>
          <p:cNvPr id="7" name="6 Disco magnético"/>
          <p:cNvSpPr/>
          <p:nvPr/>
        </p:nvSpPr>
        <p:spPr>
          <a:xfrm>
            <a:off x="7012768" y="1450524"/>
            <a:ext cx="228600" cy="127494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Disco magnético"/>
          <p:cNvSpPr/>
          <p:nvPr/>
        </p:nvSpPr>
        <p:spPr>
          <a:xfrm>
            <a:off x="7596336" y="1435402"/>
            <a:ext cx="228600" cy="127494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Disco magnético"/>
          <p:cNvSpPr/>
          <p:nvPr/>
        </p:nvSpPr>
        <p:spPr>
          <a:xfrm>
            <a:off x="8100392" y="1451972"/>
            <a:ext cx="228600" cy="127494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Disco magnético"/>
          <p:cNvSpPr/>
          <p:nvPr/>
        </p:nvSpPr>
        <p:spPr>
          <a:xfrm>
            <a:off x="8634164" y="1408956"/>
            <a:ext cx="228600" cy="127494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4196780" y="2784249"/>
            <a:ext cx="4947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1, La v de la reacción que cataliza la enzima aumenta con la c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oncentración del S hasta que se llega a una v máxima (</a:t>
            </a:r>
            <a:r>
              <a:rPr lang="es-ES" b="1" dirty="0" err="1" smtClean="0">
                <a:latin typeface="Arial" pitchFamily="34" charset="0"/>
                <a:cs typeface="Arial" pitchFamily="34" charset="0"/>
                <a:sym typeface="Symbol"/>
              </a:rPr>
              <a:t>Vmax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2, La nivelación de la v de reacción a concentraciones elevadas de S ,refleja la saturación  con el S de todos los sitios de fijación en las moléculas de enzimas existentes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3573016"/>
            <a:ext cx="7236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Modelo de </a:t>
            </a:r>
            <a:r>
              <a:rPr lang="es-ES" sz="4400" b="1" dirty="0" err="1" smtClean="0"/>
              <a:t>Michaelis</a:t>
            </a:r>
            <a:r>
              <a:rPr lang="es-ES" sz="4400" b="1" dirty="0" smtClean="0"/>
              <a:t>- </a:t>
            </a:r>
            <a:r>
              <a:rPr lang="es-ES" sz="4400" b="1" dirty="0" err="1" smtClean="0"/>
              <a:t>Menten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112474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Este comportamiento fue explicado por primera vez en  </a:t>
            </a:r>
            <a:r>
              <a:rPr lang="es-ES" sz="2800" b="1" i="1" dirty="0" smtClean="0"/>
              <a:t>términos matemáticos </a:t>
            </a:r>
            <a:r>
              <a:rPr lang="es-ES" sz="2800" dirty="0" smtClean="0"/>
              <a:t>en 1913,  por </a:t>
            </a:r>
            <a:r>
              <a:rPr lang="es-PR" sz="2800" dirty="0" err="1" smtClean="0"/>
              <a:t>Maud</a:t>
            </a:r>
            <a:r>
              <a:rPr lang="es-PR" sz="2800" dirty="0" smtClean="0"/>
              <a:t> </a:t>
            </a:r>
            <a:r>
              <a:rPr lang="es-PR" sz="2800" dirty="0" err="1" smtClean="0"/>
              <a:t>Menten</a:t>
            </a:r>
            <a:r>
              <a:rPr lang="es-PR" sz="2800" dirty="0" smtClean="0"/>
              <a:t> y Leonor </a:t>
            </a:r>
            <a:r>
              <a:rPr lang="es-PR" sz="2800" dirty="0" err="1" smtClean="0"/>
              <a:t>Michaelis</a:t>
            </a:r>
            <a:endParaRPr lang="es-ES" sz="2800" dirty="0"/>
          </a:p>
        </p:txBody>
      </p:sp>
      <p:sp>
        <p:nvSpPr>
          <p:cNvPr id="4" name="3 Flecha abajo"/>
          <p:cNvSpPr/>
          <p:nvPr/>
        </p:nvSpPr>
        <p:spPr>
          <a:xfrm>
            <a:off x="3851920" y="2636912"/>
            <a:ext cx="504056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3707904" y="4509120"/>
            <a:ext cx="504056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475656" y="5589240"/>
            <a:ext cx="366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Que propone este modelo?</a:t>
            </a:r>
            <a:endParaRPr lang="es-ES" sz="2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331640" y="3717032"/>
          <a:ext cx="5832648" cy="2529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3533"/>
                <a:gridCol w="4179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rial" pitchFamily="34" charset="0"/>
                          <a:cs typeface="Arial" pitchFamily="34" charset="0"/>
                        </a:rPr>
                        <a:t>Enzima libre</a:t>
                      </a:r>
                      <a:endParaRPr lang="es-E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Sustrato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Complejo ES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Producto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s-ES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1,</a:t>
                      </a:r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 K</a:t>
                      </a:r>
                      <a:r>
                        <a:rPr lang="es-ES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2,</a:t>
                      </a:r>
                      <a:r>
                        <a:rPr lang="es-E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K</a:t>
                      </a:r>
                      <a:r>
                        <a:rPr lang="es-ES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endParaRPr lang="es-ES" sz="2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Constantes de velocidad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95536" y="335699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Donde:</a:t>
            </a:r>
            <a:endParaRPr lang="es-ES" b="1" dirty="0">
              <a:solidFill>
                <a:srgbClr val="C00000"/>
              </a:solidFill>
            </a:endParaRPr>
          </a:p>
        </p:txBody>
      </p:sp>
      <p:grpSp>
        <p:nvGrpSpPr>
          <p:cNvPr id="4" name="29 Grupo"/>
          <p:cNvGrpSpPr/>
          <p:nvPr/>
        </p:nvGrpSpPr>
        <p:grpSpPr>
          <a:xfrm>
            <a:off x="971600" y="1700808"/>
            <a:ext cx="6408712" cy="1368152"/>
            <a:chOff x="971600" y="1484784"/>
            <a:chExt cx="6408712" cy="1368152"/>
          </a:xfrm>
        </p:grpSpPr>
        <p:grpSp>
          <p:nvGrpSpPr>
            <p:cNvPr id="5" name="22 Grupo"/>
            <p:cNvGrpSpPr/>
            <p:nvPr/>
          </p:nvGrpSpPr>
          <p:grpSpPr>
            <a:xfrm>
              <a:off x="1187624" y="1628800"/>
              <a:ext cx="5932585" cy="1089412"/>
              <a:chOff x="1187624" y="1628800"/>
              <a:chExt cx="5932585" cy="1089412"/>
            </a:xfrm>
            <a:noFill/>
          </p:grpSpPr>
          <p:sp>
            <p:nvSpPr>
              <p:cNvPr id="2" name="1 CuadroTexto"/>
              <p:cNvSpPr txBox="1"/>
              <p:nvPr/>
            </p:nvSpPr>
            <p:spPr>
              <a:xfrm>
                <a:off x="1187624" y="1844824"/>
                <a:ext cx="504056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</a:t>
                </a:r>
                <a:endParaRPr lang="es-E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" name="2 CuadroTexto"/>
              <p:cNvSpPr txBox="1"/>
              <p:nvPr/>
            </p:nvSpPr>
            <p:spPr>
              <a:xfrm>
                <a:off x="1792173" y="1844824"/>
                <a:ext cx="437940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  <a:sym typeface="Symbol"/>
                  </a:rPr>
                  <a:t></a:t>
                </a:r>
                <a:endParaRPr lang="es-E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16 Grupo"/>
              <p:cNvGrpSpPr/>
              <p:nvPr/>
            </p:nvGrpSpPr>
            <p:grpSpPr>
              <a:xfrm>
                <a:off x="3173771" y="2132856"/>
                <a:ext cx="557392" cy="135327"/>
                <a:chOff x="749594" y="4149080"/>
                <a:chExt cx="726062" cy="70284"/>
              </a:xfrm>
              <a:grpFill/>
            </p:grpSpPr>
            <p:cxnSp>
              <p:nvCxnSpPr>
                <p:cNvPr id="9" name="8 Conector recto de flecha"/>
                <p:cNvCxnSpPr/>
                <p:nvPr/>
              </p:nvCxnSpPr>
              <p:spPr>
                <a:xfrm>
                  <a:off x="755576" y="4149080"/>
                  <a:ext cx="720080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4"/>
                </a:lnRef>
                <a:fillRef idx="1001">
                  <a:schemeClr val="lt1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" name="9 Conector recto de flecha"/>
                <p:cNvCxnSpPr/>
                <p:nvPr/>
              </p:nvCxnSpPr>
              <p:spPr>
                <a:xfrm flipH="1">
                  <a:off x="749594" y="4219364"/>
                  <a:ext cx="720080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4"/>
                </a:lnRef>
                <a:fillRef idx="1001">
                  <a:schemeClr val="lt1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7" name="6 CuadroTexto"/>
              <p:cNvSpPr txBox="1"/>
              <p:nvPr/>
            </p:nvSpPr>
            <p:spPr>
              <a:xfrm>
                <a:off x="2329461" y="1844824"/>
                <a:ext cx="434582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</a:t>
                </a:r>
                <a:endParaRPr lang="es-ES" sz="36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5476434" y="1772816"/>
                <a:ext cx="464469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</a:t>
                </a:r>
                <a:endParaRPr lang="es-E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941325" y="1772816"/>
                <a:ext cx="800219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s-ES" sz="3600" b="1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</a:t>
                </a:r>
                <a:endParaRPr lang="es-ES" sz="36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" name="13 Conector recto de flecha"/>
              <p:cNvCxnSpPr/>
              <p:nvPr/>
            </p:nvCxnSpPr>
            <p:spPr>
              <a:xfrm>
                <a:off x="4862390" y="2132856"/>
                <a:ext cx="537288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17" name="16 CuadroTexto"/>
              <p:cNvSpPr txBox="1"/>
              <p:nvPr/>
            </p:nvSpPr>
            <p:spPr>
              <a:xfrm>
                <a:off x="6013722" y="1772816"/>
                <a:ext cx="437940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  <a:sym typeface="Symbol"/>
                  </a:rPr>
                  <a:t></a:t>
                </a:r>
                <a:endParaRPr lang="es-E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6627766" y="1772816"/>
                <a:ext cx="492443" cy="646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</a:t>
                </a:r>
                <a:endParaRPr lang="es-E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3173771" y="1700808"/>
                <a:ext cx="389850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s-ES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3173771" y="2348880"/>
                <a:ext cx="389850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s-ES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s-ES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4932040" y="1628800"/>
                <a:ext cx="389850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1001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s-ES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28 Rectángulo redondeado"/>
            <p:cNvSpPr/>
            <p:nvPr/>
          </p:nvSpPr>
          <p:spPr>
            <a:xfrm>
              <a:off x="971600" y="1484784"/>
              <a:ext cx="6408712" cy="13681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323528" y="26064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Esquema general de  una reacción química  catalizada por  una enzima</a:t>
            </a:r>
            <a:r>
              <a:rPr lang="es-ES" b="1" dirty="0" smtClean="0"/>
              <a:t>  (Modelo </a:t>
            </a:r>
            <a:r>
              <a:rPr lang="es-ES" b="1" dirty="0"/>
              <a:t>de </a:t>
            </a:r>
            <a:r>
              <a:rPr lang="es-ES" b="1" dirty="0" err="1"/>
              <a:t>Michaelis</a:t>
            </a:r>
            <a:r>
              <a:rPr lang="es-ES" b="1" dirty="0"/>
              <a:t>- </a:t>
            </a:r>
            <a:r>
              <a:rPr lang="es-ES" b="1" dirty="0" err="1" smtClean="0"/>
              <a:t>Menten</a:t>
            </a:r>
            <a:r>
              <a:rPr lang="es-ES" b="1" dirty="0" smtClean="0"/>
              <a:t>)</a:t>
            </a:r>
            <a:endParaRPr lang="es-ES" b="1" dirty="0"/>
          </a:p>
          <a:p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41277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latin typeface="Berlin Sans FB" pitchFamily="34" charset="0"/>
              <a:cs typeface="Arial" pitchFamily="34" charset="0"/>
            </a:endParaRPr>
          </a:p>
          <a:p>
            <a:endParaRPr lang="es-ES" sz="2800" dirty="0" smtClean="0">
              <a:latin typeface="Berlin Sans FB" pitchFamily="34" charset="0"/>
              <a:cs typeface="Arial" pitchFamily="34" charset="0"/>
            </a:endParaRPr>
          </a:p>
          <a:p>
            <a:endParaRPr lang="es-ES" sz="2800" dirty="0" smtClean="0">
              <a:latin typeface="Berlin Sans FB" pitchFamily="34" charset="0"/>
              <a:cs typeface="Arial" pitchFamily="34" charset="0"/>
            </a:endParaRPr>
          </a:p>
          <a:p>
            <a:endParaRPr lang="es-ES" sz="2800" dirty="0"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2920752" cy="13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9552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Berlin Sans FB" pitchFamily="34" charset="0"/>
                <a:cs typeface="Arial" pitchFamily="34" charset="0"/>
              </a:rPr>
              <a:t>Ecuación que define la velocidad de una reacción catalizada por una enzima según </a:t>
            </a:r>
            <a:r>
              <a:rPr lang="es-ES" sz="2800" dirty="0" err="1" smtClean="0">
                <a:latin typeface="Berlin Sans FB" pitchFamily="34" charset="0"/>
                <a:cs typeface="Arial" pitchFamily="34" charset="0"/>
              </a:rPr>
              <a:t>Michaelis-Menten</a:t>
            </a:r>
            <a:endParaRPr lang="es-ES" sz="28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5652997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V</a:t>
            </a:r>
            <a:r>
              <a:rPr lang="es-ES" sz="2800" b="1" baseline="-25000" dirty="0" err="1" smtClean="0"/>
              <a:t>max</a:t>
            </a:r>
            <a:r>
              <a:rPr lang="es-ES" sz="2800" b="1" dirty="0" smtClean="0"/>
              <a:t> </a:t>
            </a:r>
            <a:r>
              <a:rPr lang="es-ES" sz="2800" dirty="0" smtClean="0"/>
              <a:t> y  </a:t>
            </a:r>
            <a:r>
              <a:rPr lang="es-ES" sz="2800" b="1" dirty="0" smtClean="0"/>
              <a:t>K</a:t>
            </a:r>
            <a:r>
              <a:rPr lang="es-ES" sz="2800" b="1" baseline="-25000" dirty="0" smtClean="0"/>
              <a:t>m</a:t>
            </a:r>
            <a:r>
              <a:rPr lang="es-ES" sz="2800" baseline="-25000" dirty="0" smtClean="0"/>
              <a:t> </a:t>
            </a:r>
            <a:r>
              <a:rPr lang="es-ES" sz="2800" dirty="0" smtClean="0"/>
              <a:t> </a:t>
            </a:r>
            <a:r>
              <a:rPr lang="es-ES" sz="2400" b="1" dirty="0" smtClean="0"/>
              <a:t>son constantes para cada enzima</a:t>
            </a:r>
          </a:p>
          <a:p>
            <a:r>
              <a:rPr lang="es-ES" sz="2400" dirty="0" smtClean="0"/>
              <a:t>( en condiciones definidas  de pH, temperatura, y presión). 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47664" y="2996952"/>
          <a:ext cx="6096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367808"/>
              </a:tblGrid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significado</a:t>
                      </a: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l"/>
                      <a:r>
                        <a:rPr lang="es-ES" sz="2600" b="1" dirty="0" err="1" smtClean="0"/>
                        <a:t>V</a:t>
                      </a:r>
                      <a:r>
                        <a:rPr lang="es-ES" sz="2600" b="1" baseline="-25000" dirty="0" err="1" smtClean="0"/>
                        <a:t>o</a:t>
                      </a:r>
                      <a:endParaRPr lang="es-ES" sz="2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Velocidad inicial</a:t>
                      </a:r>
                      <a:endParaRPr lang="es-ES" sz="2400" b="1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l"/>
                      <a:r>
                        <a:rPr lang="es-ES" sz="2600" b="1" dirty="0" err="1" smtClean="0"/>
                        <a:t>V</a:t>
                      </a:r>
                      <a:r>
                        <a:rPr lang="es-ES" sz="2600" b="1" baseline="-25000" dirty="0" err="1" smtClean="0"/>
                        <a:t>max</a:t>
                      </a:r>
                      <a:endParaRPr lang="es-ES" sz="2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Velocidad máxima</a:t>
                      </a:r>
                      <a:endParaRPr lang="es-ES" sz="2400" b="1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l"/>
                      <a:r>
                        <a:rPr lang="es-ES" sz="2600" b="1" dirty="0" smtClean="0"/>
                        <a:t>K</a:t>
                      </a:r>
                      <a:r>
                        <a:rPr lang="es-ES" sz="2600" b="1" baseline="-25000" dirty="0" smtClean="0"/>
                        <a:t>m</a:t>
                      </a:r>
                      <a:endParaRPr lang="es-ES" sz="2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Constante de </a:t>
                      </a:r>
                      <a:r>
                        <a:rPr lang="es-ES" sz="2400" b="1" dirty="0" err="1" smtClean="0"/>
                        <a:t>Michaelis</a:t>
                      </a:r>
                      <a:endParaRPr lang="es-ES" sz="2400" b="1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l"/>
                      <a:r>
                        <a:rPr lang="es-ES" sz="2600" b="1" dirty="0" smtClean="0">
                          <a:sym typeface="Symbol"/>
                        </a:rPr>
                        <a:t></a:t>
                      </a:r>
                      <a:r>
                        <a:rPr lang="es-ES" sz="2600" b="1" dirty="0" smtClean="0"/>
                        <a:t>S</a:t>
                      </a:r>
                      <a:r>
                        <a:rPr lang="es-ES" sz="2600" b="1" dirty="0" smtClean="0">
                          <a:sym typeface="Symbol"/>
                        </a:rPr>
                        <a:t></a:t>
                      </a:r>
                      <a:endParaRPr lang="es-E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Concentración</a:t>
                      </a:r>
                      <a:r>
                        <a:rPr lang="es-ES" sz="2400" b="1" baseline="0" dirty="0" smtClean="0"/>
                        <a:t> de </a:t>
                      </a:r>
                      <a:r>
                        <a:rPr lang="es-ES" sz="2400" b="1" dirty="0" smtClean="0"/>
                        <a:t>Sustrato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39552" y="314096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Donde: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6736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La Ecuación de </a:t>
            </a:r>
            <a:r>
              <a:rPr lang="es-ES" sz="2400" b="1" dirty="0" err="1" smtClean="0"/>
              <a:t>Michaelis</a:t>
            </a:r>
            <a:r>
              <a:rPr lang="es-ES" sz="2400" b="1" dirty="0" smtClean="0"/>
              <a:t>- </a:t>
            </a:r>
            <a:r>
              <a:rPr lang="es-ES" sz="2400" b="1" dirty="0" err="1"/>
              <a:t>Menten</a:t>
            </a:r>
            <a:r>
              <a:rPr lang="es-ES" sz="2400" b="1" dirty="0"/>
              <a:t> </a:t>
            </a:r>
            <a:r>
              <a:rPr lang="es-ES" sz="2400" b="1" u="sng" dirty="0" smtClean="0"/>
              <a:t>describe la manera en la que varia la velocidad de la reacción con la concentración del sustrato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187624" y="1670447"/>
            <a:ext cx="7596336" cy="4147194"/>
            <a:chOff x="1187624" y="1670447"/>
            <a:chExt cx="7596336" cy="414719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187624" y="1670447"/>
              <a:ext cx="4419600" cy="391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2550" y="1982505"/>
              <a:ext cx="2851410" cy="1312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1720096" y="5355976"/>
              <a:ext cx="4724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C00000"/>
                  </a:solidFill>
                </a:rPr>
                <a:t>Concentración de sustrato</a:t>
              </a:r>
              <a:r>
                <a:rPr lang="es-ES" sz="2400" b="1" dirty="0">
                  <a:sym typeface="Symbol"/>
                </a:rPr>
                <a:t> </a:t>
              </a:r>
              <a:r>
                <a:rPr lang="es-ES" sz="2400" b="1" dirty="0"/>
                <a:t>S</a:t>
              </a:r>
              <a:r>
                <a:rPr lang="es-ES" sz="2400" b="1" dirty="0">
                  <a:sym typeface="Symbol"/>
                </a:rPr>
                <a:t> </a:t>
              </a:r>
              <a:r>
                <a:rPr lang="es-ES" sz="2400" b="1" dirty="0" smtClean="0">
                  <a:sym typeface="Symbol"/>
                </a:rPr>
                <a:t>(</a:t>
              </a:r>
              <a:r>
                <a:rPr lang="es-ES" sz="2400" b="1" dirty="0" err="1" smtClean="0">
                  <a:sym typeface="Symbol"/>
                </a:rPr>
                <a:t>mM</a:t>
              </a:r>
              <a:r>
                <a:rPr lang="es-ES" sz="2400" b="1" dirty="0" smtClean="0">
                  <a:sym typeface="Symbol"/>
                </a:rPr>
                <a:t>)</a:t>
              </a:r>
              <a:endParaRPr lang="es-E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 rot="16200000">
              <a:off x="127850" y="3110136"/>
              <a:ext cx="25119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Velocidad    </a:t>
              </a:r>
              <a:r>
                <a:rPr lang="es-ES" b="1" dirty="0" smtClean="0">
                  <a:sym typeface="Symbol"/>
                </a:rPr>
                <a:t></a:t>
              </a:r>
              <a:r>
                <a:rPr lang="es-ES" b="1" dirty="0" smtClean="0"/>
                <a:t>moles/min</a:t>
              </a:r>
              <a:endParaRPr lang="en-US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820304" y="5051046"/>
              <a:ext cx="4624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K</a:t>
              </a:r>
              <a:r>
                <a:rPr lang="es-ES" sz="2000" b="1" baseline="-25000" dirty="0" smtClean="0"/>
                <a:t>m</a:t>
              </a:r>
              <a:endParaRPr lang="en-US" sz="2000" b="1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302528" y="6078635"/>
            <a:ext cx="848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prstClr val="black"/>
                </a:solidFill>
              </a:rPr>
              <a:t>La Forma </a:t>
            </a:r>
            <a:r>
              <a:rPr lang="es-ES" b="1" dirty="0">
                <a:solidFill>
                  <a:prstClr val="black"/>
                </a:solidFill>
              </a:rPr>
              <a:t>hiperbólica de la curva de cinética enzimática </a:t>
            </a:r>
            <a:r>
              <a:rPr lang="es-ES" b="1" dirty="0" smtClean="0">
                <a:solidFill>
                  <a:prstClr val="black"/>
                </a:solidFill>
              </a:rPr>
              <a:t>es    </a:t>
            </a:r>
            <a:r>
              <a:rPr lang="es-ES" b="1" dirty="0">
                <a:solidFill>
                  <a:prstClr val="black"/>
                </a:solidFill>
              </a:rPr>
              <a:t>característica de la cinética </a:t>
            </a:r>
            <a:r>
              <a:rPr lang="es-ES" b="1" dirty="0" smtClean="0">
                <a:solidFill>
                  <a:prstClr val="black"/>
                </a:solidFill>
              </a:rPr>
              <a:t>de M-M</a:t>
            </a:r>
            <a:endParaRPr lang="es-E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64816" y="3788568"/>
            <a:ext cx="35258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es-ES" sz="2000" b="0" baseline="0" dirty="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28444" y="2364646"/>
            <a:ext cx="8323345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v"/>
            </a:pPr>
            <a:r>
              <a:rPr lang="es-MX" sz="2400" baseline="0" dirty="0" smtClean="0">
                <a:solidFill>
                  <a:srgbClr val="002060"/>
                </a:solidFill>
              </a:rPr>
              <a:t> </a:t>
            </a:r>
            <a:r>
              <a:rPr lang="es-MX" sz="2400" u="sng" baseline="0" dirty="0" err="1" smtClean="0">
                <a:solidFill>
                  <a:srgbClr val="002060"/>
                </a:solidFill>
              </a:rPr>
              <a:t>Apoenzima</a:t>
            </a:r>
            <a:r>
              <a:rPr lang="es-MX" sz="2400" baseline="0" dirty="0" smtClean="0">
                <a:solidFill>
                  <a:srgbClr val="002060"/>
                </a:solidFill>
              </a:rPr>
              <a:t>: es el componente</a:t>
            </a:r>
            <a:r>
              <a:rPr lang="es-MX" sz="2400" b="0" baseline="0" dirty="0" smtClean="0"/>
              <a:t> </a:t>
            </a:r>
            <a:r>
              <a:rPr lang="es-MX" sz="2400" baseline="0" dirty="0" smtClean="0"/>
              <a:t>proteico</a:t>
            </a:r>
            <a:r>
              <a:rPr lang="es-MX" sz="2400" b="0" baseline="0" dirty="0" smtClean="0"/>
              <a:t> de la enzima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v"/>
            </a:pPr>
            <a:r>
              <a:rPr lang="es-MX" sz="2400" b="0" baseline="0" dirty="0" smtClean="0">
                <a:solidFill>
                  <a:srgbClr val="002060"/>
                </a:solidFill>
              </a:rPr>
              <a:t> </a:t>
            </a:r>
            <a:r>
              <a:rPr lang="es-MX" sz="2400" u="sng" baseline="0" dirty="0" smtClean="0">
                <a:solidFill>
                  <a:srgbClr val="002060"/>
                </a:solidFill>
              </a:rPr>
              <a:t>Cofactor</a:t>
            </a:r>
            <a:r>
              <a:rPr lang="es-MX" sz="2400" baseline="0" dirty="0" smtClean="0">
                <a:solidFill>
                  <a:srgbClr val="002060"/>
                </a:solidFill>
              </a:rPr>
              <a:t>: </a:t>
            </a:r>
            <a:r>
              <a:rPr lang="es-MX" sz="2400" baseline="0" dirty="0">
                <a:solidFill>
                  <a:srgbClr val="002060"/>
                </a:solidFill>
              </a:rPr>
              <a:t>es el componente</a:t>
            </a:r>
            <a:r>
              <a:rPr lang="es-MX" sz="2400" b="0" baseline="0" dirty="0"/>
              <a:t> </a:t>
            </a:r>
            <a:r>
              <a:rPr lang="es-MX" sz="2400" baseline="0" dirty="0" smtClean="0"/>
              <a:t>No- proteico </a:t>
            </a:r>
            <a:r>
              <a:rPr lang="es-MX" sz="2400" b="0" baseline="0" dirty="0"/>
              <a:t>de la </a:t>
            </a:r>
            <a:r>
              <a:rPr lang="es-MX" sz="2400" b="0" baseline="0" dirty="0" smtClean="0"/>
              <a:t>enzima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v"/>
            </a:pPr>
            <a:r>
              <a:rPr lang="es-MX" sz="2000" u="sng" baseline="0" dirty="0" smtClean="0">
                <a:solidFill>
                  <a:srgbClr val="002060"/>
                </a:solidFill>
              </a:rPr>
              <a:t> </a:t>
            </a:r>
            <a:r>
              <a:rPr lang="es-MX" sz="2400" u="sng" baseline="0" dirty="0" err="1" smtClean="0">
                <a:solidFill>
                  <a:srgbClr val="002060"/>
                </a:solidFill>
              </a:rPr>
              <a:t>Holoenzima</a:t>
            </a:r>
            <a:r>
              <a:rPr lang="es-MX" sz="2000" baseline="0" dirty="0" smtClean="0"/>
              <a:t>:</a:t>
            </a:r>
            <a:r>
              <a:rPr lang="es-MX" sz="2000" b="0" baseline="0" dirty="0" smtClean="0"/>
              <a:t> </a:t>
            </a:r>
            <a:r>
              <a:rPr lang="es-MX" sz="2400" b="0" baseline="0" dirty="0" smtClean="0"/>
              <a:t>es el complejo formado por la </a:t>
            </a:r>
            <a:r>
              <a:rPr lang="es-MX" sz="2400" b="0" baseline="0" dirty="0" err="1" smtClean="0"/>
              <a:t>apoenzima</a:t>
            </a:r>
            <a:r>
              <a:rPr lang="es-MX" sz="2400" b="0" baseline="0" dirty="0" smtClean="0"/>
              <a:t> y su cofactor.               </a:t>
            </a:r>
            <a:endParaRPr lang="es-ES" sz="2400" b="0" baseline="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99077" y="260648"/>
            <a:ext cx="4267515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u="sng" dirty="0">
                <a:latin typeface="Arial" pitchFamily="34" charset="0"/>
                <a:cs typeface="Arial" pitchFamily="34" charset="0"/>
              </a:rPr>
              <a:t>Constituyentes de  una </a:t>
            </a:r>
            <a:r>
              <a:rPr lang="es-ES" sz="3200" u="sng" dirty="0" smtClean="0">
                <a:latin typeface="Arial" pitchFamily="34" charset="0"/>
                <a:cs typeface="Arial" pitchFamily="34" charset="0"/>
              </a:rPr>
              <a:t>enzima 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69984" y="1019590"/>
            <a:ext cx="8381806" cy="10412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función catalítica de una enzima, puede solamente depender de la </a:t>
            </a:r>
            <a:r>
              <a:rPr lang="es-ES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parte  proteica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o,  </a:t>
            </a:r>
            <a:r>
              <a:rPr lang="es-E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puede  depender de </a:t>
            </a:r>
            <a:r>
              <a:rPr lang="es-E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tanto </a:t>
            </a:r>
            <a:r>
              <a:rPr lang="es-E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parte proteica de la enzima como de un componente no proteico</a:t>
            </a:r>
            <a:endParaRPr lang="en-US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2606" y="4071734"/>
            <a:ext cx="85791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solidFill>
                  <a:srgbClr val="C00000"/>
                </a:solidFill>
              </a:rPr>
              <a:t>El cofactor </a:t>
            </a:r>
            <a:r>
              <a:rPr lang="es-ES" sz="2800" dirty="0"/>
              <a:t>puede ser </a:t>
            </a:r>
            <a:r>
              <a:rPr lang="es-ES" sz="2800" dirty="0" smtClean="0"/>
              <a:t>: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/>
              <a:t>un </a:t>
            </a:r>
            <a:r>
              <a:rPr lang="es-ES" sz="2800" i="1" dirty="0"/>
              <a:t>ión </a:t>
            </a:r>
            <a:r>
              <a:rPr lang="es-ES" sz="2800" i="1" dirty="0" smtClean="0"/>
              <a:t>metálico </a:t>
            </a:r>
            <a:r>
              <a:rPr lang="es-ES" sz="2800" dirty="0" smtClean="0"/>
              <a:t>(</a:t>
            </a:r>
            <a:r>
              <a:rPr lang="es-ES" sz="2800" dirty="0"/>
              <a:t>ej. Fe2+ , Mg2+ , Zn2+ ) , </a:t>
            </a:r>
            <a:r>
              <a:rPr lang="es-ES" sz="2800" dirty="0" smtClean="0"/>
              <a:t>o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/>
              <a:t>moléculas </a:t>
            </a:r>
            <a:r>
              <a:rPr lang="es-ES" sz="2800" dirty="0" smtClean="0"/>
              <a:t>orgánicas no proteicas,</a:t>
            </a:r>
            <a:r>
              <a:rPr lang="es-ES" sz="2800" baseline="0" dirty="0" smtClean="0"/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entonces le llamamos </a:t>
            </a:r>
            <a:r>
              <a:rPr lang="es-ES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COENZIMA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800" dirty="0" smtClean="0"/>
              <a:t> Ambos </a:t>
            </a:r>
            <a:r>
              <a:rPr lang="es-ES" sz="2800" dirty="0"/>
              <a:t>se pueden unir a la enzima </a:t>
            </a:r>
            <a:r>
              <a:rPr lang="es-ES" sz="2800" dirty="0" smtClean="0"/>
              <a:t>, de </a:t>
            </a:r>
            <a:r>
              <a:rPr lang="es-ES" sz="2800" dirty="0"/>
              <a:t>forma </a:t>
            </a:r>
            <a:r>
              <a:rPr lang="es-ES" sz="2800" dirty="0" smtClean="0"/>
              <a:t>débil, sin embargo</a:t>
            </a:r>
            <a:endParaRPr lang="es-ES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800" dirty="0"/>
              <a:t> En casos donde esta unión </a:t>
            </a:r>
            <a:r>
              <a:rPr lang="es-ES" sz="2800" dirty="0" smtClean="0"/>
              <a:t>sea muy fuerte, o mediante un enlace covalente </a:t>
            </a:r>
            <a:r>
              <a:rPr lang="es-ES" sz="2800" dirty="0"/>
              <a:t>, utilizamos el nombre de </a:t>
            </a:r>
            <a:r>
              <a:rPr lang="es-ES" sz="2800" u="sng" dirty="0" smtClean="0">
                <a:solidFill>
                  <a:srgbClr val="002060"/>
                </a:solidFill>
              </a:rPr>
              <a:t>GRUPO PROSTÉTICO</a:t>
            </a:r>
            <a:r>
              <a:rPr lang="es-ES" sz="3200" dirty="0" smtClean="0">
                <a:solidFill>
                  <a:srgbClr val="002060"/>
                </a:solidFill>
              </a:rPr>
              <a:t>,</a:t>
            </a:r>
            <a:r>
              <a:rPr lang="es-ES" sz="2800" dirty="0" smtClean="0"/>
              <a:t> </a:t>
            </a:r>
            <a:r>
              <a:rPr lang="es-ES" sz="2800" dirty="0"/>
              <a:t>en vez de cofactor.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51520" y="1196752"/>
            <a:ext cx="8712968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340768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Bell MT" pitchFamily="18" charset="0"/>
              </a:rPr>
              <a:t>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32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ES" sz="3200" dirty="0" smtClean="0">
                <a:latin typeface="Bell MT" pitchFamily="18" charset="0"/>
              </a:rPr>
              <a:t>: </a:t>
            </a:r>
            <a:r>
              <a:rPr lang="es-ES" sz="2800" dirty="0" smtClean="0">
                <a:latin typeface="Bell MT" pitchFamily="18" charset="0"/>
              </a:rPr>
              <a:t>es la concentración del sustrato necesaria para alcanzar la mitad de la </a:t>
            </a:r>
            <a:r>
              <a:rPr lang="es-ES" sz="2800" b="1" dirty="0" err="1" smtClean="0">
                <a:latin typeface="Bell MT" pitchFamily="18" charset="0"/>
              </a:rPr>
              <a:t>V</a:t>
            </a:r>
            <a:r>
              <a:rPr lang="es-ES" sz="2800" b="1" baseline="-25000" dirty="0" err="1" smtClean="0">
                <a:latin typeface="Bell MT" pitchFamily="18" charset="0"/>
              </a:rPr>
              <a:t>max</a:t>
            </a:r>
            <a:endParaRPr lang="es-ES" sz="2800" dirty="0">
              <a:latin typeface="Bell MT" pitchFamily="18" charset="0"/>
            </a:endParaRPr>
          </a:p>
          <a:p>
            <a:pPr algn="just"/>
            <a:endParaRPr lang="es-ES" sz="2800" dirty="0" smtClean="0">
              <a:latin typeface="Bell MT" pitchFamily="18" charset="0"/>
            </a:endParaRPr>
          </a:p>
          <a:p>
            <a:pPr algn="just"/>
            <a:r>
              <a:rPr lang="es-ES" sz="2800" b="1" dirty="0" smtClean="0">
                <a:latin typeface="Bell MT" pitchFamily="18" charset="0"/>
              </a:rPr>
              <a:t>Aplicabilidad de la Km</a:t>
            </a:r>
            <a:r>
              <a:rPr lang="es-ES" sz="2800" dirty="0" smtClean="0">
                <a:latin typeface="Bell MT" pitchFamily="18" charset="0"/>
              </a:rPr>
              <a:t>: </a:t>
            </a:r>
          </a:p>
          <a:p>
            <a:pPr algn="just"/>
            <a:r>
              <a:rPr lang="es-ES" sz="2800" dirty="0" smtClean="0">
                <a:latin typeface="Bell MT" pitchFamily="18" charset="0"/>
              </a:rPr>
              <a:t>Refleja  la </a:t>
            </a:r>
            <a:r>
              <a:rPr lang="es-ES" sz="2800" b="1" dirty="0" smtClean="0">
                <a:solidFill>
                  <a:srgbClr val="C00000"/>
                </a:solidFill>
                <a:latin typeface="Bell MT" pitchFamily="18" charset="0"/>
              </a:rPr>
              <a:t>afinidad</a:t>
            </a:r>
            <a:r>
              <a:rPr lang="es-ES" sz="2800" dirty="0" smtClean="0">
                <a:latin typeface="Bell MT" pitchFamily="18" charset="0"/>
              </a:rPr>
              <a:t> de una enzima por su </a:t>
            </a:r>
            <a:r>
              <a:rPr lang="es-ES" sz="2800" b="1" dirty="0" smtClean="0">
                <a:latin typeface="Bell MT" pitchFamily="18" charset="0"/>
              </a:rPr>
              <a:t>S</a:t>
            </a:r>
            <a:r>
              <a:rPr lang="es-ES" sz="2800" dirty="0" smtClean="0">
                <a:latin typeface="Bell MT" pitchFamily="18" charset="0"/>
              </a:rPr>
              <a:t>.</a:t>
            </a:r>
          </a:p>
          <a:p>
            <a:pPr algn="just"/>
            <a:endParaRPr lang="es-ES" sz="2800" dirty="0" smtClean="0">
              <a:latin typeface="Bell MT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s-ES" sz="2800" dirty="0" smtClean="0">
                <a:latin typeface="Bell MT" pitchFamily="18" charset="0"/>
              </a:rPr>
              <a:t> A </a:t>
            </a:r>
            <a:r>
              <a:rPr lang="es-ES" sz="2800" b="1" dirty="0" smtClean="0">
                <a:solidFill>
                  <a:srgbClr val="C00000"/>
                </a:solidFill>
                <a:latin typeface="Bell MT" pitchFamily="18" charset="0"/>
              </a:rPr>
              <a:t>MAYOR</a:t>
            </a:r>
            <a:r>
              <a:rPr lang="es-ES" sz="2800" dirty="0" smtClean="0">
                <a:latin typeface="Bell MT" pitchFamily="18" charset="0"/>
              </a:rPr>
              <a:t> valor  de </a:t>
            </a:r>
            <a:r>
              <a:rPr lang="es-ES" sz="2800" b="1" dirty="0" smtClean="0">
                <a:latin typeface="Bell MT" pitchFamily="18" charset="0"/>
              </a:rPr>
              <a:t>K</a:t>
            </a:r>
            <a:r>
              <a:rPr lang="es-ES" sz="2800" b="1" baseline="-25000" dirty="0" smtClean="0">
                <a:latin typeface="Bell MT" pitchFamily="18" charset="0"/>
              </a:rPr>
              <a:t>m</a:t>
            </a:r>
            <a:r>
              <a:rPr lang="es-ES" sz="2800" dirty="0" smtClean="0">
                <a:latin typeface="Bell MT" pitchFamily="18" charset="0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  <a:latin typeface="Bell MT" pitchFamily="18" charset="0"/>
              </a:rPr>
              <a:t>MENOR</a:t>
            </a:r>
            <a:r>
              <a:rPr lang="es-ES" sz="2800" dirty="0" smtClean="0">
                <a:latin typeface="Bell MT" pitchFamily="18" charset="0"/>
              </a:rPr>
              <a:t> será la afinidad de esa enzima por ese sustrato, y viceversa.</a:t>
            </a:r>
          </a:p>
          <a:p>
            <a:pPr algn="just"/>
            <a:r>
              <a:rPr lang="es-ES" sz="2800" dirty="0" smtClean="0">
                <a:latin typeface="Bell MT" pitchFamily="18" charset="0"/>
              </a:rPr>
              <a:t>Po tanto se requiere una concentración alta de S para que la enzima alcance la mitad (½ )de la </a:t>
            </a:r>
            <a:r>
              <a:rPr lang="es-ES" sz="2800" dirty="0" err="1" smtClean="0">
                <a:latin typeface="Bell MT" pitchFamily="18" charset="0"/>
              </a:rPr>
              <a:t>Vmax</a:t>
            </a:r>
            <a:r>
              <a:rPr lang="es-ES" sz="2800" dirty="0" smtClean="0">
                <a:latin typeface="Bell MT" pitchFamily="18" charset="0"/>
              </a:rPr>
              <a:t>.</a:t>
            </a:r>
            <a:endParaRPr lang="es-ES" sz="2800" dirty="0">
              <a:latin typeface="Bell M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332656"/>
            <a:ext cx="712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Parámetros cinéticos que definen a una enzima</a:t>
            </a:r>
            <a:endParaRPr lang="es-E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6021288"/>
            <a:ext cx="701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Revisar las páginas  38 y 54 - 55 del texto : enzimas de J. Moreno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23528" y="836712"/>
            <a:ext cx="8352928" cy="5688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196752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s-ES" sz="3600" b="1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endParaRPr lang="es-ES" sz="3600" b="1" baseline="-25000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Es la velocidad que se alcanza, cuando </a:t>
            </a: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toda la enzima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encuentre bajo la forma de complejo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enzima-sustrato (ES)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es decir, cuando </a:t>
            </a: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la enzima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encuentra totalmente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saturada por el  sustrato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y, no existe enzima en estado libre.</a:t>
            </a:r>
          </a:p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2400" dirty="0" smtClean="0"/>
          </a:p>
          <a:p>
            <a:r>
              <a:rPr lang="es-ES" sz="2400" dirty="0" smtClean="0"/>
              <a:t>La V </a:t>
            </a:r>
            <a:r>
              <a:rPr lang="es-ES" sz="2400" dirty="0" err="1" smtClean="0"/>
              <a:t>max</a:t>
            </a:r>
            <a:r>
              <a:rPr lang="es-ES" sz="2400" dirty="0" smtClean="0"/>
              <a:t> es directamente proporcional a la concentración </a:t>
            </a:r>
          </a:p>
          <a:p>
            <a:r>
              <a:rPr lang="es-ES" sz="2400" dirty="0" smtClean="0"/>
              <a:t>total  de enzima presente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5733256"/>
            <a:ext cx="657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Km y </a:t>
            </a:r>
            <a:r>
              <a:rPr lang="es-ES" dirty="0" err="1" smtClean="0"/>
              <a:t>Vmax</a:t>
            </a:r>
            <a:r>
              <a:rPr lang="es-ES" dirty="0" smtClean="0"/>
              <a:t> son características de una enzima y su Sustrato </a:t>
            </a:r>
            <a:r>
              <a:rPr lang="es-ES" dirty="0" err="1" smtClean="0"/>
              <a:t>paricular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79512" y="0"/>
            <a:ext cx="6876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VE" sz="2800" b="1" dirty="0" smtClean="0">
                <a:latin typeface="Arial" pitchFamily="34" charset="0"/>
                <a:cs typeface="Arial" pitchFamily="34" charset="0"/>
              </a:rPr>
              <a:t>Representación de </a:t>
            </a:r>
            <a:r>
              <a:rPr lang="es-VE" sz="2800" b="1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s-VE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s-VE" sz="2800" b="1" dirty="0" err="1" smtClean="0">
                <a:latin typeface="Arial" pitchFamily="34" charset="0"/>
                <a:cs typeface="Arial" pitchFamily="34" charset="0"/>
              </a:rPr>
              <a:t>Burk</a:t>
            </a:r>
            <a:endParaRPr lang="es-VE" sz="28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s-VE" dirty="0" smtClean="0">
                <a:latin typeface="Arial" pitchFamily="34" charset="0"/>
                <a:cs typeface="Arial" pitchFamily="34" charset="0"/>
              </a:rPr>
              <a:t>( o grafica de los dobles inversos o dobles recíprocos) </a:t>
            </a:r>
          </a:p>
          <a:p>
            <a:pPr eaLnBrk="0" hangingPunct="0"/>
            <a:r>
              <a:rPr lang="es-VE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s-VE" i="1" dirty="0" smtClean="0">
                <a:latin typeface="Arial" pitchFamily="34" charset="0"/>
                <a:cs typeface="Arial" pitchFamily="34" charset="0"/>
              </a:rPr>
              <a:t>una línea recta</a:t>
            </a:r>
            <a:endParaRPr lang="es-VE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53 Grupo"/>
          <p:cNvGrpSpPr/>
          <p:nvPr/>
        </p:nvGrpSpPr>
        <p:grpSpPr>
          <a:xfrm>
            <a:off x="4088904" y="5517232"/>
            <a:ext cx="3456384" cy="1080120"/>
            <a:chOff x="5292080" y="5589240"/>
            <a:chExt cx="2664296" cy="1080120"/>
          </a:xfrm>
        </p:grpSpPr>
        <p:sp>
          <p:nvSpPr>
            <p:cNvPr id="53" name="52 Rectángulo redondeado"/>
            <p:cNvSpPr/>
            <p:nvPr/>
          </p:nvSpPr>
          <p:spPr>
            <a:xfrm>
              <a:off x="5292080" y="5589240"/>
              <a:ext cx="2664296" cy="10801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s-ES" sz="2400" dirty="0"/>
            </a:p>
          </p:txBody>
        </p:sp>
        <p:grpSp>
          <p:nvGrpSpPr>
            <p:cNvPr id="3" name="51 Grupo"/>
            <p:cNvGrpSpPr/>
            <p:nvPr/>
          </p:nvGrpSpPr>
          <p:grpSpPr>
            <a:xfrm>
              <a:off x="5580112" y="5638839"/>
              <a:ext cx="2064732" cy="1030521"/>
              <a:chOff x="5220072" y="5638839"/>
              <a:chExt cx="2064732" cy="1030521"/>
            </a:xfrm>
          </p:grpSpPr>
          <p:sp>
            <p:nvSpPr>
              <p:cNvPr id="50" name="49 CuadroTexto"/>
              <p:cNvSpPr txBox="1"/>
              <p:nvPr/>
            </p:nvSpPr>
            <p:spPr>
              <a:xfrm>
                <a:off x="5268580" y="6207695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1/ V   =   1/ </a:t>
                </a:r>
                <a:r>
                  <a:rPr lang="es-ES" sz="2400" b="1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s-ES" sz="2400" b="1" baseline="-25000" dirty="0" err="1" smtClean="0">
                    <a:latin typeface="Arial" pitchFamily="34" charset="0"/>
                    <a:cs typeface="Arial" pitchFamily="34" charset="0"/>
                  </a:rPr>
                  <a:t>max</a:t>
                </a:r>
                <a:endParaRPr lang="es-ES" sz="24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5220072" y="5638839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 1/</a:t>
                </a:r>
                <a:r>
                  <a:rPr lang="es-ES" sz="24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</a:t>
                </a:r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s-ES" sz="24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</a:t>
                </a:r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 =  – 1/K</a:t>
                </a:r>
                <a:r>
                  <a:rPr lang="es-ES" sz="2400" b="1" baseline="-25000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es-ES" sz="24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42 Rectángulo redondeado"/>
          <p:cNvSpPr/>
          <p:nvPr/>
        </p:nvSpPr>
        <p:spPr>
          <a:xfrm>
            <a:off x="611559" y="1412776"/>
            <a:ext cx="2732373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238008" cy="102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1619672" y="263691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>
          <a:xfrm>
            <a:off x="138348" y="4435371"/>
            <a:ext cx="41764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182859" y="3124671"/>
            <a:ext cx="4248472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32 Grupo"/>
          <p:cNvGrpSpPr/>
          <p:nvPr/>
        </p:nvGrpSpPr>
        <p:grpSpPr>
          <a:xfrm>
            <a:off x="138348" y="4075331"/>
            <a:ext cx="4176463" cy="729372"/>
            <a:chOff x="395536" y="5013176"/>
            <a:chExt cx="3240359" cy="729372"/>
          </a:xfrm>
        </p:grpSpPr>
        <p:grpSp>
          <p:nvGrpSpPr>
            <p:cNvPr id="7" name="13 Grupo"/>
            <p:cNvGrpSpPr/>
            <p:nvPr/>
          </p:nvGrpSpPr>
          <p:grpSpPr>
            <a:xfrm>
              <a:off x="467544" y="5373216"/>
              <a:ext cx="3029996" cy="369332"/>
              <a:chOff x="631229" y="5733256"/>
              <a:chExt cx="2002143" cy="369332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631229" y="5733256"/>
                <a:ext cx="193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 y</a:t>
                </a:r>
                <a:endParaRPr lang="es-E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043608" y="5733256"/>
                <a:ext cx="163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es-E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285058" y="5733256"/>
                <a:ext cx="775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 m              x </a:t>
                </a:r>
                <a:endParaRPr lang="es-E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2140674" y="5733256"/>
                <a:ext cx="163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es-E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2466380" y="5733256"/>
                <a:ext cx="166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s-E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23 Abrir llave"/>
            <p:cNvSpPr/>
            <p:nvPr/>
          </p:nvSpPr>
          <p:spPr>
            <a:xfrm rot="16200000">
              <a:off x="533836" y="4874876"/>
              <a:ext cx="371472" cy="64807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Abrir llave"/>
            <p:cNvSpPr/>
            <p:nvPr/>
          </p:nvSpPr>
          <p:spPr>
            <a:xfrm rot="16200000">
              <a:off x="1551881" y="4864944"/>
              <a:ext cx="371472" cy="6679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Abrir llave"/>
            <p:cNvSpPr/>
            <p:nvPr/>
          </p:nvSpPr>
          <p:spPr>
            <a:xfrm rot="16200000">
              <a:off x="3170819" y="4919571"/>
              <a:ext cx="371472" cy="55868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35 Grupo"/>
          <p:cNvGrpSpPr/>
          <p:nvPr/>
        </p:nvGrpSpPr>
        <p:grpSpPr>
          <a:xfrm>
            <a:off x="203661" y="3223060"/>
            <a:ext cx="4320480" cy="461665"/>
            <a:chOff x="827584" y="4581128"/>
            <a:chExt cx="3501079" cy="461665"/>
          </a:xfrm>
        </p:grpSpPr>
        <p:sp>
          <p:nvSpPr>
            <p:cNvPr id="22" name="21 CuadroTexto"/>
            <p:cNvSpPr txBox="1"/>
            <p:nvPr/>
          </p:nvSpPr>
          <p:spPr>
            <a:xfrm>
              <a:off x="827584" y="4581128"/>
              <a:ext cx="503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1/v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349389" y="4581128"/>
              <a:ext cx="304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592187" y="4581128"/>
              <a:ext cx="1108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 K</a:t>
              </a:r>
              <a:r>
                <a:rPr lang="es-ES" sz="2000" b="1" baseline="-25000" dirty="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/ </a:t>
              </a:r>
              <a:r>
                <a:rPr lang="es-ES" sz="2000" b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s-ES" sz="2000" b="1" baseline="-25000" dirty="0" err="1" smtClean="0">
                  <a:latin typeface="Arial" pitchFamily="34" charset="0"/>
                  <a:cs typeface="Arial" pitchFamily="34" charset="0"/>
                </a:rPr>
                <a:t>max</a:t>
              </a:r>
              <a:endParaRPr lang="es-ES" sz="20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570708" y="4581128"/>
              <a:ext cx="700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 1/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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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270924" y="4581128"/>
              <a:ext cx="304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419873" y="4581128"/>
              <a:ext cx="908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1 / </a:t>
              </a:r>
              <a:r>
                <a:rPr lang="es-ES" sz="2000" b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s-ES" sz="2000" b="1" baseline="-25000" dirty="0" err="1" smtClean="0">
                  <a:latin typeface="Arial" pitchFamily="34" charset="0"/>
                  <a:cs typeface="Arial" pitchFamily="34" charset="0"/>
                </a:rPr>
                <a:t>max</a:t>
              </a:r>
              <a:endParaRPr lang="es-ES" sz="2000" b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37 Abrir llave"/>
          <p:cNvSpPr/>
          <p:nvPr/>
        </p:nvSpPr>
        <p:spPr>
          <a:xfrm rot="16200000">
            <a:off x="2737678" y="3983674"/>
            <a:ext cx="371472" cy="50405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786420" y="4837247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ecuación de la línea recta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5016872" y="4642177"/>
            <a:ext cx="872355" cy="65729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– 1/K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endParaRPr lang="es-ES" dirty="0"/>
          </a:p>
        </p:txBody>
      </p:sp>
      <p:grpSp>
        <p:nvGrpSpPr>
          <p:cNvPr id="15" name="73 Grupo"/>
          <p:cNvGrpSpPr/>
          <p:nvPr/>
        </p:nvGrpSpPr>
        <p:grpSpPr>
          <a:xfrm>
            <a:off x="4499992" y="980728"/>
            <a:ext cx="4368800" cy="4287894"/>
            <a:chOff x="4499992" y="980728"/>
            <a:chExt cx="4368800" cy="4287894"/>
          </a:xfrm>
        </p:grpSpPr>
        <p:grpSp>
          <p:nvGrpSpPr>
            <p:cNvPr id="16" name="36 Grupo"/>
            <p:cNvGrpSpPr/>
            <p:nvPr/>
          </p:nvGrpSpPr>
          <p:grpSpPr>
            <a:xfrm>
              <a:off x="4499992" y="980728"/>
              <a:ext cx="4368800" cy="4287894"/>
              <a:chOff x="4191000" y="1981200"/>
              <a:chExt cx="4368800" cy="4216400"/>
            </a:xfrm>
          </p:grpSpPr>
          <p:pic>
            <p:nvPicPr>
              <p:cNvPr id="2969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 contrast="40000"/>
              </a:blip>
              <a:srcRect/>
              <a:stretch>
                <a:fillRect/>
              </a:stretch>
            </p:blipFill>
            <p:spPr bwMode="auto">
              <a:xfrm>
                <a:off x="4191000" y="1981200"/>
                <a:ext cx="4368800" cy="421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0" name="Text Box 4"/>
              <p:cNvSpPr txBox="1">
                <a:spLocks noChangeArrowheads="1"/>
              </p:cNvSpPr>
              <p:nvPr/>
            </p:nvSpPr>
            <p:spPr bwMode="auto">
              <a:xfrm>
                <a:off x="5631160" y="2335237"/>
                <a:ext cx="1053494" cy="5447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VE" sz="1200" b="1" baseline="0" dirty="0" smtClean="0">
                    <a:latin typeface="Arial" pitchFamily="34" charset="0"/>
                    <a:cs typeface="Arial" pitchFamily="34" charset="0"/>
                  </a:rPr>
                  <a:t>Pendiente =</a:t>
                </a:r>
              </a:p>
              <a:p>
                <a:pPr algn="ctr" eaLnBrk="0" hangingPunct="0"/>
                <a:r>
                  <a:rPr lang="es-VE" sz="12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s-VE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s-VE" sz="12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s-VE" sz="12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4644008" y="2204864"/>
                <a:ext cx="864096" cy="22698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1/v</a:t>
                </a:r>
              </a:p>
              <a:p>
                <a:endParaRPr lang="es-E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s-E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s-E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s-E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s-E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7067405" y="4776898"/>
                <a:ext cx="423514" cy="33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/>
                  <a:t>(b)</a:t>
                </a:r>
                <a:endParaRPr lang="es-ES" sz="1600" b="1" dirty="0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6454373" y="5589240"/>
                <a:ext cx="1119217" cy="5144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s-ES" sz="2800" b="1" dirty="0" smtClean="0">
                    <a:latin typeface="Arial" pitchFamily="34" charset="0"/>
                    <a:cs typeface="Arial" pitchFamily="34" charset="0"/>
                  </a:rPr>
                  <a:t>/ </a:t>
                </a:r>
                <a:r>
                  <a:rPr lang="es-ES" sz="28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</a:t>
                </a:r>
                <a:r>
                  <a:rPr lang="es-ES" sz="2400" b="1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s-ES" sz="28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</a:t>
                </a:r>
                <a:endParaRPr lang="es-E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27 Abrir llave"/>
              <p:cNvSpPr/>
              <p:nvPr/>
            </p:nvSpPr>
            <p:spPr>
              <a:xfrm rot="10800000">
                <a:off x="6531260" y="4474700"/>
                <a:ext cx="576064" cy="937305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5" name="54 CuadroTexto"/>
            <p:cNvSpPr txBox="1"/>
            <p:nvPr/>
          </p:nvSpPr>
          <p:spPr>
            <a:xfrm>
              <a:off x="5940152" y="3933056"/>
              <a:ext cx="1130720" cy="60529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1 / </a:t>
              </a:r>
              <a:r>
                <a:rPr lang="es-ES" sz="2000" b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s-ES" sz="2000" b="1" baseline="-25000" dirty="0" err="1" smtClean="0">
                  <a:latin typeface="Arial" pitchFamily="34" charset="0"/>
                  <a:cs typeface="Arial" pitchFamily="34" charset="0"/>
                </a:rPr>
                <a:t>max</a:t>
              </a:r>
              <a:endParaRPr lang="es-ES" sz="2000" b="1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es-ES" sz="20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876256" y="1268760"/>
              <a:ext cx="10801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 K</a:t>
              </a:r>
              <a:r>
                <a:rPr lang="es-ES" sz="1600" b="1" baseline="-25000" dirty="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/ </a:t>
              </a:r>
              <a:r>
                <a:rPr lang="es-ES" sz="1600" b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s-ES" sz="1600" b="1" baseline="-25000" dirty="0" err="1" smtClean="0">
                  <a:latin typeface="Arial" pitchFamily="34" charset="0"/>
                  <a:cs typeface="Arial" pitchFamily="34" charset="0"/>
                </a:rPr>
                <a:t>max</a:t>
              </a:r>
              <a:endParaRPr lang="es-E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6876256" y="1628800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1" name="60 Conector angular"/>
            <p:cNvCxnSpPr/>
            <p:nvPr/>
          </p:nvCxnSpPr>
          <p:spPr>
            <a:xfrm>
              <a:off x="7020272" y="1628800"/>
              <a:ext cx="482352" cy="2663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4499992" y="4509120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Rectángulo"/>
          <p:cNvSpPr/>
          <p:nvPr/>
        </p:nvSpPr>
        <p:spPr>
          <a:xfrm>
            <a:off x="4953000" y="4680724"/>
            <a:ext cx="94929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1/K</a:t>
            </a:r>
            <a:r>
              <a:rPr lang="es-E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3528" y="476672"/>
            <a:ext cx="8568952" cy="4968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467544" y="42431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200" dirty="0" smtClean="0">
              <a:latin typeface="Comic Sans MS" pitchFamily="66" charset="0"/>
            </a:endParaRPr>
          </a:p>
          <a:p>
            <a:pPr algn="just"/>
            <a:r>
              <a:rPr lang="es-ES" sz="3200" dirty="0" smtClean="0">
                <a:latin typeface="Comic Sans MS" pitchFamily="66" charset="0"/>
              </a:rPr>
              <a:t>¿Para que se emplea esta  gráfica de </a:t>
            </a:r>
            <a:r>
              <a:rPr lang="es-VE" sz="3200" dirty="0" err="1">
                <a:latin typeface="Comic Sans MS" pitchFamily="66" charset="0"/>
                <a:cs typeface="Arial" pitchFamily="34" charset="0"/>
              </a:rPr>
              <a:t>Lineweaver</a:t>
            </a:r>
            <a:r>
              <a:rPr lang="es-VE" sz="3200" dirty="0">
                <a:latin typeface="Comic Sans MS" pitchFamily="66" charset="0"/>
                <a:cs typeface="Arial" pitchFamily="34" charset="0"/>
              </a:rPr>
              <a:t> – </a:t>
            </a:r>
            <a:r>
              <a:rPr lang="es-VE" sz="3200" dirty="0" err="1" smtClean="0">
                <a:latin typeface="Comic Sans MS" pitchFamily="66" charset="0"/>
                <a:cs typeface="Arial" pitchFamily="34" charset="0"/>
              </a:rPr>
              <a:t>Burk</a:t>
            </a:r>
            <a:r>
              <a:rPr lang="es-VE" sz="3200" dirty="0" smtClean="0">
                <a:latin typeface="Comic Sans MS" pitchFamily="66" charset="0"/>
                <a:cs typeface="Arial" pitchFamily="34" charset="0"/>
              </a:rPr>
              <a:t>?</a:t>
            </a:r>
            <a:endParaRPr lang="es-VE" sz="3200" dirty="0">
              <a:latin typeface="Comic Sans MS" pitchFamily="66" charset="0"/>
              <a:cs typeface="Arial" pitchFamily="34" charset="0"/>
            </a:endParaRPr>
          </a:p>
          <a:p>
            <a:pPr algn="just"/>
            <a:endParaRPr lang="es-ES" sz="3200" dirty="0" smtClean="0">
              <a:latin typeface="Comic Sans MS" pitchFamily="66" charset="0"/>
            </a:endParaRPr>
          </a:p>
          <a:p>
            <a:pPr algn="just"/>
            <a:endParaRPr lang="es-ES" sz="3200" dirty="0" smtClean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r>
              <a:rPr lang="es-ES" sz="3200" dirty="0" smtClean="0">
                <a:latin typeface="Comic Sans MS" pitchFamily="66" charset="0"/>
              </a:rPr>
              <a:t>Para calcular la </a:t>
            </a:r>
            <a:r>
              <a:rPr lang="es-ES" sz="3200" b="1" dirty="0" err="1" smtClean="0">
                <a:latin typeface="Comic Sans MS" pitchFamily="66" charset="0"/>
              </a:rPr>
              <a:t>V</a:t>
            </a:r>
            <a:r>
              <a:rPr lang="es-ES" sz="3200" b="1" baseline="-25000" dirty="0" err="1" smtClean="0">
                <a:latin typeface="Comic Sans MS" pitchFamily="66" charset="0"/>
              </a:rPr>
              <a:t>max</a:t>
            </a:r>
            <a:r>
              <a:rPr lang="es-ES" sz="3200" b="1" dirty="0" smtClean="0">
                <a:latin typeface="Comic Sans MS" pitchFamily="66" charset="0"/>
              </a:rPr>
              <a:t>  y  K</a:t>
            </a:r>
            <a:r>
              <a:rPr lang="es-ES" sz="3200" b="1" baseline="-25000" dirty="0" smtClean="0">
                <a:latin typeface="Comic Sans MS" pitchFamily="66" charset="0"/>
              </a:rPr>
              <a:t>m </a:t>
            </a:r>
          </a:p>
          <a:p>
            <a:pPr algn="just"/>
            <a:r>
              <a:rPr lang="es-ES" sz="3200" b="1" dirty="0" smtClean="0">
                <a:latin typeface="Comic Sans MS" pitchFamily="66" charset="0"/>
              </a:rPr>
              <a:t> </a:t>
            </a:r>
            <a:r>
              <a:rPr lang="es-ES" sz="2000" dirty="0" smtClean="0">
                <a:latin typeface="Comic Sans MS" pitchFamily="66" charset="0"/>
              </a:rPr>
              <a:t>(que definen a la enzima)</a:t>
            </a:r>
          </a:p>
          <a:p>
            <a:pPr marL="342900" indent="-342900" algn="just">
              <a:buAutoNum type="arabicPeriod"/>
            </a:pPr>
            <a:endParaRPr lang="es-ES" sz="3200" dirty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r>
              <a:rPr lang="es-ES" sz="3200" dirty="0" smtClean="0">
                <a:latin typeface="Comic Sans MS" pitchFamily="66" charset="0"/>
              </a:rPr>
              <a:t> Para determinar el mecanismo de acción de  los  inhibidores  enzimáticos</a:t>
            </a:r>
            <a:endParaRPr lang="es-E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548680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Inhibición   enzimática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179512" y="1628800"/>
            <a:ext cx="8964488" cy="3744416"/>
            <a:chOff x="989727" y="1412776"/>
            <a:chExt cx="7850573" cy="3744416"/>
          </a:xfrm>
        </p:grpSpPr>
        <p:sp>
          <p:nvSpPr>
            <p:cNvPr id="4" name="3 Abrir llave"/>
            <p:cNvSpPr/>
            <p:nvPr/>
          </p:nvSpPr>
          <p:spPr>
            <a:xfrm>
              <a:off x="989727" y="1628800"/>
              <a:ext cx="441423" cy="352839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78908" y="2060848"/>
              <a:ext cx="4931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1. </a:t>
              </a:r>
              <a:r>
                <a:rPr lang="es-ES" sz="2600" b="1" dirty="0" smtClean="0">
                  <a:latin typeface="Arial" pitchFamily="34" charset="0"/>
                  <a:cs typeface="Arial" pitchFamily="34" charset="0"/>
                </a:rPr>
                <a:t>Inhibición enzimática reversible</a:t>
              </a:r>
              <a:endParaRPr lang="es-ES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349767" y="4077072"/>
              <a:ext cx="51031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600" b="1" dirty="0" smtClean="0">
                  <a:latin typeface="Arial" pitchFamily="34" charset="0"/>
                  <a:cs typeface="Arial" pitchFamily="34" charset="0"/>
                </a:rPr>
                <a:t>2. Inhibición enzimática Irreversible</a:t>
              </a:r>
              <a:endParaRPr lang="es-ES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Abrir llave"/>
            <p:cNvSpPr/>
            <p:nvPr/>
          </p:nvSpPr>
          <p:spPr>
            <a:xfrm>
              <a:off x="6034558" y="1484784"/>
              <a:ext cx="360040" cy="18002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191764" y="1412776"/>
              <a:ext cx="2648536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300" b="1" dirty="0" smtClean="0">
                  <a:latin typeface="Arial" pitchFamily="34" charset="0"/>
                  <a:cs typeface="Arial" pitchFamily="34" charset="0"/>
                </a:rPr>
                <a:t>1.1. </a:t>
              </a:r>
              <a:r>
                <a:rPr lang="es-ES" sz="2300" b="1" u="sng" dirty="0" smtClean="0">
                  <a:latin typeface="Arial" pitchFamily="34" charset="0"/>
                  <a:cs typeface="Arial" pitchFamily="34" charset="0"/>
                </a:rPr>
                <a:t>Competitiva</a:t>
              </a:r>
            </a:p>
            <a:p>
              <a:pPr>
                <a:lnSpc>
                  <a:spcPct val="150000"/>
                </a:lnSpc>
              </a:pPr>
              <a:r>
                <a:rPr lang="es-ES" sz="2300" b="1" dirty="0" smtClean="0">
                  <a:latin typeface="Arial" pitchFamily="34" charset="0"/>
                  <a:cs typeface="Arial" pitchFamily="34" charset="0"/>
                </a:rPr>
                <a:t>1.2. </a:t>
              </a:r>
              <a:r>
                <a:rPr lang="es-ES" sz="2300" b="1" u="sng" dirty="0" smtClean="0">
                  <a:latin typeface="Arial" pitchFamily="34" charset="0"/>
                  <a:cs typeface="Arial" pitchFamily="34" charset="0"/>
                </a:rPr>
                <a:t>No-competitiva</a:t>
              </a:r>
            </a:p>
            <a:p>
              <a:pPr>
                <a:lnSpc>
                  <a:spcPct val="150000"/>
                </a:lnSpc>
              </a:pPr>
              <a:r>
                <a:rPr lang="es-ES" sz="2300" b="1" dirty="0" smtClean="0">
                  <a:latin typeface="Arial" pitchFamily="34" charset="0"/>
                  <a:cs typeface="Arial" pitchFamily="34" charset="0"/>
                </a:rPr>
                <a:t>1.3. </a:t>
              </a:r>
              <a:r>
                <a:rPr lang="es-ES" sz="2300" b="1" dirty="0" err="1" smtClean="0">
                  <a:latin typeface="Arial" pitchFamily="34" charset="0"/>
                  <a:cs typeface="Arial" pitchFamily="34" charset="0"/>
                </a:rPr>
                <a:t>Acompetitiva</a:t>
              </a:r>
              <a:endParaRPr lang="es-ES" sz="23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1 Rectángulo redondeado"/>
          <p:cNvSpPr/>
          <p:nvPr/>
        </p:nvSpPr>
        <p:spPr>
          <a:xfrm>
            <a:off x="1763688" y="548680"/>
            <a:ext cx="468052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5576" y="2852936"/>
            <a:ext cx="446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inhibidor se une por </a:t>
            </a:r>
            <a:r>
              <a:rPr lang="es-ES" b="1" dirty="0" smtClean="0"/>
              <a:t>enlaces no -covalentes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4797152"/>
            <a:ext cx="422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inhibidor se une por enlaces covalentes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84482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3200" b="1" dirty="0" smtClean="0"/>
              <a:t>Investigar la importancia del estudio de la inhibición enzimática, en el campo de las ciencias médicas. 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996952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Inhibidores competitivos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on moléculas que poseen una 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estructura química semejante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siendo también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reconocidos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por el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sitio activo de la enzima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Por tanto, el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Inhibidor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compite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con el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para ocupar el mismo sitio de unión  en la enzima.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69269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Inhibidor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Molécula  capaz de  unirse específicamente a la enzima produciendo una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disminución de  su actividad catalítica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95536" y="620688"/>
            <a:ext cx="8280920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251520" y="2924944"/>
            <a:ext cx="8352928" cy="33843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4" name="Rectangle 39"/>
          <p:cNvSpPr>
            <a:spLocks noChangeArrowheads="1"/>
          </p:cNvSpPr>
          <p:nvPr/>
        </p:nvSpPr>
        <p:spPr bwMode="auto">
          <a:xfrm rot="4993359" flipH="1">
            <a:off x="2535915" y="132652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0744" name="Text Box 61"/>
          <p:cNvSpPr txBox="1">
            <a:spLocks noChangeArrowheads="1"/>
          </p:cNvSpPr>
          <p:nvPr/>
        </p:nvSpPr>
        <p:spPr bwMode="auto">
          <a:xfrm>
            <a:off x="6588224" y="5517232"/>
            <a:ext cx="216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 baseline="0" dirty="0" smtClean="0">
                <a:latin typeface="Arial" pitchFamily="34" charset="0"/>
                <a:cs typeface="Arial" pitchFamily="34" charset="0"/>
              </a:rPr>
              <a:t>Inhibidor unido  </a:t>
            </a:r>
            <a:r>
              <a:rPr lang="es-ES" sz="2000" b="1" baseline="0" dirty="0">
                <a:latin typeface="Arial" pitchFamily="34" charset="0"/>
                <a:cs typeface="Arial" pitchFamily="34" charset="0"/>
              </a:rPr>
              <a:t>impide la unión del sustrato</a:t>
            </a:r>
          </a:p>
        </p:txBody>
      </p:sp>
      <p:sp>
        <p:nvSpPr>
          <p:cNvPr id="55367" name="Text Box 71"/>
          <p:cNvSpPr txBox="1">
            <a:spLocks noChangeArrowheads="1"/>
          </p:cNvSpPr>
          <p:nvPr/>
        </p:nvSpPr>
        <p:spPr bwMode="auto">
          <a:xfrm>
            <a:off x="179512" y="188640"/>
            <a:ext cx="5198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u="sng" baseline="0" dirty="0" smtClean="0">
                <a:solidFill>
                  <a:srgbClr val="002060"/>
                </a:solidFill>
                <a:latin typeface="Verdana" pitchFamily="34" charset="0"/>
                <a:cs typeface="+mn-cs"/>
              </a:rPr>
              <a:t>1. Inhibidor  competitivo</a:t>
            </a:r>
            <a:endParaRPr lang="es-ES" sz="2800" b="1" u="sng" baseline="0" dirty="0">
              <a:solidFill>
                <a:srgbClr val="00206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812360" y="836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s-E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75 Grupo"/>
          <p:cNvGrpSpPr/>
          <p:nvPr/>
        </p:nvGrpSpPr>
        <p:grpSpPr>
          <a:xfrm>
            <a:off x="467544" y="836712"/>
            <a:ext cx="8221471" cy="1469777"/>
            <a:chOff x="467544" y="620688"/>
            <a:chExt cx="8221471" cy="146977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0249041">
              <a:off x="7411035" y="1097185"/>
              <a:ext cx="549275" cy="403225"/>
              <a:chOff x="3196" y="2526"/>
              <a:chExt cx="346" cy="254"/>
            </a:xfrm>
          </p:grpSpPr>
          <p:sp>
            <p:nvSpPr>
              <p:cNvPr id="30783" name="Rectangle 5"/>
              <p:cNvSpPr>
                <a:spLocks noChangeArrowheads="1"/>
              </p:cNvSpPr>
              <p:nvPr/>
            </p:nvSpPr>
            <p:spPr bwMode="auto">
              <a:xfrm rot="-7789432">
                <a:off x="3196" y="2526"/>
                <a:ext cx="240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84" name="Oval 6"/>
              <p:cNvSpPr>
                <a:spLocks noChangeArrowheads="1"/>
              </p:cNvSpPr>
              <p:nvPr/>
            </p:nvSpPr>
            <p:spPr bwMode="auto">
              <a:xfrm rot="-4856642">
                <a:off x="3383" y="2621"/>
                <a:ext cx="227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rot="6737514">
              <a:off x="4463008" y="1333626"/>
              <a:ext cx="630238" cy="498475"/>
              <a:chOff x="2017" y="3066"/>
              <a:chExt cx="397" cy="314"/>
            </a:xfrm>
            <a:solidFill>
              <a:srgbClr val="006600"/>
            </a:solidFill>
          </p:grpSpPr>
          <p:sp>
            <p:nvSpPr>
              <p:cNvPr id="30769" name="Rectangle 27"/>
              <p:cNvSpPr>
                <a:spLocks noChangeArrowheads="1"/>
              </p:cNvSpPr>
              <p:nvPr/>
            </p:nvSpPr>
            <p:spPr bwMode="auto">
              <a:xfrm>
                <a:off x="2174" y="314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70" name="Rectangle 28"/>
              <p:cNvSpPr>
                <a:spLocks noChangeArrowheads="1"/>
              </p:cNvSpPr>
              <p:nvPr/>
            </p:nvSpPr>
            <p:spPr bwMode="auto">
              <a:xfrm rot="3012941">
                <a:off x="2106" y="2977"/>
                <a:ext cx="114" cy="29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  <p:sp>
          <p:nvSpPr>
            <p:cNvPr id="30746" name="Text Box 63"/>
            <p:cNvSpPr txBox="1">
              <a:spLocks noChangeArrowheads="1"/>
            </p:cNvSpPr>
            <p:nvPr/>
          </p:nvSpPr>
          <p:spPr bwMode="auto">
            <a:xfrm>
              <a:off x="467544" y="836712"/>
              <a:ext cx="172819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baseline="0" dirty="0"/>
                <a:t>Sitio </a:t>
              </a:r>
              <a:r>
                <a:rPr lang="es-ES" sz="2400" b="1" baseline="0" dirty="0" smtClean="0"/>
                <a:t>activo</a:t>
              </a:r>
            </a:p>
            <a:p>
              <a:pPr algn="ctr"/>
              <a:r>
                <a:rPr lang="es-ES" sz="2400" b="1" baseline="0" dirty="0" smtClean="0"/>
                <a:t> </a:t>
              </a:r>
              <a:r>
                <a:rPr lang="es-ES" sz="2400" b="1" baseline="0" dirty="0"/>
                <a:t>de la enzima</a:t>
              </a:r>
            </a:p>
          </p:txBody>
        </p:sp>
        <p:sp>
          <p:nvSpPr>
            <p:cNvPr id="30747" name="Line 64"/>
            <p:cNvSpPr>
              <a:spLocks noChangeShapeType="1"/>
            </p:cNvSpPr>
            <p:nvPr/>
          </p:nvSpPr>
          <p:spPr bwMode="auto">
            <a:xfrm flipH="1" flipV="1">
              <a:off x="2051720" y="1268760"/>
              <a:ext cx="359842" cy="144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748" name="Text Box 65"/>
            <p:cNvSpPr txBox="1">
              <a:spLocks noChangeArrowheads="1"/>
            </p:cNvSpPr>
            <p:nvPr/>
          </p:nvSpPr>
          <p:spPr bwMode="auto">
            <a:xfrm>
              <a:off x="6876256" y="1628800"/>
              <a:ext cx="1351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2400" b="1" baseline="0" dirty="0"/>
                <a:t>Inhibidor</a:t>
              </a: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2915816" y="62068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endPara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3563888" y="836712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(E)</a:t>
              </a:r>
              <a:endParaRPr lang="es-ES" sz="3200" b="1" dirty="0"/>
            </a:p>
          </p:txBody>
        </p:sp>
        <p:sp>
          <p:nvSpPr>
            <p:cNvPr id="30750" name="Text Box 69"/>
            <p:cNvSpPr txBox="1">
              <a:spLocks noChangeArrowheads="1"/>
            </p:cNvSpPr>
            <p:nvPr/>
          </p:nvSpPr>
          <p:spPr bwMode="auto">
            <a:xfrm>
              <a:off x="4860032" y="1052736"/>
              <a:ext cx="1450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2400" b="1" baseline="0" dirty="0" smtClean="0"/>
                <a:t>   Sustrato</a:t>
              </a:r>
              <a:endParaRPr lang="es-ES" sz="2400" b="1" baseline="0" dirty="0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5508104" y="62068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endPara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6156176" y="980728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(S)</a:t>
              </a:r>
              <a:endParaRPr lang="es-ES" sz="3200" b="1" dirty="0"/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8100392" y="1484784"/>
              <a:ext cx="588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(</a:t>
              </a:r>
              <a:r>
                <a:rPr lang="es-ES" sz="3200" b="1" dirty="0" smtClean="0">
                  <a:latin typeface="Baskerville Old Face" pitchFamily="18" charset="0"/>
                </a:rPr>
                <a:t>I</a:t>
              </a:r>
              <a:r>
                <a:rPr lang="es-ES" sz="3200" b="1" dirty="0" smtClean="0"/>
                <a:t>)</a:t>
              </a:r>
              <a:endParaRPr lang="es-ES" sz="3200" b="1" dirty="0"/>
            </a:p>
          </p:txBody>
        </p:sp>
      </p:grpSp>
      <p:sp>
        <p:nvSpPr>
          <p:cNvPr id="77" name="76 Cerrar llave"/>
          <p:cNvSpPr/>
          <p:nvPr/>
        </p:nvSpPr>
        <p:spPr>
          <a:xfrm rot="5400000">
            <a:off x="4355976" y="-1611560"/>
            <a:ext cx="360040" cy="828092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0" name="Text Box 53"/>
          <p:cNvSpPr txBox="1">
            <a:spLocks noChangeArrowheads="1"/>
          </p:cNvSpPr>
          <p:nvPr/>
        </p:nvSpPr>
        <p:spPr bwMode="auto">
          <a:xfrm>
            <a:off x="6084168" y="4149080"/>
            <a:ext cx="2816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Inhibidor y Sustrato </a:t>
            </a:r>
            <a:r>
              <a:rPr lang="es-ES" sz="2000" b="1" baseline="0" dirty="0" smtClean="0">
                <a:latin typeface="Arial" pitchFamily="34" charset="0"/>
                <a:cs typeface="Arial" pitchFamily="34" charset="0"/>
              </a:rPr>
              <a:t>pueden </a:t>
            </a:r>
            <a:r>
              <a:rPr lang="es-ES" sz="2000" b="1" baseline="0" dirty="0">
                <a:latin typeface="Arial" pitchFamily="34" charset="0"/>
                <a:cs typeface="Arial" pitchFamily="34" charset="0"/>
              </a:rPr>
              <a:t>unirse al </a:t>
            </a:r>
            <a:r>
              <a:rPr lang="es-ES" sz="2000" b="1" baseline="0" dirty="0" smtClean="0">
                <a:latin typeface="Arial" pitchFamily="34" charset="0"/>
                <a:cs typeface="Arial" pitchFamily="34" charset="0"/>
              </a:rPr>
              <a:t>sitio </a:t>
            </a:r>
            <a:r>
              <a:rPr lang="es-ES" sz="2000" b="1" baseline="0" dirty="0">
                <a:latin typeface="Arial" pitchFamily="34" charset="0"/>
                <a:cs typeface="Arial" pitchFamily="34" charset="0"/>
              </a:rPr>
              <a:t>activo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6084168" y="4077072"/>
            <a:ext cx="280831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Rectángulo redondeado"/>
          <p:cNvSpPr/>
          <p:nvPr/>
        </p:nvSpPr>
        <p:spPr>
          <a:xfrm>
            <a:off x="6516216" y="5445224"/>
            <a:ext cx="223224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 rot="9602621">
            <a:off x="2622791" y="1321280"/>
            <a:ext cx="900933" cy="973163"/>
            <a:chOff x="3264" y="1152"/>
            <a:chExt cx="768" cy="720"/>
          </a:xfrm>
        </p:grpSpPr>
        <p:sp>
          <p:nvSpPr>
            <p:cNvPr id="98" name="Oval 41"/>
            <p:cNvSpPr>
              <a:spLocks noChangeArrowheads="1"/>
            </p:cNvSpPr>
            <p:nvPr/>
          </p:nvSpPr>
          <p:spPr bwMode="auto">
            <a:xfrm>
              <a:off x="3264" y="1152"/>
              <a:ext cx="768" cy="72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3778" y="161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grpSp>
        <p:nvGrpSpPr>
          <p:cNvPr id="6" name="116 Grupo"/>
          <p:cNvGrpSpPr/>
          <p:nvPr/>
        </p:nvGrpSpPr>
        <p:grpSpPr>
          <a:xfrm>
            <a:off x="323528" y="2708920"/>
            <a:ext cx="7690799" cy="3979588"/>
            <a:chOff x="323528" y="2708920"/>
            <a:chExt cx="7690799" cy="397958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4211960" y="3933056"/>
              <a:ext cx="1122933" cy="912682"/>
              <a:chOff x="2592" y="2256"/>
              <a:chExt cx="950" cy="720"/>
            </a:xfrm>
          </p:grpSpPr>
          <p:sp>
            <p:nvSpPr>
              <p:cNvPr id="30775" name="Oval 14"/>
              <p:cNvSpPr>
                <a:spLocks noChangeArrowheads="1"/>
              </p:cNvSpPr>
              <p:nvPr/>
            </p:nvSpPr>
            <p:spPr bwMode="auto">
              <a:xfrm>
                <a:off x="2592" y="2256"/>
                <a:ext cx="768" cy="720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3196" y="2526"/>
                <a:ext cx="346" cy="254"/>
                <a:chOff x="3196" y="2526"/>
                <a:chExt cx="346" cy="254"/>
              </a:xfrm>
            </p:grpSpPr>
            <p:sp>
              <p:nvSpPr>
                <p:cNvPr id="30777" name="Rectangle 16"/>
                <p:cNvSpPr>
                  <a:spLocks noChangeArrowheads="1"/>
                </p:cNvSpPr>
                <p:nvPr/>
              </p:nvSpPr>
              <p:spPr bwMode="auto">
                <a:xfrm rot="-7789432">
                  <a:off x="3196" y="2526"/>
                  <a:ext cx="240" cy="2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  <p:sp>
              <p:nvSpPr>
                <p:cNvPr id="30778" name="Oval 17"/>
                <p:cNvSpPr>
                  <a:spLocks noChangeArrowheads="1"/>
                </p:cNvSpPr>
                <p:nvPr/>
              </p:nvSpPr>
              <p:spPr bwMode="auto">
                <a:xfrm rot="-4856642">
                  <a:off x="3383" y="2621"/>
                  <a:ext cx="227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</p:grp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2915816" y="4941168"/>
              <a:ext cx="1081980" cy="988138"/>
              <a:chOff x="2017" y="3066"/>
              <a:chExt cx="911" cy="774"/>
            </a:xfrm>
          </p:grpSpPr>
          <p:sp>
            <p:nvSpPr>
              <p:cNvPr id="30765" name="Oval 30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768" cy="720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2017" y="3066"/>
                <a:ext cx="397" cy="314"/>
                <a:chOff x="2017" y="3066"/>
                <a:chExt cx="397" cy="314"/>
              </a:xfrm>
            </p:grpSpPr>
            <p:sp>
              <p:nvSpPr>
                <p:cNvPr id="30767" name="Rectangle 32"/>
                <p:cNvSpPr>
                  <a:spLocks noChangeArrowheads="1"/>
                </p:cNvSpPr>
                <p:nvPr/>
              </p:nvSpPr>
              <p:spPr bwMode="auto">
                <a:xfrm>
                  <a:off x="2174" y="3140"/>
                  <a:ext cx="240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  <p:sp>
              <p:nvSpPr>
                <p:cNvPr id="30768" name="Rectangle 33"/>
                <p:cNvSpPr>
                  <a:spLocks noChangeArrowheads="1"/>
                </p:cNvSpPr>
                <p:nvPr/>
              </p:nvSpPr>
              <p:spPr bwMode="auto">
                <a:xfrm rot="3012941">
                  <a:off x="2106" y="2977"/>
                  <a:ext cx="114" cy="29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</p:grp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 rot="3497080">
              <a:off x="1459896" y="3293379"/>
              <a:ext cx="900933" cy="973163"/>
              <a:chOff x="3264" y="1152"/>
              <a:chExt cx="768" cy="720"/>
            </a:xfrm>
          </p:grpSpPr>
          <p:sp>
            <p:nvSpPr>
              <p:cNvPr id="30761" name="Oval 41"/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768" cy="720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62" name="Rectangle 42"/>
              <p:cNvSpPr>
                <a:spLocks noChangeArrowheads="1"/>
              </p:cNvSpPr>
              <p:nvPr/>
            </p:nvSpPr>
            <p:spPr bwMode="auto">
              <a:xfrm>
                <a:off x="3778" y="161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</p:grpSp>
        <p:sp>
          <p:nvSpPr>
            <p:cNvPr id="30734" name="Text Box 43"/>
            <p:cNvSpPr txBox="1">
              <a:spLocks noChangeArrowheads="1"/>
            </p:cNvSpPr>
            <p:nvPr/>
          </p:nvSpPr>
          <p:spPr bwMode="auto">
            <a:xfrm>
              <a:off x="323528" y="5812537"/>
              <a:ext cx="1469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2400" b="1" baseline="0" dirty="0"/>
                <a:t>Productos</a:t>
              </a:r>
            </a:p>
          </p:txBody>
        </p:sp>
        <p:grpSp>
          <p:nvGrpSpPr>
            <p:cNvPr id="12" name="79 Grupo"/>
            <p:cNvGrpSpPr/>
            <p:nvPr/>
          </p:nvGrpSpPr>
          <p:grpSpPr>
            <a:xfrm>
              <a:off x="683568" y="4941168"/>
              <a:ext cx="936625" cy="863600"/>
              <a:chOff x="970856" y="5415298"/>
              <a:chExt cx="936625" cy="863600"/>
            </a:xfrm>
          </p:grpSpPr>
          <p:sp>
            <p:nvSpPr>
              <p:cNvPr id="30726" name="AutoShape 18"/>
              <p:cNvSpPr>
                <a:spLocks noChangeArrowheads="1"/>
              </p:cNvSpPr>
              <p:nvPr/>
            </p:nvSpPr>
            <p:spPr bwMode="auto">
              <a:xfrm>
                <a:off x="970856" y="5486736"/>
                <a:ext cx="215900" cy="360362"/>
              </a:xfrm>
              <a:prstGeom prst="can">
                <a:avLst>
                  <a:gd name="adj" fmla="val 41728"/>
                </a:avLst>
              </a:prstGeom>
              <a:solidFill>
                <a:srgbClr val="00CC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27" name="AutoShape 19"/>
              <p:cNvSpPr>
                <a:spLocks noChangeArrowheads="1"/>
              </p:cNvSpPr>
              <p:nvPr/>
            </p:nvSpPr>
            <p:spPr bwMode="auto">
              <a:xfrm>
                <a:off x="1475681" y="5415298"/>
                <a:ext cx="431800" cy="431800"/>
              </a:xfrm>
              <a:prstGeom prst="cube">
                <a:avLst>
                  <a:gd name="adj" fmla="val 25000"/>
                </a:avLst>
              </a:prstGeom>
              <a:solidFill>
                <a:srgbClr val="00CC00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sp>
            <p:nvSpPr>
              <p:cNvPr id="30735" name="Line 44"/>
              <p:cNvSpPr>
                <a:spLocks noChangeShapeType="1"/>
              </p:cNvSpPr>
              <p:nvPr/>
            </p:nvSpPr>
            <p:spPr bwMode="auto">
              <a:xfrm flipH="1" flipV="1">
                <a:off x="1115318" y="5918536"/>
                <a:ext cx="215900" cy="360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30736" name="Line 45"/>
              <p:cNvSpPr>
                <a:spLocks noChangeShapeType="1"/>
              </p:cNvSpPr>
              <p:nvPr/>
            </p:nvSpPr>
            <p:spPr bwMode="auto">
              <a:xfrm flipV="1">
                <a:off x="1330896" y="5920123"/>
                <a:ext cx="289247" cy="3519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30737" name="Arc 46"/>
            <p:cNvSpPr>
              <a:spLocks/>
            </p:cNvSpPr>
            <p:nvPr/>
          </p:nvSpPr>
          <p:spPr bwMode="auto">
            <a:xfrm rot="21221759" flipH="1" flipV="1">
              <a:off x="2394144" y="4011048"/>
              <a:ext cx="637337" cy="768350"/>
            </a:xfrm>
            <a:custGeom>
              <a:avLst/>
              <a:gdLst>
                <a:gd name="T0" fmla="*/ 140117 w 21600"/>
                <a:gd name="T1" fmla="*/ 0 h 20952"/>
                <a:gd name="T2" fmla="*/ 576262 w 21600"/>
                <a:gd name="T3" fmla="*/ 768350 h 20952"/>
                <a:gd name="T4" fmla="*/ 0 w 21600"/>
                <a:gd name="T5" fmla="*/ 768350 h 209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952"/>
                <a:gd name="T11" fmla="*/ 21600 w 21600"/>
                <a:gd name="T12" fmla="*/ 20952 h 209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952" fill="none" extrusionOk="0">
                  <a:moveTo>
                    <a:pt x="5251" y="0"/>
                  </a:moveTo>
                  <a:cubicBezTo>
                    <a:pt x="14861" y="2408"/>
                    <a:pt x="21600" y="11045"/>
                    <a:pt x="21600" y="20952"/>
                  </a:cubicBezTo>
                </a:path>
                <a:path w="21600" h="20952" stroke="0" extrusionOk="0">
                  <a:moveTo>
                    <a:pt x="5251" y="0"/>
                  </a:moveTo>
                  <a:cubicBezTo>
                    <a:pt x="14861" y="2408"/>
                    <a:pt x="21600" y="11045"/>
                    <a:pt x="21600" y="20952"/>
                  </a:cubicBezTo>
                  <a:lnTo>
                    <a:pt x="0" y="2095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0738" name="Arc 47"/>
            <p:cNvSpPr>
              <a:spLocks/>
            </p:cNvSpPr>
            <p:nvPr/>
          </p:nvSpPr>
          <p:spPr bwMode="auto">
            <a:xfrm rot="2534127" flipH="1">
              <a:off x="1951016" y="4497187"/>
              <a:ext cx="1112063" cy="1068541"/>
            </a:xfrm>
            <a:custGeom>
              <a:avLst/>
              <a:gdLst>
                <a:gd name="T0" fmla="*/ 210369 w 21600"/>
                <a:gd name="T1" fmla="*/ 0 h 20952"/>
                <a:gd name="T2" fmla="*/ 865187 w 21600"/>
                <a:gd name="T3" fmla="*/ 768350 h 20952"/>
                <a:gd name="T4" fmla="*/ 0 w 21600"/>
                <a:gd name="T5" fmla="*/ 768350 h 209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952"/>
                <a:gd name="T11" fmla="*/ 21600 w 21600"/>
                <a:gd name="T12" fmla="*/ 20952 h 209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952" fill="none" extrusionOk="0">
                  <a:moveTo>
                    <a:pt x="5251" y="0"/>
                  </a:moveTo>
                  <a:cubicBezTo>
                    <a:pt x="14861" y="2408"/>
                    <a:pt x="21600" y="11045"/>
                    <a:pt x="21600" y="20952"/>
                  </a:cubicBezTo>
                </a:path>
                <a:path w="21600" h="20952" stroke="0" extrusionOk="0">
                  <a:moveTo>
                    <a:pt x="5251" y="0"/>
                  </a:moveTo>
                  <a:cubicBezTo>
                    <a:pt x="14861" y="2408"/>
                    <a:pt x="21600" y="11045"/>
                    <a:pt x="21600" y="20952"/>
                  </a:cubicBezTo>
                  <a:lnTo>
                    <a:pt x="0" y="2095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 rot="10320119">
              <a:off x="5281061" y="2931269"/>
              <a:ext cx="1193099" cy="960069"/>
              <a:chOff x="2017" y="3066"/>
              <a:chExt cx="911" cy="774"/>
            </a:xfrm>
          </p:grpSpPr>
          <p:sp>
            <p:nvSpPr>
              <p:cNvPr id="30757" name="Oval 49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768" cy="720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2017" y="3066"/>
                <a:ext cx="397" cy="325"/>
                <a:chOff x="2017" y="3066"/>
                <a:chExt cx="397" cy="325"/>
              </a:xfrm>
            </p:grpSpPr>
            <p:sp>
              <p:nvSpPr>
                <p:cNvPr id="30759" name="Rectangle 51"/>
                <p:cNvSpPr>
                  <a:spLocks noChangeArrowheads="1"/>
                </p:cNvSpPr>
                <p:nvPr/>
              </p:nvSpPr>
              <p:spPr bwMode="auto">
                <a:xfrm>
                  <a:off x="2155" y="3140"/>
                  <a:ext cx="259" cy="25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  <p:sp>
              <p:nvSpPr>
                <p:cNvPr id="30760" name="Rectangle 52"/>
                <p:cNvSpPr>
                  <a:spLocks noChangeArrowheads="1"/>
                </p:cNvSpPr>
                <p:nvPr/>
              </p:nvSpPr>
              <p:spPr bwMode="auto">
                <a:xfrm rot="3012941">
                  <a:off x="2106" y="2977"/>
                  <a:ext cx="114" cy="29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</p:grpSp>
        </p:grpSp>
        <p:sp>
          <p:nvSpPr>
            <p:cNvPr id="30741" name="Line 54"/>
            <p:cNvSpPr>
              <a:spLocks noChangeShapeType="1"/>
            </p:cNvSpPr>
            <p:nvPr/>
          </p:nvSpPr>
          <p:spPr bwMode="auto">
            <a:xfrm flipH="1" flipV="1">
              <a:off x="6372200" y="3789040"/>
              <a:ext cx="1440160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742" name="Line 55"/>
            <p:cNvSpPr>
              <a:spLocks noChangeShapeType="1"/>
            </p:cNvSpPr>
            <p:nvPr/>
          </p:nvSpPr>
          <p:spPr bwMode="auto">
            <a:xfrm flipH="1" flipV="1">
              <a:off x="5364088" y="4437112"/>
              <a:ext cx="648072" cy="72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745" name="Line 62"/>
            <p:cNvSpPr>
              <a:spLocks noChangeShapeType="1"/>
            </p:cNvSpPr>
            <p:nvPr/>
          </p:nvSpPr>
          <p:spPr bwMode="auto">
            <a:xfrm flipH="1" flipV="1">
              <a:off x="6012160" y="5517232"/>
              <a:ext cx="504056" cy="216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012160" y="2708920"/>
              <a:ext cx="1246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s-ES" sz="3200" b="1" dirty="0" smtClean="0"/>
                <a:t>(ES) </a:t>
              </a:r>
              <a:endParaRPr lang="es-ES" sz="3200" b="1" dirty="0"/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3635896" y="3645024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(E</a:t>
              </a:r>
              <a:r>
                <a:rPr lang="es-ES" sz="3200" b="1" dirty="0" smtClean="0">
                  <a:latin typeface="Baskerville Old Face" pitchFamily="18" charset="0"/>
                </a:rPr>
                <a:t>I</a:t>
              </a:r>
              <a:r>
                <a:rPr lang="es-ES" sz="3200" b="1" dirty="0" smtClean="0"/>
                <a:t>)</a:t>
              </a:r>
              <a:endParaRPr lang="es-ES" sz="3200" b="1" dirty="0"/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4427984" y="5733256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(E</a:t>
              </a:r>
              <a:r>
                <a:rPr lang="es-ES" sz="3200" b="1" dirty="0" smtClean="0">
                  <a:latin typeface="Baskerville Old Face" pitchFamily="18" charset="0"/>
                </a:rPr>
                <a:t>I</a:t>
              </a:r>
              <a:r>
                <a:rPr lang="es-ES" sz="3200" b="1" dirty="0" smtClean="0"/>
                <a:t>)</a:t>
              </a:r>
              <a:endParaRPr lang="es-ES" sz="3200" b="1" dirty="0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2195736" y="5733256"/>
              <a:ext cx="11536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s-ES" sz="3200" b="1" dirty="0" smtClean="0"/>
                <a:t>(ES)</a:t>
              </a:r>
              <a:endParaRPr lang="es-ES" sz="3200" b="1" dirty="0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323528" y="5805264"/>
              <a:ext cx="1512168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932040" y="5157192"/>
              <a:ext cx="1122933" cy="912682"/>
              <a:chOff x="2592" y="2256"/>
              <a:chExt cx="950" cy="720"/>
            </a:xfrm>
          </p:grpSpPr>
          <p:sp>
            <p:nvSpPr>
              <p:cNvPr id="91" name="Oval 14"/>
              <p:cNvSpPr>
                <a:spLocks noChangeArrowheads="1"/>
              </p:cNvSpPr>
              <p:nvPr/>
            </p:nvSpPr>
            <p:spPr bwMode="auto">
              <a:xfrm>
                <a:off x="2592" y="2256"/>
                <a:ext cx="768" cy="720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/>
              </a:p>
            </p:txBody>
          </p: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3196" y="2526"/>
                <a:ext cx="346" cy="254"/>
                <a:chOff x="3196" y="2526"/>
                <a:chExt cx="346" cy="254"/>
              </a:xfrm>
            </p:grpSpPr>
            <p:sp>
              <p:nvSpPr>
                <p:cNvPr id="93" name="Rectangle 16"/>
                <p:cNvSpPr>
                  <a:spLocks noChangeArrowheads="1"/>
                </p:cNvSpPr>
                <p:nvPr/>
              </p:nvSpPr>
              <p:spPr bwMode="auto">
                <a:xfrm rot="-7789432">
                  <a:off x="3196" y="2526"/>
                  <a:ext cx="240" cy="2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  <p:sp>
              <p:nvSpPr>
                <p:cNvPr id="94" name="Oval 17"/>
                <p:cNvSpPr>
                  <a:spLocks noChangeArrowheads="1"/>
                </p:cNvSpPr>
                <p:nvPr/>
              </p:nvSpPr>
              <p:spPr bwMode="auto">
                <a:xfrm rot="-4856642">
                  <a:off x="3383" y="2621"/>
                  <a:ext cx="227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VE"/>
                </a:p>
              </p:txBody>
            </p:sp>
          </p:grpSp>
        </p:grpSp>
        <p:sp>
          <p:nvSpPr>
            <p:cNvPr id="95" name="94 CuadroTexto"/>
            <p:cNvSpPr txBox="1"/>
            <p:nvPr/>
          </p:nvSpPr>
          <p:spPr>
            <a:xfrm>
              <a:off x="7092280" y="2708920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Enzima </a:t>
              </a:r>
            </a:p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activa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3275856" y="4077072"/>
              <a:ext cx="9346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Enzima </a:t>
              </a:r>
            </a:p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Inactiva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467544" y="3212976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Enzima</a:t>
              </a:r>
            </a:p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libre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 rot="10320119">
              <a:off x="5168114" y="6187399"/>
              <a:ext cx="339394" cy="3119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 rot="13333060">
              <a:off x="5473791" y="6307398"/>
              <a:ext cx="141405" cy="381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cxnSp>
        <p:nvCxnSpPr>
          <p:cNvPr id="119" name="118 Conector angular"/>
          <p:cNvCxnSpPr/>
          <p:nvPr/>
        </p:nvCxnSpPr>
        <p:spPr>
          <a:xfrm rot="10800000" flipV="1">
            <a:off x="5796136" y="6497960"/>
            <a:ext cx="1728192" cy="171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78185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Ejemplos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malonato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se asemeja al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succinato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y por ello inhibe a la </a:t>
            </a:r>
            <a:r>
              <a:rPr lang="es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E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uccinato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-deshidrogenasa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Succinato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fumarato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Malonato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s-E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 reacción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Fármacos inhibidores 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llamados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estatinas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sinvastatina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) inhiben a la enzima clave de la síntesis del colesterol (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HMG-</a:t>
            </a:r>
            <a:r>
              <a:rPr lang="es-E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CoA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reductasa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), estos son usados  para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disminuir el colesterol  plasmático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533916" y="3017758"/>
            <a:ext cx="311820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533916" y="3558302"/>
            <a:ext cx="3262220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775835" y="2648426"/>
            <a:ext cx="26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Succinato</a:t>
            </a:r>
            <a:r>
              <a:rPr lang="es-ES" b="1" dirty="0" smtClean="0">
                <a:solidFill>
                  <a:srgbClr val="C00000"/>
                </a:solidFill>
              </a:rPr>
              <a:t>-Deshidrogenasa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5835" y="3188970"/>
            <a:ext cx="26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Succinato</a:t>
            </a:r>
            <a:r>
              <a:rPr lang="es-ES" b="1" dirty="0" smtClean="0">
                <a:solidFill>
                  <a:srgbClr val="C00000"/>
                </a:solidFill>
              </a:rPr>
              <a:t>-Deshidrogenasa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8" name="Line 13"/>
          <p:cNvSpPr>
            <a:spLocks noChangeShapeType="1"/>
          </p:cNvSpPr>
          <p:nvPr/>
        </p:nvSpPr>
        <p:spPr bwMode="auto">
          <a:xfrm>
            <a:off x="6096000" y="3048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789" name="Line 14"/>
          <p:cNvSpPr>
            <a:spLocks noChangeShapeType="1"/>
          </p:cNvSpPr>
          <p:nvPr/>
        </p:nvSpPr>
        <p:spPr bwMode="auto">
          <a:xfrm>
            <a:off x="5029200" y="601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786" name="Line 8"/>
          <p:cNvSpPr>
            <a:spLocks noChangeShapeType="1"/>
          </p:cNvSpPr>
          <p:nvPr/>
        </p:nvSpPr>
        <p:spPr bwMode="auto">
          <a:xfrm>
            <a:off x="857250" y="3062288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787" name="Line 9"/>
          <p:cNvSpPr>
            <a:spLocks noChangeShapeType="1"/>
          </p:cNvSpPr>
          <p:nvPr/>
        </p:nvSpPr>
        <p:spPr bwMode="auto">
          <a:xfrm>
            <a:off x="838200" y="6034088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827088" y="36068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83216" y="2788781"/>
            <a:ext cx="1172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>
                <a:latin typeface="Arial" pitchFamily="34" charset="0"/>
                <a:cs typeface="Arial" pitchFamily="34" charset="0"/>
              </a:rPr>
              <a:t>Sin </a:t>
            </a:r>
            <a:endParaRPr lang="es-VE" b="1" baseline="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inhibidor</a:t>
            </a:r>
            <a:endParaRPr lang="es-VE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811093" y="3733800"/>
            <a:ext cx="1685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Con inhibidor</a:t>
            </a:r>
          </a:p>
          <a:p>
            <a:pPr algn="ctr"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competitivo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187450" y="6080125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s-VE" b="1" dirty="0" err="1">
                <a:latin typeface="Arial" pitchFamily="34" charset="0"/>
                <a:cs typeface="Arial" pitchFamily="34" charset="0"/>
              </a:rPr>
              <a:t>i</a:t>
            </a:r>
            <a:endParaRPr lang="es-VE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429000" y="60960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  <a:sym typeface="Symbol" pitchFamily="18" charset="2"/>
              </a:rPr>
              <a:t>S (mM)</a:t>
            </a:r>
            <a:endParaRPr lang="es-VE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5334000" y="3657600"/>
            <a:ext cx="24384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5791200" y="3352800"/>
            <a:ext cx="1076325" cy="2667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145338" y="4191000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>
                <a:latin typeface="Arial" pitchFamily="34" charset="0"/>
                <a:cs typeface="Arial" pitchFamily="34" charset="0"/>
              </a:rPr>
              <a:t>Sin inhibidor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677592" y="2771001"/>
            <a:ext cx="1685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b="1" baseline="0" dirty="0">
                <a:latin typeface="Arial" pitchFamily="34" charset="0"/>
                <a:cs typeface="Arial" pitchFamily="34" charset="0"/>
              </a:rPr>
              <a:t>Con inhibidor</a:t>
            </a:r>
          </a:p>
          <a:p>
            <a:pPr algn="ctr" eaLnBrk="0" hangingPunct="0"/>
            <a:r>
              <a:rPr lang="es-VE" b="1" baseline="0" dirty="0">
                <a:latin typeface="Arial" pitchFamily="34" charset="0"/>
                <a:cs typeface="Arial" pitchFamily="34" charset="0"/>
              </a:rPr>
              <a:t>competitivo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315200" y="601980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  <a:sym typeface="Symbol" pitchFamily="18" charset="2"/>
              </a:rPr>
              <a:t>1/S (1/mM)</a:t>
            </a:r>
            <a:endParaRPr lang="es-VE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00600" y="60960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-1/Km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6156325" y="53006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553200" y="5133975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 smtClean="0">
                <a:latin typeface="Arial" pitchFamily="34" charset="0"/>
                <a:cs typeface="Arial" pitchFamily="34" charset="0"/>
              </a:rPr>
              <a:t>1 / </a:t>
            </a:r>
            <a:r>
              <a:rPr lang="es-VE" b="1" baseline="0" dirty="0" err="1" smtClean="0">
                <a:latin typeface="Arial" pitchFamily="34" charset="0"/>
                <a:cs typeface="Arial" pitchFamily="34" charset="0"/>
              </a:rPr>
              <a:t>Vmax</a:t>
            </a:r>
            <a:endParaRPr lang="es-VE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599896" y="284986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1/V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39750" y="31242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653632" y="327556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 dirty="0" err="1">
                <a:latin typeface="Arial" pitchFamily="34" charset="0"/>
                <a:cs typeface="Arial" pitchFamily="34" charset="0"/>
              </a:rPr>
              <a:t>Vmax</a:t>
            </a:r>
            <a:endParaRPr lang="es-VE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714500" y="46101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b="1" baseline="0">
                <a:latin typeface="Arial" pitchFamily="34" charset="0"/>
                <a:cs typeface="Arial" pitchFamily="34" charset="0"/>
              </a:rPr>
              <a:t>Vmax/2</a:t>
            </a: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1441450" y="47736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2298566" y="295603"/>
            <a:ext cx="4575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1" u="sng" baseline="0" dirty="0">
                <a:latin typeface="Verdana" pitchFamily="34" charset="0"/>
              </a:rPr>
              <a:t>Inhibidor competitivo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320371" y="1100435"/>
            <a:ext cx="47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="1" baseline="0"/>
              <a:t>ES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2663607" y="1436985"/>
            <a:ext cx="338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="1" baseline="0" dirty="0"/>
              <a:t>+</a:t>
            </a:r>
          </a:p>
          <a:p>
            <a:pPr algn="ctr" eaLnBrk="0" hangingPunct="0"/>
            <a:r>
              <a:rPr lang="es-VE" sz="2400" b="1" baseline="0" dirty="0">
                <a:solidFill>
                  <a:srgbClr val="006600"/>
                </a:solidFill>
                <a:latin typeface="Bell MT" pitchFamily="18" charset="0"/>
              </a:rPr>
              <a:t>I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2567771" y="25990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="1" baseline="0" smtClean="0">
                <a:latin typeface="Bell MT" pitchFamily="18" charset="0"/>
                <a:cs typeface="Arial" pitchFamily="34" charset="0"/>
              </a:rPr>
              <a:t>E</a:t>
            </a:r>
            <a:r>
              <a:rPr lang="es-VE" sz="2400" b="1" baseline="0" smtClean="0">
                <a:solidFill>
                  <a:srgbClr val="006600"/>
                </a:solidFill>
                <a:latin typeface="Bell MT" pitchFamily="18" charset="0"/>
                <a:cs typeface="Arial" pitchFamily="34" charset="0"/>
              </a:rPr>
              <a:t>I</a:t>
            </a:r>
            <a:endParaRPr lang="es-VE" sz="2400" b="1" baseline="0" dirty="0">
              <a:solidFill>
                <a:srgbClr val="006600"/>
              </a:solidFill>
              <a:latin typeface="Bell MT" pitchFamily="18" charset="0"/>
              <a:cs typeface="Arial" pitchFamily="34" charset="0"/>
            </a:endParaRPr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5017284" y="1336973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802846" y="1300460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3704421" y="1359198"/>
            <a:ext cx="45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 b="1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2851934" y="2287885"/>
            <a:ext cx="0" cy="381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2790021" y="2194223"/>
            <a:ext cx="0" cy="381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 flipH="1">
            <a:off x="876300" y="3657600"/>
            <a:ext cx="3124200" cy="2362200"/>
          </a:xfrm>
          <a:custGeom>
            <a:avLst/>
            <a:gdLst>
              <a:gd name="T0" fmla="*/ 0 w 21600"/>
              <a:gd name="T1" fmla="*/ 0 h 21600"/>
              <a:gd name="T2" fmla="*/ 3124200 w 21600"/>
              <a:gd name="T3" fmla="*/ 2362200 h 21600"/>
              <a:gd name="T4" fmla="*/ 0 w 21600"/>
              <a:gd name="T5" fmla="*/ 2362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784" name="Arc 3"/>
          <p:cNvSpPr>
            <a:spLocks/>
          </p:cNvSpPr>
          <p:nvPr/>
        </p:nvSpPr>
        <p:spPr bwMode="auto">
          <a:xfrm flipH="1">
            <a:off x="876300" y="3644900"/>
            <a:ext cx="2084622" cy="2371725"/>
          </a:xfrm>
          <a:custGeom>
            <a:avLst/>
            <a:gdLst>
              <a:gd name="T0" fmla="*/ 72 w 21600"/>
              <a:gd name="T1" fmla="*/ 0 h 21562"/>
              <a:gd name="T2" fmla="*/ 1200 w 21600"/>
              <a:gd name="T3" fmla="*/ 1486 h 21562"/>
              <a:gd name="T4" fmla="*/ 0 w 21600"/>
              <a:gd name="T5" fmla="*/ 1486 h 21562"/>
              <a:gd name="T6" fmla="*/ 0 60000 65536"/>
              <a:gd name="T7" fmla="*/ 0 60000 65536"/>
              <a:gd name="T8" fmla="*/ 0 60000 65536"/>
              <a:gd name="T9" fmla="*/ 0 w 21600"/>
              <a:gd name="T10" fmla="*/ 0 h 21562"/>
              <a:gd name="T11" fmla="*/ 21600 w 21600"/>
              <a:gd name="T12" fmla="*/ 21562 h 21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2" fill="none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</a:path>
              <a:path w="21600" h="21562" stroke="0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  <a:lnTo>
                  <a:pt x="0" y="2156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785" name="Line 4"/>
          <p:cNvSpPr>
            <a:spLocks noChangeShapeType="1"/>
          </p:cNvSpPr>
          <p:nvPr/>
        </p:nvSpPr>
        <p:spPr bwMode="auto">
          <a:xfrm>
            <a:off x="2825421" y="3644900"/>
            <a:ext cx="6670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862013" y="47720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H="1">
            <a:off x="1346200" y="4768850"/>
            <a:ext cx="0" cy="1368425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1192213" y="4773613"/>
            <a:ext cx="0" cy="1368425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720267" y="1092498"/>
            <a:ext cx="768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400" b="1" baseline="0"/>
              <a:t>E + S</a:t>
            </a:r>
            <a:endParaRPr lang="es-ES" sz="2400" b="1" baseline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591175" y="1095673"/>
            <a:ext cx="785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2400" b="1" baseline="0"/>
              <a:t>P + E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47820" y="6080125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b="1" baseline="0" dirty="0">
                <a:latin typeface="Arial" pitchFamily="34" charset="0"/>
                <a:cs typeface="Arial" pitchFamily="34" charset="0"/>
              </a:rPr>
              <a:t>Km</a:t>
            </a:r>
            <a:endParaRPr lang="es-ES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582454" y="6096000"/>
            <a:ext cx="88998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b="1" baseline="0" dirty="0">
                <a:latin typeface="Arial" pitchFamily="34" charset="0"/>
                <a:cs typeface="Arial" pitchFamily="34" charset="0"/>
              </a:rPr>
              <a:t>-1/</a:t>
            </a:r>
            <a:r>
              <a:rPr lang="es-VE" b="1" baseline="0" dirty="0" err="1">
                <a:latin typeface="Arial" pitchFamily="34" charset="0"/>
                <a:cs typeface="Arial" pitchFamily="34" charset="0"/>
              </a:rPr>
              <a:t>Kmi</a:t>
            </a:r>
            <a:endParaRPr lang="es-ES" b="1" baseline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>
            <a:stCxn id="21520" idx="2"/>
          </p:cNvCxnSpPr>
          <p:nvPr/>
        </p:nvCxnSpPr>
        <p:spPr>
          <a:xfrm>
            <a:off x="1669274" y="3435112"/>
            <a:ext cx="249337" cy="497944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 flipV="1">
            <a:off x="2654886" y="3933056"/>
            <a:ext cx="329280" cy="257944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Disco magnético"/>
          <p:cNvSpPr/>
          <p:nvPr/>
        </p:nvSpPr>
        <p:spPr>
          <a:xfrm>
            <a:off x="7417665" y="242662"/>
            <a:ext cx="204930" cy="57616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9 Grupo"/>
          <p:cNvGrpSpPr/>
          <p:nvPr/>
        </p:nvGrpSpPr>
        <p:grpSpPr>
          <a:xfrm>
            <a:off x="7435268" y="935512"/>
            <a:ext cx="1301711" cy="1095845"/>
            <a:chOff x="395536" y="1085493"/>
            <a:chExt cx="1301711" cy="1095845"/>
          </a:xfrm>
        </p:grpSpPr>
        <p:sp>
          <p:nvSpPr>
            <p:cNvPr id="9" name="8 CuadroTexto"/>
            <p:cNvSpPr txBox="1"/>
            <p:nvPr/>
          </p:nvSpPr>
          <p:spPr>
            <a:xfrm>
              <a:off x="395536" y="1085493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E </a:t>
              </a:r>
              <a:r>
                <a:rPr lang="en-US" b="1" dirty="0" err="1" smtClean="0">
                  <a:sym typeface="Symbol"/>
                </a:rPr>
                <a:t>fija</a:t>
              </a:r>
              <a:endParaRPr lang="en-US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25536" y="1475531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</a:t>
              </a:r>
              <a:r>
                <a:rPr lang="en-US" b="1" dirty="0" smtClean="0">
                  <a:solidFill>
                    <a:srgbClr val="006600"/>
                  </a:solidFill>
                  <a:latin typeface="Bell MT" pitchFamily="18" charset="0"/>
                  <a:sym typeface="Symbol"/>
                </a:rPr>
                <a:t>I</a:t>
              </a:r>
              <a:r>
                <a:rPr lang="en-US" b="1" dirty="0" smtClean="0">
                  <a:sym typeface="Symbol"/>
                </a:rPr>
                <a:t> </a:t>
              </a:r>
              <a:r>
                <a:rPr lang="en-US" b="1" dirty="0" err="1" smtClean="0">
                  <a:sym typeface="Symbol"/>
                </a:rPr>
                <a:t>fija</a:t>
              </a:r>
              <a:endParaRPr lang="en-US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30746" y="1812006"/>
              <a:ext cx="1266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S variable</a:t>
              </a:r>
              <a:endParaRPr lang="en-US" b="1" dirty="0"/>
            </a:p>
          </p:txBody>
        </p:sp>
      </p:grpSp>
      <p:sp>
        <p:nvSpPr>
          <p:cNvPr id="56" name="55 Disco magnético"/>
          <p:cNvSpPr/>
          <p:nvPr/>
        </p:nvSpPr>
        <p:spPr>
          <a:xfrm>
            <a:off x="7735106" y="273532"/>
            <a:ext cx="207886" cy="54529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Disco magnético"/>
          <p:cNvSpPr/>
          <p:nvPr/>
        </p:nvSpPr>
        <p:spPr>
          <a:xfrm>
            <a:off x="8086124" y="253054"/>
            <a:ext cx="180889" cy="56577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5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00808"/>
            <a:ext cx="8820472" cy="337528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s-ES" sz="4000" b="0" i="1" dirty="0">
                <a:solidFill>
                  <a:schemeClr val="tx1"/>
                </a:solidFill>
              </a:rPr>
              <a:t>Las enzimas hacen que las </a:t>
            </a:r>
            <a:r>
              <a:rPr lang="es-ES" sz="4000" b="0" i="1" dirty="0">
                <a:solidFill>
                  <a:srgbClr val="002060"/>
                </a:solidFill>
              </a:rPr>
              <a:t>reacciones vayan </a:t>
            </a:r>
            <a:r>
              <a:rPr lang="es-ES" sz="4000" b="0" i="1" dirty="0" smtClean="0">
                <a:solidFill>
                  <a:srgbClr val="002060"/>
                </a:solidFill>
              </a:rPr>
              <a:t>más </a:t>
            </a:r>
            <a:r>
              <a:rPr lang="es-ES" sz="4000" b="0" i="1" dirty="0">
                <a:solidFill>
                  <a:srgbClr val="002060"/>
                </a:solidFill>
              </a:rPr>
              <a:t>de </a:t>
            </a:r>
            <a:r>
              <a:rPr lang="es-ES" sz="4000" b="0" i="1" dirty="0" smtClean="0">
                <a:solidFill>
                  <a:srgbClr val="002060"/>
                </a:solidFill>
              </a:rPr>
              <a:t>prisa</a:t>
            </a:r>
            <a:r>
              <a:rPr lang="es-ES" sz="4000" b="0" i="1" dirty="0" smtClean="0">
                <a:solidFill>
                  <a:schemeClr val="tx1"/>
                </a:solidFill>
              </a:rPr>
              <a:t>.</a:t>
            </a:r>
            <a:endParaRPr lang="es-ES" sz="4000" b="0" i="1" dirty="0">
              <a:solidFill>
                <a:schemeClr val="tx1"/>
              </a:solidFill>
            </a:endParaRPr>
          </a:p>
          <a:p>
            <a:pPr algn="just"/>
            <a:r>
              <a:rPr lang="es-ES" sz="4000" b="0" i="1" dirty="0">
                <a:solidFill>
                  <a:srgbClr val="002060"/>
                </a:solidFill>
              </a:rPr>
              <a:t>Sin el poder catalítico de las enzimas</a:t>
            </a:r>
            <a:r>
              <a:rPr lang="es-ES" sz="4000" b="0" i="1" dirty="0">
                <a:solidFill>
                  <a:schemeClr val="tx1"/>
                </a:solidFill>
              </a:rPr>
              <a:t>, las reacciones </a:t>
            </a:r>
          </a:p>
          <a:p>
            <a:pPr algn="just"/>
            <a:r>
              <a:rPr lang="es-ES" sz="4000" b="0" i="1" dirty="0" smtClean="0">
                <a:solidFill>
                  <a:schemeClr val="tx1"/>
                </a:solidFill>
              </a:rPr>
              <a:t>tales </a:t>
            </a:r>
            <a:r>
              <a:rPr lang="es-ES" sz="4000" b="0" i="1" dirty="0">
                <a:solidFill>
                  <a:schemeClr val="tx1"/>
                </a:solidFill>
              </a:rPr>
              <a:t>como las que implican </a:t>
            </a:r>
            <a:r>
              <a:rPr lang="es-ES" sz="4000" b="0" i="1" dirty="0">
                <a:solidFill>
                  <a:srgbClr val="002060"/>
                </a:solidFill>
              </a:rPr>
              <a:t>la transmisión nerviosa, la contracción cardíaca y, la </a:t>
            </a:r>
            <a:r>
              <a:rPr lang="es-ES" sz="4000" b="0" i="1" dirty="0" smtClean="0">
                <a:solidFill>
                  <a:srgbClr val="002060"/>
                </a:solidFill>
              </a:rPr>
              <a:t>digestión </a:t>
            </a:r>
            <a:r>
              <a:rPr lang="es-ES" sz="4000" b="0" i="1" dirty="0">
                <a:solidFill>
                  <a:srgbClr val="002060"/>
                </a:solidFill>
              </a:rPr>
              <a:t>de los alimentos </a:t>
            </a:r>
            <a:r>
              <a:rPr lang="es-ES" sz="4000" b="0" i="1" dirty="0" smtClean="0">
                <a:solidFill>
                  <a:schemeClr val="tx1"/>
                </a:solidFill>
              </a:rPr>
              <a:t>ocurriría </a:t>
            </a:r>
            <a:r>
              <a:rPr lang="es-ES" sz="4000" b="0" i="1" dirty="0">
                <a:solidFill>
                  <a:schemeClr val="tx1"/>
                </a:solidFill>
              </a:rPr>
              <a:t>tan despacio, que </a:t>
            </a:r>
            <a:r>
              <a:rPr lang="es-ES" sz="4000" b="0" i="1" dirty="0">
                <a:solidFill>
                  <a:srgbClr val="002060"/>
                </a:solidFill>
              </a:rPr>
              <a:t>la vida no sería </a:t>
            </a:r>
            <a:r>
              <a:rPr lang="es-ES" sz="4000" b="0" i="1" dirty="0" smtClean="0">
                <a:solidFill>
                  <a:srgbClr val="002060"/>
                </a:solidFill>
              </a:rPr>
              <a:t>posible</a:t>
            </a:r>
          </a:p>
          <a:p>
            <a:pPr algn="just"/>
            <a:endParaRPr lang="es-ES" sz="4000" b="0" i="1" dirty="0">
              <a:solidFill>
                <a:schemeClr val="tx1"/>
              </a:solidFill>
            </a:endParaRPr>
          </a:p>
          <a:p>
            <a:pPr algn="just"/>
            <a:endParaRPr lang="es-ES" sz="4000" b="0" i="1" dirty="0" smtClean="0">
              <a:solidFill>
                <a:schemeClr val="tx1"/>
              </a:solidFill>
            </a:endParaRPr>
          </a:p>
          <a:p>
            <a:pPr algn="just"/>
            <a:endParaRPr lang="en-US" sz="4000" b="0" i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844437"/>
            <a:ext cx="8978612" cy="48218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s-ES" sz="3800" i="1" dirty="0">
                <a:latin typeface="+mn-lt"/>
                <a:cs typeface="Arial" pitchFamily="34" charset="0"/>
              </a:rPr>
              <a:t>Casi todas la reacciones bioquímicas  son catalizadas por enzimas</a:t>
            </a:r>
            <a:endParaRPr lang="en-US" sz="3800" i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7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¿ Como afecta un Inhibidor competitivo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400" b="1" dirty="0" smtClean="0">
                <a:latin typeface="Bell MT" pitchFamily="18" charset="0"/>
                <a:cs typeface="Arial" pitchFamily="34" charset="0"/>
              </a:rPr>
              <a:t>I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y la </a:t>
            </a:r>
            <a:r>
              <a:rPr lang="es-ES" sz="24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de la enzima?</a:t>
            </a:r>
            <a:endParaRPr lang="es-E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916832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la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Km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 la enzima por su S (      la afinidad por su S)</a:t>
            </a:r>
          </a:p>
          <a:p>
            <a:pPr marL="457200" indent="-457200"/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“Se requiere una &gt; </a:t>
            </a:r>
            <a:r>
              <a:rPr lang="es-ES" sz="2400" b="1" dirty="0" smtClean="0">
                <a:latin typeface="Arial" pitchFamily="34" charset="0"/>
                <a:cs typeface="Arial" pitchFamily="34" charset="0"/>
                <a:sym typeface="Symbol"/>
              </a:rPr>
              <a:t>S para alcanzar la ½ de la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  <a:sym typeface="Symbol"/>
              </a:rPr>
              <a:t>Vmax</a:t>
            </a:r>
            <a:r>
              <a:rPr lang="es-ES" sz="2400" b="1" dirty="0" smtClean="0">
                <a:latin typeface="Arial" pitchFamily="34" charset="0"/>
                <a:cs typeface="Arial" pitchFamily="34" charset="0"/>
                <a:sym typeface="Symbol"/>
              </a:rPr>
              <a:t>”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5969848" y="2159732"/>
            <a:ext cx="18002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611560" y="1844824"/>
            <a:ext cx="8136904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55576" y="422108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la </a:t>
            </a:r>
            <a:r>
              <a:rPr lang="es-ES" sz="2400" b="1" u="sng" dirty="0" err="1" smtClean="0">
                <a:latin typeface="Arial" pitchFamily="34" charset="0"/>
                <a:cs typeface="Arial" pitchFamily="34" charset="0"/>
              </a:rPr>
              <a:t>Vmax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, puede ser alcanzada si  la  </a:t>
            </a:r>
            <a:r>
              <a:rPr lang="es-ES" sz="2400" b="1" dirty="0" smtClean="0">
                <a:latin typeface="Arial" pitchFamily="34" charset="0"/>
                <a:cs typeface="Arial" pitchFamily="34" charset="0"/>
                <a:sym typeface="Symbol"/>
              </a:rPr>
              <a:t>S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llega a ser mas alta que la </a:t>
            </a:r>
            <a:r>
              <a:rPr lang="es-ES" sz="2400" b="1" dirty="0" smtClean="0">
                <a:latin typeface="Arial" pitchFamily="34" charset="0"/>
                <a:cs typeface="Arial" pitchFamily="34" charset="0"/>
                <a:sym typeface="Symbol"/>
              </a:rPr>
              <a:t></a:t>
            </a:r>
            <a:r>
              <a:rPr lang="es-ES" sz="2400" b="1" dirty="0" smtClean="0">
                <a:latin typeface="Bell MT" pitchFamily="18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003300"/>
                </a:solidFill>
                <a:latin typeface="Bell MT" pitchFamily="18" charset="0"/>
                <a:cs typeface="Arial" pitchFamily="34" charset="0"/>
              </a:rPr>
              <a:t>I</a:t>
            </a:r>
            <a:r>
              <a:rPr lang="es-ES" sz="2400" b="1" dirty="0" smtClean="0">
                <a:latin typeface="Bell MT" pitchFamily="18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  <a:sym typeface="Symbol"/>
              </a:rPr>
              <a:t> »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39552" y="4221088"/>
            <a:ext cx="813690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"/>
          <p:cNvSpPr/>
          <p:nvPr/>
        </p:nvSpPr>
        <p:spPr>
          <a:xfrm>
            <a:off x="1171288" y="2042004"/>
            <a:ext cx="288032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  A &gt;  concentración de Inhibidor competitivo</a:t>
            </a:r>
          </a:p>
          <a:p>
            <a:pPr algn="just">
              <a:lnSpc>
                <a:spcPct val="150000"/>
              </a:lnSpc>
            </a:pP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 &gt; grado de inhibición, y &lt; velocidad de reacción</a:t>
            </a:r>
          </a:p>
          <a:p>
            <a:pPr algn="just">
              <a:buFont typeface="Wingdings" pitchFamily="2" charset="2"/>
              <a:buChar char="Ø"/>
            </a:pPr>
            <a:endParaRPr lang="es-ES" sz="27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  Si la concentración de Inhibidor competitivo es </a:t>
            </a:r>
            <a:r>
              <a:rPr lang="es-ES" sz="2700" b="1" u="sng" dirty="0" smtClean="0">
                <a:latin typeface="Arial" pitchFamily="34" charset="0"/>
                <a:cs typeface="Arial" pitchFamily="34" charset="0"/>
              </a:rPr>
              <a:t>fija</a:t>
            </a: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, el grado de inhibición     a medida que</a:t>
            </a:r>
          </a:p>
          <a:p>
            <a:pPr algn="just">
              <a:lnSpc>
                <a:spcPct val="150000"/>
              </a:lnSpc>
            </a:pP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       la concentración de S. </a:t>
            </a:r>
            <a:endParaRPr lang="es-E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5547712" y="3599304"/>
            <a:ext cx="180020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arriba"/>
          <p:cNvSpPr/>
          <p:nvPr/>
        </p:nvSpPr>
        <p:spPr>
          <a:xfrm>
            <a:off x="979768" y="4351044"/>
            <a:ext cx="235024" cy="40234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23528" y="548680"/>
            <a:ext cx="8568952" cy="5472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260648"/>
            <a:ext cx="8915318" cy="6297017"/>
            <a:chOff x="0" y="260648"/>
            <a:chExt cx="8915318" cy="6297017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876300" y="4267200"/>
              <a:ext cx="2600325" cy="1752600"/>
              <a:chOff x="552" y="2688"/>
              <a:chExt cx="1638" cy="1104"/>
            </a:xfrm>
          </p:grpSpPr>
          <p:sp>
            <p:nvSpPr>
              <p:cNvPr id="32825" name="Arc 59"/>
              <p:cNvSpPr>
                <a:spLocks/>
              </p:cNvSpPr>
              <p:nvPr/>
            </p:nvSpPr>
            <p:spPr bwMode="auto">
              <a:xfrm flipH="1">
                <a:off x="552" y="2688"/>
                <a:ext cx="1368" cy="1104"/>
              </a:xfrm>
              <a:custGeom>
                <a:avLst/>
                <a:gdLst>
                  <a:gd name="T0" fmla="*/ 0 w 21810"/>
                  <a:gd name="T1" fmla="*/ 0 h 21600"/>
                  <a:gd name="T2" fmla="*/ 1368 w 21810"/>
                  <a:gd name="T3" fmla="*/ 1104 h 21600"/>
                  <a:gd name="T4" fmla="*/ 13 w 21810"/>
                  <a:gd name="T5" fmla="*/ 1104 h 21600"/>
                  <a:gd name="T6" fmla="*/ 0 60000 65536"/>
                  <a:gd name="T7" fmla="*/ 0 60000 65536"/>
                  <a:gd name="T8" fmla="*/ 0 60000 65536"/>
                  <a:gd name="T9" fmla="*/ 0 w 21810"/>
                  <a:gd name="T10" fmla="*/ 0 h 21600"/>
                  <a:gd name="T11" fmla="*/ 21810 w 2181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10" h="21600" fill="none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0"/>
                    </a:cubicBezTo>
                    <a:cubicBezTo>
                      <a:pt x="12139" y="0"/>
                      <a:pt x="21810" y="9670"/>
                      <a:pt x="21810" y="21600"/>
                    </a:cubicBezTo>
                  </a:path>
                  <a:path w="21810" h="21600" stroke="0" extrusionOk="0">
                    <a:moveTo>
                      <a:pt x="0" y="1"/>
                    </a:moveTo>
                    <a:cubicBezTo>
                      <a:pt x="69" y="0"/>
                      <a:pt x="139" y="-1"/>
                      <a:pt x="210" y="0"/>
                    </a:cubicBezTo>
                    <a:cubicBezTo>
                      <a:pt x="12139" y="0"/>
                      <a:pt x="21810" y="9670"/>
                      <a:pt x="21810" y="21600"/>
                    </a:cubicBezTo>
                    <a:lnTo>
                      <a:pt x="21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6" name="Line 60"/>
              <p:cNvSpPr>
                <a:spLocks noChangeShapeType="1"/>
              </p:cNvSpPr>
              <p:nvPr/>
            </p:nvSpPr>
            <p:spPr bwMode="auto">
              <a:xfrm>
                <a:off x="1918" y="268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876300" y="3656013"/>
              <a:ext cx="2652713" cy="2360612"/>
              <a:chOff x="552" y="2303"/>
              <a:chExt cx="1671" cy="1487"/>
            </a:xfrm>
          </p:grpSpPr>
          <p:sp>
            <p:nvSpPr>
              <p:cNvPr id="32823" name="Arc 56"/>
              <p:cNvSpPr>
                <a:spLocks/>
              </p:cNvSpPr>
              <p:nvPr/>
            </p:nvSpPr>
            <p:spPr bwMode="auto">
              <a:xfrm flipH="1">
                <a:off x="552" y="2304"/>
                <a:ext cx="1200" cy="1486"/>
              </a:xfrm>
              <a:custGeom>
                <a:avLst/>
                <a:gdLst>
                  <a:gd name="T0" fmla="*/ 72 w 21600"/>
                  <a:gd name="T1" fmla="*/ 0 h 21562"/>
                  <a:gd name="T2" fmla="*/ 1200 w 21600"/>
                  <a:gd name="T3" fmla="*/ 1486 h 21562"/>
                  <a:gd name="T4" fmla="*/ 0 w 21600"/>
                  <a:gd name="T5" fmla="*/ 1486 h 2156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62"/>
                  <a:gd name="T11" fmla="*/ 21600 w 21600"/>
                  <a:gd name="T12" fmla="*/ 21562 h 215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62" fill="none" extrusionOk="0">
                    <a:moveTo>
                      <a:pt x="1287" y="0"/>
                    </a:moveTo>
                    <a:cubicBezTo>
                      <a:pt x="12696" y="681"/>
                      <a:pt x="21600" y="10132"/>
                      <a:pt x="21600" y="21562"/>
                    </a:cubicBezTo>
                  </a:path>
                  <a:path w="21600" h="21562" stroke="0" extrusionOk="0">
                    <a:moveTo>
                      <a:pt x="1287" y="0"/>
                    </a:moveTo>
                    <a:cubicBezTo>
                      <a:pt x="12696" y="681"/>
                      <a:pt x="21600" y="10132"/>
                      <a:pt x="21600" y="21562"/>
                    </a:cubicBezTo>
                    <a:lnTo>
                      <a:pt x="0" y="21562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4" name="Line 57"/>
              <p:cNvSpPr>
                <a:spLocks noChangeShapeType="1"/>
              </p:cNvSpPr>
              <p:nvPr/>
            </p:nvSpPr>
            <p:spPr bwMode="auto">
              <a:xfrm>
                <a:off x="1679" y="2303"/>
                <a:ext cx="5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5029200" y="3048000"/>
              <a:ext cx="3352800" cy="2971800"/>
              <a:chOff x="3168" y="1920"/>
              <a:chExt cx="2112" cy="1872"/>
            </a:xfrm>
          </p:grpSpPr>
          <p:sp>
            <p:nvSpPr>
              <p:cNvPr id="32821" name="Line 65"/>
              <p:cNvSpPr>
                <a:spLocks noChangeShapeType="1"/>
              </p:cNvSpPr>
              <p:nvPr/>
            </p:nvSpPr>
            <p:spPr bwMode="auto">
              <a:xfrm>
                <a:off x="3840" y="1920"/>
                <a:ext cx="0" cy="18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2" name="Line 66"/>
              <p:cNvSpPr>
                <a:spLocks noChangeShapeType="1"/>
              </p:cNvSpPr>
              <p:nvPr/>
            </p:nvSpPr>
            <p:spPr bwMode="auto">
              <a:xfrm>
                <a:off x="3168" y="3792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838200" y="3611563"/>
              <a:ext cx="3352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043608" y="3284984"/>
              <a:ext cx="1439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 dirty="0">
                  <a:latin typeface="Arial" pitchFamily="34" charset="0"/>
                  <a:cs typeface="Arial" pitchFamily="34" charset="0"/>
                </a:rPr>
                <a:t>Sin inhibidor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553318" y="4267200"/>
              <a:ext cx="16450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VE" sz="1600" b="1" baseline="0" dirty="0">
                  <a:latin typeface="Arial" pitchFamily="34" charset="0"/>
                  <a:cs typeface="Arial" pitchFamily="34" charset="0"/>
                </a:rPr>
                <a:t>Con inhibidor</a:t>
              </a:r>
            </a:p>
            <a:p>
              <a:pPr algn="ctr" eaLnBrk="0" hangingPunct="0"/>
              <a:r>
                <a:rPr lang="es-VE" sz="1600" b="1" baseline="0" dirty="0">
                  <a:latin typeface="Arial" pitchFamily="34" charset="0"/>
                  <a:cs typeface="Arial" pitchFamily="34" charset="0"/>
                </a:rPr>
                <a:t>no competitivo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900113" y="6092825"/>
              <a:ext cx="598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000" b="1" baseline="0" dirty="0">
                  <a:latin typeface="Arial" pitchFamily="34" charset="0"/>
                  <a:cs typeface="Arial" pitchFamily="34" charset="0"/>
                </a:rPr>
                <a:t>Km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429000" y="6096000"/>
              <a:ext cx="11721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S </a:t>
              </a:r>
              <a:r>
                <a:rPr lang="es-VE" sz="16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(</a:t>
              </a:r>
              <a:r>
                <a:rPr lang="es-VE" sz="1600" b="1" baseline="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mM</a:t>
              </a:r>
              <a:r>
                <a:rPr lang="es-VE" sz="16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es-VE" sz="16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5334000" y="3657600"/>
              <a:ext cx="2438400" cy="2362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5334000" y="3581400"/>
              <a:ext cx="1600200" cy="24384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7145338" y="4191000"/>
              <a:ext cx="1439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Sin inhibidor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6154729" y="2942689"/>
              <a:ext cx="18261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VE" b="1" baseline="0" dirty="0">
                  <a:latin typeface="Arial" pitchFamily="34" charset="0"/>
                  <a:cs typeface="Arial" pitchFamily="34" charset="0"/>
                </a:rPr>
                <a:t>Con inhibidor</a:t>
              </a:r>
            </a:p>
            <a:p>
              <a:pPr algn="ctr" eaLnBrk="0" hangingPunct="0"/>
              <a:r>
                <a:rPr lang="es-VE" b="1" baseline="0" dirty="0">
                  <a:latin typeface="Arial" pitchFamily="34" charset="0"/>
                  <a:cs typeface="Arial" pitchFamily="34" charset="0"/>
                </a:rPr>
                <a:t>no competitivo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7315200" y="6019800"/>
              <a:ext cx="1600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1/S </a:t>
              </a:r>
              <a:r>
                <a:rPr lang="es-VE" sz="16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(1/</a:t>
              </a:r>
              <a:r>
                <a:rPr lang="es-VE" sz="1600" b="1" baseline="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mM</a:t>
              </a:r>
              <a:r>
                <a:rPr lang="es-VE" sz="1600" b="1" baseline="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es-VE" sz="16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4788024" y="6021288"/>
              <a:ext cx="10406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>
                  <a:latin typeface="Arial" pitchFamily="34" charset="0"/>
                  <a:cs typeface="Arial" pitchFamily="34" charset="0"/>
                </a:rPr>
                <a:t>-1/Km</a:t>
              </a:r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H="1">
              <a:off x="6156325" y="5300663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6553200" y="5133975"/>
              <a:ext cx="9028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1/Vmax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5364088" y="3140968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>
                  <a:latin typeface="Arial" pitchFamily="34" charset="0"/>
                  <a:cs typeface="Arial" pitchFamily="34" charset="0"/>
                </a:rPr>
                <a:t>1/V</a:t>
              </a: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3657600" y="3346450"/>
              <a:ext cx="7312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Vmax</a:t>
              </a: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0" y="4581128"/>
              <a:ext cx="9028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 dirty="0" err="1">
                  <a:latin typeface="Arial" pitchFamily="34" charset="0"/>
                  <a:cs typeface="Arial" pitchFamily="34" charset="0"/>
                </a:rPr>
                <a:t>Vmax</a:t>
              </a:r>
              <a:r>
                <a:rPr lang="es-VE" sz="1600" b="1" baseline="0" dirty="0">
                  <a:latin typeface="Arial" pitchFamily="34" charset="0"/>
                  <a:cs typeface="Arial" pitchFamily="34" charset="0"/>
                </a:rPr>
                <a:t>/2</a:t>
              </a:r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39966" y="332274"/>
              <a:ext cx="305724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 smtClean="0">
                  <a:solidFill>
                    <a:srgbClr val="002060"/>
                  </a:solidFill>
                  <a:latin typeface="Verdana" pitchFamily="34" charset="0"/>
                </a:rPr>
                <a:t>2. Inhibidor</a:t>
              </a:r>
            </a:p>
            <a:p>
              <a:pPr eaLnBrk="0" hangingPunct="0"/>
              <a:r>
                <a:rPr lang="es-VE" sz="2400" b="1" baseline="0" dirty="0" smtClean="0">
                  <a:solidFill>
                    <a:srgbClr val="002060"/>
                  </a:solidFill>
                  <a:latin typeface="Verdana" pitchFamily="34" charset="0"/>
                </a:rPr>
                <a:t> No- competitivo</a:t>
              </a:r>
            </a:p>
            <a:p>
              <a:pPr eaLnBrk="0" hangingPunct="0"/>
              <a:r>
                <a:rPr lang="es-VE" sz="2400" b="1" dirty="0" smtClean="0">
                  <a:solidFill>
                    <a:srgbClr val="002060"/>
                  </a:solidFill>
                  <a:latin typeface="Verdana" pitchFamily="34" charset="0"/>
                </a:rPr>
                <a:t>(o mixto)</a:t>
              </a:r>
              <a:endParaRPr lang="es-VE" sz="2400" b="1" baseline="0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1174750" y="4772025"/>
              <a:ext cx="0" cy="1368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4716016" y="4653136"/>
              <a:ext cx="9605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 dirty="0">
                  <a:latin typeface="Arial" pitchFamily="34" charset="0"/>
                  <a:cs typeface="Arial" pitchFamily="34" charset="0"/>
                </a:rPr>
                <a:t>1/</a:t>
              </a:r>
              <a:r>
                <a:rPr lang="es-VE" sz="1600" b="1" baseline="0" dirty="0" err="1">
                  <a:latin typeface="Arial" pitchFamily="34" charset="0"/>
                  <a:cs typeface="Arial" pitchFamily="34" charset="0"/>
                </a:rPr>
                <a:t>Vmax</a:t>
              </a:r>
              <a:r>
                <a:rPr lang="es-VE" sz="1600" b="1" dirty="0" err="1">
                  <a:latin typeface="Arial" pitchFamily="34" charset="0"/>
                  <a:cs typeface="Arial" pitchFamily="34" charset="0"/>
                </a:rPr>
                <a:t>i</a:t>
              </a:r>
              <a:endParaRPr lang="es-VE" sz="16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H="1">
              <a:off x="5738813" y="48768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838200" y="4233863"/>
              <a:ext cx="3352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9" name="Text Box 51"/>
            <p:cNvSpPr txBox="1">
              <a:spLocks noChangeArrowheads="1"/>
            </p:cNvSpPr>
            <p:nvPr/>
          </p:nvSpPr>
          <p:spPr bwMode="auto">
            <a:xfrm>
              <a:off x="3635375" y="3933825"/>
              <a:ext cx="788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Vmax</a:t>
              </a:r>
              <a:r>
                <a:rPr lang="es-VE" sz="1600" b="1">
                  <a:latin typeface="Arial" pitchFamily="34" charset="0"/>
                  <a:cs typeface="Arial" pitchFamily="34" charset="0"/>
                </a:rPr>
                <a:t>i</a:t>
              </a:r>
              <a:endParaRPr lang="es-VE" sz="1600" b="1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81" name="Text Box 53"/>
            <p:cNvSpPr txBox="1">
              <a:spLocks noChangeArrowheads="1"/>
            </p:cNvSpPr>
            <p:nvPr/>
          </p:nvSpPr>
          <p:spPr bwMode="auto">
            <a:xfrm>
              <a:off x="1457325" y="4981575"/>
              <a:ext cx="1018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Vmax</a:t>
              </a:r>
              <a:r>
                <a:rPr lang="es-VE" sz="1600" b="1">
                  <a:latin typeface="Arial" pitchFamily="34" charset="0"/>
                  <a:cs typeface="Arial" pitchFamily="34" charset="0"/>
                </a:rPr>
                <a:t>i </a:t>
              </a:r>
              <a:r>
                <a:rPr lang="es-VE" sz="1600" b="1" baseline="0">
                  <a:latin typeface="Arial" pitchFamily="34" charset="0"/>
                  <a:cs typeface="Arial" pitchFamily="34" charset="0"/>
                </a:rPr>
                <a:t>/2</a:t>
              </a: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H="1">
              <a:off x="1219200" y="5133975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838200" y="2971800"/>
              <a:ext cx="3352800" cy="3048000"/>
              <a:chOff x="528" y="1872"/>
              <a:chExt cx="2112" cy="1920"/>
            </a:xfrm>
          </p:grpSpPr>
          <p:sp>
            <p:nvSpPr>
              <p:cNvPr id="32819" name="Line 62"/>
              <p:cNvSpPr>
                <a:spLocks noChangeShapeType="1"/>
              </p:cNvSpPr>
              <p:nvPr/>
            </p:nvSpPr>
            <p:spPr bwMode="auto">
              <a:xfrm>
                <a:off x="528" y="3792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0" name="Line 6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9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251520" y="3261265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400" b="1" baseline="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grpSp>
          <p:nvGrpSpPr>
            <p:cNvPr id="7" name="64 Grupo"/>
            <p:cNvGrpSpPr/>
            <p:nvPr/>
          </p:nvGrpSpPr>
          <p:grpSpPr>
            <a:xfrm>
              <a:off x="2987824" y="260648"/>
              <a:ext cx="5707535" cy="2616007"/>
              <a:chOff x="2915816" y="476672"/>
              <a:chExt cx="5707535" cy="2616007"/>
            </a:xfrm>
          </p:grpSpPr>
          <p:sp>
            <p:nvSpPr>
              <p:cNvPr id="22556" name="Text Box 28"/>
              <p:cNvSpPr txBox="1">
                <a:spLocks noChangeArrowheads="1"/>
              </p:cNvSpPr>
              <p:nvPr/>
            </p:nvSpPr>
            <p:spPr bwMode="auto">
              <a:xfrm>
                <a:off x="3347864" y="620688"/>
                <a:ext cx="1613068" cy="671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VE" sz="3200" b="1" baseline="0" dirty="0">
                    <a:latin typeface="Arial" pitchFamily="34" charset="0"/>
                    <a:cs typeface="Arial" pitchFamily="34" charset="0"/>
                  </a:rPr>
                  <a:t>E + </a:t>
                </a:r>
                <a:r>
                  <a:rPr lang="es-VE" sz="3200" b="1" baseline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s-VE" sz="32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57" name="Text Box 29"/>
              <p:cNvSpPr txBox="1">
                <a:spLocks noChangeArrowheads="1"/>
              </p:cNvSpPr>
              <p:nvPr/>
            </p:nvSpPr>
            <p:spPr bwMode="auto">
              <a:xfrm>
                <a:off x="3347864" y="1052736"/>
                <a:ext cx="39466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VE" sz="2800" b="1" baseline="0" dirty="0">
                    <a:latin typeface="Arial" pitchFamily="34" charset="0"/>
                    <a:cs typeface="Arial" pitchFamily="34" charset="0"/>
                  </a:rPr>
                  <a:t>+</a:t>
                </a:r>
              </a:p>
              <a:p>
                <a:pPr algn="ctr" eaLnBrk="0" hangingPunct="0"/>
                <a:r>
                  <a:rPr lang="es-VE" sz="2800" b="1" baseline="0" dirty="0">
                    <a:solidFill>
                      <a:srgbClr val="006600"/>
                    </a:solidFill>
                    <a:latin typeface="Baskerville Old Face" pitchFamily="18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/>
            </p:nvSpPr>
            <p:spPr bwMode="auto">
              <a:xfrm>
                <a:off x="6516216" y="836712"/>
                <a:ext cx="6140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VE" sz="32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58 Grupo"/>
              <p:cNvGrpSpPr/>
              <p:nvPr/>
            </p:nvGrpSpPr>
            <p:grpSpPr>
              <a:xfrm>
                <a:off x="4716016" y="764704"/>
                <a:ext cx="648072" cy="216024"/>
                <a:chOff x="3635896" y="1196752"/>
                <a:chExt cx="457200" cy="144016"/>
              </a:xfrm>
            </p:grpSpPr>
            <p:sp>
              <p:nvSpPr>
                <p:cNvPr id="22563" name="Line 35"/>
                <p:cNvSpPr>
                  <a:spLocks noChangeShapeType="1"/>
                </p:cNvSpPr>
                <p:nvPr/>
              </p:nvSpPr>
              <p:spPr bwMode="auto">
                <a:xfrm>
                  <a:off x="3635896" y="1340768"/>
                  <a:ext cx="457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64" name="Line 36"/>
                <p:cNvSpPr>
                  <a:spLocks noChangeShapeType="1"/>
                </p:cNvSpPr>
                <p:nvPr/>
              </p:nvSpPr>
              <p:spPr bwMode="auto">
                <a:xfrm>
                  <a:off x="3635896" y="1196752"/>
                  <a:ext cx="457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60 Grupo"/>
              <p:cNvGrpSpPr/>
              <p:nvPr/>
            </p:nvGrpSpPr>
            <p:grpSpPr>
              <a:xfrm>
                <a:off x="3449315" y="1932628"/>
                <a:ext cx="193433" cy="437694"/>
                <a:chOff x="2699792" y="2204864"/>
                <a:chExt cx="144016" cy="381000"/>
              </a:xfrm>
            </p:grpSpPr>
            <p:sp>
              <p:nvSpPr>
                <p:cNvPr id="22565" name="Line 37"/>
                <p:cNvSpPr>
                  <a:spLocks noChangeShapeType="1"/>
                </p:cNvSpPr>
                <p:nvPr/>
              </p:nvSpPr>
              <p:spPr bwMode="auto">
                <a:xfrm>
                  <a:off x="2843808" y="2204864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66" name="Line 38"/>
                <p:cNvSpPr>
                  <a:spLocks noChangeShapeType="1"/>
                </p:cNvSpPr>
                <p:nvPr/>
              </p:nvSpPr>
              <p:spPr bwMode="auto">
                <a:xfrm>
                  <a:off x="2699792" y="2204864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568" name="Text Box 40"/>
              <p:cNvSpPr txBox="1">
                <a:spLocks noChangeArrowheads="1"/>
              </p:cNvSpPr>
              <p:nvPr/>
            </p:nvSpPr>
            <p:spPr bwMode="auto">
              <a:xfrm>
                <a:off x="5797064" y="980728"/>
                <a:ext cx="425116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VE" sz="3200" b="1" baseline="0" dirty="0">
                    <a:latin typeface="Arial" pitchFamily="34" charset="0"/>
                    <a:cs typeface="Arial" pitchFamily="34" charset="0"/>
                  </a:rPr>
                  <a:t>+</a:t>
                </a:r>
              </a:p>
              <a:p>
                <a:pPr algn="ctr" eaLnBrk="0" hangingPunct="0"/>
                <a:r>
                  <a:rPr lang="es-VE" sz="3200" b="1" baseline="0" dirty="0">
                    <a:solidFill>
                      <a:srgbClr val="006600"/>
                    </a:solidFill>
                    <a:latin typeface="Baskerville Old Face" pitchFamily="18" charset="0"/>
                    <a:cs typeface="Arial" pitchFamily="34" charset="0"/>
                  </a:rPr>
                  <a:t>I</a:t>
                </a:r>
              </a:p>
            </p:txBody>
          </p:sp>
          <p:grpSp>
            <p:nvGrpSpPr>
              <p:cNvPr id="10" name="59 Grupo"/>
              <p:cNvGrpSpPr/>
              <p:nvPr/>
            </p:nvGrpSpPr>
            <p:grpSpPr>
              <a:xfrm>
                <a:off x="5867232" y="2015351"/>
                <a:ext cx="193433" cy="437694"/>
                <a:chOff x="4499992" y="2276872"/>
                <a:chExt cx="144016" cy="381000"/>
              </a:xfrm>
            </p:grpSpPr>
            <p:sp>
              <p:nvSpPr>
                <p:cNvPr id="22569" name="Line 41"/>
                <p:cNvSpPr>
                  <a:spLocks noChangeShapeType="1"/>
                </p:cNvSpPr>
                <p:nvPr/>
              </p:nvSpPr>
              <p:spPr bwMode="auto">
                <a:xfrm>
                  <a:off x="4644008" y="2276872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70" name="Line 42"/>
                <p:cNvSpPr>
                  <a:spLocks noChangeShapeType="1"/>
                </p:cNvSpPr>
                <p:nvPr/>
              </p:nvSpPr>
              <p:spPr bwMode="auto">
                <a:xfrm>
                  <a:off x="4499992" y="2276872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61 Grupo"/>
              <p:cNvGrpSpPr/>
              <p:nvPr/>
            </p:nvGrpSpPr>
            <p:grpSpPr>
              <a:xfrm>
                <a:off x="4499992" y="2564904"/>
                <a:ext cx="674451" cy="132846"/>
                <a:chOff x="3707904" y="2881313"/>
                <a:chExt cx="502146" cy="115639"/>
              </a:xfrm>
            </p:grpSpPr>
            <p:sp>
              <p:nvSpPr>
                <p:cNvPr id="22567" name="Line 39"/>
                <p:cNvSpPr>
                  <a:spLocks noChangeShapeType="1"/>
                </p:cNvSpPr>
                <p:nvPr/>
              </p:nvSpPr>
              <p:spPr bwMode="auto">
                <a:xfrm>
                  <a:off x="3752850" y="2881313"/>
                  <a:ext cx="457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71" name="Line 43"/>
                <p:cNvSpPr>
                  <a:spLocks noChangeShapeType="1"/>
                </p:cNvSpPr>
                <p:nvPr/>
              </p:nvSpPr>
              <p:spPr bwMode="auto">
                <a:xfrm>
                  <a:off x="3707904" y="2996952"/>
                  <a:ext cx="457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VE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595" name="Rectangle 67"/>
              <p:cNvSpPr>
                <a:spLocks noChangeArrowheads="1"/>
              </p:cNvSpPr>
              <p:nvPr/>
            </p:nvSpPr>
            <p:spPr bwMode="auto">
              <a:xfrm>
                <a:off x="5436096" y="548680"/>
                <a:ext cx="984378" cy="671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VE" sz="3200" b="1" baseline="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s-VE" sz="3200" b="1" baseline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s-VE" sz="32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6" name="Rectangle 68"/>
              <p:cNvSpPr>
                <a:spLocks noChangeArrowheads="1"/>
              </p:cNvSpPr>
              <p:nvPr/>
            </p:nvSpPr>
            <p:spPr bwMode="auto">
              <a:xfrm>
                <a:off x="7020272" y="476672"/>
                <a:ext cx="1603079" cy="671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VE" sz="3200" b="1" baseline="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s-VE" sz="3200" b="1" baseline="0" dirty="0">
                    <a:latin typeface="Arial" pitchFamily="34" charset="0"/>
                    <a:cs typeface="Arial" pitchFamily="34" charset="0"/>
                  </a:rPr>
                  <a:t> + E</a:t>
                </a:r>
                <a:endParaRPr lang="es-ES" sz="32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63 Grupo"/>
              <p:cNvGrpSpPr/>
              <p:nvPr/>
            </p:nvGrpSpPr>
            <p:grpSpPr>
              <a:xfrm>
                <a:off x="2915816" y="2420888"/>
                <a:ext cx="1524077" cy="671791"/>
                <a:chOff x="2483768" y="2492896"/>
                <a:chExt cx="1524077" cy="671791"/>
              </a:xfrm>
            </p:grpSpPr>
            <p:sp>
              <p:nvSpPr>
                <p:cNvPr id="2256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83768" y="2492896"/>
                  <a:ext cx="60625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VE" sz="3200" b="1" baseline="0" dirty="0"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s-VE" sz="3200" b="1" baseline="0" dirty="0">
                      <a:solidFill>
                        <a:srgbClr val="006600"/>
                      </a:solidFill>
                      <a:latin typeface="Baskerville Old Face" pitchFamily="18" charset="0"/>
                      <a:cs typeface="Arial" pitchFamily="34" charset="0"/>
                    </a:rPr>
                    <a:t>I</a:t>
                  </a:r>
                </a:p>
              </p:txBody>
            </p:sp>
            <p:sp>
              <p:nvSpPr>
                <p:cNvPr id="225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915816" y="2492896"/>
                  <a:ext cx="1092029" cy="671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VE" sz="3200" b="1" baseline="0" dirty="0">
                      <a:latin typeface="Arial" pitchFamily="34" charset="0"/>
                      <a:cs typeface="Arial" pitchFamily="34" charset="0"/>
                    </a:rPr>
                    <a:t>+ </a:t>
                  </a:r>
                  <a:r>
                    <a:rPr lang="es-VE" sz="3200" b="1" baseline="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es-ES" sz="3200" b="1" baseline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598" name="Rectangle 70"/>
              <p:cNvSpPr>
                <a:spLocks noChangeArrowheads="1"/>
              </p:cNvSpPr>
              <p:nvPr/>
            </p:nvSpPr>
            <p:spPr bwMode="auto">
              <a:xfrm>
                <a:off x="5436096" y="2420888"/>
                <a:ext cx="8803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VE" sz="3200" b="1" baseline="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s-VE" sz="3200" b="1" baseline="0" dirty="0">
                    <a:solidFill>
                      <a:srgbClr val="006600"/>
                    </a:solidFill>
                    <a:latin typeface="Baskerville Old Face" pitchFamily="18" charset="0"/>
                    <a:cs typeface="Arial" pitchFamily="34" charset="0"/>
                  </a:rPr>
                  <a:t>I</a:t>
                </a:r>
                <a:r>
                  <a:rPr lang="es-VE" sz="3200" b="1" baseline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s-ES" sz="3200" b="1" baseline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599" name="Line 71"/>
            <p:cNvSpPr>
              <a:spLocks noChangeShapeType="1"/>
            </p:cNvSpPr>
            <p:nvPr/>
          </p:nvSpPr>
          <p:spPr bwMode="auto">
            <a:xfrm>
              <a:off x="827088" y="5132388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823913" y="4746625"/>
              <a:ext cx="409575" cy="12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00" name="Line 72"/>
            <p:cNvSpPr>
              <a:spLocks noChangeShapeType="1"/>
            </p:cNvSpPr>
            <p:nvPr/>
          </p:nvSpPr>
          <p:spPr bwMode="auto">
            <a:xfrm flipH="1">
              <a:off x="1174750" y="5132388"/>
              <a:ext cx="0" cy="100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5940152" y="59492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¿ Como afecta un Inhibidor No-competitivo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400" b="1" dirty="0" smtClean="0">
                <a:latin typeface="Bell MT" pitchFamily="18" charset="0"/>
                <a:cs typeface="Arial" pitchFamily="34" charset="0"/>
              </a:rPr>
              <a:t>I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y la </a:t>
            </a:r>
            <a:r>
              <a:rPr lang="es-E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de la enzima?</a:t>
            </a:r>
            <a:endParaRPr lang="es-E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91683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No altera la Km de la enzima por su S</a:t>
            </a:r>
          </a:p>
          <a:p>
            <a:pPr marL="457200" indent="-457200"/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1844824"/>
            <a:ext cx="806489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55576" y="35010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  la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Vmax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1560" y="3356992"/>
            <a:ext cx="806489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1187624" y="3645024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 Grupo"/>
          <p:cNvGrpSpPr/>
          <p:nvPr/>
        </p:nvGrpSpPr>
        <p:grpSpPr>
          <a:xfrm>
            <a:off x="1368152" y="504056"/>
            <a:ext cx="6758581" cy="2920970"/>
            <a:chOff x="1650532" y="2090423"/>
            <a:chExt cx="6468928" cy="2764490"/>
          </a:xfrm>
        </p:grpSpPr>
        <p:grpSp>
          <p:nvGrpSpPr>
            <p:cNvPr id="4" name="5 Grupo"/>
            <p:cNvGrpSpPr/>
            <p:nvPr/>
          </p:nvGrpSpPr>
          <p:grpSpPr>
            <a:xfrm>
              <a:off x="1650532" y="2090423"/>
              <a:ext cx="6468928" cy="2764490"/>
              <a:chOff x="1506516" y="1514359"/>
              <a:chExt cx="6468928" cy="2764490"/>
            </a:xfrm>
          </p:grpSpPr>
          <p:cxnSp>
            <p:nvCxnSpPr>
              <p:cNvPr id="3" name="2 Conector recto"/>
              <p:cNvCxnSpPr/>
              <p:nvPr/>
            </p:nvCxnSpPr>
            <p:spPr>
              <a:xfrm>
                <a:off x="1506516" y="3490721"/>
                <a:ext cx="64689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4 Conector recto"/>
              <p:cNvCxnSpPr/>
              <p:nvPr/>
            </p:nvCxnSpPr>
            <p:spPr>
              <a:xfrm flipH="1">
                <a:off x="4383764" y="1514359"/>
                <a:ext cx="17474" cy="2764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6 CuadroTexto"/>
            <p:cNvSpPr txBox="1"/>
            <p:nvPr/>
          </p:nvSpPr>
          <p:spPr>
            <a:xfrm>
              <a:off x="4234619" y="3998635"/>
              <a:ext cx="311770" cy="34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987824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4067944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3707904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3347864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4860032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5220072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580112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940152" y="407707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4716016" y="4293096"/>
              <a:ext cx="261139" cy="34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1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771799" y="4293096"/>
              <a:ext cx="431446" cy="34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-4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96136" y="4293096"/>
              <a:ext cx="304100" cy="34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4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851920" y="4293096"/>
              <a:ext cx="388485" cy="34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-1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</p:grpSp>
      <p:cxnSp>
        <p:nvCxnSpPr>
          <p:cNvPr id="48" name="47 Conector recto de flecha"/>
          <p:cNvCxnSpPr/>
          <p:nvPr/>
        </p:nvCxnSpPr>
        <p:spPr>
          <a:xfrm flipH="1" flipV="1">
            <a:off x="1691680" y="4293096"/>
            <a:ext cx="1872208" cy="2738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Flecha abajo"/>
          <p:cNvSpPr/>
          <p:nvPr/>
        </p:nvSpPr>
        <p:spPr>
          <a:xfrm rot="10800000">
            <a:off x="3767302" y="3668955"/>
            <a:ext cx="228634" cy="523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Flecha abajo"/>
          <p:cNvSpPr/>
          <p:nvPr/>
        </p:nvSpPr>
        <p:spPr>
          <a:xfrm>
            <a:off x="1104364" y="3976394"/>
            <a:ext cx="263787" cy="6024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38 Grupo"/>
          <p:cNvGrpSpPr/>
          <p:nvPr/>
        </p:nvGrpSpPr>
        <p:grpSpPr>
          <a:xfrm>
            <a:off x="7034734" y="2749028"/>
            <a:ext cx="526106" cy="832158"/>
            <a:chOff x="3275856" y="4941168"/>
            <a:chExt cx="526106" cy="832158"/>
          </a:xfrm>
        </p:grpSpPr>
        <p:sp>
          <p:nvSpPr>
            <p:cNvPr id="40" name="39 CuadroTexto"/>
            <p:cNvSpPr txBox="1"/>
            <p:nvPr/>
          </p:nvSpPr>
          <p:spPr>
            <a:xfrm>
              <a:off x="3275856" y="4941168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1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3275856" y="5301208"/>
              <a:ext cx="504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3275856" y="5373216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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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55 CuadroTexto"/>
          <p:cNvSpPr txBox="1"/>
          <p:nvPr/>
        </p:nvSpPr>
        <p:spPr>
          <a:xfrm>
            <a:off x="384295" y="396044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Km</a:t>
            </a:r>
            <a:endParaRPr lang="es-ES" sz="32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037938" y="3668957"/>
            <a:ext cx="65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Km</a:t>
            </a:r>
            <a:endParaRPr lang="es-ES" sz="2800" dirty="0"/>
          </a:p>
        </p:txBody>
      </p:sp>
      <p:sp>
        <p:nvSpPr>
          <p:cNvPr id="59" name="58 Rectángulo"/>
          <p:cNvSpPr/>
          <p:nvPr/>
        </p:nvSpPr>
        <p:spPr>
          <a:xfrm>
            <a:off x="6444208" y="18864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En la representación de </a:t>
            </a:r>
          </a:p>
          <a:p>
            <a:pPr algn="ctr"/>
            <a:r>
              <a:rPr lang="es-ES" sz="1600" b="1" dirty="0" smtClean="0"/>
              <a:t>la </a:t>
            </a:r>
            <a:r>
              <a:rPr lang="es-VE" sz="1600" b="1" dirty="0" smtClean="0">
                <a:latin typeface="Arial" pitchFamily="34" charset="0"/>
                <a:cs typeface="Arial" pitchFamily="34" charset="0"/>
              </a:rPr>
              <a:t>ecuación de los </a:t>
            </a:r>
          </a:p>
          <a:p>
            <a:pPr algn="ctr"/>
            <a:r>
              <a:rPr lang="es-VE" sz="1600" b="1" dirty="0" smtClean="0">
                <a:latin typeface="Arial" pitchFamily="34" charset="0"/>
                <a:cs typeface="Arial" pitchFamily="34" charset="0"/>
              </a:rPr>
              <a:t>dobles inversos</a:t>
            </a:r>
          </a:p>
          <a:p>
            <a:pPr algn="ctr"/>
            <a:r>
              <a:rPr lang="es-VE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VE" sz="1600" b="1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s-VE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VE" sz="1600" b="1" dirty="0" err="1" smtClean="0">
                <a:latin typeface="Arial" pitchFamily="34" charset="0"/>
                <a:cs typeface="Arial" pitchFamily="34" charset="0"/>
              </a:rPr>
              <a:t>Burk</a:t>
            </a:r>
            <a:r>
              <a:rPr lang="es-VE" sz="1600" b="1" dirty="0" smtClean="0">
                <a:latin typeface="Arial" pitchFamily="34" charset="0"/>
                <a:cs typeface="Arial" pitchFamily="34" charset="0"/>
              </a:rPr>
              <a:t>):</a:t>
            </a:r>
            <a:endParaRPr lang="es-ES" sz="1600" b="1" dirty="0"/>
          </a:p>
        </p:txBody>
      </p:sp>
      <p:cxnSp>
        <p:nvCxnSpPr>
          <p:cNvPr id="72" name="71 Conector recto"/>
          <p:cNvCxnSpPr/>
          <p:nvPr/>
        </p:nvCxnSpPr>
        <p:spPr>
          <a:xfrm flipH="1">
            <a:off x="2376264" y="1556792"/>
            <a:ext cx="2051720" cy="132352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2016224" y="1872208"/>
            <a:ext cx="720080" cy="720080"/>
          </a:xfrm>
          <a:prstGeom prst="straightConnector1">
            <a:avLst/>
          </a:prstGeom>
          <a:ln w="38100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86 Grupo"/>
          <p:cNvGrpSpPr/>
          <p:nvPr/>
        </p:nvGrpSpPr>
        <p:grpSpPr>
          <a:xfrm>
            <a:off x="792088" y="1080120"/>
            <a:ext cx="1152128" cy="1099284"/>
            <a:chOff x="1475656" y="764704"/>
            <a:chExt cx="1152128" cy="1099284"/>
          </a:xfrm>
        </p:grpSpPr>
        <p:grpSp>
          <p:nvGrpSpPr>
            <p:cNvPr id="9" name="79 Grupo"/>
            <p:cNvGrpSpPr/>
            <p:nvPr/>
          </p:nvGrpSpPr>
          <p:grpSpPr>
            <a:xfrm>
              <a:off x="1835696" y="764704"/>
              <a:ext cx="792088" cy="1099284"/>
              <a:chOff x="3275856" y="4797152"/>
              <a:chExt cx="526106" cy="1099284"/>
            </a:xfrm>
          </p:grpSpPr>
          <p:sp>
            <p:nvSpPr>
              <p:cNvPr id="81" name="80 CuadroTexto"/>
              <p:cNvSpPr txBox="1"/>
              <p:nvPr/>
            </p:nvSpPr>
            <p:spPr>
              <a:xfrm>
                <a:off x="3371512" y="4797152"/>
                <a:ext cx="214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b="1" dirty="0" smtClean="0">
                    <a:latin typeface="Castellar" pitchFamily="18" charset="0"/>
                    <a:cs typeface="Arial" pitchFamily="34" charset="0"/>
                  </a:rPr>
                  <a:t>1</a:t>
                </a:r>
                <a:endParaRPr lang="es-ES" sz="2800" b="1" dirty="0">
                  <a:latin typeface="Castellar" pitchFamily="18" charset="0"/>
                  <a:cs typeface="Arial" pitchFamily="34" charset="0"/>
                </a:endParaRPr>
              </a:p>
            </p:txBody>
          </p:sp>
          <p:cxnSp>
            <p:nvCxnSpPr>
              <p:cNvPr id="82" name="81 Conector recto"/>
              <p:cNvCxnSpPr/>
              <p:nvPr/>
            </p:nvCxnSpPr>
            <p:spPr>
              <a:xfrm>
                <a:off x="3275856" y="5301208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82 CuadroTexto"/>
              <p:cNvSpPr txBox="1"/>
              <p:nvPr/>
            </p:nvSpPr>
            <p:spPr>
              <a:xfrm>
                <a:off x="3275856" y="5373216"/>
                <a:ext cx="526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Km</a:t>
                </a:r>
                <a:endParaRPr lang="es-E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6" name="85 Conector recto"/>
            <p:cNvCxnSpPr/>
            <p:nvPr/>
          </p:nvCxnSpPr>
          <p:spPr>
            <a:xfrm>
              <a:off x="1475656" y="1268760"/>
              <a:ext cx="2160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115 CuadroTexto"/>
          <p:cNvSpPr txBox="1"/>
          <p:nvPr/>
        </p:nvSpPr>
        <p:spPr>
          <a:xfrm>
            <a:off x="179512" y="602128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La  reacción enzimática  alcanzará la mitad de la </a:t>
            </a:r>
            <a:r>
              <a:rPr lang="es-ES" b="1" i="1" dirty="0" err="1" smtClean="0"/>
              <a:t>Vmax</a:t>
            </a:r>
            <a:r>
              <a:rPr lang="es-ES" b="1" i="1" dirty="0" smtClean="0"/>
              <a:t> cuando la </a:t>
            </a:r>
            <a:r>
              <a:rPr lang="es-ES" b="1" i="1" dirty="0" smtClean="0">
                <a:latin typeface="Arial" pitchFamily="34" charset="0"/>
                <a:cs typeface="Arial" pitchFamily="34" charset="0"/>
                <a:sym typeface="Symbol"/>
              </a:rPr>
              <a:t>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b="1" i="1" dirty="0" smtClean="0">
                <a:latin typeface="Arial" pitchFamily="34" charset="0"/>
                <a:cs typeface="Arial" pitchFamily="34" charset="0"/>
                <a:sym typeface="Symbol"/>
              </a:rPr>
              <a:t> utilizada se</a:t>
            </a:r>
            <a:r>
              <a:rPr lang="es-ES" b="1" i="1" dirty="0" smtClean="0"/>
              <a:t>a igual a 0,25 </a:t>
            </a:r>
            <a:r>
              <a:rPr lang="es-ES" b="1" i="1" dirty="0" err="1" smtClean="0"/>
              <a:t>mM</a:t>
            </a:r>
            <a:r>
              <a:rPr lang="es-ES" b="1" i="1" dirty="0" smtClean="0"/>
              <a:t>,  es decir , sea igual a la Km. (calcule el Km de la enzima  con </a:t>
            </a:r>
            <a:r>
              <a:rPr lang="es-ES" b="1" i="1" dirty="0" smtClean="0">
                <a:solidFill>
                  <a:srgbClr val="006600"/>
                </a:solidFill>
              </a:rPr>
              <a:t>Inhibidor)</a:t>
            </a:r>
            <a:endParaRPr lang="es-ES" b="1" i="1" dirty="0">
              <a:solidFill>
                <a:srgbClr val="006600"/>
              </a:solidFill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7704348" y="287102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mM</a:t>
            </a:r>
            <a:endParaRPr lang="es-ES" b="1" dirty="0"/>
          </a:p>
        </p:txBody>
      </p:sp>
      <p:grpSp>
        <p:nvGrpSpPr>
          <p:cNvPr id="10" name="134 Grupo"/>
          <p:cNvGrpSpPr/>
          <p:nvPr/>
        </p:nvGrpSpPr>
        <p:grpSpPr>
          <a:xfrm>
            <a:off x="251520" y="4725144"/>
            <a:ext cx="7200800" cy="1080120"/>
            <a:chOff x="251520" y="4725144"/>
            <a:chExt cx="7200800" cy="1080120"/>
          </a:xfrm>
        </p:grpSpPr>
        <p:grpSp>
          <p:nvGrpSpPr>
            <p:cNvPr id="12" name="88 Grupo"/>
            <p:cNvGrpSpPr/>
            <p:nvPr/>
          </p:nvGrpSpPr>
          <p:grpSpPr>
            <a:xfrm>
              <a:off x="395536" y="5157192"/>
              <a:ext cx="1080120" cy="466806"/>
              <a:chOff x="1475656" y="1268760"/>
              <a:chExt cx="1152128" cy="503983"/>
            </a:xfrm>
          </p:grpSpPr>
          <p:grpSp>
            <p:nvGrpSpPr>
              <p:cNvPr id="13" name="79 Grupo"/>
              <p:cNvGrpSpPr/>
              <p:nvPr/>
            </p:nvGrpSpPr>
            <p:grpSpPr>
              <a:xfrm>
                <a:off x="1835696" y="1268760"/>
                <a:ext cx="792088" cy="503983"/>
                <a:chOff x="3275856" y="5301208"/>
                <a:chExt cx="526106" cy="503983"/>
              </a:xfrm>
            </p:grpSpPr>
            <p:cxnSp>
              <p:nvCxnSpPr>
                <p:cNvPr id="93" name="92 Conector recto"/>
                <p:cNvCxnSpPr/>
                <p:nvPr/>
              </p:nvCxnSpPr>
              <p:spPr>
                <a:xfrm>
                  <a:off x="3275856" y="5301208"/>
                  <a:ext cx="5040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93 CuadroTexto"/>
                <p:cNvSpPr txBox="1"/>
                <p:nvPr/>
              </p:nvSpPr>
              <p:spPr>
                <a:xfrm>
                  <a:off x="3275856" y="5373216"/>
                  <a:ext cx="526106" cy="431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Km</a:t>
                  </a:r>
                  <a:endParaRPr lang="es-E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1" name="90 Conector recto"/>
              <p:cNvCxnSpPr/>
              <p:nvPr/>
            </p:nvCxnSpPr>
            <p:spPr>
              <a:xfrm>
                <a:off x="1475656" y="1268760"/>
                <a:ext cx="21602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94 CuadroTexto"/>
            <p:cNvSpPr txBox="1"/>
            <p:nvPr/>
          </p:nvSpPr>
          <p:spPr>
            <a:xfrm>
              <a:off x="3563888" y="5013176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Km=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4283968" y="494116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</a:rPr>
                <a:t>-1</a:t>
              </a:r>
              <a:endParaRPr lang="es-ES" b="1" dirty="0">
                <a:latin typeface="Castellar" pitchFamily="18" charset="0"/>
              </a:endParaRPr>
            </a:p>
          </p:txBody>
        </p:sp>
        <p:cxnSp>
          <p:nvCxnSpPr>
            <p:cNvPr id="99" name="98 Conector recto"/>
            <p:cNvCxnSpPr/>
            <p:nvPr/>
          </p:nvCxnSpPr>
          <p:spPr>
            <a:xfrm>
              <a:off x="4355976" y="5301208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CuadroTexto"/>
            <p:cNvSpPr txBox="1"/>
            <p:nvPr/>
          </p:nvSpPr>
          <p:spPr>
            <a:xfrm>
              <a:off x="4283968" y="5373216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</a:rPr>
                <a:t>-4</a:t>
              </a:r>
              <a:endParaRPr lang="es-ES" b="1" dirty="0">
                <a:latin typeface="Castellar" pitchFamily="18" charset="0"/>
              </a:endParaRPr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827584" y="4869160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</a:rPr>
                <a:t> 1</a:t>
              </a:r>
              <a:endParaRPr lang="es-ES" b="1" dirty="0">
                <a:latin typeface="Castellar" pitchFamily="18" charset="0"/>
              </a:endParaRPr>
            </a:p>
          </p:txBody>
        </p:sp>
        <p:cxnSp>
          <p:nvCxnSpPr>
            <p:cNvPr id="106" name="105 Conector recto de flecha"/>
            <p:cNvCxnSpPr/>
            <p:nvPr/>
          </p:nvCxnSpPr>
          <p:spPr>
            <a:xfrm>
              <a:off x="2987824" y="5229200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106 CuadroTexto"/>
            <p:cNvSpPr txBox="1"/>
            <p:nvPr/>
          </p:nvSpPr>
          <p:spPr>
            <a:xfrm>
              <a:off x="5508104" y="5013176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Km= 0,25 </a:t>
              </a:r>
              <a:r>
                <a:rPr lang="es-E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mM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108 Conector recto de flecha"/>
            <p:cNvCxnSpPr/>
            <p:nvPr/>
          </p:nvCxnSpPr>
          <p:spPr>
            <a:xfrm flipV="1">
              <a:off x="4932040" y="5229200"/>
              <a:ext cx="360040" cy="159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118 CuadroTexto"/>
            <p:cNvSpPr txBox="1"/>
            <p:nvPr/>
          </p:nvSpPr>
          <p:spPr>
            <a:xfrm>
              <a:off x="2195736" y="5013176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/>
                <a:t>mM</a:t>
              </a:r>
              <a:endParaRPr lang="es-ES" b="1" dirty="0"/>
            </a:p>
          </p:txBody>
        </p:sp>
        <p:grpSp>
          <p:nvGrpSpPr>
            <p:cNvPr id="14" name="124 Grupo"/>
            <p:cNvGrpSpPr/>
            <p:nvPr/>
          </p:nvGrpSpPr>
          <p:grpSpPr>
            <a:xfrm>
              <a:off x="1475656" y="5013176"/>
              <a:ext cx="777777" cy="369332"/>
              <a:chOff x="1619672" y="4941168"/>
              <a:chExt cx="777777" cy="369332"/>
            </a:xfrm>
          </p:grpSpPr>
          <p:sp>
            <p:nvSpPr>
              <p:cNvPr id="67" name="66 CuadroTexto"/>
              <p:cNvSpPr txBox="1"/>
              <p:nvPr/>
            </p:nvSpPr>
            <p:spPr>
              <a:xfrm>
                <a:off x="1619672" y="4941168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Castellar" pitchFamily="18" charset="0"/>
                  </a:rPr>
                  <a:t>=    4</a:t>
                </a:r>
                <a:endParaRPr lang="es-ES" b="1" dirty="0">
                  <a:latin typeface="Castellar" pitchFamily="18" charset="0"/>
                </a:endParaRPr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1907704" y="515719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129 Rectángulo redondeado"/>
            <p:cNvSpPr/>
            <p:nvPr/>
          </p:nvSpPr>
          <p:spPr>
            <a:xfrm>
              <a:off x="251520" y="4725144"/>
              <a:ext cx="2664296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Rectángulo redondeado"/>
            <p:cNvSpPr/>
            <p:nvPr/>
          </p:nvSpPr>
          <p:spPr>
            <a:xfrm>
              <a:off x="3491880" y="4869160"/>
              <a:ext cx="1368152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131 Rectángulo redondeado"/>
            <p:cNvSpPr/>
            <p:nvPr/>
          </p:nvSpPr>
          <p:spPr>
            <a:xfrm>
              <a:off x="5436096" y="4797152"/>
              <a:ext cx="1944216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3" name="132 CuadroTexto"/>
          <p:cNvSpPr txBox="1"/>
          <p:nvPr/>
        </p:nvSpPr>
        <p:spPr>
          <a:xfrm>
            <a:off x="323528" y="188640"/>
            <a:ext cx="390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Forma de calcular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 la Km de una enzima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136 Conector recto"/>
          <p:cNvCxnSpPr/>
          <p:nvPr/>
        </p:nvCxnSpPr>
        <p:spPr>
          <a:xfrm flipH="1">
            <a:off x="4427984" y="404664"/>
            <a:ext cx="1800200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3635896" y="54868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1/V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76 Conector recto de flecha"/>
          <p:cNvCxnSpPr/>
          <p:nvPr/>
        </p:nvCxnSpPr>
        <p:spPr>
          <a:xfrm>
            <a:off x="1907704" y="3960440"/>
            <a:ext cx="1760405" cy="1595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endCxn id="43" idx="2"/>
          </p:cNvCxnSpPr>
          <p:nvPr/>
        </p:nvCxnSpPr>
        <p:spPr>
          <a:xfrm flipV="1">
            <a:off x="3402124" y="497701"/>
            <a:ext cx="1925960" cy="225132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591344" y="128369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 inhibidor</a:t>
            </a:r>
            <a:endParaRPr lang="en-US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5353997" y="1023173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Sin</a:t>
            </a:r>
          </a:p>
          <a:p>
            <a:r>
              <a:rPr lang="es-ES" b="1" dirty="0" smtClean="0"/>
              <a:t>inhibidor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3 Grupo"/>
          <p:cNvGrpSpPr/>
          <p:nvPr/>
        </p:nvGrpSpPr>
        <p:grpSpPr>
          <a:xfrm>
            <a:off x="395536" y="260648"/>
            <a:ext cx="8568952" cy="6192688"/>
            <a:chOff x="395536" y="260648"/>
            <a:chExt cx="8568952" cy="6192688"/>
          </a:xfrm>
        </p:grpSpPr>
        <p:grpSp>
          <p:nvGrpSpPr>
            <p:cNvPr id="4" name="79 Grupo"/>
            <p:cNvGrpSpPr/>
            <p:nvPr/>
          </p:nvGrpSpPr>
          <p:grpSpPr>
            <a:xfrm>
              <a:off x="539553" y="5949279"/>
              <a:ext cx="958607" cy="472116"/>
              <a:chOff x="2985699" y="5301206"/>
              <a:chExt cx="679155" cy="509715"/>
            </a:xfrm>
          </p:grpSpPr>
          <p:cxnSp>
            <p:nvCxnSpPr>
              <p:cNvPr id="93" name="92 Conector recto"/>
              <p:cNvCxnSpPr/>
              <p:nvPr/>
            </p:nvCxnSpPr>
            <p:spPr>
              <a:xfrm>
                <a:off x="3036714" y="5301206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93 CuadroTexto"/>
              <p:cNvSpPr txBox="1"/>
              <p:nvPr/>
            </p:nvSpPr>
            <p:spPr>
              <a:xfrm>
                <a:off x="2985699" y="5378946"/>
                <a:ext cx="679155" cy="431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s-ES" sz="2000" b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Vmax</a:t>
                </a:r>
                <a:endParaRPr lang="es-E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5" name="94 CuadroTexto"/>
            <p:cNvSpPr txBox="1"/>
            <p:nvPr/>
          </p:nvSpPr>
          <p:spPr>
            <a:xfrm>
              <a:off x="3635896" y="580526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Vmax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=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5220073" y="5544616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</a:rPr>
                <a:t>1</a:t>
              </a:r>
              <a:endParaRPr lang="es-ES" b="1" dirty="0">
                <a:latin typeface="Castellar" pitchFamily="18" charset="0"/>
              </a:endParaRPr>
            </a:p>
          </p:txBody>
        </p:sp>
        <p:cxnSp>
          <p:nvCxnSpPr>
            <p:cNvPr id="99" name="98 Conector recto"/>
            <p:cNvCxnSpPr/>
            <p:nvPr/>
          </p:nvCxnSpPr>
          <p:spPr>
            <a:xfrm>
              <a:off x="4860032" y="5949280"/>
              <a:ext cx="9361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100 CuadroTexto"/>
            <p:cNvSpPr txBox="1"/>
            <p:nvPr/>
          </p:nvSpPr>
          <p:spPr>
            <a:xfrm>
              <a:off x="611560" y="5445224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b="1" dirty="0" smtClean="0">
                  <a:latin typeface="Castellar" pitchFamily="18" charset="0"/>
                </a:rPr>
                <a:t>  1</a:t>
              </a:r>
              <a:endParaRPr lang="es-ES" sz="2400" b="1" dirty="0">
                <a:latin typeface="Castellar" pitchFamily="18" charset="0"/>
              </a:endParaRPr>
            </a:p>
          </p:txBody>
        </p:sp>
        <p:cxnSp>
          <p:nvCxnSpPr>
            <p:cNvPr id="106" name="105 Conector recto de flecha"/>
            <p:cNvCxnSpPr/>
            <p:nvPr/>
          </p:nvCxnSpPr>
          <p:spPr>
            <a:xfrm>
              <a:off x="3131840" y="5949280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106 CuadroTexto"/>
            <p:cNvSpPr txBox="1"/>
            <p:nvPr/>
          </p:nvSpPr>
          <p:spPr>
            <a:xfrm>
              <a:off x="6444208" y="5733256"/>
              <a:ext cx="2483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Vmax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= 60</a:t>
              </a:r>
              <a:r>
                <a:rPr lang="es-ES" sz="2000" dirty="0" smtClean="0">
                  <a:sym typeface="Symbol"/>
                </a:rPr>
                <a:t> </a:t>
              </a:r>
              <a:r>
                <a:rPr lang="es-ES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moles/min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108 Conector recto de flecha"/>
            <p:cNvCxnSpPr/>
            <p:nvPr/>
          </p:nvCxnSpPr>
          <p:spPr>
            <a:xfrm flipV="1">
              <a:off x="6084168" y="5949280"/>
              <a:ext cx="360040" cy="159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129 Rectángulo redondeado"/>
            <p:cNvSpPr/>
            <p:nvPr/>
          </p:nvSpPr>
          <p:spPr>
            <a:xfrm>
              <a:off x="395536" y="5373216"/>
              <a:ext cx="2664296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Rectángulo redondeado"/>
            <p:cNvSpPr/>
            <p:nvPr/>
          </p:nvSpPr>
          <p:spPr>
            <a:xfrm>
              <a:off x="3491880" y="5301208"/>
              <a:ext cx="2520280" cy="1152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131 Rectángulo redondeado"/>
            <p:cNvSpPr/>
            <p:nvPr/>
          </p:nvSpPr>
          <p:spPr>
            <a:xfrm>
              <a:off x="6516216" y="5589240"/>
              <a:ext cx="2448272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611560" y="692696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Forma de calcular </a:t>
              </a:r>
            </a:p>
            <a:p>
              <a:pPr algn="ctr"/>
              <a:r>
                <a:rPr lang="es-ES" sz="2400" b="1" dirty="0" smtClean="0"/>
                <a:t>la </a:t>
              </a:r>
              <a:r>
                <a:rPr lang="es-ES" sz="2400" b="1" dirty="0" err="1" smtClean="0"/>
                <a:t>Vmax</a:t>
              </a:r>
              <a:endParaRPr lang="es-ES" sz="2400" b="1" dirty="0" smtClean="0"/>
            </a:p>
            <a:p>
              <a:pPr algn="ctr"/>
              <a:r>
                <a:rPr lang="es-ES" sz="2400" b="1" dirty="0" smtClean="0"/>
                <a:t>de una enzima.</a:t>
              </a:r>
              <a:endParaRPr lang="es-ES" sz="2400" b="1" dirty="0"/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1331640" y="573325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= 16,6 x10</a:t>
              </a:r>
              <a:r>
                <a:rPr lang="es-ES" b="1" baseline="30000" dirty="0" smtClean="0"/>
                <a:t>-3 </a:t>
              </a:r>
              <a:r>
                <a:rPr lang="es-ES" dirty="0" smtClean="0">
                  <a:sym typeface="Symbol"/>
                </a:rPr>
                <a:t>moles/min</a:t>
              </a:r>
              <a:r>
                <a:rPr lang="es-ES" b="1" dirty="0" smtClean="0"/>
                <a:t> </a:t>
              </a:r>
              <a:endParaRPr lang="es-ES" b="1" dirty="0"/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4572001" y="5904656"/>
              <a:ext cx="151216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 16,6 x10</a:t>
              </a:r>
              <a:r>
                <a:rPr lang="es-ES" b="1" baseline="30000" dirty="0" smtClean="0"/>
                <a:t>-3 </a:t>
              </a:r>
              <a:r>
                <a:rPr lang="es-ES" sz="1100" dirty="0" smtClean="0">
                  <a:sym typeface="Symbol"/>
                </a:rPr>
                <a:t>moles/min</a:t>
              </a:r>
              <a:r>
                <a:rPr lang="es-ES" sz="1100" b="1" dirty="0" smtClean="0"/>
                <a:t> </a:t>
              </a:r>
              <a:endParaRPr lang="es-ES" sz="1100" b="1" dirty="0"/>
            </a:p>
          </p:txBody>
        </p:sp>
        <p:grpSp>
          <p:nvGrpSpPr>
            <p:cNvPr id="6" name="134 Grupo"/>
            <p:cNvGrpSpPr/>
            <p:nvPr/>
          </p:nvGrpSpPr>
          <p:grpSpPr>
            <a:xfrm>
              <a:off x="7524328" y="4509119"/>
              <a:ext cx="1008112" cy="882760"/>
              <a:chOff x="5328591" y="4221086"/>
              <a:chExt cx="911897" cy="790213"/>
            </a:xfrm>
          </p:grpSpPr>
          <p:grpSp>
            <p:nvGrpSpPr>
              <p:cNvPr id="8" name="38 Grupo"/>
              <p:cNvGrpSpPr/>
              <p:nvPr/>
            </p:nvGrpSpPr>
            <p:grpSpPr>
              <a:xfrm>
                <a:off x="5328591" y="4221086"/>
                <a:ext cx="504056" cy="790213"/>
                <a:chOff x="3275856" y="4941166"/>
                <a:chExt cx="504056" cy="790213"/>
              </a:xfrm>
            </p:grpSpPr>
            <p:sp>
              <p:nvSpPr>
                <p:cNvPr id="40" name="39 CuadroTexto"/>
                <p:cNvSpPr txBox="1"/>
                <p:nvPr/>
              </p:nvSpPr>
              <p:spPr>
                <a:xfrm>
                  <a:off x="3340992" y="4941166"/>
                  <a:ext cx="304793" cy="330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s-ES" b="1" dirty="0" smtClean="0">
                      <a:latin typeface="Castellar" pitchFamily="18" charset="0"/>
                      <a:cs typeface="Arial" pitchFamily="34" charset="0"/>
                    </a:rPr>
                    <a:t>1</a:t>
                  </a:r>
                  <a:endParaRPr lang="es-ES" b="1" dirty="0">
                    <a:latin typeface="Castellar" pitchFamily="18" charset="0"/>
                    <a:cs typeface="Arial" pitchFamily="34" charset="0"/>
                  </a:endParaRPr>
                </a:p>
              </p:txBody>
            </p:sp>
            <p:cxnSp>
              <p:nvCxnSpPr>
                <p:cNvPr id="41" name="40 Conector recto"/>
                <p:cNvCxnSpPr/>
                <p:nvPr/>
              </p:nvCxnSpPr>
              <p:spPr>
                <a:xfrm>
                  <a:off x="3275856" y="5301208"/>
                  <a:ext cx="5040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41 CuadroTexto"/>
                <p:cNvSpPr txBox="1"/>
                <p:nvPr/>
              </p:nvSpPr>
              <p:spPr>
                <a:xfrm>
                  <a:off x="3275856" y="5373216"/>
                  <a:ext cx="475894" cy="358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</a:t>
                  </a:r>
                  <a:r>
                    <a:rPr lang="es-ES" sz="2000" b="1" dirty="0" smtClean="0"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lang="es-E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</a:t>
                  </a:r>
                  <a:endParaRPr lang="es-E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7" name="116 CuadroTexto"/>
              <p:cNvSpPr txBox="1"/>
              <p:nvPr/>
            </p:nvSpPr>
            <p:spPr>
              <a:xfrm>
                <a:off x="5796136" y="4293096"/>
                <a:ext cx="444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err="1" smtClean="0"/>
                  <a:t>mM</a:t>
                </a:r>
                <a:endParaRPr lang="es-ES" sz="1200" b="1" dirty="0"/>
              </a:p>
            </p:txBody>
          </p:sp>
        </p:grpSp>
        <p:grpSp>
          <p:nvGrpSpPr>
            <p:cNvPr id="9" name="5 Grupo"/>
            <p:cNvGrpSpPr/>
            <p:nvPr/>
          </p:nvGrpSpPr>
          <p:grpSpPr>
            <a:xfrm>
              <a:off x="1619672" y="260648"/>
              <a:ext cx="6984776" cy="4376273"/>
              <a:chOff x="1816179" y="80049"/>
              <a:chExt cx="6047366" cy="3521056"/>
            </a:xfrm>
          </p:grpSpPr>
          <p:cxnSp>
            <p:nvCxnSpPr>
              <p:cNvPr id="3" name="2 Conector recto"/>
              <p:cNvCxnSpPr/>
              <p:nvPr/>
            </p:nvCxnSpPr>
            <p:spPr>
              <a:xfrm flipV="1">
                <a:off x="1816179" y="3440343"/>
                <a:ext cx="6047366" cy="24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4 Conector recto"/>
              <p:cNvCxnSpPr/>
              <p:nvPr/>
            </p:nvCxnSpPr>
            <p:spPr>
              <a:xfrm>
                <a:off x="4434626" y="80049"/>
                <a:ext cx="587" cy="3521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6 CuadroTexto"/>
            <p:cNvSpPr txBox="1"/>
            <p:nvPr/>
          </p:nvSpPr>
          <p:spPr>
            <a:xfrm>
              <a:off x="4485474" y="4721624"/>
              <a:ext cx="345921" cy="434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806595" y="4512511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4054146" y="4512511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3638296" y="4512511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3222445" y="4512511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5122319" y="4467514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5520348" y="4467514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918376" y="4467514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6236797" y="4467514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5004048" y="4725144"/>
              <a:ext cx="301619" cy="434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1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483768" y="4725144"/>
              <a:ext cx="498324" cy="434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-4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084168" y="4725144"/>
              <a:ext cx="351238" cy="434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4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779912" y="4797152"/>
              <a:ext cx="448705" cy="434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astellar" pitchFamily="18" charset="0"/>
                  <a:cs typeface="Arial" pitchFamily="34" charset="0"/>
                </a:rPr>
                <a:t>-1</a:t>
              </a:r>
              <a:endParaRPr lang="es-ES" b="1" dirty="0">
                <a:latin typeface="Castellar" pitchFamily="18" charset="0"/>
                <a:cs typeface="Arial" pitchFamily="34" charset="0"/>
              </a:endParaRPr>
            </a:p>
          </p:txBody>
        </p:sp>
        <p:cxnSp>
          <p:nvCxnSpPr>
            <p:cNvPr id="72" name="71 Conector recto"/>
            <p:cNvCxnSpPr/>
            <p:nvPr/>
          </p:nvCxnSpPr>
          <p:spPr>
            <a:xfrm flipH="1">
              <a:off x="2339752" y="3380243"/>
              <a:ext cx="2304934" cy="134490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 flipH="1">
              <a:off x="4644686" y="908720"/>
              <a:ext cx="3887754" cy="24715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79 Grupo"/>
            <p:cNvGrpSpPr/>
            <p:nvPr/>
          </p:nvGrpSpPr>
          <p:grpSpPr>
            <a:xfrm>
              <a:off x="5599952" y="3140968"/>
              <a:ext cx="1273690" cy="1031875"/>
              <a:chOff x="3275856" y="4935367"/>
              <a:chExt cx="526106" cy="875351"/>
            </a:xfrm>
          </p:grpSpPr>
          <p:sp>
            <p:nvSpPr>
              <p:cNvPr id="70" name="69 CuadroTexto"/>
              <p:cNvSpPr txBox="1"/>
              <p:nvPr/>
            </p:nvSpPr>
            <p:spPr>
              <a:xfrm>
                <a:off x="3475865" y="4935367"/>
                <a:ext cx="138493" cy="437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 smtClean="0">
                    <a:latin typeface="Castellar" pitchFamily="18" charset="0"/>
                    <a:cs typeface="Arial" pitchFamily="34" charset="0"/>
                  </a:rPr>
                  <a:t>1</a:t>
                </a:r>
                <a:endParaRPr lang="es-ES" sz="2400" b="1" dirty="0">
                  <a:latin typeface="Castellar" pitchFamily="18" charset="0"/>
                  <a:cs typeface="Arial" pitchFamily="34" charset="0"/>
                </a:endParaRPr>
              </a:p>
            </p:txBody>
          </p:sp>
          <p:cxnSp>
            <p:nvCxnSpPr>
              <p:cNvPr id="71" name="70 Conector recto"/>
              <p:cNvCxnSpPr/>
              <p:nvPr/>
            </p:nvCxnSpPr>
            <p:spPr>
              <a:xfrm>
                <a:off x="3297404" y="5301878"/>
                <a:ext cx="4164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72 CuadroTexto"/>
              <p:cNvSpPr txBox="1"/>
              <p:nvPr/>
            </p:nvSpPr>
            <p:spPr>
              <a:xfrm>
                <a:off x="3275856" y="5373216"/>
                <a:ext cx="526106" cy="43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Vmax</a:t>
                </a:r>
                <a:endParaRPr lang="es-E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0" name="79 Conector recto"/>
            <p:cNvCxnSpPr/>
            <p:nvPr/>
          </p:nvCxnSpPr>
          <p:spPr>
            <a:xfrm>
              <a:off x="4167052" y="3249951"/>
              <a:ext cx="4776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83 CuadroTexto"/>
            <p:cNvSpPr txBox="1"/>
            <p:nvPr/>
          </p:nvSpPr>
          <p:spPr>
            <a:xfrm>
              <a:off x="3203848" y="3068960"/>
              <a:ext cx="943132" cy="37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20 x10</a:t>
              </a:r>
              <a:r>
                <a:rPr lang="es-ES" b="1" baseline="30000" dirty="0" smtClean="0"/>
                <a:t>-3</a:t>
              </a:r>
              <a:endParaRPr lang="es-ES" b="1" dirty="0"/>
            </a:p>
          </p:txBody>
        </p:sp>
        <p:grpSp>
          <p:nvGrpSpPr>
            <p:cNvPr id="12" name="140 Grupo"/>
            <p:cNvGrpSpPr/>
            <p:nvPr/>
          </p:nvGrpSpPr>
          <p:grpSpPr>
            <a:xfrm>
              <a:off x="3131840" y="404664"/>
              <a:ext cx="1440160" cy="811833"/>
              <a:chOff x="3347865" y="188640"/>
              <a:chExt cx="1440160" cy="811833"/>
            </a:xfrm>
          </p:grpSpPr>
          <p:sp>
            <p:nvSpPr>
              <p:cNvPr id="78" name="77 CuadroTexto"/>
              <p:cNvSpPr txBox="1"/>
              <p:nvPr/>
            </p:nvSpPr>
            <p:spPr>
              <a:xfrm>
                <a:off x="3779913" y="188640"/>
                <a:ext cx="811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200" b="1" dirty="0" smtClean="0"/>
                  <a:t>1/V</a:t>
                </a:r>
                <a:endParaRPr lang="es-ES" sz="3200" b="1" dirty="0"/>
              </a:p>
            </p:txBody>
          </p:sp>
          <p:sp>
            <p:nvSpPr>
              <p:cNvPr id="85" name="84 CuadroTexto"/>
              <p:cNvSpPr txBox="1"/>
              <p:nvPr/>
            </p:nvSpPr>
            <p:spPr>
              <a:xfrm>
                <a:off x="3347865" y="692696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 smtClean="0">
                    <a:sym typeface="Symbol"/>
                  </a:rPr>
                  <a:t>(moles/min)</a:t>
                </a:r>
                <a:endParaRPr lang="es-ES" sz="1400" b="1" dirty="0"/>
              </a:p>
            </p:txBody>
          </p:sp>
        </p:grpSp>
        <p:cxnSp>
          <p:nvCxnSpPr>
            <p:cNvPr id="102" name="101 Conector recto de flecha"/>
            <p:cNvCxnSpPr/>
            <p:nvPr/>
          </p:nvCxnSpPr>
          <p:spPr>
            <a:xfrm>
              <a:off x="4644008" y="3429000"/>
              <a:ext cx="955944" cy="112125"/>
            </a:xfrm>
            <a:prstGeom prst="straightConnector1">
              <a:avLst/>
            </a:prstGeom>
            <a:ln w="28575">
              <a:solidFill>
                <a:srgbClr val="0066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4139952" y="2132856"/>
              <a:ext cx="4776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126 CuadroTexto"/>
            <p:cNvSpPr txBox="1"/>
            <p:nvPr/>
          </p:nvSpPr>
          <p:spPr>
            <a:xfrm>
              <a:off x="3203848" y="1988840"/>
              <a:ext cx="943132" cy="37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40 x10</a:t>
              </a:r>
              <a:r>
                <a:rPr lang="es-ES" b="1" baseline="30000" dirty="0" smtClean="0"/>
                <a:t>-3</a:t>
              </a:r>
              <a:endParaRPr lang="es-ES" b="1" dirty="0"/>
            </a:p>
          </p:txBody>
        </p:sp>
        <p:cxnSp>
          <p:nvCxnSpPr>
            <p:cNvPr id="154" name="153 Conector recto"/>
            <p:cNvCxnSpPr/>
            <p:nvPr/>
          </p:nvCxnSpPr>
          <p:spPr>
            <a:xfrm>
              <a:off x="6588224" y="4437112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>
              <a:off x="6948264" y="4437112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7308304" y="4437112"/>
              <a:ext cx="0" cy="268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838200" y="601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Arc 3"/>
          <p:cNvSpPr>
            <a:spLocks/>
          </p:cNvSpPr>
          <p:nvPr/>
        </p:nvSpPr>
        <p:spPr bwMode="auto">
          <a:xfrm flipH="1">
            <a:off x="876300" y="3657600"/>
            <a:ext cx="2628900" cy="2359025"/>
          </a:xfrm>
          <a:custGeom>
            <a:avLst/>
            <a:gdLst>
              <a:gd name="T0" fmla="*/ 156760 w 21600"/>
              <a:gd name="T1" fmla="*/ 0 h 21562"/>
              <a:gd name="T2" fmla="*/ 2628900 w 21600"/>
              <a:gd name="T3" fmla="*/ 2359025 h 21562"/>
              <a:gd name="T4" fmla="*/ 0 w 21600"/>
              <a:gd name="T5" fmla="*/ 2359025 h 21562"/>
              <a:gd name="T6" fmla="*/ 0 60000 65536"/>
              <a:gd name="T7" fmla="*/ 0 60000 65536"/>
              <a:gd name="T8" fmla="*/ 0 60000 65536"/>
              <a:gd name="T9" fmla="*/ 0 w 21600"/>
              <a:gd name="T10" fmla="*/ 0 h 21562"/>
              <a:gd name="T11" fmla="*/ 21600 w 21600"/>
              <a:gd name="T12" fmla="*/ 21562 h 21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2" fill="none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</a:path>
              <a:path w="21600" h="21562" stroke="0" extrusionOk="0">
                <a:moveTo>
                  <a:pt x="1287" y="0"/>
                </a:moveTo>
                <a:cubicBezTo>
                  <a:pt x="12696" y="681"/>
                  <a:pt x="21600" y="10132"/>
                  <a:pt x="21600" y="21562"/>
                </a:cubicBezTo>
                <a:lnTo>
                  <a:pt x="0" y="2156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838200" y="3581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276600" y="3662363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1439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Sin inhibidor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616637" y="4267200"/>
            <a:ext cx="15183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Con inhibidor</a:t>
            </a:r>
          </a:p>
          <a:p>
            <a:pPr algn="ctr"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acompetitivo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55576" y="6093296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000" b="1" baseline="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s-VE" sz="20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s-V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VE" sz="2000" b="1" baseline="0" dirty="0"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1172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S </a:t>
            </a:r>
            <a:r>
              <a:rPr lang="es-VE" sz="16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s-VE" sz="1600" b="1" baseline="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mM</a:t>
            </a:r>
            <a:r>
              <a:rPr lang="es-VE" sz="16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es-VE" sz="1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V="1">
            <a:off x="4572000" y="6019800"/>
            <a:ext cx="3810000" cy="1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6096000" y="3048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5638800" y="3657600"/>
            <a:ext cx="24384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H="1">
            <a:off x="5181600" y="3657600"/>
            <a:ext cx="2438400" cy="2362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7162800" y="4419600"/>
            <a:ext cx="1439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Sin inhibidor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126480" y="2983781"/>
            <a:ext cx="1685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b="1" baseline="0" dirty="0">
                <a:latin typeface="Arial" pitchFamily="34" charset="0"/>
                <a:cs typeface="Arial" pitchFamily="34" charset="0"/>
              </a:rPr>
              <a:t>Con inhibidor</a:t>
            </a:r>
          </a:p>
          <a:p>
            <a:pPr algn="ctr" eaLnBrk="0" hangingPunct="0"/>
            <a:r>
              <a:rPr lang="es-VE" b="1" baseline="0" dirty="0" err="1">
                <a:latin typeface="Arial" pitchFamily="34" charset="0"/>
                <a:cs typeface="Arial" pitchFamily="34" charset="0"/>
              </a:rPr>
              <a:t>acompetitivo</a:t>
            </a:r>
            <a:endParaRPr lang="es-VE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7315200" y="6019800"/>
            <a:ext cx="1600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4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1/S </a:t>
            </a:r>
            <a:r>
              <a:rPr lang="es-VE" sz="16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(1/</a:t>
            </a:r>
            <a:r>
              <a:rPr lang="es-VE" sz="1600" b="1" baseline="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mM</a:t>
            </a:r>
            <a:r>
              <a:rPr lang="es-VE" sz="1600" b="1" baseline="0" dirty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es-VE" sz="1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4572000" y="6021288"/>
            <a:ext cx="813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 dirty="0">
                <a:latin typeface="Arial" pitchFamily="34" charset="0"/>
                <a:cs typeface="Arial" pitchFamily="34" charset="0"/>
              </a:rPr>
              <a:t>-1/</a:t>
            </a:r>
            <a:r>
              <a:rPr lang="es-VE" sz="1600" b="1" baseline="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s-VE" sz="1600" b="1" dirty="0" err="1">
                <a:latin typeface="Arial" pitchFamily="34" charset="0"/>
                <a:cs typeface="Arial" pitchFamily="34" charset="0"/>
              </a:rPr>
              <a:t>i</a:t>
            </a:r>
            <a:endParaRPr lang="es-V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6172200" y="556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6553200" y="5410200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 dirty="0">
                <a:latin typeface="Arial" pitchFamily="34" charset="0"/>
                <a:cs typeface="Arial" pitchFamily="34" charset="0"/>
              </a:rPr>
              <a:t>1/</a:t>
            </a:r>
            <a:r>
              <a:rPr lang="es-VE" sz="1600" b="1" baseline="0" dirty="0" err="1">
                <a:latin typeface="Arial" pitchFamily="34" charset="0"/>
                <a:cs typeface="Arial" pitchFamily="34" charset="0"/>
              </a:rPr>
              <a:t>Vmax</a:t>
            </a:r>
            <a:endParaRPr lang="es-VE" sz="1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323528" y="306896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1" baseline="0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3657600" y="3346450"/>
            <a:ext cx="731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Vmax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 rot="-5400000">
            <a:off x="156608" y="4556711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Vmax/2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51520" y="1412776"/>
            <a:ext cx="2987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VE" sz="2800" b="1" baseline="0" dirty="0" smtClean="0">
                <a:solidFill>
                  <a:srgbClr val="002060"/>
                </a:solidFill>
                <a:latin typeface="Verdana" pitchFamily="34" charset="0"/>
              </a:rPr>
              <a:t>3. Inhibidor  </a:t>
            </a:r>
            <a:r>
              <a:rPr lang="es-VE" sz="2800" b="1" baseline="0" dirty="0" err="1" smtClean="0">
                <a:solidFill>
                  <a:srgbClr val="002060"/>
                </a:solidFill>
                <a:latin typeface="Verdana" pitchFamily="34" charset="0"/>
              </a:rPr>
              <a:t>Acompetitivo</a:t>
            </a:r>
            <a:endParaRPr lang="es-VE" sz="2800" b="1" baseline="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>
            <a:off x="842963" y="4724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>
            <a:off x="1304925" y="47244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50 Grupo"/>
          <p:cNvGrpSpPr/>
          <p:nvPr/>
        </p:nvGrpSpPr>
        <p:grpSpPr>
          <a:xfrm>
            <a:off x="1979712" y="260648"/>
            <a:ext cx="5804452" cy="2662555"/>
            <a:chOff x="3339548" y="332656"/>
            <a:chExt cx="5804452" cy="2662555"/>
          </a:xfrm>
        </p:grpSpPr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3339548" y="332656"/>
              <a:ext cx="580445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s-VE" sz="3600" b="1" baseline="0" dirty="0">
                  <a:latin typeface="Arial" pitchFamily="34" charset="0"/>
                  <a:cs typeface="Arial" pitchFamily="34" charset="0"/>
                </a:rPr>
                <a:t>E + </a:t>
              </a:r>
              <a:r>
                <a:rPr lang="es-VE" sz="3600" b="1" baseline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s-VE" sz="3600" b="1" baseline="0" dirty="0">
                  <a:latin typeface="Arial" pitchFamily="34" charset="0"/>
                  <a:cs typeface="Arial" pitchFamily="34" charset="0"/>
                </a:rPr>
                <a:t>           E</a:t>
              </a:r>
              <a:r>
                <a:rPr lang="es-VE" sz="3600" b="1" baseline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s-VE" sz="3600" b="1" baseline="0" dirty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es-VE" sz="3600" b="1" baseline="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s-VE" sz="3600" b="1" baseline="0" dirty="0">
                  <a:latin typeface="Arial" pitchFamily="34" charset="0"/>
                  <a:cs typeface="Arial" pitchFamily="34" charset="0"/>
                </a:rPr>
                <a:t> + E</a:t>
              </a:r>
            </a:p>
          </p:txBody>
        </p:sp>
        <p:sp>
          <p:nvSpPr>
            <p:cNvPr id="33820" name="Text Box 31"/>
            <p:cNvSpPr txBox="1">
              <a:spLocks noChangeArrowheads="1"/>
            </p:cNvSpPr>
            <p:nvPr/>
          </p:nvSpPr>
          <p:spPr bwMode="auto">
            <a:xfrm>
              <a:off x="5868144" y="2348880"/>
              <a:ext cx="9669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3600" b="1" baseline="0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s-VE" sz="3600" b="1" baseline="0" dirty="0">
                  <a:solidFill>
                    <a:srgbClr val="006600"/>
                  </a:solidFill>
                  <a:latin typeface="Baskerville Old Face" pitchFamily="18" charset="0"/>
                  <a:cs typeface="Arial" pitchFamily="34" charset="0"/>
                </a:rPr>
                <a:t>I</a:t>
              </a:r>
              <a:r>
                <a:rPr lang="es-VE" sz="3600" b="1" baseline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s-VE" sz="36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1" name="Line 32"/>
            <p:cNvSpPr>
              <a:spLocks noChangeShapeType="1"/>
            </p:cNvSpPr>
            <p:nvPr/>
          </p:nvSpPr>
          <p:spPr bwMode="auto">
            <a:xfrm>
              <a:off x="6725477" y="692696"/>
              <a:ext cx="5094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 sz="3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2" name="Line 33"/>
            <p:cNvSpPr>
              <a:spLocks noChangeShapeType="1"/>
            </p:cNvSpPr>
            <p:nvPr/>
          </p:nvSpPr>
          <p:spPr bwMode="auto">
            <a:xfrm>
              <a:off x="4790659" y="476672"/>
              <a:ext cx="5094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 sz="3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3" name="Line 34"/>
            <p:cNvSpPr>
              <a:spLocks noChangeShapeType="1"/>
            </p:cNvSpPr>
            <p:nvPr/>
          </p:nvSpPr>
          <p:spPr bwMode="auto">
            <a:xfrm>
              <a:off x="4721559" y="692696"/>
              <a:ext cx="5094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VE" sz="3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4" name="Text Box 38"/>
            <p:cNvSpPr txBox="1">
              <a:spLocks noChangeArrowheads="1"/>
            </p:cNvSpPr>
            <p:nvPr/>
          </p:nvSpPr>
          <p:spPr bwMode="auto">
            <a:xfrm>
              <a:off x="6026587" y="908720"/>
              <a:ext cx="42511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VE" sz="3200" b="1" baseline="0" dirty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 eaLnBrk="0" hangingPunct="0"/>
              <a:r>
                <a:rPr lang="es-VE" sz="3200" b="1" baseline="0" dirty="0">
                  <a:solidFill>
                    <a:srgbClr val="006600"/>
                  </a:solidFill>
                  <a:latin typeface="Baskerville Old Face" pitchFamily="18" charset="0"/>
                  <a:cs typeface="Arial" pitchFamily="34" charset="0"/>
                </a:rPr>
                <a:t>I</a:t>
              </a:r>
            </a:p>
          </p:txBody>
        </p:sp>
        <p:grpSp>
          <p:nvGrpSpPr>
            <p:cNvPr id="3" name="49 Grupo"/>
            <p:cNvGrpSpPr/>
            <p:nvPr/>
          </p:nvGrpSpPr>
          <p:grpSpPr>
            <a:xfrm>
              <a:off x="6156176" y="1988840"/>
              <a:ext cx="138201" cy="381000"/>
              <a:chOff x="3512840" y="1916832"/>
              <a:chExt cx="138201" cy="381000"/>
            </a:xfrm>
          </p:grpSpPr>
          <p:sp>
            <p:nvSpPr>
              <p:cNvPr id="33825" name="Line 39"/>
              <p:cNvSpPr>
                <a:spLocks noChangeShapeType="1"/>
              </p:cNvSpPr>
              <p:nvPr/>
            </p:nvSpPr>
            <p:spPr bwMode="auto">
              <a:xfrm>
                <a:off x="3651041" y="191683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VE" sz="3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6" name="Line 40"/>
              <p:cNvSpPr>
                <a:spLocks noChangeShapeType="1"/>
              </p:cNvSpPr>
              <p:nvPr/>
            </p:nvSpPr>
            <p:spPr bwMode="auto">
              <a:xfrm>
                <a:off x="3512840" y="191683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s-VE" sz="36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3827" name="Text Box 43"/>
          <p:cNvSpPr txBox="1">
            <a:spLocks noChangeArrowheads="1"/>
          </p:cNvSpPr>
          <p:nvPr/>
        </p:nvSpPr>
        <p:spPr bwMode="auto">
          <a:xfrm>
            <a:off x="4716016" y="4941168"/>
            <a:ext cx="960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 dirty="0">
                <a:latin typeface="Arial" pitchFamily="34" charset="0"/>
                <a:cs typeface="Arial" pitchFamily="34" charset="0"/>
              </a:rPr>
              <a:t>1/</a:t>
            </a:r>
            <a:r>
              <a:rPr lang="es-VE" sz="1600" b="1" baseline="0" dirty="0" err="1">
                <a:latin typeface="Arial" pitchFamily="34" charset="0"/>
                <a:cs typeface="Arial" pitchFamily="34" charset="0"/>
              </a:rPr>
              <a:t>Vmax</a:t>
            </a:r>
            <a:r>
              <a:rPr lang="es-VE" sz="1600" b="1" dirty="0" err="1">
                <a:latin typeface="Arial" pitchFamily="34" charset="0"/>
                <a:cs typeface="Arial" pitchFamily="34" charset="0"/>
              </a:rPr>
              <a:t>i</a:t>
            </a:r>
            <a:endParaRPr lang="es-VE" sz="1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28" name="Line 44"/>
          <p:cNvSpPr>
            <a:spLocks noChangeShapeType="1"/>
          </p:cNvSpPr>
          <p:nvPr/>
        </p:nvSpPr>
        <p:spPr bwMode="auto">
          <a:xfrm flipH="1">
            <a:off x="5715000" y="512445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29" name="Line 46"/>
          <p:cNvSpPr>
            <a:spLocks noChangeShapeType="1"/>
          </p:cNvSpPr>
          <p:nvPr/>
        </p:nvSpPr>
        <p:spPr bwMode="auto">
          <a:xfrm>
            <a:off x="8382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30" name="Line 47"/>
          <p:cNvSpPr>
            <a:spLocks noChangeShapeType="1"/>
          </p:cNvSpPr>
          <p:nvPr/>
        </p:nvSpPr>
        <p:spPr bwMode="auto">
          <a:xfrm>
            <a:off x="838200" y="4191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31" name="Text Box 49"/>
          <p:cNvSpPr txBox="1">
            <a:spLocks noChangeArrowheads="1"/>
          </p:cNvSpPr>
          <p:nvPr/>
        </p:nvSpPr>
        <p:spPr bwMode="auto">
          <a:xfrm>
            <a:off x="3654425" y="3962400"/>
            <a:ext cx="788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Vmax</a:t>
            </a:r>
            <a:r>
              <a:rPr lang="es-VE" sz="1600" b="1">
                <a:latin typeface="Arial" pitchFamily="34" charset="0"/>
                <a:cs typeface="Arial" pitchFamily="34" charset="0"/>
              </a:rPr>
              <a:t>i</a:t>
            </a:r>
            <a:endParaRPr lang="es-VE" sz="1600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32" name="Text Box 50"/>
          <p:cNvSpPr txBox="1">
            <a:spLocks noChangeArrowheads="1"/>
          </p:cNvSpPr>
          <p:nvPr/>
        </p:nvSpPr>
        <p:spPr bwMode="auto">
          <a:xfrm>
            <a:off x="1419225" y="4953000"/>
            <a:ext cx="101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>
                <a:latin typeface="Arial" pitchFamily="34" charset="0"/>
                <a:cs typeface="Arial" pitchFamily="34" charset="0"/>
              </a:rPr>
              <a:t>Vmax</a:t>
            </a:r>
            <a:r>
              <a:rPr lang="es-VE" sz="1600" b="1">
                <a:latin typeface="Arial" pitchFamily="34" charset="0"/>
                <a:cs typeface="Arial" pitchFamily="34" charset="0"/>
              </a:rPr>
              <a:t>i </a:t>
            </a:r>
            <a:r>
              <a:rPr lang="es-VE" sz="1600" b="1" baseline="0">
                <a:latin typeface="Arial" pitchFamily="34" charset="0"/>
                <a:cs typeface="Arial" pitchFamily="34" charset="0"/>
              </a:rPr>
              <a:t>/2</a:t>
            </a:r>
          </a:p>
        </p:txBody>
      </p:sp>
      <p:sp>
        <p:nvSpPr>
          <p:cNvPr id="33833" name="Line 51"/>
          <p:cNvSpPr>
            <a:spLocks noChangeShapeType="1"/>
          </p:cNvSpPr>
          <p:nvPr/>
        </p:nvSpPr>
        <p:spPr bwMode="auto">
          <a:xfrm flipH="1">
            <a:off x="1135063" y="51228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834" name="Text Box 54"/>
          <p:cNvSpPr txBox="1">
            <a:spLocks noChangeArrowheads="1"/>
          </p:cNvSpPr>
          <p:nvPr/>
        </p:nvSpPr>
        <p:spPr bwMode="auto">
          <a:xfrm>
            <a:off x="5292080" y="6021288"/>
            <a:ext cx="75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1600" b="1" baseline="0" dirty="0">
                <a:latin typeface="Arial" pitchFamily="34" charset="0"/>
                <a:cs typeface="Arial" pitchFamily="34" charset="0"/>
              </a:rPr>
              <a:t>-1/Km</a:t>
            </a:r>
          </a:p>
        </p:txBody>
      </p:sp>
      <p:sp>
        <p:nvSpPr>
          <p:cNvPr id="33835" name="Line 55"/>
          <p:cNvSpPr>
            <a:spLocks noChangeShapeType="1"/>
          </p:cNvSpPr>
          <p:nvPr/>
        </p:nvSpPr>
        <p:spPr bwMode="auto">
          <a:xfrm>
            <a:off x="838200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873125" y="4221164"/>
            <a:ext cx="2835275" cy="1798638"/>
            <a:chOff x="550" y="2659"/>
            <a:chExt cx="1786" cy="1133"/>
          </a:xfrm>
        </p:grpSpPr>
        <p:sp>
          <p:nvSpPr>
            <p:cNvPr id="33838" name="Arc 57"/>
            <p:cNvSpPr>
              <a:spLocks/>
            </p:cNvSpPr>
            <p:nvPr/>
          </p:nvSpPr>
          <p:spPr bwMode="auto">
            <a:xfrm flipH="1">
              <a:off x="550" y="2688"/>
              <a:ext cx="927" cy="1104"/>
            </a:xfrm>
            <a:custGeom>
              <a:avLst/>
              <a:gdLst>
                <a:gd name="T0" fmla="*/ 15 w 21600"/>
                <a:gd name="T1" fmla="*/ 0 h 21597"/>
                <a:gd name="T2" fmla="*/ 927 w 21600"/>
                <a:gd name="T3" fmla="*/ 1104 h 21597"/>
                <a:gd name="T4" fmla="*/ 0 w 21600"/>
                <a:gd name="T5" fmla="*/ 1104 h 215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7"/>
                <a:gd name="T11" fmla="*/ 21600 w 21600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7" fill="none" extrusionOk="0">
                  <a:moveTo>
                    <a:pt x="349" y="-1"/>
                  </a:moveTo>
                  <a:cubicBezTo>
                    <a:pt x="12140" y="190"/>
                    <a:pt x="21600" y="9803"/>
                    <a:pt x="21600" y="21597"/>
                  </a:cubicBezTo>
                </a:path>
                <a:path w="21600" h="21597" stroke="0" extrusionOk="0">
                  <a:moveTo>
                    <a:pt x="349" y="-1"/>
                  </a:moveTo>
                  <a:cubicBezTo>
                    <a:pt x="12140" y="190"/>
                    <a:pt x="21600" y="9803"/>
                    <a:pt x="21600" y="21597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39" name="Line 58"/>
            <p:cNvSpPr>
              <a:spLocks noChangeShapeType="1"/>
            </p:cNvSpPr>
            <p:nvPr/>
          </p:nvSpPr>
          <p:spPr bwMode="auto">
            <a:xfrm flipV="1">
              <a:off x="1434" y="2659"/>
              <a:ext cx="902" cy="2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837" name="Line 52"/>
          <p:cNvSpPr>
            <a:spLocks noChangeShapeType="1"/>
          </p:cNvSpPr>
          <p:nvPr/>
        </p:nvSpPr>
        <p:spPr bwMode="auto">
          <a:xfrm>
            <a:off x="1066800" y="5105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5220072" y="3212976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1" baseline="0" dirty="0">
                <a:latin typeface="Arial" pitchFamily="34" charset="0"/>
                <a:cs typeface="Arial" pitchFamily="34" charset="0"/>
              </a:rPr>
              <a:t>1/V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5940152" y="59492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11560" y="58772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¿ Como afecta un Inhibidor </a:t>
            </a:r>
            <a:r>
              <a:rPr lang="es-ES" sz="2400" b="1" i="1" dirty="0" err="1" smtClean="0">
                <a:latin typeface="Arial" pitchFamily="34" charset="0"/>
                <a:cs typeface="Arial" pitchFamily="34" charset="0"/>
              </a:rPr>
              <a:t>Acompetitivo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400" b="1" dirty="0" smtClean="0">
                <a:latin typeface="Bell MT" pitchFamily="18" charset="0"/>
                <a:cs typeface="Arial" pitchFamily="34" charset="0"/>
              </a:rPr>
              <a:t>I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y la </a:t>
            </a:r>
            <a:r>
              <a:rPr lang="es-ES" sz="24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 de la enzima?</a:t>
            </a:r>
            <a:endParaRPr lang="es-E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91683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  la Km de la enzima ( aumenta la afinidad de la enzima por su S)</a:t>
            </a:r>
          </a:p>
          <a:p>
            <a:pPr marL="457200" indent="-457200"/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1844824"/>
            <a:ext cx="806489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83568" y="38610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  la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Vmax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 la enzima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11560" y="3717032"/>
            <a:ext cx="806489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1187624" y="3933056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1115616" y="2060848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La presencia del 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inhibidor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acompetitivo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conduce a una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disminución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del complejo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Por tanto, la velocidad máxima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disminuye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ya que  el complejo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es catalíticamente inactivo.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además la formación del complejo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desplaza el equilibrio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E+S   ES en el sentido de la asociación de la enzima con su sustrato, lo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que equivale a decir que la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afinidad de la enzima por su sus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trato aparece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aumenta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da y su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Km es me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nor.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1619672" y="2924944"/>
            <a:ext cx="216024" cy="72008"/>
            <a:chOff x="5364088" y="3861048"/>
            <a:chExt cx="216024" cy="72008"/>
          </a:xfrm>
        </p:grpSpPr>
        <p:cxnSp>
          <p:nvCxnSpPr>
            <p:cNvPr id="4" name="3 Conector recto de flecha"/>
            <p:cNvCxnSpPr/>
            <p:nvPr/>
          </p:nvCxnSpPr>
          <p:spPr>
            <a:xfrm>
              <a:off x="5364088" y="38610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5364088" y="393305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18 Grupo"/>
          <p:cNvGrpSpPr/>
          <p:nvPr/>
        </p:nvGrpSpPr>
        <p:grpSpPr>
          <a:xfrm>
            <a:off x="2627784" y="4725144"/>
            <a:ext cx="4176464" cy="584775"/>
            <a:chOff x="2843808" y="3861048"/>
            <a:chExt cx="4176464" cy="584775"/>
          </a:xfrm>
        </p:grpSpPr>
        <p:sp>
          <p:nvSpPr>
            <p:cNvPr id="10" name="9 Rectángulo"/>
            <p:cNvSpPr/>
            <p:nvPr/>
          </p:nvSpPr>
          <p:spPr>
            <a:xfrm>
              <a:off x="2843808" y="3861048"/>
              <a:ext cx="4176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200" b="1" dirty="0" smtClean="0">
                  <a:latin typeface="Arial" pitchFamily="34" charset="0"/>
                  <a:cs typeface="Arial" pitchFamily="34" charset="0"/>
                </a:rPr>
                <a:t>E + S                ES </a:t>
              </a:r>
              <a:endParaRPr lang="es-ES" sz="3200" dirty="0"/>
            </a:p>
          </p:txBody>
        </p:sp>
        <p:grpSp>
          <p:nvGrpSpPr>
            <p:cNvPr id="8" name="17 Grupo"/>
            <p:cNvGrpSpPr/>
            <p:nvPr/>
          </p:nvGrpSpPr>
          <p:grpSpPr>
            <a:xfrm>
              <a:off x="4427984" y="4077072"/>
              <a:ext cx="864096" cy="360040"/>
              <a:chOff x="4427984" y="4077072"/>
              <a:chExt cx="864096" cy="360040"/>
            </a:xfrm>
          </p:grpSpPr>
          <p:cxnSp>
            <p:nvCxnSpPr>
              <p:cNvPr id="12" name="11 Conector recto de flecha"/>
              <p:cNvCxnSpPr/>
              <p:nvPr/>
            </p:nvCxnSpPr>
            <p:spPr>
              <a:xfrm>
                <a:off x="4427984" y="4077072"/>
                <a:ext cx="86409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 de flecha"/>
              <p:cNvCxnSpPr/>
              <p:nvPr/>
            </p:nvCxnSpPr>
            <p:spPr>
              <a:xfrm flipH="1">
                <a:off x="4427984" y="4437112"/>
                <a:ext cx="79208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Flecha abajo"/>
          <p:cNvSpPr/>
          <p:nvPr/>
        </p:nvSpPr>
        <p:spPr>
          <a:xfrm>
            <a:off x="6228184" y="4797152"/>
            <a:ext cx="288032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851920" y="29249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052736"/>
            <a:ext cx="80794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Factores que afectan la actividad de la enzima</a:t>
            </a:r>
          </a:p>
          <a:p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E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s-E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Concentración de sustrato</a:t>
            </a:r>
          </a:p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 Concentración de la enzima</a:t>
            </a:r>
          </a:p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 pH del medio</a:t>
            </a:r>
          </a:p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 Temperatura</a:t>
            </a:r>
          </a:p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 Activadores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E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Inhibidores</a:t>
            </a:r>
            <a:endParaRPr lang="es-E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4"/>
          <a:stretch/>
        </p:blipFill>
        <p:spPr bwMode="auto">
          <a:xfrm>
            <a:off x="3833076" y="116632"/>
            <a:ext cx="289916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5" y="1544266"/>
            <a:ext cx="3000971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</a:rPr>
              <a:t>La oxidación de la glucosa  por la vía </a:t>
            </a:r>
            <a:r>
              <a:rPr lang="es-ES" sz="3200" dirty="0" err="1" smtClean="0">
                <a:solidFill>
                  <a:srgbClr val="C00000"/>
                </a:solidFill>
              </a:rPr>
              <a:t>glicolítica</a:t>
            </a:r>
            <a:r>
              <a:rPr lang="es-ES" sz="3200" dirty="0" smtClean="0">
                <a:solidFill>
                  <a:srgbClr val="C00000"/>
                </a:solidFill>
              </a:rPr>
              <a:t>, </a:t>
            </a:r>
            <a:r>
              <a:rPr lang="es-ES" sz="3200" dirty="0" smtClean="0"/>
              <a:t>en el interior de la célula</a:t>
            </a:r>
          </a:p>
          <a:p>
            <a:pPr algn="ctr"/>
            <a:r>
              <a:rPr lang="es-ES" sz="3200" dirty="0" smtClean="0"/>
              <a:t>requiere </a:t>
            </a:r>
          </a:p>
          <a:p>
            <a:pPr algn="ctr"/>
            <a:r>
              <a:rPr lang="es-ES" sz="3200" dirty="0" smtClean="0"/>
              <a:t>De  </a:t>
            </a:r>
            <a:r>
              <a:rPr lang="es-ES" sz="3600" dirty="0" smtClean="0">
                <a:solidFill>
                  <a:srgbClr val="C00000"/>
                </a:solidFill>
              </a:rPr>
              <a:t>10 enzimas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0868" y="4005064"/>
            <a:ext cx="3265639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latin typeface="Arial" pitchFamily="34" charset="0"/>
                <a:cs typeface="Arial" pitchFamily="34" charset="0"/>
              </a:rPr>
              <a:t>Produce un máximo de </a:t>
            </a:r>
          </a:p>
          <a:p>
            <a:pPr algn="ctr"/>
            <a:r>
              <a:rPr lang="es-E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 moles de ATP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por </a:t>
            </a:r>
          </a:p>
          <a:p>
            <a:pPr algn="ctr"/>
            <a:r>
              <a:rPr lang="es-ES" sz="3200" dirty="0">
                <a:latin typeface="Arial" pitchFamily="34" charset="0"/>
                <a:cs typeface="Arial" pitchFamily="34" charset="0"/>
              </a:rPr>
              <a:t>cada glucosa oxidada</a:t>
            </a:r>
          </a:p>
          <a:p>
            <a:pPr algn="ctr"/>
            <a:r>
              <a:rPr lang="es-ES" sz="3200" dirty="0">
                <a:latin typeface="Arial" pitchFamily="34" charset="0"/>
                <a:cs typeface="Arial" pitchFamily="34" charset="0"/>
              </a:rPr>
              <a:t> hasta CO2 y agua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5762976"/>
            <a:ext cx="342593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Vía de la glicólisis</a:t>
            </a:r>
            <a:endParaRPr lang="en-US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57" t="10410"/>
          <a:stretch/>
        </p:blipFill>
        <p:spPr bwMode="auto">
          <a:xfrm>
            <a:off x="6732240" y="385855"/>
            <a:ext cx="2411760" cy="592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0868" y="369328"/>
            <a:ext cx="3736920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u="sng" dirty="0" smtClean="0">
                <a:solidFill>
                  <a:srgbClr val="002060"/>
                </a:solidFill>
              </a:rPr>
              <a:t>Importancia de las enzimas</a:t>
            </a:r>
            <a:endParaRPr lang="en-US" sz="32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2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323528" y="1916832"/>
            <a:ext cx="8496944" cy="1080120"/>
            <a:chOff x="323528" y="1268760"/>
            <a:chExt cx="8496944" cy="1080120"/>
          </a:xfrm>
        </p:grpSpPr>
        <p:sp>
          <p:nvSpPr>
            <p:cNvPr id="34819" name="Text Box 2051"/>
            <p:cNvSpPr txBox="1">
              <a:spLocks noChangeArrowheads="1"/>
            </p:cNvSpPr>
            <p:nvPr/>
          </p:nvSpPr>
          <p:spPr bwMode="auto">
            <a:xfrm>
              <a:off x="395536" y="1268760"/>
              <a:ext cx="83282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itchFamily="2" charset="2"/>
                <a:buChar char="ü"/>
              </a:pP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Son </a:t>
              </a:r>
              <a:r>
                <a:rPr lang="es-VE" sz="2400" b="1" baseline="0" dirty="0">
                  <a:latin typeface="Arial" pitchFamily="34" charset="0"/>
                  <a:cs typeface="Arial" pitchFamily="34" charset="0"/>
                </a:rPr>
                <a:t>proteínas </a:t>
              </a: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compuestas por varias subunidades (proteína </a:t>
              </a:r>
              <a:r>
                <a:rPr lang="es-VE" sz="2400" b="1" baseline="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oligomérica</a:t>
              </a: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s-VE" sz="24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323528" y="1268760"/>
              <a:ext cx="8496944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15 Rectángulo redondeado"/>
          <p:cNvSpPr/>
          <p:nvPr/>
        </p:nvSpPr>
        <p:spPr>
          <a:xfrm>
            <a:off x="467544" y="404664"/>
            <a:ext cx="78488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s-VE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Enzimas    alostéricas</a:t>
            </a:r>
            <a:endParaRPr lang="es-VE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395536" y="3212976"/>
            <a:ext cx="8496944" cy="1800200"/>
            <a:chOff x="179512" y="620688"/>
            <a:chExt cx="8496944" cy="1800200"/>
          </a:xfrm>
        </p:grpSpPr>
        <p:sp>
          <p:nvSpPr>
            <p:cNvPr id="10" name="Text Box 2051"/>
            <p:cNvSpPr txBox="1">
              <a:spLocks noChangeArrowheads="1"/>
            </p:cNvSpPr>
            <p:nvPr/>
          </p:nvSpPr>
          <p:spPr bwMode="auto">
            <a:xfrm>
              <a:off x="179512" y="692696"/>
              <a:ext cx="832826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itchFamily="2" charset="2"/>
                <a:buChar char="ü"/>
              </a:pP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 Presentan  en  su  superficie además de un </a:t>
              </a:r>
              <a:r>
                <a:rPr lang="es-VE" sz="2400" b="1" dirty="0" smtClean="0">
                  <a:latin typeface="Arial" pitchFamily="34" charset="0"/>
                  <a:cs typeface="Arial" pitchFamily="34" charset="0"/>
                </a:rPr>
                <a:t>sitio catalítico</a:t>
              </a: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, un </a:t>
              </a:r>
              <a:r>
                <a:rPr lang="es-VE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sitio alostérico </a:t>
              </a: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al cual se unen </a:t>
              </a:r>
              <a:r>
                <a:rPr lang="es-VE" sz="2400" dirty="0" err="1" smtClean="0">
                  <a:latin typeface="Arial" pitchFamily="34" charset="0"/>
                  <a:cs typeface="Arial" pitchFamily="34" charset="0"/>
                </a:rPr>
                <a:t>ligandos</a:t>
              </a: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 que favorecen (</a:t>
              </a:r>
              <a:r>
                <a:rPr lang="es-VE" sz="2400" b="1" dirty="0" smtClean="0">
                  <a:latin typeface="Arial" pitchFamily="34" charset="0"/>
                  <a:cs typeface="Arial" pitchFamily="34" charset="0"/>
                </a:rPr>
                <a:t>activadores</a:t>
              </a: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) o desfavorecen  (</a:t>
              </a:r>
              <a:r>
                <a:rPr lang="es-VE" sz="2400" b="1" dirty="0" smtClean="0">
                  <a:latin typeface="Arial" pitchFamily="34" charset="0"/>
                  <a:cs typeface="Arial" pitchFamily="34" charset="0"/>
                </a:rPr>
                <a:t>inhibidores</a:t>
              </a:r>
              <a:r>
                <a:rPr lang="es-VE" sz="2400" dirty="0" smtClean="0">
                  <a:latin typeface="Arial" pitchFamily="34" charset="0"/>
                  <a:cs typeface="Arial" pitchFamily="34" charset="0"/>
                </a:rPr>
                <a:t>) la unión del S. </a:t>
              </a:r>
              <a:endParaRPr lang="es-VE" sz="240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179512" y="620688"/>
              <a:ext cx="8496944" cy="180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 Grupo"/>
          <p:cNvGrpSpPr/>
          <p:nvPr/>
        </p:nvGrpSpPr>
        <p:grpSpPr>
          <a:xfrm>
            <a:off x="323528" y="2420887"/>
            <a:ext cx="8206471" cy="1457004"/>
            <a:chOff x="251520" y="2060847"/>
            <a:chExt cx="8206471" cy="1457004"/>
          </a:xfrm>
        </p:grpSpPr>
        <p:sp>
          <p:nvSpPr>
            <p:cNvPr id="34820" name="Text Box 2052"/>
            <p:cNvSpPr txBox="1">
              <a:spLocks noChangeArrowheads="1"/>
            </p:cNvSpPr>
            <p:nvPr/>
          </p:nvSpPr>
          <p:spPr bwMode="auto">
            <a:xfrm>
              <a:off x="323528" y="2132856"/>
              <a:ext cx="799288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  <a:defRPr/>
              </a:pPr>
              <a:r>
                <a:rPr lang="es-VE" sz="2800" baseline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VE" sz="2800" b="1" dirty="0" smtClean="0">
                  <a:latin typeface="Arial" pitchFamily="34" charset="0"/>
                  <a:cs typeface="Arial" pitchFamily="34" charset="0"/>
                </a:rPr>
                <a:t>No  cumplen   </a:t>
              </a:r>
              <a:r>
                <a:rPr lang="es-VE" sz="2800" dirty="0" smtClean="0">
                  <a:latin typeface="Arial" pitchFamily="34" charset="0"/>
                  <a:cs typeface="Arial" pitchFamily="34" charset="0"/>
                </a:rPr>
                <a:t>con   la  </a:t>
              </a:r>
              <a:r>
                <a:rPr lang="es-VE" sz="2800" b="1" dirty="0" smtClean="0">
                  <a:latin typeface="Arial" pitchFamily="34" charset="0"/>
                  <a:cs typeface="Arial" pitchFamily="34" charset="0"/>
                </a:rPr>
                <a:t>cinética  de  Michaelis - Menten</a:t>
              </a:r>
              <a:r>
                <a:rPr lang="es-VE" sz="2800" dirty="0" smtClean="0">
                  <a:latin typeface="Arial" pitchFamily="34" charset="0"/>
                  <a:cs typeface="Arial" pitchFamily="34" charset="0"/>
                </a:rPr>
                <a:t>, y  presentan </a:t>
              </a:r>
              <a:r>
                <a:rPr lang="es-VE" sz="2800" b="1" dirty="0" smtClean="0">
                  <a:latin typeface="Arial" pitchFamily="34" charset="0"/>
                  <a:cs typeface="Arial" pitchFamily="34" charset="0"/>
                </a:rPr>
                <a:t> curvas sigmoides</a:t>
              </a:r>
              <a:endParaRPr lang="es-VE" sz="2800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51520" y="2060847"/>
              <a:ext cx="8206471" cy="14570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11 Grupo"/>
          <p:cNvGrpSpPr/>
          <p:nvPr/>
        </p:nvGrpSpPr>
        <p:grpSpPr>
          <a:xfrm>
            <a:off x="323528" y="4764053"/>
            <a:ext cx="8568952" cy="936104"/>
            <a:chOff x="251520" y="3645024"/>
            <a:chExt cx="8568952" cy="936104"/>
          </a:xfrm>
        </p:grpSpPr>
        <p:sp>
          <p:nvSpPr>
            <p:cNvPr id="34823" name="Text Box 2055"/>
            <p:cNvSpPr txBox="1">
              <a:spLocks noChangeArrowheads="1"/>
            </p:cNvSpPr>
            <p:nvPr/>
          </p:nvSpPr>
          <p:spPr bwMode="auto">
            <a:xfrm>
              <a:off x="323528" y="3645024"/>
              <a:ext cx="83884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</a:pP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Presentan </a:t>
              </a:r>
              <a:r>
                <a:rPr lang="es-VE" sz="2400" b="1" baseline="0" dirty="0">
                  <a:latin typeface="Arial" pitchFamily="34" charset="0"/>
                  <a:cs typeface="Arial" pitchFamily="34" charset="0"/>
                </a:rPr>
                <a:t>una ubicación específica dentro de una  ruta  </a:t>
              </a: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metabólica</a:t>
              </a:r>
              <a:endParaRPr lang="es-VE" sz="24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251520" y="3645024"/>
              <a:ext cx="8568952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251520" y="764704"/>
            <a:ext cx="8568952" cy="1152128"/>
            <a:chOff x="323528" y="2492896"/>
            <a:chExt cx="8496944" cy="1152128"/>
          </a:xfrm>
        </p:grpSpPr>
        <p:sp>
          <p:nvSpPr>
            <p:cNvPr id="17" name="Text Box 2052"/>
            <p:cNvSpPr txBox="1">
              <a:spLocks noChangeArrowheads="1"/>
            </p:cNvSpPr>
            <p:nvPr/>
          </p:nvSpPr>
          <p:spPr bwMode="auto">
            <a:xfrm>
              <a:off x="323528" y="2564904"/>
              <a:ext cx="82089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Wingdings" pitchFamily="2" charset="2"/>
                <a:buChar char="ü"/>
                <a:defRPr/>
              </a:pPr>
              <a:r>
                <a:rPr lang="es-VE" sz="2400" b="1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VE" sz="2800" b="1" baseline="0" dirty="0">
                  <a:latin typeface="Arial" pitchFamily="34" charset="0"/>
                  <a:cs typeface="Arial" pitchFamily="34" charset="0"/>
                </a:rPr>
                <a:t>Presentan cooperatividad </a:t>
              </a:r>
              <a:r>
                <a:rPr lang="es-VE" sz="2800" b="1" baseline="0" dirty="0" smtClean="0">
                  <a:latin typeface="Arial" pitchFamily="34" charset="0"/>
                  <a:cs typeface="Arial" pitchFamily="34" charset="0"/>
                </a:rPr>
                <a:t>en la  </a:t>
              </a:r>
              <a:r>
                <a:rPr lang="es-VE" sz="2800" b="1" baseline="0" dirty="0">
                  <a:latin typeface="Arial" pitchFamily="34" charset="0"/>
                  <a:cs typeface="Arial" pitchFamily="34" charset="0"/>
                </a:rPr>
                <a:t>unión del </a:t>
              </a:r>
              <a:r>
                <a:rPr lang="es-VE" sz="2800" b="1" baseline="0" dirty="0" smtClean="0">
                  <a:latin typeface="Arial" pitchFamily="34" charset="0"/>
                  <a:cs typeface="Arial" pitchFamily="34" charset="0"/>
                </a:rPr>
                <a:t>sustrato al sitio activo</a:t>
              </a:r>
              <a:endParaRPr lang="es-VE" sz="28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94931" y="2492896"/>
              <a:ext cx="8425541" cy="1152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8 Grupo"/>
          <p:cNvGrpSpPr/>
          <p:nvPr/>
        </p:nvGrpSpPr>
        <p:grpSpPr>
          <a:xfrm>
            <a:off x="899592" y="979071"/>
            <a:ext cx="2042124" cy="3038152"/>
            <a:chOff x="1403648" y="1196752"/>
            <a:chExt cx="2138536" cy="3384376"/>
          </a:xfrm>
        </p:grpSpPr>
        <p:sp>
          <p:nvSpPr>
            <p:cNvPr id="2" name="1 Rectángulo"/>
            <p:cNvSpPr/>
            <p:nvPr/>
          </p:nvSpPr>
          <p:spPr>
            <a:xfrm>
              <a:off x="1403648" y="1196752"/>
              <a:ext cx="1512168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2 Triángulo isósceles"/>
            <p:cNvSpPr/>
            <p:nvPr/>
          </p:nvSpPr>
          <p:spPr>
            <a:xfrm rot="16200000">
              <a:off x="2034468" y="1934081"/>
              <a:ext cx="826591" cy="93610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4 Arco de bloque"/>
            <p:cNvSpPr/>
            <p:nvPr/>
          </p:nvSpPr>
          <p:spPr>
            <a:xfrm rot="16200000">
              <a:off x="2483768" y="3140968"/>
              <a:ext cx="914400" cy="1202432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Triángulo isósceles"/>
          <p:cNvSpPr/>
          <p:nvPr/>
        </p:nvSpPr>
        <p:spPr>
          <a:xfrm rot="16200000">
            <a:off x="3711832" y="1696880"/>
            <a:ext cx="742030" cy="893902"/>
          </a:xfrm>
          <a:prstGeom prst="triangl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851920" y="3068960"/>
            <a:ext cx="941938" cy="387849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7395" y="3887940"/>
            <a:ext cx="1645846" cy="7459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Sitio</a:t>
            </a: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alostérico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12795" y="332656"/>
            <a:ext cx="183121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Sitio</a:t>
            </a: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activo</a:t>
            </a: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(catalítico)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16016" y="1916832"/>
            <a:ext cx="13997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sustrato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4048" y="2924944"/>
            <a:ext cx="348045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Modulador ( o Efector)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481110" y="1625487"/>
            <a:ext cx="618855" cy="258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2481110" y="3306166"/>
            <a:ext cx="825140" cy="5817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274825" y="1754770"/>
            <a:ext cx="137523" cy="64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274825" y="3112242"/>
            <a:ext cx="206285" cy="32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16016" y="3933056"/>
            <a:ext cx="1798919" cy="469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activador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092280" y="3933056"/>
            <a:ext cx="1737690" cy="469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inhibidor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821400" y="5055462"/>
            <a:ext cx="51368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Producen un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cambio conformacional de la proteína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01306" y="60711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Efector  Positivo (ACTIVADOR)……aumenta la velocidad máxima de la enzima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Efector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Negativo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(INHIBIDOR)…… disminuye la velocidad máxima de la enzima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Flecha abajo"/>
          <p:cNvSpPr/>
          <p:nvPr/>
        </p:nvSpPr>
        <p:spPr>
          <a:xfrm>
            <a:off x="6588224" y="4509120"/>
            <a:ext cx="484632" cy="5463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115616" y="105273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Enzima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6372200" y="3429000"/>
            <a:ext cx="72008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588224" y="39330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o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tmlimg3.scribdassets.com/d1eaj7yw39h2kxs/images/13-20e7d618a3/0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CC"/>
              </a:clrFrom>
              <a:clrTo>
                <a:srgbClr val="0000C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7" y="1245367"/>
            <a:ext cx="8496944" cy="608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20 Grupo"/>
          <p:cNvGrpSpPr/>
          <p:nvPr/>
        </p:nvGrpSpPr>
        <p:grpSpPr>
          <a:xfrm>
            <a:off x="344097" y="980728"/>
            <a:ext cx="8548384" cy="3600400"/>
            <a:chOff x="1719071" y="-600642"/>
            <a:chExt cx="7215205" cy="4929818"/>
          </a:xfrm>
        </p:grpSpPr>
        <p:sp>
          <p:nvSpPr>
            <p:cNvPr id="5" name="4 CuadroTexto"/>
            <p:cNvSpPr txBox="1"/>
            <p:nvPr/>
          </p:nvSpPr>
          <p:spPr>
            <a:xfrm>
              <a:off x="8144163" y="2864386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536384" y="3397037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8083385" y="3397037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260049" y="2797805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36384" y="2864386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713048" y="2797805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709530" y="3304364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436713" y="2864386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889712" y="2864386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066377" y="2797805"/>
              <a:ext cx="324992" cy="4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221156" y="3397037"/>
              <a:ext cx="322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  <a:sym typeface="Symbol"/>
                </a:rPr>
                <a:t>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000628" y="3214686"/>
              <a:ext cx="322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  <a:sym typeface="Symbol"/>
                </a:rPr>
                <a:t>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989383" y="3397037"/>
              <a:ext cx="322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  <a:sym typeface="Symbol"/>
                </a:rPr>
                <a:t>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221156" y="3863106"/>
              <a:ext cx="324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1719071" y="-600642"/>
              <a:ext cx="7215205" cy="2739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800" dirty="0">
                  <a:latin typeface="Arial" pitchFamily="34" charset="0"/>
                  <a:cs typeface="Arial" pitchFamily="34" charset="0"/>
                </a:rPr>
                <a:t>La </a:t>
              </a:r>
              <a:r>
                <a:rPr lang="es-ES" sz="2800" b="1" i="1" u="sng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cooperatividad </a:t>
              </a:r>
              <a:r>
                <a:rPr lang="es-ES" sz="2800" b="1" i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positiva </a:t>
              </a:r>
              <a:r>
                <a:rPr lang="es-ES" sz="2400" b="1" dirty="0">
                  <a:latin typeface="Arial" pitchFamily="34" charset="0"/>
                  <a:cs typeface="Arial" pitchFamily="34" charset="0"/>
                </a:rPr>
                <a:t>consiste en que la fijación de 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una molécula </a:t>
              </a:r>
              <a:r>
                <a:rPr lang="es-ES" sz="2400" b="1" dirty="0">
                  <a:latin typeface="Arial" pitchFamily="34" charset="0"/>
                  <a:cs typeface="Arial" pitchFamily="34" charset="0"/>
                </a:rPr>
                <a:t>de substrato 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(S) </a:t>
              </a:r>
              <a:r>
                <a:rPr lang="es-E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favorece </a:t>
              </a:r>
              <a:r>
                <a:rPr lang="es-E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la fijación del siguiente, </a:t>
              </a:r>
              <a:r>
                <a:rPr lang="es-E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mediante un aumento en las afinidades  de los sitios de unión vacantes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, y así hasta </a:t>
              </a:r>
              <a:r>
                <a:rPr lang="es-ES" sz="2400" b="1" dirty="0">
                  <a:latin typeface="Arial" pitchFamily="34" charset="0"/>
                  <a:cs typeface="Arial" pitchFamily="34" charset="0"/>
                </a:rPr>
                <a:t>ocuparse toda la 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enzima</a:t>
              </a:r>
              <a:endParaRPr lang="es-E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00628" y="3929066"/>
              <a:ext cx="324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989383" y="3863106"/>
              <a:ext cx="324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408153" y="5085184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Existe también </a:t>
            </a:r>
            <a:r>
              <a:rPr lang="es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cooperatividad negativa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cuando la fijación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de una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molécula de substrato dificulta la fijación del siguiente.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262" y="249784"/>
            <a:ext cx="897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err="1" smtClean="0">
                <a:solidFill>
                  <a:srgbClr val="000099"/>
                </a:solidFill>
              </a:rPr>
              <a:t>Cooperatividad</a:t>
            </a:r>
            <a:r>
              <a:rPr lang="es-ES" sz="3200" b="1" u="sng" dirty="0" smtClean="0">
                <a:solidFill>
                  <a:srgbClr val="000099"/>
                </a:solidFill>
              </a:rPr>
              <a:t> de la unión  del sustrato a la enzima</a:t>
            </a:r>
            <a:endParaRPr lang="en-US" sz="3200" b="1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7315200" cy="5888038"/>
          </a:xfrm>
        </p:spPr>
      </p:pic>
    </p:spTree>
    <p:extLst>
      <p:ext uri="{BB962C8B-B14F-4D97-AF65-F5344CB8AC3E}">
        <p14:creationId xmlns="" xmlns:p14="http://schemas.microsoft.com/office/powerpoint/2010/main" val="3421022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tmlimg3.scribdassets.com/d1eaj7yw39h2kxs/images/19-c2f7612660/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858016" cy="514920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28662" y="464344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0,2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99592" y="31409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0,6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899592" y="22768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0,8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57224" y="15716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1,0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857224" y="3857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0,4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35985" y="93270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Inhibidores y activadores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alostéricos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499992" y="328498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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inhibidor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131840" y="184482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 activador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275856" y="285293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Sin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 efector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000100" y="52863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0,0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285984" y="5715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2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275856" y="5733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4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286248" y="5715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6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220072" y="5733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8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156176" y="5733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10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092280" y="5733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12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812360" y="57332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43608" y="332656"/>
            <a:ext cx="70596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 u="sng" baseline="0" dirty="0">
                <a:solidFill>
                  <a:srgbClr val="002060"/>
                </a:solidFill>
                <a:latin typeface="Comic Sans MS" pitchFamily="66" charset="0"/>
              </a:rPr>
              <a:t>Cinética de las enzimas </a:t>
            </a:r>
            <a:r>
              <a:rPr lang="es-VE" sz="3200" u="sng" baseline="0" dirty="0" err="1">
                <a:solidFill>
                  <a:srgbClr val="002060"/>
                </a:solidFill>
                <a:latin typeface="Comic Sans MS" pitchFamily="66" charset="0"/>
              </a:rPr>
              <a:t>alostéricas</a:t>
            </a:r>
            <a:endParaRPr lang="es-VE" sz="3200" u="sng" baseline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2260" y="179111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Vmax</a:t>
            </a:r>
            <a:endParaRPr lang="en-U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65606" y="2855992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V</a:t>
            </a:r>
            <a:endParaRPr lang="en-US" sz="28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19666" y="1121152"/>
            <a:ext cx="25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  <a:sym typeface="Symbol"/>
              </a:rPr>
              <a:t>+ 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Activador alostérico</a:t>
            </a:r>
            <a:endParaRPr lang="es-E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17775" y="1490484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 + Inhibidor </a:t>
            </a:r>
            <a:r>
              <a:rPr lang="es-ES" b="1" dirty="0">
                <a:latin typeface="Arial" pitchFamily="34" charset="0"/>
                <a:cs typeface="Arial" pitchFamily="34" charset="0"/>
                <a:sym typeface="Symbol"/>
              </a:rPr>
              <a:t>alostérico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 Grupo"/>
          <p:cNvGrpSpPr/>
          <p:nvPr/>
        </p:nvGrpSpPr>
        <p:grpSpPr>
          <a:xfrm>
            <a:off x="4000500" y="1916180"/>
            <a:ext cx="1426648" cy="222125"/>
            <a:chOff x="4000500" y="1916180"/>
            <a:chExt cx="1426648" cy="222125"/>
          </a:xfrm>
        </p:grpSpPr>
        <p:sp>
          <p:nvSpPr>
            <p:cNvPr id="35847" name="Line 14"/>
            <p:cNvSpPr>
              <a:spLocks noChangeShapeType="1"/>
            </p:cNvSpPr>
            <p:nvPr/>
          </p:nvSpPr>
          <p:spPr bwMode="auto">
            <a:xfrm>
              <a:off x="4055548" y="191618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35848" name="Line 15"/>
            <p:cNvSpPr>
              <a:spLocks noChangeShapeType="1"/>
            </p:cNvSpPr>
            <p:nvPr/>
          </p:nvSpPr>
          <p:spPr bwMode="auto">
            <a:xfrm>
              <a:off x="4000500" y="2118912"/>
              <a:ext cx="1426647" cy="19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366155" y="984102"/>
            <a:ext cx="6515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0" baseline="0" dirty="0">
                <a:solidFill>
                  <a:srgbClr val="000099"/>
                </a:solidFill>
              </a:rPr>
              <a:t>a) </a:t>
            </a:r>
            <a:r>
              <a:rPr lang="es-VE" sz="2800" b="1" u="sng" baseline="0" dirty="0">
                <a:solidFill>
                  <a:srgbClr val="000099"/>
                </a:solidFill>
              </a:rPr>
              <a:t>Modelo </a:t>
            </a:r>
            <a:r>
              <a:rPr lang="es-VE" sz="2800" b="1" u="sng" baseline="0" dirty="0" smtClean="0">
                <a:solidFill>
                  <a:srgbClr val="000099"/>
                </a:solidFill>
              </a:rPr>
              <a:t>concertado </a:t>
            </a:r>
            <a:r>
              <a:rPr lang="es-VE" sz="2800" b="0" baseline="0" dirty="0" smtClean="0">
                <a:solidFill>
                  <a:srgbClr val="000099"/>
                </a:solidFill>
              </a:rPr>
              <a:t>, </a:t>
            </a:r>
            <a:r>
              <a:rPr lang="es-VE" sz="2800" b="0" baseline="0" dirty="0" err="1" smtClean="0">
                <a:solidFill>
                  <a:srgbClr val="000099"/>
                </a:solidFill>
              </a:rPr>
              <a:t>Monod</a:t>
            </a:r>
            <a:r>
              <a:rPr lang="es-VE" sz="2800" b="0" baseline="0" dirty="0" smtClean="0">
                <a:solidFill>
                  <a:srgbClr val="000099"/>
                </a:solidFill>
              </a:rPr>
              <a:t> y col.(1965)</a:t>
            </a:r>
            <a:endParaRPr lang="es-VE" sz="2800" b="0" baseline="0" dirty="0">
              <a:solidFill>
                <a:srgbClr val="000099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94575" y="1783182"/>
            <a:ext cx="1441870" cy="1310372"/>
            <a:chOff x="1763688" y="2209800"/>
            <a:chExt cx="1441870" cy="1310372"/>
          </a:xfrm>
        </p:grpSpPr>
        <p:sp>
          <p:nvSpPr>
            <p:cNvPr id="35842" name="Rectangle 6"/>
            <p:cNvSpPr>
              <a:spLocks noChangeArrowheads="1"/>
            </p:cNvSpPr>
            <p:nvPr/>
          </p:nvSpPr>
          <p:spPr bwMode="auto">
            <a:xfrm>
              <a:off x="2133600" y="2590800"/>
              <a:ext cx="304800" cy="304800"/>
            </a:xfrm>
            <a:prstGeom prst="rect">
              <a:avLst/>
            </a:prstGeom>
            <a:solidFill>
              <a:srgbClr val="00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VE"/>
            </a:p>
          </p:txBody>
        </p:sp>
        <p:sp>
          <p:nvSpPr>
            <p:cNvPr id="35843" name="Rectangle 7"/>
            <p:cNvSpPr>
              <a:spLocks noChangeArrowheads="1"/>
            </p:cNvSpPr>
            <p:nvPr/>
          </p:nvSpPr>
          <p:spPr bwMode="auto">
            <a:xfrm>
              <a:off x="2514600" y="2590800"/>
              <a:ext cx="304800" cy="304800"/>
            </a:xfrm>
            <a:prstGeom prst="rect">
              <a:avLst/>
            </a:prstGeom>
            <a:solidFill>
              <a:srgbClr val="00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VE"/>
            </a:p>
          </p:txBody>
        </p:sp>
        <p:sp>
          <p:nvSpPr>
            <p:cNvPr id="35844" name="Rectangle 8"/>
            <p:cNvSpPr>
              <a:spLocks noChangeArrowheads="1"/>
            </p:cNvSpPr>
            <p:nvPr/>
          </p:nvSpPr>
          <p:spPr bwMode="auto">
            <a:xfrm>
              <a:off x="2133600" y="2209800"/>
              <a:ext cx="304800" cy="304800"/>
            </a:xfrm>
            <a:prstGeom prst="rect">
              <a:avLst/>
            </a:prstGeom>
            <a:solidFill>
              <a:srgbClr val="00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VE"/>
            </a:p>
          </p:txBody>
        </p:sp>
        <p:sp>
          <p:nvSpPr>
            <p:cNvPr id="35845" name="Rectangle 9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00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VE"/>
            </a:p>
          </p:txBody>
        </p:sp>
        <p:sp>
          <p:nvSpPr>
            <p:cNvPr id="35850" name="Text Box 17"/>
            <p:cNvSpPr txBox="1">
              <a:spLocks noChangeArrowheads="1"/>
            </p:cNvSpPr>
            <p:nvPr/>
          </p:nvSpPr>
          <p:spPr bwMode="auto">
            <a:xfrm>
              <a:off x="1763688" y="2996952"/>
              <a:ext cx="14418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800" b="1" baseline="0" dirty="0"/>
                <a:t>Estado T</a:t>
              </a:r>
            </a:p>
          </p:txBody>
        </p:sp>
      </p:grp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9144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2954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4" name="Rectangle 22"/>
          <p:cNvSpPr>
            <a:spLocks noChangeArrowheads="1"/>
          </p:cNvSpPr>
          <p:nvPr/>
        </p:nvSpPr>
        <p:spPr bwMode="auto">
          <a:xfrm>
            <a:off x="914400" y="4724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5" name="Rectangle 23"/>
          <p:cNvSpPr>
            <a:spLocks noChangeArrowheads="1"/>
          </p:cNvSpPr>
          <p:nvPr/>
        </p:nvSpPr>
        <p:spPr bwMode="auto">
          <a:xfrm>
            <a:off x="1295400" y="4724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6" name="Rectangle 24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7" name="Rectangle 25"/>
          <p:cNvSpPr>
            <a:spLocks noChangeArrowheads="1"/>
          </p:cNvSpPr>
          <p:nvPr/>
        </p:nvSpPr>
        <p:spPr bwMode="auto">
          <a:xfrm>
            <a:off x="2971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8" name="Rectangle 26"/>
          <p:cNvSpPr>
            <a:spLocks noChangeArrowheads="1"/>
          </p:cNvSpPr>
          <p:nvPr/>
        </p:nvSpPr>
        <p:spPr bwMode="auto">
          <a:xfrm>
            <a:off x="2981325" y="4733925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59" name="Rectangle 27"/>
          <p:cNvSpPr>
            <a:spLocks noChangeArrowheads="1"/>
          </p:cNvSpPr>
          <p:nvPr/>
        </p:nvSpPr>
        <p:spPr bwMode="auto">
          <a:xfrm>
            <a:off x="4343400" y="51181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60" name="Rectangle 28"/>
          <p:cNvSpPr>
            <a:spLocks noChangeArrowheads="1"/>
          </p:cNvSpPr>
          <p:nvPr/>
        </p:nvSpPr>
        <p:spPr bwMode="auto">
          <a:xfrm>
            <a:off x="4724400" y="51181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61" name="Oval 30"/>
          <p:cNvSpPr>
            <a:spLocks noChangeArrowheads="1"/>
          </p:cNvSpPr>
          <p:nvPr/>
        </p:nvSpPr>
        <p:spPr bwMode="auto">
          <a:xfrm>
            <a:off x="2600325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2" name="Oval 31"/>
          <p:cNvSpPr>
            <a:spLocks noChangeArrowheads="1"/>
          </p:cNvSpPr>
          <p:nvPr/>
        </p:nvSpPr>
        <p:spPr bwMode="auto">
          <a:xfrm>
            <a:off x="4400550" y="466725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3" name="Oval 33"/>
          <p:cNvSpPr>
            <a:spLocks noChangeArrowheads="1"/>
          </p:cNvSpPr>
          <p:nvPr/>
        </p:nvSpPr>
        <p:spPr bwMode="auto">
          <a:xfrm>
            <a:off x="602615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4" name="Oval 32"/>
          <p:cNvSpPr>
            <a:spLocks noChangeArrowheads="1"/>
          </p:cNvSpPr>
          <p:nvPr/>
        </p:nvSpPr>
        <p:spPr bwMode="auto">
          <a:xfrm>
            <a:off x="4794250" y="46609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5" name="Oval 34"/>
          <p:cNvSpPr>
            <a:spLocks noChangeArrowheads="1"/>
          </p:cNvSpPr>
          <p:nvPr/>
        </p:nvSpPr>
        <p:spPr bwMode="auto">
          <a:xfrm>
            <a:off x="6045200" y="46355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6" name="Oval 36"/>
          <p:cNvSpPr>
            <a:spLocks noChangeArrowheads="1"/>
          </p:cNvSpPr>
          <p:nvPr/>
        </p:nvSpPr>
        <p:spPr bwMode="auto">
          <a:xfrm>
            <a:off x="768985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7" name="Oval 37"/>
          <p:cNvSpPr>
            <a:spLocks noChangeArrowheads="1"/>
          </p:cNvSpPr>
          <p:nvPr/>
        </p:nvSpPr>
        <p:spPr bwMode="auto">
          <a:xfrm>
            <a:off x="8077200" y="5029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8" name="Oval 38"/>
          <p:cNvSpPr>
            <a:spLocks noChangeArrowheads="1"/>
          </p:cNvSpPr>
          <p:nvPr/>
        </p:nvSpPr>
        <p:spPr bwMode="auto">
          <a:xfrm>
            <a:off x="7683500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69" name="Oval 39"/>
          <p:cNvSpPr>
            <a:spLocks noChangeArrowheads="1"/>
          </p:cNvSpPr>
          <p:nvPr/>
        </p:nvSpPr>
        <p:spPr bwMode="auto">
          <a:xfrm>
            <a:off x="8067675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70" name="Rectangle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VE"/>
          </a:p>
        </p:txBody>
      </p:sp>
      <p:sp>
        <p:nvSpPr>
          <p:cNvPr id="35871" name="Oval 35"/>
          <p:cNvSpPr>
            <a:spLocks noChangeArrowheads="1"/>
          </p:cNvSpPr>
          <p:nvPr/>
        </p:nvSpPr>
        <p:spPr bwMode="auto">
          <a:xfrm>
            <a:off x="6438900" y="4648200"/>
            <a:ext cx="390525" cy="381000"/>
          </a:xfrm>
          <a:prstGeom prst="ellipse">
            <a:avLst/>
          </a:prstGeom>
          <a:gradFill rotWithShape="0">
            <a:gsLst>
              <a:gs pos="0">
                <a:srgbClr val="FFEEA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VE"/>
          </a:p>
        </p:txBody>
      </p:sp>
      <p:sp>
        <p:nvSpPr>
          <p:cNvPr id="35872" name="Line 40"/>
          <p:cNvSpPr>
            <a:spLocks noChangeShapeType="1"/>
          </p:cNvSpPr>
          <p:nvPr/>
        </p:nvSpPr>
        <p:spPr bwMode="auto">
          <a:xfrm>
            <a:off x="20574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3" name="Line 41"/>
          <p:cNvSpPr>
            <a:spLocks noChangeShapeType="1"/>
          </p:cNvSpPr>
          <p:nvPr/>
        </p:nvSpPr>
        <p:spPr bwMode="auto">
          <a:xfrm>
            <a:off x="38100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4" name="Line 42"/>
          <p:cNvSpPr>
            <a:spLocks noChangeShapeType="1"/>
          </p:cNvSpPr>
          <p:nvPr/>
        </p:nvSpPr>
        <p:spPr bwMode="auto">
          <a:xfrm>
            <a:off x="54864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5" name="Line 43"/>
          <p:cNvSpPr>
            <a:spLocks noChangeShapeType="1"/>
          </p:cNvSpPr>
          <p:nvPr/>
        </p:nvSpPr>
        <p:spPr bwMode="auto">
          <a:xfrm>
            <a:off x="7162800" y="48768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6" name="Line 44"/>
          <p:cNvSpPr>
            <a:spLocks noChangeShapeType="1"/>
          </p:cNvSpPr>
          <p:nvPr/>
        </p:nvSpPr>
        <p:spPr bwMode="auto">
          <a:xfrm>
            <a:off x="19050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7" name="Line 45"/>
          <p:cNvSpPr>
            <a:spLocks noChangeShapeType="1"/>
          </p:cNvSpPr>
          <p:nvPr/>
        </p:nvSpPr>
        <p:spPr bwMode="auto">
          <a:xfrm>
            <a:off x="36576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8" name="Line 46"/>
          <p:cNvSpPr>
            <a:spLocks noChangeShapeType="1"/>
          </p:cNvSpPr>
          <p:nvPr/>
        </p:nvSpPr>
        <p:spPr bwMode="auto">
          <a:xfrm>
            <a:off x="53340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79" name="Line 47"/>
          <p:cNvSpPr>
            <a:spLocks noChangeShapeType="1"/>
          </p:cNvSpPr>
          <p:nvPr/>
        </p:nvSpPr>
        <p:spPr bwMode="auto">
          <a:xfrm>
            <a:off x="7010400" y="50292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5880" name="Text Box 48"/>
          <p:cNvSpPr txBox="1">
            <a:spLocks noChangeArrowheads="1"/>
          </p:cNvSpPr>
          <p:nvPr/>
        </p:nvSpPr>
        <p:spPr bwMode="auto">
          <a:xfrm>
            <a:off x="251520" y="3861048"/>
            <a:ext cx="6747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0" baseline="0" dirty="0"/>
              <a:t>b) </a:t>
            </a:r>
            <a:r>
              <a:rPr lang="es-VE" sz="2800" b="1" u="sng" baseline="0" dirty="0"/>
              <a:t>Modelo </a:t>
            </a:r>
            <a:r>
              <a:rPr lang="es-VE" sz="2800" b="1" u="sng" baseline="0" dirty="0" smtClean="0"/>
              <a:t>secuencial </a:t>
            </a:r>
            <a:r>
              <a:rPr lang="es-VE" sz="2800" b="0" baseline="0" dirty="0" smtClean="0"/>
              <a:t>, </a:t>
            </a:r>
            <a:r>
              <a:rPr lang="es-VE" sz="2800" b="0" baseline="0" dirty="0" err="1" smtClean="0"/>
              <a:t>Koshland</a:t>
            </a:r>
            <a:r>
              <a:rPr lang="es-VE" sz="2800" b="0" baseline="0" dirty="0" smtClean="0"/>
              <a:t> </a:t>
            </a:r>
            <a:r>
              <a:rPr lang="es-VE" sz="2800" dirty="0" smtClean="0"/>
              <a:t>y col(1966) .</a:t>
            </a:r>
            <a:endParaRPr lang="es-VE" sz="2800" b="0" baseline="0" dirty="0"/>
          </a:p>
        </p:txBody>
      </p:sp>
      <p:sp>
        <p:nvSpPr>
          <p:cNvPr id="35881" name="Text Box 49"/>
          <p:cNvSpPr txBox="1">
            <a:spLocks noChangeArrowheads="1"/>
          </p:cNvSpPr>
          <p:nvPr/>
        </p:nvSpPr>
        <p:spPr bwMode="auto">
          <a:xfrm>
            <a:off x="539552" y="5517232"/>
            <a:ext cx="1418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0" baseline="0" dirty="0"/>
              <a:t>Estado T</a:t>
            </a:r>
          </a:p>
        </p:txBody>
      </p:sp>
      <p:sp>
        <p:nvSpPr>
          <p:cNvPr id="35882" name="Text Box 50"/>
          <p:cNvSpPr txBox="1">
            <a:spLocks noChangeArrowheads="1"/>
          </p:cNvSpPr>
          <p:nvPr/>
        </p:nvSpPr>
        <p:spPr bwMode="auto">
          <a:xfrm>
            <a:off x="7308304" y="5517232"/>
            <a:ext cx="1439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VE" sz="2800" b="0" baseline="0" dirty="0"/>
              <a:t>Estado R</a:t>
            </a:r>
          </a:p>
        </p:txBody>
      </p:sp>
      <p:sp>
        <p:nvSpPr>
          <p:cNvPr id="35883" name="Text Box 51"/>
          <p:cNvSpPr txBox="1">
            <a:spLocks noChangeArrowheads="1"/>
          </p:cNvSpPr>
          <p:nvPr/>
        </p:nvSpPr>
        <p:spPr bwMode="auto">
          <a:xfrm>
            <a:off x="55413" y="143054"/>
            <a:ext cx="9026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 b="0" u="sng" baseline="0" dirty="0">
                <a:solidFill>
                  <a:srgbClr val="002060"/>
                </a:solidFill>
                <a:latin typeface="Comic Sans MS" pitchFamily="66" charset="0"/>
              </a:rPr>
              <a:t>Modelos de interacción </a:t>
            </a:r>
            <a:r>
              <a:rPr lang="es-VE" sz="3200" b="0" u="sng" baseline="0" dirty="0" smtClean="0">
                <a:solidFill>
                  <a:srgbClr val="002060"/>
                </a:solidFill>
                <a:latin typeface="Comic Sans MS" pitchFamily="66" charset="0"/>
              </a:rPr>
              <a:t>de enzimas </a:t>
            </a:r>
            <a:r>
              <a:rPr lang="es-VE" sz="3200" b="0" u="sng" baseline="0" dirty="0" err="1" smtClean="0">
                <a:solidFill>
                  <a:srgbClr val="002060"/>
                </a:solidFill>
                <a:latin typeface="Comic Sans MS" pitchFamily="66" charset="0"/>
              </a:rPr>
              <a:t>alostéricas</a:t>
            </a:r>
            <a:endParaRPr lang="es-VE" sz="3200" b="0" u="sng" baseline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5" name="2 Grupo"/>
          <p:cNvGrpSpPr/>
          <p:nvPr/>
        </p:nvGrpSpPr>
        <p:grpSpPr>
          <a:xfrm>
            <a:off x="6588587" y="1771593"/>
            <a:ext cx="1465914" cy="1333614"/>
            <a:chOff x="5292080" y="2114550"/>
            <a:chExt cx="1465914" cy="1333614"/>
          </a:xfrm>
        </p:grpSpPr>
        <p:sp>
          <p:nvSpPr>
            <p:cNvPr id="35846" name="Oval 13"/>
            <p:cNvSpPr>
              <a:spLocks noChangeArrowheads="1"/>
            </p:cNvSpPr>
            <p:nvPr/>
          </p:nvSpPr>
          <p:spPr bwMode="auto">
            <a:xfrm>
              <a:off x="6019800" y="2471738"/>
              <a:ext cx="381000" cy="366712"/>
            </a:xfrm>
            <a:prstGeom prst="ellipse">
              <a:avLst/>
            </a:prstGeom>
            <a:gradFill rotWithShape="0">
              <a:gsLst>
                <a:gs pos="0">
                  <a:srgbClr val="FFEEA9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5851" name="Text Box 18"/>
            <p:cNvSpPr txBox="1">
              <a:spLocks noChangeArrowheads="1"/>
            </p:cNvSpPr>
            <p:nvPr/>
          </p:nvSpPr>
          <p:spPr bwMode="auto">
            <a:xfrm>
              <a:off x="5292080" y="2924944"/>
              <a:ext cx="14659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VE" sz="2800" b="1" baseline="0" dirty="0"/>
                <a:t>Estado R</a:t>
              </a:r>
            </a:p>
          </p:txBody>
        </p:sp>
        <p:sp>
          <p:nvSpPr>
            <p:cNvPr id="35884" name="Oval 52"/>
            <p:cNvSpPr>
              <a:spLocks noChangeArrowheads="1"/>
            </p:cNvSpPr>
            <p:nvPr/>
          </p:nvSpPr>
          <p:spPr bwMode="auto">
            <a:xfrm>
              <a:off x="6019800" y="2114550"/>
              <a:ext cx="381000" cy="366713"/>
            </a:xfrm>
            <a:prstGeom prst="ellipse">
              <a:avLst/>
            </a:prstGeom>
            <a:gradFill rotWithShape="0">
              <a:gsLst>
                <a:gs pos="0">
                  <a:srgbClr val="FFEEA9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5885" name="Oval 53"/>
            <p:cNvSpPr>
              <a:spLocks noChangeArrowheads="1"/>
            </p:cNvSpPr>
            <p:nvPr/>
          </p:nvSpPr>
          <p:spPr bwMode="auto">
            <a:xfrm>
              <a:off x="5619750" y="2476500"/>
              <a:ext cx="381000" cy="366713"/>
            </a:xfrm>
            <a:prstGeom prst="ellipse">
              <a:avLst/>
            </a:prstGeom>
            <a:gradFill rotWithShape="0">
              <a:gsLst>
                <a:gs pos="0">
                  <a:srgbClr val="FFEEA9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  <p:sp>
          <p:nvSpPr>
            <p:cNvPr id="35886" name="Oval 54"/>
            <p:cNvSpPr>
              <a:spLocks noChangeArrowheads="1"/>
            </p:cNvSpPr>
            <p:nvPr/>
          </p:nvSpPr>
          <p:spPr bwMode="auto">
            <a:xfrm>
              <a:off x="5619750" y="2114550"/>
              <a:ext cx="381000" cy="366713"/>
            </a:xfrm>
            <a:prstGeom prst="ellipse">
              <a:avLst/>
            </a:prstGeom>
            <a:gradFill rotWithShape="0">
              <a:gsLst>
                <a:gs pos="0">
                  <a:srgbClr val="FFEEA9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VE"/>
            </a:p>
          </p:txBody>
        </p:sp>
      </p:grpSp>
      <p:sp>
        <p:nvSpPr>
          <p:cNvPr id="47" name="46 CuadroTexto"/>
          <p:cNvSpPr txBox="1"/>
          <p:nvPr/>
        </p:nvSpPr>
        <p:spPr>
          <a:xfrm>
            <a:off x="2117354" y="6422816"/>
            <a:ext cx="448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Estados </a:t>
            </a:r>
            <a:r>
              <a:rPr lang="es-ES" b="1" dirty="0" err="1" smtClean="0"/>
              <a:t>conformacionales</a:t>
            </a:r>
            <a:r>
              <a:rPr lang="es-ES" b="1" dirty="0" smtClean="0"/>
              <a:t> de los monómeros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57631" y="3082374"/>
            <a:ext cx="28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Conformación   de 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</a:rPr>
              <a:t>Baja afinidad de una enzima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625165" y="3082314"/>
            <a:ext cx="288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Conformación </a:t>
            </a:r>
            <a:r>
              <a:rPr lang="es-ES" b="1" dirty="0" smtClean="0">
                <a:solidFill>
                  <a:srgbClr val="C00000"/>
                </a:solidFill>
              </a:rPr>
              <a:t> de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</a:rPr>
              <a:t> alta afinidad de una enzima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55862" y="2197266"/>
            <a:ext cx="3846374" cy="92333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La transición del cambio se da a la vez </a:t>
            </a:r>
          </a:p>
          <a:p>
            <a:pPr algn="ctr"/>
            <a:r>
              <a:rPr lang="es-ES" b="1" dirty="0" smtClean="0"/>
              <a:t>en todos los monómeros</a:t>
            </a:r>
          </a:p>
          <a:p>
            <a:pPr algn="ctr"/>
            <a:r>
              <a:rPr lang="es-ES" b="1" dirty="0" smtClean="0"/>
              <a:t>(ley del todo o nada)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953694" y="2658931"/>
            <a:ext cx="6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99"/>
                </a:solidFill>
              </a:rPr>
              <a:t>tight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938485" y="2658931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99"/>
                </a:solidFill>
              </a:rPr>
              <a:t>relaxed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128650" y="5640586"/>
            <a:ext cx="3008837" cy="64633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La transición del </a:t>
            </a:r>
            <a:r>
              <a:rPr lang="es-ES" b="1" dirty="0"/>
              <a:t>cambio </a:t>
            </a:r>
            <a:endParaRPr lang="es-ES" b="1" dirty="0" smtClean="0"/>
          </a:p>
          <a:p>
            <a:pPr algn="ctr"/>
            <a:r>
              <a:rPr lang="es-ES" b="1" dirty="0" smtClean="0"/>
              <a:t>Es progresiva y </a:t>
            </a:r>
            <a:r>
              <a:rPr lang="es-ES" b="1" dirty="0" err="1" smtClean="0"/>
              <a:t>acumulatoria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Las diferentes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vías  metabólicas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organismo  están sometidas a 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regulación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7 Grupo"/>
          <p:cNvGrpSpPr/>
          <p:nvPr/>
        </p:nvGrpSpPr>
        <p:grpSpPr>
          <a:xfrm>
            <a:off x="683568" y="2348880"/>
            <a:ext cx="7776864" cy="1080120"/>
            <a:chOff x="683568" y="2492896"/>
            <a:chExt cx="7632848" cy="936104"/>
          </a:xfrm>
        </p:grpSpPr>
        <p:sp>
          <p:nvSpPr>
            <p:cNvPr id="7" name="6 Rectángulo redondeado"/>
            <p:cNvSpPr/>
            <p:nvPr/>
          </p:nvSpPr>
          <p:spPr>
            <a:xfrm>
              <a:off x="683568" y="2492896"/>
              <a:ext cx="7632848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83568" y="2636912"/>
              <a:ext cx="753706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3200" dirty="0" smtClean="0">
                  <a:latin typeface="Arial" pitchFamily="34" charset="0"/>
                  <a:cs typeface="Arial" pitchFamily="34" charset="0"/>
                </a:rPr>
                <a:t>¿Como se lleva  a cabo esta regulación?</a:t>
              </a:r>
              <a:endParaRPr lang="es-ES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9 Grupo"/>
          <p:cNvGrpSpPr/>
          <p:nvPr/>
        </p:nvGrpSpPr>
        <p:grpSpPr>
          <a:xfrm>
            <a:off x="539552" y="3789040"/>
            <a:ext cx="8208912" cy="2592288"/>
            <a:chOff x="539552" y="3789040"/>
            <a:chExt cx="8208912" cy="2808312"/>
          </a:xfrm>
        </p:grpSpPr>
        <p:sp>
          <p:nvSpPr>
            <p:cNvPr id="6" name="5 CuadroTexto"/>
            <p:cNvSpPr txBox="1"/>
            <p:nvPr/>
          </p:nvSpPr>
          <p:spPr>
            <a:xfrm>
              <a:off x="611560" y="3933056"/>
              <a:ext cx="80648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R: M</a:t>
              </a:r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ediante la 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regulación de la actividad catalítica </a:t>
              </a:r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de algunas de las 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enzimas q</a:t>
              </a:r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ue participan en la vía </a:t>
              </a:r>
              <a:r>
                <a:rPr lang="es-ES" sz="2400" dirty="0" err="1" smtClean="0">
                  <a:latin typeface="Arial" pitchFamily="34" charset="0"/>
                  <a:cs typeface="Arial" pitchFamily="34" charset="0"/>
                </a:rPr>
                <a:t>metabólica,denominadas</a:t>
              </a:r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2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ENZIMAS REGULADORAS, que se encuentran ubicadas al comienzo de la vía metabólica y, presentan una cinética sigmoidea, por tanto son enzimas alostéricas </a:t>
              </a:r>
              <a:endParaRPr lang="es-E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539552" y="3789040"/>
              <a:ext cx="8208912" cy="2808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2 Grupo"/>
          <p:cNvGrpSpPr/>
          <p:nvPr/>
        </p:nvGrpSpPr>
        <p:grpSpPr>
          <a:xfrm>
            <a:off x="429034" y="358582"/>
            <a:ext cx="8319430" cy="648072"/>
            <a:chOff x="429034" y="358582"/>
            <a:chExt cx="8319430" cy="648072"/>
          </a:xfrm>
        </p:grpSpPr>
        <p:sp>
          <p:nvSpPr>
            <p:cNvPr id="2" name="1 CuadroTexto"/>
            <p:cNvSpPr txBox="1"/>
            <p:nvPr/>
          </p:nvSpPr>
          <p:spPr>
            <a:xfrm>
              <a:off x="652154" y="378054"/>
              <a:ext cx="8036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 smtClean="0">
                  <a:latin typeface="Arial" pitchFamily="34" charset="0"/>
                  <a:cs typeface="Arial" pitchFamily="34" charset="0"/>
                </a:rPr>
                <a:t>Enzimas reguladoras son enzimas </a:t>
              </a:r>
              <a:r>
                <a:rPr lang="es-ES" sz="2800" b="1" dirty="0" err="1" smtClean="0">
                  <a:latin typeface="Arial" pitchFamily="34" charset="0"/>
                  <a:cs typeface="Arial" pitchFamily="34" charset="0"/>
                </a:rPr>
                <a:t>alostéricas</a:t>
              </a:r>
              <a:endParaRPr lang="es-E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429034" y="358582"/>
              <a:ext cx="8319430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space.utexas.edu/yg387/MetabolicPathway.jpg"/>
          <p:cNvPicPr>
            <a:picLocks noChangeAspect="1" noChangeArrowheads="1"/>
          </p:cNvPicPr>
          <p:nvPr/>
        </p:nvPicPr>
        <p:blipFill>
          <a:blip r:embed="rId2" cstate="print"/>
          <a:srcRect l="5028" r="3631" b="48458"/>
          <a:stretch>
            <a:fillRect/>
          </a:stretch>
        </p:blipFill>
        <p:spPr bwMode="auto">
          <a:xfrm>
            <a:off x="714348" y="642918"/>
            <a:ext cx="7786742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74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Regulación de una vía metabólica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9087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Vía metabólica con ramificación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ejemplo: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s-ES" sz="1600" dirty="0" smtClean="0"/>
              <a:t>a vía metabólica de  la síntesis de nucleótidos purínicos y </a:t>
            </a:r>
            <a:r>
              <a:rPr lang="es-ES" sz="1600" dirty="0" err="1" smtClean="0"/>
              <a:t>pirimidínicos</a:t>
            </a:r>
            <a:endParaRPr lang="es-ES" sz="1600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971600" y="1846406"/>
          <a:ext cx="73448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 de flecha"/>
          <p:cNvCxnSpPr/>
          <p:nvPr/>
        </p:nvCxnSpPr>
        <p:spPr>
          <a:xfrm flipV="1">
            <a:off x="2051720" y="3214558"/>
            <a:ext cx="0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347864" y="3210864"/>
            <a:ext cx="0" cy="4320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355976" y="3430582"/>
            <a:ext cx="288032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283968" y="2278454"/>
            <a:ext cx="360040" cy="14401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6012160" y="2350462"/>
            <a:ext cx="0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7164288" y="2346768"/>
            <a:ext cx="0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6084168" y="3862630"/>
            <a:ext cx="0" cy="4320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7308304" y="3862630"/>
            <a:ext cx="0" cy="4320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835696" y="37186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E1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429467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E7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851920" y="19904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E4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923928" y="37186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E3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131840" y="37186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E2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092280" y="26384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E6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96136" y="26384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E5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092280" y="429467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E8</a:t>
            </a:r>
            <a:endParaRPr lang="es-E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Flecha abajo"/>
          <p:cNvSpPr/>
          <p:nvPr/>
        </p:nvSpPr>
        <p:spPr>
          <a:xfrm flipH="1">
            <a:off x="1907704" y="2132856"/>
            <a:ext cx="288032" cy="5019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abajo"/>
          <p:cNvSpPr/>
          <p:nvPr/>
        </p:nvSpPr>
        <p:spPr>
          <a:xfrm rot="18817237" flipH="1" flipV="1">
            <a:off x="4602706" y="3706401"/>
            <a:ext cx="247237" cy="4126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lecha abajo"/>
          <p:cNvSpPr/>
          <p:nvPr/>
        </p:nvSpPr>
        <p:spPr>
          <a:xfrm rot="1285382">
            <a:off x="4411965" y="1713191"/>
            <a:ext cx="241059" cy="3905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57 Grupo"/>
          <p:cNvGrpSpPr/>
          <p:nvPr/>
        </p:nvGrpSpPr>
        <p:grpSpPr>
          <a:xfrm>
            <a:off x="323528" y="4869160"/>
            <a:ext cx="7478025" cy="1552238"/>
            <a:chOff x="323528" y="4869160"/>
            <a:chExt cx="7478025" cy="1552238"/>
          </a:xfrm>
        </p:grpSpPr>
        <p:grpSp>
          <p:nvGrpSpPr>
            <p:cNvPr id="6" name="26 Grupo"/>
            <p:cNvGrpSpPr/>
            <p:nvPr/>
          </p:nvGrpSpPr>
          <p:grpSpPr>
            <a:xfrm>
              <a:off x="323528" y="4869160"/>
              <a:ext cx="936104" cy="386867"/>
              <a:chOff x="1406" y="886687"/>
              <a:chExt cx="917750" cy="458875"/>
            </a:xfrm>
            <a:noFill/>
          </p:grpSpPr>
          <p:sp>
            <p:nvSpPr>
              <p:cNvPr id="28" name="27 Rectángulo redondeado"/>
              <p:cNvSpPr/>
              <p:nvPr/>
            </p:nvSpPr>
            <p:spPr>
              <a:xfrm>
                <a:off x="1406" y="886687"/>
                <a:ext cx="917750" cy="45887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28 Rectángulo"/>
              <p:cNvSpPr/>
              <p:nvPr/>
            </p:nvSpPr>
            <p:spPr>
              <a:xfrm>
                <a:off x="14846" y="900127"/>
                <a:ext cx="890870" cy="43199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8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29 CuadroTexto"/>
            <p:cNvSpPr txBox="1"/>
            <p:nvPr/>
          </p:nvSpPr>
          <p:spPr>
            <a:xfrm>
              <a:off x="1403648" y="4869160"/>
              <a:ext cx="4673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= representa a un 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metabolito</a:t>
              </a:r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 de la vía 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 flipV="1">
              <a:off x="827584" y="5373216"/>
              <a:ext cx="0" cy="43204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1331640" y="5445224"/>
              <a:ext cx="5840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= representa a una 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enzima de la vía metabólica</a:t>
              </a:r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1403648" y="6021288"/>
              <a:ext cx="63979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= representa a una 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enzima regulatoria </a:t>
              </a:r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E1,E3 y E4</a:t>
              </a:r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45 Flecha abajo"/>
            <p:cNvSpPr/>
            <p:nvPr/>
          </p:nvSpPr>
          <p:spPr>
            <a:xfrm flipH="1">
              <a:off x="755576" y="5949280"/>
              <a:ext cx="288032" cy="43204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58 Rectángulo redondeado"/>
          <p:cNvSpPr/>
          <p:nvPr/>
        </p:nvSpPr>
        <p:spPr>
          <a:xfrm>
            <a:off x="179512" y="4797152"/>
            <a:ext cx="7776864" cy="1800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1115616" y="188640"/>
            <a:ext cx="626469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33968" y="369337"/>
            <a:ext cx="603883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u="sng" dirty="0" smtClean="0">
                <a:solidFill>
                  <a:srgbClr val="002060"/>
                </a:solidFill>
              </a:rPr>
              <a:t>Reacción catalizada por una enzima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13346" y="1268760"/>
            <a:ext cx="8185957" cy="936104"/>
            <a:chOff x="413346" y="1268760"/>
            <a:chExt cx="8185957" cy="936104"/>
          </a:xfrm>
        </p:grpSpPr>
        <p:sp>
          <p:nvSpPr>
            <p:cNvPr id="3" name="2 CuadroTexto"/>
            <p:cNvSpPr txBox="1"/>
            <p:nvPr/>
          </p:nvSpPr>
          <p:spPr>
            <a:xfrm>
              <a:off x="413346" y="1268760"/>
              <a:ext cx="8185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3600" dirty="0"/>
                <a:t>Las enzimas unen </a:t>
              </a:r>
              <a:r>
                <a:rPr lang="es-ES" sz="3600" dirty="0" smtClean="0"/>
                <a:t>a </a:t>
              </a:r>
              <a:r>
                <a:rPr lang="es-ES" sz="3600" i="1" dirty="0" smtClean="0"/>
                <a:t>sustratos</a:t>
              </a:r>
              <a:r>
                <a:rPr lang="es-ES" sz="3600" dirty="0" smtClean="0"/>
                <a:t> (</a:t>
              </a:r>
              <a:r>
                <a:rPr lang="es-ES" sz="3600" dirty="0"/>
                <a:t>reactantes</a:t>
              </a:r>
              <a:r>
                <a:rPr lang="es-ES" sz="3600" dirty="0" smtClean="0"/>
                <a:t>), los convierten  en  productos y liberan los </a:t>
              </a:r>
              <a:r>
                <a:rPr lang="es-ES" sz="3600" i="1" dirty="0" smtClean="0"/>
                <a:t>productos</a:t>
              </a:r>
              <a:endParaRPr lang="en-US" sz="3600" dirty="0"/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449136" y="1268760"/>
              <a:ext cx="8150167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8887" y="4221088"/>
            <a:ext cx="8879778" cy="2062103"/>
            <a:chOff x="18887" y="4005064"/>
            <a:chExt cx="8879778" cy="2062103"/>
          </a:xfrm>
        </p:grpSpPr>
        <p:sp>
          <p:nvSpPr>
            <p:cNvPr id="4" name="3 CuadroTexto"/>
            <p:cNvSpPr txBox="1"/>
            <p:nvPr/>
          </p:nvSpPr>
          <p:spPr>
            <a:xfrm>
              <a:off x="78193" y="4005064"/>
              <a:ext cx="88204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/>
                <a:t>Las reacciones catalizadas por enzimas tienen </a:t>
              </a:r>
              <a:r>
                <a:rPr lang="es-ES" sz="3200" dirty="0">
                  <a:solidFill>
                    <a:srgbClr val="C00000"/>
                  </a:solidFill>
                </a:rPr>
                <a:t>3 pasos </a:t>
              </a:r>
              <a:r>
                <a:rPr lang="es-ES" sz="3200" dirty="0" smtClean="0">
                  <a:solidFill>
                    <a:srgbClr val="C00000"/>
                  </a:solidFill>
                </a:rPr>
                <a:t>básicos.</a:t>
              </a:r>
              <a:endParaRPr lang="es-ES" sz="3200" dirty="0">
                <a:solidFill>
                  <a:srgbClr val="C00000"/>
                </a:solidFill>
              </a:endParaRPr>
            </a:p>
            <a:p>
              <a:endParaRPr lang="es-ES" sz="3200" dirty="0"/>
            </a:p>
            <a:p>
              <a:r>
                <a:rPr lang="es-ES" sz="3200" dirty="0" smtClean="0"/>
                <a:t>1. Unión </a:t>
              </a:r>
              <a:r>
                <a:rPr lang="es-ES" sz="3200" dirty="0"/>
                <a:t>del </a:t>
              </a:r>
              <a:r>
                <a:rPr lang="es-ES" sz="3200" dirty="0" smtClean="0"/>
                <a:t>sustrato: </a:t>
              </a:r>
              <a:r>
                <a:rPr lang="es-ES" sz="3200" dirty="0" smtClean="0">
                  <a:solidFill>
                    <a:srgbClr val="C00000"/>
                  </a:solidFill>
                </a:rPr>
                <a:t>E +S  </a:t>
              </a:r>
              <a:r>
                <a:rPr lang="es-ES" sz="3200" dirty="0" smtClean="0">
                  <a:solidFill>
                    <a:srgbClr val="C00000"/>
                  </a:solidFill>
                  <a:sym typeface="Symbol"/>
                </a:rPr>
                <a:t></a:t>
              </a:r>
              <a:r>
                <a:rPr lang="es-ES" sz="3200" dirty="0" smtClean="0">
                  <a:solidFill>
                    <a:srgbClr val="C00000"/>
                  </a:solidFill>
                </a:rPr>
                <a:t>  ES</a:t>
              </a:r>
              <a:endParaRPr lang="es-ES" sz="3200" dirty="0">
                <a:solidFill>
                  <a:srgbClr val="C00000"/>
                </a:solidFill>
              </a:endParaRPr>
            </a:p>
            <a:p>
              <a:r>
                <a:rPr lang="es-ES" sz="3200" dirty="0" smtClean="0"/>
                <a:t>2.</a:t>
              </a:r>
              <a:r>
                <a:rPr lang="es-ES" sz="3200" baseline="0" dirty="0" smtClean="0"/>
                <a:t> </a:t>
              </a:r>
              <a:r>
                <a:rPr lang="es-ES" sz="3200" dirty="0" smtClean="0"/>
                <a:t>Conversión </a:t>
              </a:r>
              <a:r>
                <a:rPr lang="es-ES" sz="3200" dirty="0"/>
                <a:t>del sustrato unido en producto </a:t>
              </a:r>
              <a:r>
                <a:rPr lang="es-ES" sz="3200" dirty="0" smtClean="0"/>
                <a:t>unido: </a:t>
              </a:r>
              <a:r>
                <a:rPr lang="es-ES" sz="3200" dirty="0" smtClean="0">
                  <a:solidFill>
                    <a:srgbClr val="C00000"/>
                  </a:solidFill>
                </a:rPr>
                <a:t>ES </a:t>
              </a:r>
              <a:r>
                <a:rPr lang="es-ES" sz="3200" dirty="0" smtClean="0">
                  <a:solidFill>
                    <a:srgbClr val="C00000"/>
                  </a:solidFill>
                  <a:sym typeface="Symbol"/>
                </a:rPr>
                <a:t> EP</a:t>
              </a:r>
              <a:endParaRPr lang="es-ES" sz="3200" dirty="0">
                <a:solidFill>
                  <a:srgbClr val="C00000"/>
                </a:solidFill>
              </a:endParaRPr>
            </a:p>
            <a:p>
              <a:r>
                <a:rPr lang="es-ES" sz="3200" dirty="0" smtClean="0"/>
                <a:t>3.</a:t>
              </a:r>
              <a:r>
                <a:rPr lang="es-ES" sz="3200" baseline="0" dirty="0" smtClean="0"/>
                <a:t> </a:t>
              </a:r>
              <a:r>
                <a:rPr lang="es-ES" sz="3200" dirty="0" smtClean="0"/>
                <a:t>Liberación </a:t>
              </a:r>
              <a:r>
                <a:rPr lang="es-ES" sz="3200" dirty="0"/>
                <a:t>del </a:t>
              </a:r>
              <a:r>
                <a:rPr lang="es-ES" sz="3200" dirty="0" smtClean="0"/>
                <a:t>producto:  </a:t>
              </a:r>
              <a:r>
                <a:rPr lang="es-ES" sz="3200" dirty="0" smtClean="0">
                  <a:solidFill>
                    <a:srgbClr val="C00000"/>
                  </a:solidFill>
                </a:rPr>
                <a:t>EP  </a:t>
              </a:r>
              <a:r>
                <a:rPr lang="es-ES" sz="3200" dirty="0" smtClean="0">
                  <a:solidFill>
                    <a:srgbClr val="C00000"/>
                  </a:solidFill>
                  <a:sym typeface="Symbol"/>
                </a:rPr>
                <a:t></a:t>
              </a:r>
              <a:r>
                <a:rPr lang="es-ES" sz="3200" dirty="0" smtClean="0">
                  <a:solidFill>
                    <a:srgbClr val="C00000"/>
                  </a:solidFill>
                </a:rPr>
                <a:t>   E + P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18887" y="4005064"/>
              <a:ext cx="8820472" cy="20621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413346" y="2583928"/>
            <a:ext cx="8150167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477871" y="2824320"/>
            <a:ext cx="770485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Sustrato: compuesto sobre el cual </a:t>
            </a:r>
            <a:r>
              <a:rPr lang="es-ES" sz="3200" dirty="0" smtClean="0"/>
              <a:t>actúa la enzima.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688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Ejemplo </a:t>
            </a:r>
            <a:r>
              <a:rPr lang="es-ES" sz="2800" b="1" dirty="0" smtClean="0"/>
              <a:t>de una enzima alostérica</a:t>
            </a:r>
            <a:r>
              <a:rPr lang="es-ES" sz="2800" b="1" dirty="0"/>
              <a:t>.</a:t>
            </a:r>
          </a:p>
          <a:p>
            <a:r>
              <a:rPr lang="es-ES" sz="2400" b="1" dirty="0"/>
              <a:t>La más estudiada es la </a:t>
            </a:r>
            <a:r>
              <a:rPr lang="es-ES" sz="2400" b="1" dirty="0" smtClean="0">
                <a:solidFill>
                  <a:srgbClr val="000099"/>
                </a:solidFill>
              </a:rPr>
              <a:t>Aspartato-</a:t>
            </a:r>
            <a:r>
              <a:rPr lang="es-ES" sz="2400" b="1" dirty="0" err="1" smtClean="0">
                <a:solidFill>
                  <a:srgbClr val="000099"/>
                </a:solidFill>
              </a:rPr>
              <a:t>transcarbamilasa</a:t>
            </a:r>
            <a:r>
              <a:rPr lang="es-ES" sz="2400" b="1" dirty="0">
                <a:solidFill>
                  <a:srgbClr val="000099"/>
                </a:solidFill>
              </a:rPr>
              <a:t>, </a:t>
            </a:r>
            <a:r>
              <a:rPr lang="es-ES" sz="2400" b="1" dirty="0"/>
              <a:t>conocida como </a:t>
            </a:r>
            <a:r>
              <a:rPr lang="es-ES" sz="2400" b="1" dirty="0" err="1"/>
              <a:t>ATCasa</a:t>
            </a:r>
            <a:r>
              <a:rPr lang="es-ES" sz="2400" b="1" dirty="0"/>
              <a:t>, que </a:t>
            </a:r>
            <a:r>
              <a:rPr lang="es-ES" sz="2400" b="1" dirty="0" smtClean="0"/>
              <a:t>cataliza la </a:t>
            </a:r>
            <a:r>
              <a:rPr lang="es-ES" sz="2400" b="1" dirty="0"/>
              <a:t>reacción: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2060848"/>
            <a:ext cx="8640960" cy="461665"/>
          </a:xfrm>
          <a:prstGeom prst="rect">
            <a:avLst/>
          </a:prstGeom>
          <a:ln>
            <a:solidFill>
              <a:srgbClr val="000099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99"/>
                </a:solidFill>
              </a:rPr>
              <a:t>Carbamil </a:t>
            </a:r>
            <a:r>
              <a:rPr lang="it-IT" sz="2400" b="1" dirty="0" smtClean="0">
                <a:solidFill>
                  <a:srgbClr val="000099"/>
                </a:solidFill>
              </a:rPr>
              <a:t>-fosfato </a:t>
            </a:r>
            <a:r>
              <a:rPr lang="it-IT" sz="2400" b="1" dirty="0"/>
              <a:t>+ 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Aspartato               </a:t>
            </a:r>
            <a:r>
              <a:rPr lang="it-IT" sz="2400" b="1" dirty="0" smtClean="0">
                <a:solidFill>
                  <a:srgbClr val="000099"/>
                </a:solidFill>
              </a:rPr>
              <a:t>Carbamil- </a:t>
            </a:r>
            <a:r>
              <a:rPr lang="it-IT" sz="2400" b="1" dirty="0" smtClean="0">
                <a:solidFill>
                  <a:srgbClr val="C00000"/>
                </a:solidFill>
              </a:rPr>
              <a:t>Aspartato</a:t>
            </a:r>
            <a:r>
              <a:rPr lang="it-IT" sz="2400" b="1" dirty="0" smtClean="0">
                <a:solidFill>
                  <a:srgbClr val="000099"/>
                </a:solidFill>
              </a:rPr>
              <a:t>   </a:t>
            </a:r>
            <a:r>
              <a:rPr lang="it-IT" sz="2400" b="1" dirty="0" smtClean="0"/>
              <a:t>+   PPi</a:t>
            </a:r>
            <a:endParaRPr lang="it-IT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39512" y="3789040"/>
            <a:ext cx="855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Que corresponde a la etapa inicial de </a:t>
            </a:r>
            <a:r>
              <a:rPr lang="es-ES" sz="2400" dirty="0" smtClean="0"/>
              <a:t>la </a:t>
            </a:r>
            <a:r>
              <a:rPr lang="es-ES" sz="2400" b="1" dirty="0" smtClean="0"/>
              <a:t>biosíntesis </a:t>
            </a:r>
            <a:r>
              <a:rPr lang="es-ES" sz="2400" b="1" dirty="0"/>
              <a:t>del </a:t>
            </a:r>
            <a:r>
              <a:rPr lang="es-ES" sz="2400" b="1" dirty="0" err="1" smtClean="0"/>
              <a:t>Citidin</a:t>
            </a:r>
            <a:r>
              <a:rPr lang="es-ES" sz="2400" b="1" dirty="0" smtClean="0"/>
              <a:t>- </a:t>
            </a:r>
            <a:r>
              <a:rPr lang="es-ES" sz="2400" b="1" dirty="0" err="1" smtClean="0"/>
              <a:t>trifosfato</a:t>
            </a:r>
            <a:r>
              <a:rPr lang="es-ES" sz="2400" b="1" dirty="0"/>
              <a:t> </a:t>
            </a:r>
            <a:r>
              <a:rPr lang="es-ES" sz="2400" b="1" dirty="0" smtClean="0"/>
              <a:t>(CTP</a:t>
            </a:r>
            <a:r>
              <a:rPr lang="es-ES" sz="2400" dirty="0" smtClean="0"/>
              <a:t>) un nucleótido </a:t>
            </a:r>
            <a:r>
              <a:rPr lang="es-ES" sz="2400" dirty="0"/>
              <a:t>de pirimidina </a:t>
            </a:r>
            <a:r>
              <a:rPr lang="es-ES" sz="2400" dirty="0" smtClean="0"/>
              <a:t>. </a:t>
            </a:r>
          </a:p>
          <a:p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b="1" dirty="0" smtClean="0"/>
              <a:t>CTP, producto </a:t>
            </a:r>
            <a:r>
              <a:rPr lang="es-ES" sz="2400" b="1" dirty="0"/>
              <a:t>final actúa </a:t>
            </a:r>
            <a:r>
              <a:rPr lang="es-ES" sz="2400" dirty="0"/>
              <a:t>como </a:t>
            </a:r>
            <a:r>
              <a:rPr lang="es-ES" sz="2400" b="1" dirty="0"/>
              <a:t>modulador negativo </a:t>
            </a:r>
            <a:r>
              <a:rPr lang="es-ES" sz="2400" dirty="0"/>
              <a:t>de </a:t>
            </a:r>
            <a:r>
              <a:rPr lang="es-ES" sz="2400" dirty="0" smtClean="0"/>
              <a:t>la </a:t>
            </a:r>
            <a:r>
              <a:rPr lang="es-ES" sz="2400" dirty="0" err="1" smtClean="0"/>
              <a:t>ATCasa</a:t>
            </a:r>
            <a:r>
              <a:rPr lang="es-ES" sz="2400" dirty="0"/>
              <a:t>. Un </a:t>
            </a:r>
            <a:r>
              <a:rPr lang="es-ES" sz="2400" b="1" dirty="0"/>
              <a:t>modulador positivo </a:t>
            </a:r>
            <a:r>
              <a:rPr lang="es-ES" sz="2400" dirty="0"/>
              <a:t>de esta enzima es </a:t>
            </a:r>
            <a:r>
              <a:rPr lang="es-ES" sz="2400" dirty="0" smtClean="0"/>
              <a:t>el </a:t>
            </a:r>
            <a:r>
              <a:rPr lang="es-ES" sz="2400" b="1" dirty="0" smtClean="0"/>
              <a:t>ATP</a:t>
            </a:r>
            <a:r>
              <a:rPr lang="es-ES" sz="2400" dirty="0"/>
              <a:t>, que </a:t>
            </a:r>
            <a:r>
              <a:rPr lang="es-ES" sz="2400" dirty="0" smtClean="0"/>
              <a:t> la activa  e invierte </a:t>
            </a:r>
            <a:r>
              <a:rPr lang="es-ES" sz="2400" dirty="0"/>
              <a:t>el efecto inhibidor del CTP.</a:t>
            </a:r>
          </a:p>
        </p:txBody>
      </p:sp>
      <p:cxnSp>
        <p:nvCxnSpPr>
          <p:cNvPr id="6" name="5 Conector recto de flecha"/>
          <p:cNvCxnSpPr>
            <a:endCxn id="3" idx="2"/>
          </p:cNvCxnSpPr>
          <p:nvPr/>
        </p:nvCxnSpPr>
        <p:spPr>
          <a:xfrm flipV="1">
            <a:off x="4572000" y="2522513"/>
            <a:ext cx="0" cy="4744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114693" y="3037314"/>
            <a:ext cx="372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99"/>
                </a:solidFill>
              </a:rPr>
              <a:t>Aspartato-</a:t>
            </a:r>
            <a:r>
              <a:rPr lang="es-ES" sz="2400" b="1" dirty="0" err="1">
                <a:solidFill>
                  <a:srgbClr val="000099"/>
                </a:solidFill>
              </a:rPr>
              <a:t>transcarbamilasa</a:t>
            </a:r>
            <a:endParaRPr lang="en-US" sz="2400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255956" y="231260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83568" y="188640"/>
            <a:ext cx="792088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55576" y="260648"/>
            <a:ext cx="7704856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¿Que se consigue con la regulación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 la  actividad de las enzimas 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 las vías metabólicas?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84482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Controlar la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velocidad,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 la cual debe trabajar la totalidad de la vía metabólica.</a:t>
            </a:r>
          </a:p>
          <a:p>
            <a:pPr marL="342900" indent="-342900" algn="just">
              <a:buAutoNum type="arabicPeriod"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Mantener las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concentraciones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de los diferentes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metabolitos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ES" sz="2800" b="1" i="1" dirty="0" smtClean="0">
                <a:latin typeface="Arial" pitchFamily="34" charset="0"/>
                <a:cs typeface="Arial" pitchFamily="34" charset="0"/>
              </a:rPr>
              <a:t>niveles óptimos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para la sobrevivencia de la célula. </a:t>
            </a:r>
          </a:p>
          <a:p>
            <a:pPr marL="342900" indent="-342900" algn="just">
              <a:buAutoNum type="arabicPeriod"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Evitar el derroche de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energía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o lo que es lo mismo, el gasto innecesario de la energía de la que dispone la célula </a:t>
            </a:r>
            <a:r>
              <a:rPr lang="es-ES" sz="2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(economía celular).</a:t>
            </a:r>
            <a:endParaRPr lang="es-ES" sz="28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2276872"/>
            <a:ext cx="672549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4400" b="1" baseline="0" dirty="0" smtClean="0">
                <a:latin typeface="Bell MT" pitchFamily="18" charset="0"/>
              </a:rPr>
              <a:t>Mecanismos de regulación</a:t>
            </a:r>
          </a:p>
          <a:p>
            <a:pPr algn="ctr" eaLnBrk="0" hangingPunct="0"/>
            <a:r>
              <a:rPr lang="es-VE" sz="4400" b="1" baseline="0" dirty="0" smtClean="0">
                <a:latin typeface="Bell MT" pitchFamily="18" charset="0"/>
              </a:rPr>
              <a:t> de las enzimas </a:t>
            </a:r>
            <a:endParaRPr lang="es-VE" sz="4400" b="1" baseline="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MODIFICACIÓN DE LA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CONCENTRACIÓN DE LA ENZIMA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E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MODIFICACIÓN DE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ACTIVIDAD DE LA ENZIMA</a:t>
            </a:r>
            <a:endParaRPr lang="es-E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62068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velocidad de la vía metabólica se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puede modificar por:</a:t>
            </a:r>
            <a:endParaRPr lang="es-ES" sz="2800" b="1" dirty="0"/>
          </a:p>
        </p:txBody>
      </p:sp>
    </p:spTree>
    <p:extLst>
      <p:ext uri="{BB962C8B-B14F-4D97-AF65-F5344CB8AC3E}">
        <p14:creationId xmlns="" xmlns:p14="http://schemas.microsoft.com/office/powerpoint/2010/main" val="4634087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260648"/>
            <a:ext cx="824542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VE" sz="3200" baseline="0" dirty="0" smtClean="0">
              <a:latin typeface="Bell MT" pitchFamily="18" charset="0"/>
              <a:cs typeface="Arial" pitchFamily="34" charset="0"/>
            </a:endParaRPr>
          </a:p>
          <a:p>
            <a:pPr algn="just"/>
            <a:r>
              <a:rPr lang="es-VE" sz="3200" baseline="0" dirty="0" smtClean="0">
                <a:latin typeface="Bell MT" pitchFamily="18" charset="0"/>
                <a:cs typeface="Arial" pitchFamily="34" charset="0"/>
              </a:rPr>
              <a:t>I. </a:t>
            </a:r>
            <a:r>
              <a:rPr lang="es-VE" sz="2800" b="1" baseline="0" dirty="0" smtClean="0">
                <a:latin typeface="Arial" pitchFamily="34" charset="0"/>
                <a:cs typeface="Arial" pitchFamily="34" charset="0"/>
              </a:rPr>
              <a:t>REGULACIÓN DE 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s-E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CONCENTRACIÓN DE LA ENZIMA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VE" sz="24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número de moléculas de enzimas)</a:t>
            </a:r>
          </a:p>
          <a:p>
            <a:pPr algn="just"/>
            <a:endParaRPr lang="es-ES" sz="3200" dirty="0">
              <a:latin typeface="Bell MT" pitchFamily="18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9512" y="2420888"/>
            <a:ext cx="8784976" cy="4176464"/>
          </a:xfrm>
          <a:prstGeom prst="roundRect">
            <a:avLst/>
          </a:prstGeom>
          <a:solidFill>
            <a:srgbClr val="D5F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Bell MT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420888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s-VE" sz="2400" baseline="0" dirty="0" smtClean="0">
                <a:latin typeface="Bell MT" pitchFamily="18" charset="0"/>
              </a:rPr>
              <a:t>I.1. </a:t>
            </a:r>
            <a:r>
              <a:rPr lang="es-VE" sz="2800" b="1" i="1" u="sng" baseline="0" dirty="0" smtClean="0">
                <a:latin typeface="Bell MT" pitchFamily="18" charset="0"/>
              </a:rPr>
              <a:t>Por Inducción  </a:t>
            </a:r>
            <a:r>
              <a:rPr lang="es-VE" sz="2800" b="1" i="1" u="sng" dirty="0">
                <a:latin typeface="Bell MT" pitchFamily="18" charset="0"/>
              </a:rPr>
              <a:t>y Represión </a:t>
            </a:r>
            <a:r>
              <a:rPr lang="es-VE" sz="2800" b="1" i="1" u="sng" dirty="0" smtClean="0">
                <a:latin typeface="Bell MT" pitchFamily="18" charset="0"/>
              </a:rPr>
              <a:t>genética de </a:t>
            </a:r>
            <a:r>
              <a:rPr lang="es-VE" sz="2800" b="1" i="1" u="sng" dirty="0">
                <a:latin typeface="Bell MT" pitchFamily="18" charset="0"/>
              </a:rPr>
              <a:t>la síntesis </a:t>
            </a:r>
            <a:r>
              <a:rPr lang="es-VE" sz="2800" b="1" i="1" u="sng" dirty="0" smtClean="0">
                <a:latin typeface="Bell MT" pitchFamily="18" charset="0"/>
              </a:rPr>
              <a:t>de la enzima </a:t>
            </a:r>
          </a:p>
          <a:p>
            <a:pPr marL="457200" indent="-457200" eaLnBrk="0" hangingPunct="0"/>
            <a:r>
              <a:rPr lang="es-VE" sz="2800" b="1" i="1" dirty="0" smtClean="0">
                <a:latin typeface="Bell MT" pitchFamily="18" charset="0"/>
              </a:rPr>
              <a:t>La inducción </a:t>
            </a:r>
            <a:r>
              <a:rPr lang="es-VE" sz="2400" baseline="0" dirty="0" smtClean="0">
                <a:latin typeface="Bell MT" pitchFamily="18" charset="0"/>
              </a:rPr>
              <a:t>aumenta la cantidad de enzima , y l</a:t>
            </a:r>
            <a:r>
              <a:rPr lang="es-VE" sz="2400" dirty="0" smtClean="0">
                <a:latin typeface="Bell MT" pitchFamily="18" charset="0"/>
              </a:rPr>
              <a:t>a </a:t>
            </a:r>
            <a:r>
              <a:rPr lang="es-VE" sz="2800" b="1" i="1" dirty="0">
                <a:latin typeface="Bell MT" pitchFamily="18" charset="0"/>
              </a:rPr>
              <a:t>Represión </a:t>
            </a:r>
            <a:r>
              <a:rPr lang="es-VE" sz="2400" dirty="0">
                <a:latin typeface="Bell MT" pitchFamily="18" charset="0"/>
              </a:rPr>
              <a:t>disminuye la cantidad de </a:t>
            </a:r>
            <a:r>
              <a:rPr lang="es-VE" sz="2400" dirty="0" smtClean="0">
                <a:latin typeface="Bell MT" pitchFamily="18" charset="0"/>
              </a:rPr>
              <a:t>enzima, ambas se </a:t>
            </a:r>
            <a:r>
              <a:rPr lang="es-VE" sz="2400" baseline="0" dirty="0" smtClean="0">
                <a:latin typeface="Bell MT" pitchFamily="18" charset="0"/>
              </a:rPr>
              <a:t>ejercen a nivel del </a:t>
            </a:r>
            <a:r>
              <a:rPr lang="es-VE" sz="2400" b="1" baseline="0" dirty="0" smtClean="0">
                <a:latin typeface="Bell MT" pitchFamily="18" charset="0"/>
              </a:rPr>
              <a:t>gen que codifica para la proteína enzimática.</a:t>
            </a:r>
          </a:p>
          <a:p>
            <a:pPr marL="457200" indent="-457200" eaLnBrk="0" hangingPunct="0"/>
            <a:endParaRPr lang="es-VE" sz="2400" baseline="0" dirty="0" smtClean="0">
              <a:latin typeface="Bell MT" pitchFamily="18" charset="0"/>
            </a:endParaRPr>
          </a:p>
          <a:p>
            <a:pPr marL="457200" indent="-457200" eaLnBrk="0" hangingPunct="0"/>
            <a:r>
              <a:rPr lang="es-VE" sz="2400" baseline="0" dirty="0" smtClean="0">
                <a:latin typeface="Bell MT" pitchFamily="18" charset="0"/>
              </a:rPr>
              <a:t>I.2. </a:t>
            </a:r>
            <a:r>
              <a:rPr lang="es-VE" sz="2800" b="1" i="1" u="sng" baseline="0" dirty="0" smtClean="0">
                <a:latin typeface="Bell MT" pitchFamily="18" charset="0"/>
              </a:rPr>
              <a:t>Por Degradación de la enzima </a:t>
            </a:r>
            <a:r>
              <a:rPr lang="es-VE" sz="2400" baseline="0" dirty="0" smtClean="0">
                <a:latin typeface="Bell MT" pitchFamily="18" charset="0"/>
              </a:rPr>
              <a:t>(</a:t>
            </a:r>
            <a:r>
              <a:rPr lang="es-VE" sz="2400" b="1" baseline="0" dirty="0" smtClean="0">
                <a:latin typeface="Bell MT" pitchFamily="18" charset="0"/>
              </a:rPr>
              <a:t>disminuye la cantidad de enzima)</a:t>
            </a:r>
            <a:r>
              <a:rPr lang="es-VE" sz="2400" baseline="0" dirty="0" smtClean="0">
                <a:latin typeface="Bell MT" pitchFamily="18" charset="0"/>
              </a:rPr>
              <a:t>. se lleva a cabo por proteasas específicas.</a:t>
            </a:r>
          </a:p>
          <a:p>
            <a:pPr marL="457200" indent="-457200" eaLnBrk="0" hangingPunct="0"/>
            <a:endParaRPr lang="es-VE" sz="2400" baseline="0" dirty="0" smtClean="0">
              <a:latin typeface="Bell MT" pitchFamily="18" charset="0"/>
            </a:endParaRPr>
          </a:p>
          <a:p>
            <a:pPr marL="457200" indent="-457200" algn="ctr" eaLnBrk="0" hangingPunct="0"/>
            <a:r>
              <a:rPr lang="es-VE" dirty="0" smtClean="0">
                <a:latin typeface="Bell MT" pitchFamily="18" charset="0"/>
              </a:rPr>
              <a:t>Hay síntesis y degradación constante es lo que se denomina recambio (</a:t>
            </a:r>
            <a:r>
              <a:rPr lang="es-VE" i="1" dirty="0" err="1" smtClean="0">
                <a:latin typeface="Bell MT" pitchFamily="18" charset="0"/>
              </a:rPr>
              <a:t>turnover</a:t>
            </a:r>
            <a:r>
              <a:rPr lang="es-VE" dirty="0" smtClean="0">
                <a:latin typeface="Bell MT" pitchFamily="18" charset="0"/>
              </a:rPr>
              <a:t>)</a:t>
            </a:r>
            <a:endParaRPr lang="es-VE" baseline="0" dirty="0">
              <a:latin typeface="Bell MT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86329" y="1743551"/>
            <a:ext cx="409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Mecanismo lento a largo plazo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836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Hoy se reconoce que </a:t>
            </a:r>
            <a:r>
              <a:rPr lang="es-ES" b="1" dirty="0" smtClean="0"/>
              <a:t>uno de los principales mecanismos reguladores </a:t>
            </a:r>
            <a:r>
              <a:rPr lang="es-ES" dirty="0" smtClean="0"/>
              <a:t>se basa en la </a:t>
            </a:r>
            <a:r>
              <a:rPr lang="es-ES" b="1" dirty="0" smtClean="0"/>
              <a:t>alteración de la </a:t>
            </a:r>
            <a:r>
              <a:rPr lang="es-ES" b="1" u="sng" dirty="0" smtClean="0"/>
              <a:t>cantidad absoluta de enzima en la célula</a:t>
            </a:r>
            <a:r>
              <a:rPr lang="es-ES" dirty="0" smtClean="0"/>
              <a:t>. </a:t>
            </a:r>
            <a:r>
              <a:rPr lang="es-ES" b="1" dirty="0" smtClean="0"/>
              <a:t>La concentración de la enzima es la resultante entre las velocidades que llevan a su síntesis y a su degradación.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3040" y="2204864"/>
            <a:ext cx="8245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denomina </a:t>
            </a:r>
            <a:r>
              <a:rPr lang="es-ES" sz="2000" b="1" dirty="0" smtClean="0"/>
              <a:t>inducción </a:t>
            </a:r>
            <a:r>
              <a:rPr lang="es-ES" dirty="0" smtClean="0"/>
              <a:t>al aumento de la concentración de la enzima por aumento en su síntesis y </a:t>
            </a:r>
            <a:r>
              <a:rPr lang="es-ES" sz="2000" b="1" dirty="0" smtClean="0"/>
              <a:t>represión</a:t>
            </a:r>
            <a:r>
              <a:rPr lang="es-ES" dirty="0" smtClean="0"/>
              <a:t> a su disminución por disminuir la síntesis.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65016" y="3212976"/>
            <a:ext cx="8352928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La síntesis de proteínas</a:t>
            </a:r>
            <a:r>
              <a:rPr lang="es-ES" dirty="0" smtClean="0"/>
              <a:t>, </a:t>
            </a:r>
            <a:r>
              <a:rPr lang="es-ES" b="1" dirty="0" smtClean="0"/>
              <a:t>y por lo tanto de las enzimas</a:t>
            </a:r>
            <a:r>
              <a:rPr lang="es-ES" dirty="0" smtClean="0"/>
              <a:t>, está regulada primordialmente a </a:t>
            </a:r>
            <a:r>
              <a:rPr lang="es-ES" b="1" dirty="0" smtClean="0"/>
              <a:t>nivel de la transcripción del DNA, para dar RNA mensajero</a:t>
            </a:r>
            <a:r>
              <a:rPr lang="es-ES" dirty="0" smtClean="0"/>
              <a:t>. La transcripción de un gen puede </a:t>
            </a:r>
            <a:r>
              <a:rPr lang="es-ES" b="1" u="sng" dirty="0" smtClean="0">
                <a:solidFill>
                  <a:srgbClr val="FF0000"/>
                </a:solidFill>
              </a:rPr>
              <a:t>reprimirse</a:t>
            </a:r>
            <a:r>
              <a:rPr lang="es-ES" b="1" u="sng" dirty="0" smtClean="0"/>
              <a:t> a</a:t>
            </a:r>
            <a:r>
              <a:rPr lang="es-ES" dirty="0" smtClean="0"/>
              <a:t>l unirse una sustancia represora.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Puede </a:t>
            </a:r>
            <a:r>
              <a:rPr lang="es-ES" dirty="0" smtClean="0">
                <a:solidFill>
                  <a:srgbClr val="FF0000"/>
                </a:solidFill>
              </a:rPr>
              <a:t>des-reprimirse</a:t>
            </a:r>
            <a:r>
              <a:rPr lang="es-ES" dirty="0" smtClean="0"/>
              <a:t> (o sea, producir </a:t>
            </a:r>
            <a:r>
              <a:rPr lang="es-ES" b="1" u="sng" dirty="0" smtClean="0"/>
              <a:t>inducción)</a:t>
            </a:r>
            <a:r>
              <a:rPr lang="es-ES" dirty="0" smtClean="0"/>
              <a:t> por la presencia de ciertos metabolitos reguladores (</a:t>
            </a:r>
            <a:r>
              <a:rPr lang="es-ES" b="1" dirty="0" smtClean="0"/>
              <a:t>moléculas inductoras</a:t>
            </a:r>
            <a:r>
              <a:rPr lang="es-ES" dirty="0" smtClean="0"/>
              <a:t>), que </a:t>
            </a:r>
            <a:r>
              <a:rPr lang="es-ES" b="1" dirty="0" smtClean="0"/>
              <a:t>puede ser un sustrato de la enzima </a:t>
            </a:r>
            <a:r>
              <a:rPr lang="es-ES" dirty="0" smtClean="0"/>
              <a:t>codificada por el gen reprimido.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55172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Este </a:t>
            </a:r>
            <a:r>
              <a:rPr lang="es-ES" b="1" dirty="0" smtClean="0"/>
              <a:t>tipo de mecanismos reguladores que implica alteración en la velocidad de síntesis de una enzima</a:t>
            </a:r>
            <a:r>
              <a:rPr lang="es-ES" dirty="0" smtClean="0"/>
              <a:t> conlleva una apreciable cantidad de tiempo (</a:t>
            </a:r>
            <a:r>
              <a:rPr lang="es-ES" b="1" dirty="0" smtClean="0"/>
              <a:t>desde una hora hasta varios días).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4195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leer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548680"/>
            <a:ext cx="817341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VE" sz="3200" baseline="0" dirty="0" smtClean="0">
              <a:latin typeface="Bell MT" pitchFamily="18" charset="0"/>
              <a:cs typeface="Arial" pitchFamily="34" charset="0"/>
            </a:endParaRPr>
          </a:p>
          <a:p>
            <a:pPr algn="just"/>
            <a:r>
              <a:rPr lang="es-VE" sz="3200" b="1" baseline="0" dirty="0" smtClean="0">
                <a:latin typeface="Bell MT" pitchFamily="18" charset="0"/>
                <a:cs typeface="Arial" pitchFamily="34" charset="0"/>
              </a:rPr>
              <a:t>II. REGULACIÓN DE LA </a:t>
            </a:r>
            <a:r>
              <a:rPr lang="es-VE" sz="3200" b="1" u="sng" baseline="0" dirty="0" smtClean="0">
                <a:latin typeface="Bell MT" pitchFamily="18" charset="0"/>
                <a:cs typeface="Arial" pitchFamily="34" charset="0"/>
              </a:rPr>
              <a:t>ACTIVIDAD </a:t>
            </a:r>
            <a:r>
              <a:rPr lang="es-VE" sz="3200" b="1" baseline="0" dirty="0" smtClean="0">
                <a:latin typeface="Bell MT" pitchFamily="18" charset="0"/>
                <a:cs typeface="Arial" pitchFamily="34" charset="0"/>
              </a:rPr>
              <a:t>E</a:t>
            </a:r>
            <a:r>
              <a:rPr lang="es-VE" sz="3200" b="1" baseline="0" dirty="0" smtClean="0">
                <a:latin typeface="Bell MT" pitchFamily="18" charset="0"/>
              </a:rPr>
              <a:t>NZIMÁTICA</a:t>
            </a:r>
            <a:endParaRPr lang="es-VE" sz="3200" b="1" baseline="0" dirty="0" smtClean="0">
              <a:latin typeface="Bell MT" pitchFamily="18" charset="0"/>
              <a:cs typeface="Arial" pitchFamily="34" charset="0"/>
            </a:endParaRPr>
          </a:p>
          <a:p>
            <a:pPr algn="just"/>
            <a:endParaRPr lang="es-ES" sz="3200" dirty="0">
              <a:latin typeface="Bell MT" pitchFamily="18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87524" y="2132856"/>
            <a:ext cx="8568952" cy="4464496"/>
          </a:xfrm>
          <a:prstGeom prst="roundRect">
            <a:avLst/>
          </a:prstGeom>
          <a:solidFill>
            <a:srgbClr val="D5F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400" dirty="0">
              <a:latin typeface="Bell MT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548" y="2013103"/>
            <a:ext cx="835292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AutoNum type="arabicPeriod"/>
            </a:pPr>
            <a:r>
              <a:rPr lang="es-VE" sz="2800" b="1" baseline="0" dirty="0" smtClean="0"/>
              <a:t> Disponibilidad de Sustratos y cofactores </a:t>
            </a:r>
          </a:p>
          <a:p>
            <a:pPr marL="342900" indent="-342900" eaLnBrk="0" hangingPunct="0">
              <a:lnSpc>
                <a:spcPct val="150000"/>
              </a:lnSpc>
              <a:buAutoNum type="arabicPeriod"/>
            </a:pPr>
            <a:r>
              <a:rPr lang="es-VE" sz="2800" b="1" baseline="0" dirty="0" smtClean="0"/>
              <a:t> Compartimentación celular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es-VE" sz="2800" b="1" baseline="0" dirty="0" smtClean="0"/>
              <a:t>3.  Complejos  </a:t>
            </a:r>
            <a:r>
              <a:rPr lang="es-VE" sz="2800" b="1" baseline="0" dirty="0" err="1" smtClean="0"/>
              <a:t>multienzimáticos</a:t>
            </a:r>
            <a:r>
              <a:rPr lang="es-VE" sz="2800" b="1" baseline="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s-VE" sz="2800" b="1" baseline="0" dirty="0" smtClean="0"/>
              <a:t>4.  </a:t>
            </a:r>
            <a:r>
              <a:rPr lang="es-VE" sz="2800" b="1" baseline="0" dirty="0" smtClean="0">
                <a:solidFill>
                  <a:srgbClr val="C00000"/>
                </a:solidFill>
              </a:rPr>
              <a:t>Modificación Covalente</a:t>
            </a:r>
            <a:r>
              <a:rPr lang="es-VE" sz="2800" b="1" dirty="0">
                <a:solidFill>
                  <a:srgbClr val="C00000"/>
                </a:solidFill>
              </a:rPr>
              <a:t> </a:t>
            </a:r>
            <a:r>
              <a:rPr lang="es-VE" sz="2800" b="1" dirty="0" smtClean="0">
                <a:solidFill>
                  <a:srgbClr val="C00000"/>
                </a:solidFill>
              </a:rPr>
              <a:t>Reversible</a:t>
            </a:r>
          </a:p>
          <a:p>
            <a:pPr marL="514350" indent="-514350" algn="just">
              <a:lnSpc>
                <a:spcPct val="150000"/>
              </a:lnSpc>
              <a:buAutoNum type="arabicPeriod" startAt="5"/>
            </a:pP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Modificación alostérica </a:t>
            </a: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(activación/inhibición alostérica)</a:t>
            </a:r>
          </a:p>
          <a:p>
            <a:pPr marL="514350" indent="-514350" algn="just">
              <a:lnSpc>
                <a:spcPct val="150000"/>
              </a:lnSpc>
              <a:buAutoNum type="arabicPeriod" startAt="5"/>
            </a:pPr>
            <a:r>
              <a:rPr lang="es-VE" sz="2800" b="1" baseline="0" dirty="0" smtClean="0"/>
              <a:t>Activación proteolítica de zimógenos (pro-enzimas)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86056"/>
            <a:ext cx="84969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" pitchFamily="34" charset="0"/>
                <a:cs typeface="Arial" pitchFamily="34" charset="0"/>
              </a:rPr>
              <a:t>Modificación  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covalente reversible</a:t>
            </a:r>
          </a:p>
          <a:p>
            <a:pPr algn="just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b="1" dirty="0">
                <a:latin typeface="Arial" pitchFamily="34" charset="0"/>
                <a:cs typeface="Arial" pitchFamily="34" charset="0"/>
              </a:rPr>
              <a:t>por fosforilación y desfosforilación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2276872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Las </a:t>
            </a:r>
            <a:r>
              <a:rPr lang="es-ES" sz="3600" b="1" dirty="0"/>
              <a:t>formas activas e inactivas </a:t>
            </a:r>
            <a:r>
              <a:rPr lang="es-ES" sz="3600" dirty="0" smtClean="0"/>
              <a:t>son </a:t>
            </a:r>
            <a:r>
              <a:rPr lang="es-ES" sz="3600" b="1" i="1" dirty="0" err="1" smtClean="0"/>
              <a:t>interconvertibles</a:t>
            </a:r>
            <a:r>
              <a:rPr lang="es-ES" sz="3600" dirty="0" smtClean="0"/>
              <a:t> </a:t>
            </a:r>
            <a:r>
              <a:rPr lang="es-ES" sz="3600" dirty="0"/>
              <a:t>por modificación covalente de </a:t>
            </a:r>
            <a:r>
              <a:rPr lang="es-ES" sz="3600" dirty="0" smtClean="0"/>
              <a:t>sus estructuras</a:t>
            </a:r>
          </a:p>
          <a:p>
            <a:pPr algn="just"/>
            <a:r>
              <a:rPr lang="es-ES" sz="3600" dirty="0" smtClean="0"/>
              <a:t> (esta modificación la ejercen  </a:t>
            </a:r>
            <a:r>
              <a:rPr lang="es-ES" sz="3600" dirty="0"/>
              <a:t>otras </a:t>
            </a:r>
            <a:r>
              <a:rPr lang="es-ES" sz="3600" dirty="0" smtClean="0"/>
              <a:t>enzimas)</a:t>
            </a:r>
          </a:p>
          <a:p>
            <a:pPr algn="just"/>
            <a:r>
              <a:rPr lang="es-ES" sz="3600" dirty="0"/>
              <a:t/>
            </a:r>
            <a:br>
              <a:rPr lang="es-ES" sz="3600" dirty="0"/>
            </a:br>
            <a:endParaRPr lang="es-E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385679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hAWFRUWFBgXExQUGRgYFRYQFRcXGhYYFRoYHiYeIxolHRsYIC8iIygpLCwsGR4yNTAqQSYrLCoBCQoKDgwOGg8PGCwkHx8pLCwtLyw1KSwpKiksLDUpKiwqMiw1NSkxLiwsNS0pKioqLCkpKSkpLCwpKTU1LCwsLv/AABEIAKgAtwMBIgACEQEDEQH/xAAbAAEAAgMBAQAAAAAAAAAAAAAABQYDBAcCAf/EAEQQAAICAQMCAwUFAwoCCwAAAAECAAMRBBIhBTEGE0EiMlFhcQcUUoGRQmKhFiMzQ3KSk7HB0VSiFSQ0RFNjc3SCsrP/xAAZAQEAAwEBAAAAAAAAAAAAAAAAAQMEAgX/xAAjEQEBAAIBBAMAAwEAAAAAAAAAAQIRAyExQVESE2EFMnEE/9oADAMBAAIRAxEAPwDuEREBERAREQESMt8TaZaltOoTy2VmVwdylE95srngZGT6TH/K7Sez/wBYX2/cHOW9ndwMZ90FvoCe0CXiYtLq0sQPW4dT2ZTkfwmWAiIgIiICIlO6/wCL2o1lXvChbFouO07C9+3Y+/btArIYMM/tfKBcYlCbX3NqurD706DTJU9HI2VsabHYkY5XKgkGQ2j8R6/VW2ioXLY2m071oCmyi6wLuNgbBK9yRg+vEDq0TBoQ/lJ5hy+xd5HYvgbj+uZngIiICIiAiIgIiICR/XbWFDLXu3vhEKhjtLkLvO0HAUEt+UkIgcyt6RfVT1LSfdy1f3VzojXWSivcjeZVUdueWKcA/sntiZdd0G0p0fyqmrddvn2eSW8vGlNf86CPidvtfH5To1gODtIBwcEjIB9MgEZH5iVvpfi0jUNpdYq03BsUufZq1QJODRuJywBTcuSQW9YEx0bpC6aoVpzyWY88uxyxAycAn0HAm9EivEvWvutPmeyMuqbrDhF3H3nPw9PqRAlYnP2+0awWbSKcE6oB8kAnTeRtI9rHteaeM+nczcTxc/tMtabmOkzlnI/n6S59eMYwMd/WBdInPNT9pzV072Wkur2K1e5gzJVqLKN654CkpnuxzkY/am3/AC/Yb1s8mpxaFRHLHzKmtKI9bqSh3dhkrhgQ20DMC8SO1Xh7T2VtXZSrIzb2VsnL5J3d85yTMHhDrp1mhp1DKFNqbmVTkBskEA/lJdjgQKX1fV9Oo19WnepTdrW22EP3KKNguG7ncG2gEc5lo03Raa7WuSpVsdVV2HBKrwox2wJx7U+AruqdWt1lGuxXXYj03hS1RdNoC0MG5ClMFhgZ7ZzO2VZwN2M+uO35ZgeoiICIiAiIgIiICIiAiIgJodW6FTqVAuqViOUfA3o34kbuG7cj4TfgmBU7ela/SVt90uGr9oFadXkME/ClysAOO2UP1mOvxFZYnl9Q6RcuQMhEGpqJHf3MnvjGRnn5Te1vj7SJYaktN9wyPI0ytdZuGcghAQCMHO4jGJpjr/Urc+V0tK1yNjam4KSh9WrQEg/IkYyIGp0h+mVB1t1OnLG6x1XUhaXr37QyKl2Gx7IB+nPaTR1fTj/W6X9n+sq/YGE9fQcD4SIu8E6jUWl9Rqq6xyNmnoUZGSclrHc7snB47ATEn2OaTdust1FvGALHTAHPotY+MCU1NnSQpNj6ILzks9OPabJySfViT9T85qnxB0ixiiNRewIO2hDe2QcjaKlY+8fTjJ+c0NR9iujL70svQ4wF3I1f1KlOf1khoPCF2jrxpX0zkElfN0+HOTnDWJYOM/u/rAU+ILgBXoOk2CsD2TePulYJJzhWXfjkH3eefhPX/QWt1ePvmoFCKTmrR7l80H9m13Zsrgdgo948z1p/EXUEsxqelfzf/iaW1bufTKsEb4/wklpvGGmewVmxq7GzsS+uyhnIIBCecq7jyOFz3HxgSeh0FdNYrqrWtF91EAVR9AJniICIiAiIgIiICIiAiIgIiIHl3ABJOABkn5DvKWlWo6ncWNhp0NdhFQqYh9WEYrYLhnivcpwMZIPpLqygjBGQeCD2InyusKAAAAOwAwAPlA1NH0SinBqorQj1VFDfm2MzdiICIiAiIgJG9b6NVdU2+lXYKxTgBg+ONjY4Occ/SSUQOM+APthZ7qtDZVZazWhK7rGza1bMSWt4xlV+HfE7NKv0zwFTT1LUa4YL3KoVdq4rYAB2U98tj+JlogInwnE8feU/Gv6iBkifFYHkHP0n2AiIgIiIGl1Xq9enTfaSATtUAElnOcAY+nc4HzlN1PiTU2d3FQ/DWFP6s4OfyAmLrfUPP1LOD7KZqUfNGO8n57sj6TUmnDCa3Wrj45rdSnTfFF1I2sPNTHGcBwfqMAjv354HeL/FupfPCVD90b2/vNx/ynvIuJ18MfTv6sd70+6m2y3HmXWNjtyExnv/AEYXP55nnTM9ZJrtsUkYJ3b+O/azcP0E+xJ1HXwx9N/TeIdTX2t3+u2xVwfllApH8Zc+jdTF9KuODjDgfsuO4nPZZfs+/o9R/wC6b/8AKqVcmM1uKObCSbi1REShnJ4utCqWPYAk/QDJnuavUdF5qbfUEMvOPbXlc/LPcTnLcl+PciqdR+0I02Pvo/m67Erds9msCsDwc+6wPAk71DxLXXUrrli4OxcYJx6tnsO3+mZS7eg512ofUUbuUtrAd+BVXWNzgEV4BUnGScenpNXSszZscAPYSzAZwMngDPoJg/jeT/p5srOfCzUlt1qbuuk9+d3/ABpnHjleibPizUbldmVQCC1aKMFcjcCzZYnGcEbeZd6L1dQynKkZB+InNJuaHrN1KbKnUJ6Kybtuc52kMPU+ufSeznx77Jz4t/1TXj20hKUB9l7SHH4lVC2D8twX/L1lV+7r+Bf7o/2ma61ncu7FmPcn/QDgDt2+E8zvDH4zSzjw+M6sVVGxtyMysO21jgf/AB931+EndH4uurI80ixB73sAWY9CCCFPOPQSHnmzsfoZNxl7pywxvh0+uwMAR2IBH0PaJqdF/wCzU/8ApV//AEE+zGwNyebXwCZ6nmxMjEDlmiOa0PxVWP8AaYAk/qZmnlNOa8VOMMgCkHvhRjcPXacZB9Z6m16M7EREJIiIHwnHeXfwjRt0lZxy2WJ+JJOD+mJSk0/mOtY/rGVSP3CRvP8AdzOk6agIioOyqFH0UACU8t8M3Pe0ZYiJQzERECB8a67y9I3/AJjLV6drcrzn05lOzLl4y6c12lIXujrbjnJFZ3EDHqcYlLVgRkHI+Imji7NXB2r1ERLWgiIgJg1twStmPYY7fMgf6zPN3oeg87UKpUlFy9h5x2IVTj4nJH9gxbqbc5XU2vmjqKVop7qqqcfEAAxM0TE88iIgR3WOipqFweGHKuO4OD3+I57SldQ6TdSQGqZxjJeoFkA9S2QMds45x8TOjRO8c7i7xzuPZy7zR8cfXj/OPNH4h+onR9Z0mm7Hm012YzjeitjOM43D5D9JrfyX0n/B0f4Sf7Sz7fxb9/4oO/PYFj6BQTk9gBjjOeJt6LpN9rbRQ6cZ3XAov5YByflx9ZH/AGx+K7On0U0aAeUxcvYakAVETawBwMDcxB+YDA95evBHWzrOn6e9veepfMzwfNX2XP5kE/nIvL6iLzXw++H/AA75GWdg9p7sMhQvwUfmeT3k3ESq3fWqbd9aRESEEREBK317wtvY2UYDk5sDE4cAcY74P0HrLJEmWzrEy2XccwtVkOLEZD+8CP4/CePOX8S/qJ03UBGGx9pDgjY2PaGORg9xiR58J6M/9yo/wk/2l05fcXznvmKF56/iX9RPvmD6/TJ/yl7/AJJaP/gqP8JP9pvaPp1VIIqqSsHuEULkjtnAk/bPSfv/ABQdD0q+44SkqPR7cqhHxUgHI/SXXoXRV01e0HLMd1jfiswASB6DjtJGJVlnclOWdy7kRE4cEREBERAREQNLqnRqdRW9d1SurqVbIGdpGOD3B+fpgSr9O1j9LYafUkHSFtukuUf0Vefc1LEADG5VDZOdpzLrMOr0iWo1dqK6MMMjgMrD4Mp4IgNLra7V3V2K6/FGDD9RM0qup8AVrt+5X26HDFiNOx8tice9UxNfHb3e3HoJsJpuo1LtW7T6k+jXh6X+HteUrL8+FECxRKRf9pop41GlZWxkimyqxV9MMXatgc+m2a1f21aJhlatSw+K1qRn8ngdAic21P25aYP5dek1T2EeyGWutD68sz8cfKTXSPFOs1S5TRVUg9mvvJzg4OFrrI/5oFvkF1nxjRpxgMb7fSjT7bLif7IPA5HJ+ImufDmqtcPf1GwLkZo0w8qvj98Hzeef2vX0xJDpPhbS6V2ejToljDDWcmxhnOGdiWI7dz6D4QNLovT3vZNXqkKWAHyaCf6ANwc8DLkAZJHHIHeWKIgIiICIiAiIgIiICIiAiIgJFdb8R1aYYJL2HiumsFrHbjACqCQORyRiRfjb7QaemJm5XLMreSNrbbLFUHZvCkDuBz8/hNX7O7KtWja/DtbfyWcNitcn+ap38bVwFJXG4qCYGXT9T6pqHK/c69JWc7bbHFtgXA2t5asuD8j29ZGJoSdZtt6tqrRXk37bBRTWxBwjCvacZHB3ZHGTzOgygdS8I3u2uZaUzbbW9WSn84q7tyt8Acg8/AQJNPBvSR7TabSuWJO60razEd/asLH1559Zl6RrtBmxaqtPXWrkbgtaK1qkrYMYHKkKM/MSu6rwRqd29FAY222ohZDVSloqBoKNwy+wWyu3BYzS1ngbVmsoukr9q7WMW31hgl1tT1flhSMdxgcjtAu2q6Z028t5lOksKkI5dKiQwAIUkjPYiaOt8HaQpt0+obSEe2DprnQKmNxwgfYAQck7fnIqnwxqEQr9zR91yWsxesNg6dFZeQezg8nv3GM5jTeFtWAWNYB+5Glq2et0e0aZUDZ95WLDafa24HbnMCV0HTdbQhNPUBrQMjbeqbiw5IFlbLg8Y9rONx+UzabxqUKrrtM+kLcByTZSXyML5iLtGQc8n0Pwmx4N0F1Vdour2F72dRuRvZZU/AAvcN2A+nMm9VpEsUrYiup7q4DA/keIHqq0MoZWDA8ggggj5ET3K10rpt+k1AqrBs0bg7csAdJtGQoySzqxJ/s7RLLAREQEREBERAREQEREBEGc0sFn3O/CJ5Y1yjd+2F+9VLgc9sFhjHY49YE79p3gz/pLReWv9IjBqjge8fZPJxxgk9/QSY8KdEGj0VGnAx5dSq3AGXxlzx8WJMordO1Fur1v3YbGq1AdbFbDeyjEVBQRwzAKc5GPT4bgtA0Okt3Eax9Ui5yQ9l/3jF1bsO6hRYME4AXjsIHRIlf8Sdes04r2hcsG3ZVmwV2dtrL8T8ZIdC17XUq7YyfgCo/Qkn+MCQiIgIiICV/r+tdNXpAGs2N529KxnftRSu4d8A/5ywTW1HT0d0sZctXnYckbd2N3Y+uB3gQfhTWWMuqZ3sfbfYqLZwVRGcBQMfTvK/put6hukp1M6h9522mgbfKKGwKauQTjHrnOfWWfW9IFbJ93qf271e1lscAYYMzMCfaB5BH7xM3F8OacYxUAAwYICwrDg5BFYOzvz27894G10/U+ZVW5GC6KxHwLKDj+M2IAiAiIgIiICIiAiIgJqDpNO3b5Fe0nJGxcZHY4x3iIGWjRohJStVLe8VUAtj44HM+LoKw5cVIHPd9q7j9TjMRA1Oj9HFDXEMD51xtIC7QrEKpxyfRR/GSU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gsdl.bvs.sld.cu/greenstone/collect/prelicin/index/assoc/HASHe70d.dir/fig17a0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19"/>
            <a:ext cx="5616624" cy="5175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28504" y="1412776"/>
            <a:ext cx="1544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quinasa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17095" y="4941168"/>
            <a:ext cx="17668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fosfatasa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58417" y="3244822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enzima</a:t>
            </a:r>
            <a:endParaRPr lang="en-U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8144" y="3270194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enzima</a:t>
            </a:r>
            <a:endParaRPr lang="en-US" sz="2800" b="1" dirty="0"/>
          </a:p>
        </p:txBody>
      </p:sp>
      <p:sp>
        <p:nvSpPr>
          <p:cNvPr id="6" name="5 Elipse"/>
          <p:cNvSpPr/>
          <p:nvPr/>
        </p:nvSpPr>
        <p:spPr>
          <a:xfrm>
            <a:off x="3115616" y="5485004"/>
            <a:ext cx="1096344" cy="64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0375" y="160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Modificación  covalente reversible</a:t>
            </a: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por fosforilación y desfosforilación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4806507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medicalbiochemistrypage.org/spanishimages/pdhregulation-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5" y="260648"/>
            <a:ext cx="7143750" cy="538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16311" y="6021288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/>
              <a:t>Piruvato</a:t>
            </a:r>
            <a:r>
              <a:rPr lang="es-ES" sz="4000" dirty="0" smtClean="0"/>
              <a:t> deshidrogenasa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794355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10632</Words>
  <Application>Microsoft Office PowerPoint</Application>
  <PresentationFormat>Presentación en pantalla (4:3)</PresentationFormat>
  <Paragraphs>2336</Paragraphs>
  <Slides>208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208</vt:i4>
      </vt:variant>
    </vt:vector>
  </HeadingPairs>
  <TitlesOfParts>
    <vt:vector size="211" baseType="lpstr">
      <vt:lpstr>Tema de Office</vt:lpstr>
      <vt:lpstr>Diapositiva</vt:lpstr>
      <vt:lpstr>Documento de imagen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1. Especificidad  de  sustrato</vt:lpstr>
      <vt:lpstr>1.1. Especificidad   absoluta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Disminución de la Energía de Activación (Ea)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Diapositiva 136</vt:lpstr>
      <vt:lpstr>Diapositiva 137</vt:lpstr>
      <vt:lpstr> FLAVINA ADENINA DINONUCLEÓTIDO (FAD)</vt:lpstr>
      <vt:lpstr>Diapositiva 139</vt:lpstr>
      <vt:lpstr>Diapositiva 140</vt:lpstr>
      <vt:lpstr>Diapositiva 141</vt:lpstr>
      <vt:lpstr>Diapositiva 142</vt:lpstr>
      <vt:lpstr>Diapositiva 143</vt:lpstr>
      <vt:lpstr>Diapositiva 144</vt:lpstr>
      <vt:lpstr>Diapositiva 145</vt:lpstr>
      <vt:lpstr>Diapositiva 146</vt:lpstr>
      <vt:lpstr>Diapositiva 147</vt:lpstr>
      <vt:lpstr>NICOTINAMIDA  ADENINA DINUCLEÓTIDO FOSFATO  (NADP+)</vt:lpstr>
      <vt:lpstr>NICOTINAMIDA  ADENINA DINUCLEÓTIDO  FOSFATO (NADP+)</vt:lpstr>
      <vt:lpstr>Diapositiva 150</vt:lpstr>
      <vt:lpstr>Diapositiva 151</vt:lpstr>
      <vt:lpstr>Diapositiva 152</vt:lpstr>
      <vt:lpstr>Diapositiva 153</vt:lpstr>
      <vt:lpstr>Diapositiva 154</vt:lpstr>
      <vt:lpstr>ÁCIDO ASCÓRBICO</vt:lpstr>
      <vt:lpstr>Diapositiva 156</vt:lpstr>
      <vt:lpstr>Diapositiva 157</vt:lpstr>
      <vt:lpstr>Diapositiva 158</vt:lpstr>
      <vt:lpstr>TETRAHIDROBIOPTERINA</vt:lpstr>
      <vt:lpstr>TETRAHIDROBIOPTERINA</vt:lpstr>
      <vt:lpstr>ÁCIDO  DIHIDROLIPOICO</vt:lpstr>
      <vt:lpstr>ÁCIDO  DIHIDROLIPOICO</vt:lpstr>
      <vt:lpstr>Diapositiva 163</vt:lpstr>
      <vt:lpstr>Diapositiva 164</vt:lpstr>
      <vt:lpstr>Diapositiva 165</vt:lpstr>
      <vt:lpstr>Diapositiva 166</vt:lpstr>
      <vt:lpstr>Diapositiva 167</vt:lpstr>
      <vt:lpstr>Diapositiva 168</vt:lpstr>
      <vt:lpstr>Diapositiva 169</vt:lpstr>
      <vt:lpstr>Diapositiva 170</vt:lpstr>
      <vt:lpstr>Diapositiva 171</vt:lpstr>
      <vt:lpstr>Diapositiva 172</vt:lpstr>
      <vt:lpstr>Diapositiva 173</vt:lpstr>
      <vt:lpstr>Diapositiva 174</vt:lpstr>
      <vt:lpstr>Diapositiva 175</vt:lpstr>
      <vt:lpstr>Diapositiva 176</vt:lpstr>
      <vt:lpstr>Diapositiva 177</vt:lpstr>
      <vt:lpstr>Diapositiva 178</vt:lpstr>
      <vt:lpstr>Diapositiva 179</vt:lpstr>
      <vt:lpstr>Diapositiva 180</vt:lpstr>
      <vt:lpstr>Diapositiva 181</vt:lpstr>
      <vt:lpstr>Diapositiva 182</vt:lpstr>
      <vt:lpstr>Diapositiva 183</vt:lpstr>
      <vt:lpstr>Diapositiva 184</vt:lpstr>
      <vt:lpstr>Diapositiva 185</vt:lpstr>
      <vt:lpstr>Diapositiva 186</vt:lpstr>
      <vt:lpstr>Diapositiva 187</vt:lpstr>
      <vt:lpstr>CARBOXIBIOTINA</vt:lpstr>
      <vt:lpstr>Diapositiva 189</vt:lpstr>
      <vt:lpstr>Diapositiva 190</vt:lpstr>
      <vt:lpstr>Diapositiva 191</vt:lpstr>
      <vt:lpstr>Diapositiva 192</vt:lpstr>
      <vt:lpstr>Diapositiva 193</vt:lpstr>
      <vt:lpstr>Diapositiva 194</vt:lpstr>
      <vt:lpstr>Diapositiva 195</vt:lpstr>
      <vt:lpstr>TETRAHIDROFOLATO</vt:lpstr>
      <vt:lpstr>Diapositiva 197</vt:lpstr>
      <vt:lpstr>Diapositiva 198</vt:lpstr>
      <vt:lpstr>Diapositiva 199</vt:lpstr>
      <vt:lpstr>Diapositiva 200</vt:lpstr>
      <vt:lpstr>Diapositiva 201</vt:lpstr>
      <vt:lpstr>COBALAMINA  (B12)</vt:lpstr>
      <vt:lpstr>DEFICIENCIA DE VITAMINA B12</vt:lpstr>
      <vt:lpstr>Diapositiva 204</vt:lpstr>
      <vt:lpstr>Diapositiva 205</vt:lpstr>
      <vt:lpstr>Diapositiva 206</vt:lpstr>
      <vt:lpstr>Diapositiva 207</vt:lpstr>
      <vt:lpstr>Diapositiva 208</vt:lpstr>
    </vt:vector>
  </TitlesOfParts>
  <Company>UCV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Ira</dc:creator>
  <cp:lastModifiedBy>usuario</cp:lastModifiedBy>
  <cp:revision>73</cp:revision>
  <cp:lastPrinted>2004-06-29T12:04:52Z</cp:lastPrinted>
  <dcterms:created xsi:type="dcterms:W3CDTF">2004-06-24T15:59:07Z</dcterms:created>
  <dcterms:modified xsi:type="dcterms:W3CDTF">2014-04-26T00:08:39Z</dcterms:modified>
</cp:coreProperties>
</file>