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58" r:id="rId3"/>
    <p:sldId id="274" r:id="rId4"/>
    <p:sldId id="275" r:id="rId5"/>
    <p:sldId id="259" r:id="rId6"/>
    <p:sldId id="277" r:id="rId7"/>
    <p:sldId id="260" r:id="rId8"/>
    <p:sldId id="261" r:id="rId9"/>
    <p:sldId id="262" r:id="rId10"/>
    <p:sldId id="263" r:id="rId11"/>
    <p:sldId id="264" r:id="rId12"/>
    <p:sldId id="265" r:id="rId13"/>
    <p:sldId id="266" r:id="rId14"/>
    <p:sldId id="267" r:id="rId15"/>
    <p:sldId id="268" r:id="rId16"/>
    <p:sldId id="269" r:id="rId17"/>
    <p:sldId id="270" r:id="rId18"/>
    <p:sldId id="278" r:id="rId19"/>
    <p:sldId id="279" r:id="rId20"/>
    <p:sldId id="271" r:id="rId21"/>
    <p:sldId id="272" r:id="rId22"/>
  </p:sldIdLst>
  <p:sldSz cx="12192000" cy="6858000"/>
  <p:notesSz cx="6858000" cy="9144000"/>
  <p:defaultText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82" autoAdjust="0"/>
    <p:restoredTop sz="94660"/>
  </p:normalViewPr>
  <p:slideViewPr>
    <p:cSldViewPr snapToGrid="0">
      <p:cViewPr>
        <p:scale>
          <a:sx n="75" d="100"/>
          <a:sy n="75" d="100"/>
        </p:scale>
        <p:origin x="432" y="1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D:\ANIBAL\LAPTOP%20HP%2020%2007%202021\UNI\POST%20GRADOS\USM%202019-I\TRIMESTRE%20IV\SEMINARIO\MATERIAL%20VTV%202da%20TDG\CUADRO%20DE%20EGRESOS%20201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0.1166272965879265"/>
          <c:y val="6.5289442986293383E-2"/>
          <c:w val="0.88337270341207352"/>
          <c:h val="0.66461978710994463"/>
        </c:manualLayout>
      </c:layout>
      <c:bar3DChart>
        <c:barDir val="col"/>
        <c:grouping val="stacked"/>
        <c:varyColors val="0"/>
        <c:ser>
          <c:idx val="0"/>
          <c:order val="0"/>
          <c:invertIfNegative val="0"/>
          <c:dPt>
            <c:idx val="0"/>
            <c:invertIfNegative val="0"/>
            <c:bubble3D val="0"/>
            <c:spPr>
              <a:solidFill>
                <a:srgbClr val="FF0000"/>
              </a:solidFill>
            </c:spPr>
            <c:extLst>
              <c:ext xmlns:c16="http://schemas.microsoft.com/office/drawing/2014/chart" uri="{C3380CC4-5D6E-409C-BE32-E72D297353CC}">
                <c16:uniqueId val="{00000001-EDC5-402C-87FE-401E8F1F1046}"/>
              </c:ext>
            </c:extLst>
          </c:dPt>
          <c:dPt>
            <c:idx val="1"/>
            <c:invertIfNegative val="0"/>
            <c:bubble3D val="0"/>
            <c:spPr>
              <a:solidFill>
                <a:srgbClr val="00B050"/>
              </a:solidFill>
            </c:spPr>
            <c:extLst>
              <c:ext xmlns:c16="http://schemas.microsoft.com/office/drawing/2014/chart" uri="{C3380CC4-5D6E-409C-BE32-E72D297353CC}">
                <c16:uniqueId val="{00000003-EDC5-402C-87FE-401E8F1F1046}"/>
              </c:ext>
            </c:extLst>
          </c:dPt>
          <c:dLbls>
            <c:spPr>
              <a:noFill/>
              <a:ln>
                <a:noFill/>
              </a:ln>
              <a:effectLst/>
            </c:spPr>
            <c:txPr>
              <a:bodyPr wrap="square" lIns="38100" tIns="19050" rIns="38100" bIns="19050" anchor="ctr">
                <a:spAutoFit/>
              </a:bodyPr>
              <a:lstStyle/>
              <a:p>
                <a:pPr>
                  <a:defRPr sz="4000" b="1"/>
                </a:pPr>
                <a:endParaRPr lang="es-V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'CULMINACIÓN 2019'!$C$112:$C$113</c:f>
              <c:strCache>
                <c:ptCount val="2"/>
                <c:pt idx="0">
                  <c:v>TOTAL PERSONAL EGRESADO 2018   </c:v>
                </c:pt>
                <c:pt idx="1">
                  <c:v>TOTAL PERSONAL EGRESADO 2019</c:v>
                </c:pt>
              </c:strCache>
            </c:strRef>
          </c:cat>
          <c:val>
            <c:numRef>
              <c:f>'CULMINACIÓN 2019'!$D$112:$D$113</c:f>
              <c:numCache>
                <c:formatCode>General</c:formatCode>
                <c:ptCount val="2"/>
                <c:pt idx="0">
                  <c:v>347</c:v>
                </c:pt>
                <c:pt idx="1">
                  <c:v>535</c:v>
                </c:pt>
              </c:numCache>
            </c:numRef>
          </c:val>
          <c:extLst>
            <c:ext xmlns:c16="http://schemas.microsoft.com/office/drawing/2014/chart" uri="{C3380CC4-5D6E-409C-BE32-E72D297353CC}">
              <c16:uniqueId val="{00000004-EDC5-402C-87FE-401E8F1F1046}"/>
            </c:ext>
          </c:extLst>
        </c:ser>
        <c:dLbls>
          <c:showLegendKey val="0"/>
          <c:showVal val="1"/>
          <c:showCatName val="0"/>
          <c:showSerName val="0"/>
          <c:showPercent val="0"/>
          <c:showBubbleSize val="0"/>
        </c:dLbls>
        <c:gapWidth val="75"/>
        <c:shape val="box"/>
        <c:axId val="104192640"/>
        <c:axId val="104194432"/>
        <c:axId val="0"/>
      </c:bar3DChart>
      <c:catAx>
        <c:axId val="104192640"/>
        <c:scaling>
          <c:orientation val="minMax"/>
        </c:scaling>
        <c:delete val="0"/>
        <c:axPos val="b"/>
        <c:numFmt formatCode="General" sourceLinked="0"/>
        <c:majorTickMark val="none"/>
        <c:minorTickMark val="none"/>
        <c:tickLblPos val="nextTo"/>
        <c:txPr>
          <a:bodyPr/>
          <a:lstStyle/>
          <a:p>
            <a:pPr>
              <a:defRPr sz="2000" b="1"/>
            </a:pPr>
            <a:endParaRPr lang="es-VE"/>
          </a:p>
        </c:txPr>
        <c:crossAx val="104194432"/>
        <c:crosses val="autoZero"/>
        <c:auto val="1"/>
        <c:lblAlgn val="ctr"/>
        <c:lblOffset val="100"/>
        <c:noMultiLvlLbl val="0"/>
      </c:catAx>
      <c:valAx>
        <c:axId val="104194432"/>
        <c:scaling>
          <c:orientation val="minMax"/>
        </c:scaling>
        <c:delete val="0"/>
        <c:axPos val="l"/>
        <c:numFmt formatCode="General" sourceLinked="1"/>
        <c:majorTickMark val="none"/>
        <c:minorTickMark val="none"/>
        <c:tickLblPos val="nextTo"/>
        <c:crossAx val="104192640"/>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V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C1D342-AE04-484B-AF91-A4C1221D0115}" type="datetimeFigureOut">
              <a:rPr lang="es-VE" smtClean="0"/>
              <a:t>25/1/2025</a:t>
            </a:fld>
            <a:endParaRPr lang="es-V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V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V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V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E9AD19-F544-4BE8-899E-CAE603079C40}" type="slidenum">
              <a:rPr lang="es-VE" smtClean="0"/>
              <a:t>‹#›</a:t>
            </a:fld>
            <a:endParaRPr lang="es-VE"/>
          </a:p>
        </p:txBody>
      </p:sp>
    </p:spTree>
    <p:extLst>
      <p:ext uri="{BB962C8B-B14F-4D97-AF65-F5344CB8AC3E}">
        <p14:creationId xmlns:p14="http://schemas.microsoft.com/office/powerpoint/2010/main" val="2573710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VE" dirty="0"/>
          </a:p>
        </p:txBody>
      </p:sp>
      <p:sp>
        <p:nvSpPr>
          <p:cNvPr id="4" name="Slide Number Placeholder 3"/>
          <p:cNvSpPr>
            <a:spLocks noGrp="1"/>
          </p:cNvSpPr>
          <p:nvPr>
            <p:ph type="sldNum" sz="quarter" idx="5"/>
          </p:nvPr>
        </p:nvSpPr>
        <p:spPr/>
        <p:txBody>
          <a:bodyPr/>
          <a:lstStyle/>
          <a:p>
            <a:fld id="{3BCD657D-4B2D-47BD-98F1-C4F3AE87C824}" type="slidenum">
              <a:rPr lang="es-VE" smtClean="0"/>
              <a:t>7</a:t>
            </a:fld>
            <a:endParaRPr lang="es-VE"/>
          </a:p>
        </p:txBody>
      </p:sp>
    </p:spTree>
    <p:extLst>
      <p:ext uri="{BB962C8B-B14F-4D97-AF65-F5344CB8AC3E}">
        <p14:creationId xmlns:p14="http://schemas.microsoft.com/office/powerpoint/2010/main" val="1445166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C5287-2BBD-5289-7CF2-84EDF3F3A5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VE"/>
          </a:p>
        </p:txBody>
      </p:sp>
      <p:sp>
        <p:nvSpPr>
          <p:cNvPr id="3" name="Subtitle 2">
            <a:extLst>
              <a:ext uri="{FF2B5EF4-FFF2-40B4-BE49-F238E27FC236}">
                <a16:creationId xmlns:a16="http://schemas.microsoft.com/office/drawing/2014/main" id="{9623D950-ADB8-C10E-FA18-4F15135C21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VE"/>
          </a:p>
        </p:txBody>
      </p:sp>
      <p:sp>
        <p:nvSpPr>
          <p:cNvPr id="4" name="Date Placeholder 3">
            <a:extLst>
              <a:ext uri="{FF2B5EF4-FFF2-40B4-BE49-F238E27FC236}">
                <a16:creationId xmlns:a16="http://schemas.microsoft.com/office/drawing/2014/main" id="{05C6E4E7-4296-3209-A692-1E607F670D7A}"/>
              </a:ext>
            </a:extLst>
          </p:cNvPr>
          <p:cNvSpPr>
            <a:spLocks noGrp="1"/>
          </p:cNvSpPr>
          <p:nvPr>
            <p:ph type="dt" sz="half" idx="10"/>
          </p:nvPr>
        </p:nvSpPr>
        <p:spPr/>
        <p:txBody>
          <a:bodyPr/>
          <a:lstStyle/>
          <a:p>
            <a:fld id="{906ABE5A-1D12-4AFC-9787-5F08C4B346CE}" type="datetimeFigureOut">
              <a:rPr lang="es-VE" smtClean="0"/>
              <a:t>25/1/2025</a:t>
            </a:fld>
            <a:endParaRPr lang="es-VE"/>
          </a:p>
        </p:txBody>
      </p:sp>
      <p:sp>
        <p:nvSpPr>
          <p:cNvPr id="5" name="Footer Placeholder 4">
            <a:extLst>
              <a:ext uri="{FF2B5EF4-FFF2-40B4-BE49-F238E27FC236}">
                <a16:creationId xmlns:a16="http://schemas.microsoft.com/office/drawing/2014/main" id="{6173F7AE-3110-63EF-3057-42CB9332E762}"/>
              </a:ext>
            </a:extLst>
          </p:cNvPr>
          <p:cNvSpPr>
            <a:spLocks noGrp="1"/>
          </p:cNvSpPr>
          <p:nvPr>
            <p:ph type="ftr" sz="quarter" idx="11"/>
          </p:nvPr>
        </p:nvSpPr>
        <p:spPr/>
        <p:txBody>
          <a:bodyPr/>
          <a:lstStyle/>
          <a:p>
            <a:endParaRPr lang="es-VE"/>
          </a:p>
        </p:txBody>
      </p:sp>
      <p:sp>
        <p:nvSpPr>
          <p:cNvPr id="6" name="Slide Number Placeholder 5">
            <a:extLst>
              <a:ext uri="{FF2B5EF4-FFF2-40B4-BE49-F238E27FC236}">
                <a16:creationId xmlns:a16="http://schemas.microsoft.com/office/drawing/2014/main" id="{994CF906-4DDD-F245-6861-F7704B8C75A9}"/>
              </a:ext>
            </a:extLst>
          </p:cNvPr>
          <p:cNvSpPr>
            <a:spLocks noGrp="1"/>
          </p:cNvSpPr>
          <p:nvPr>
            <p:ph type="sldNum" sz="quarter" idx="12"/>
          </p:nvPr>
        </p:nvSpPr>
        <p:spPr/>
        <p:txBody>
          <a:bodyPr/>
          <a:lstStyle/>
          <a:p>
            <a:fld id="{C129DB0F-BCB4-48DA-A592-6014A9A1E391}" type="slidenum">
              <a:rPr lang="es-VE" smtClean="0"/>
              <a:t>‹#›</a:t>
            </a:fld>
            <a:endParaRPr lang="es-VE"/>
          </a:p>
        </p:txBody>
      </p:sp>
    </p:spTree>
    <p:extLst>
      <p:ext uri="{BB962C8B-B14F-4D97-AF65-F5344CB8AC3E}">
        <p14:creationId xmlns:p14="http://schemas.microsoft.com/office/powerpoint/2010/main" val="1442615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9AB21-CA83-A9FE-B285-B6E2E74DB320}"/>
              </a:ext>
            </a:extLst>
          </p:cNvPr>
          <p:cNvSpPr>
            <a:spLocks noGrp="1"/>
          </p:cNvSpPr>
          <p:nvPr>
            <p:ph type="title"/>
          </p:nvPr>
        </p:nvSpPr>
        <p:spPr/>
        <p:txBody>
          <a:bodyPr/>
          <a:lstStyle/>
          <a:p>
            <a:r>
              <a:rPr lang="en-US"/>
              <a:t>Click to edit Master title style</a:t>
            </a:r>
            <a:endParaRPr lang="es-VE"/>
          </a:p>
        </p:txBody>
      </p:sp>
      <p:sp>
        <p:nvSpPr>
          <p:cNvPr id="3" name="Vertical Text Placeholder 2">
            <a:extLst>
              <a:ext uri="{FF2B5EF4-FFF2-40B4-BE49-F238E27FC236}">
                <a16:creationId xmlns:a16="http://schemas.microsoft.com/office/drawing/2014/main" id="{0CBA6DC2-E894-3815-CC91-3C21E2AEAA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VE"/>
          </a:p>
        </p:txBody>
      </p:sp>
      <p:sp>
        <p:nvSpPr>
          <p:cNvPr id="4" name="Date Placeholder 3">
            <a:extLst>
              <a:ext uri="{FF2B5EF4-FFF2-40B4-BE49-F238E27FC236}">
                <a16:creationId xmlns:a16="http://schemas.microsoft.com/office/drawing/2014/main" id="{DC31C37A-ED44-E18D-F870-F6AD4220DC4C}"/>
              </a:ext>
            </a:extLst>
          </p:cNvPr>
          <p:cNvSpPr>
            <a:spLocks noGrp="1"/>
          </p:cNvSpPr>
          <p:nvPr>
            <p:ph type="dt" sz="half" idx="10"/>
          </p:nvPr>
        </p:nvSpPr>
        <p:spPr/>
        <p:txBody>
          <a:bodyPr/>
          <a:lstStyle/>
          <a:p>
            <a:fld id="{906ABE5A-1D12-4AFC-9787-5F08C4B346CE}" type="datetimeFigureOut">
              <a:rPr lang="es-VE" smtClean="0"/>
              <a:t>25/1/2025</a:t>
            </a:fld>
            <a:endParaRPr lang="es-VE"/>
          </a:p>
        </p:txBody>
      </p:sp>
      <p:sp>
        <p:nvSpPr>
          <p:cNvPr id="5" name="Footer Placeholder 4">
            <a:extLst>
              <a:ext uri="{FF2B5EF4-FFF2-40B4-BE49-F238E27FC236}">
                <a16:creationId xmlns:a16="http://schemas.microsoft.com/office/drawing/2014/main" id="{C73747AE-6816-C987-4BE5-07C1E5B661AB}"/>
              </a:ext>
            </a:extLst>
          </p:cNvPr>
          <p:cNvSpPr>
            <a:spLocks noGrp="1"/>
          </p:cNvSpPr>
          <p:nvPr>
            <p:ph type="ftr" sz="quarter" idx="11"/>
          </p:nvPr>
        </p:nvSpPr>
        <p:spPr/>
        <p:txBody>
          <a:bodyPr/>
          <a:lstStyle/>
          <a:p>
            <a:endParaRPr lang="es-VE"/>
          </a:p>
        </p:txBody>
      </p:sp>
      <p:sp>
        <p:nvSpPr>
          <p:cNvPr id="6" name="Slide Number Placeholder 5">
            <a:extLst>
              <a:ext uri="{FF2B5EF4-FFF2-40B4-BE49-F238E27FC236}">
                <a16:creationId xmlns:a16="http://schemas.microsoft.com/office/drawing/2014/main" id="{9978A68E-6C42-70D9-6C04-2E5D4F281BAB}"/>
              </a:ext>
            </a:extLst>
          </p:cNvPr>
          <p:cNvSpPr>
            <a:spLocks noGrp="1"/>
          </p:cNvSpPr>
          <p:nvPr>
            <p:ph type="sldNum" sz="quarter" idx="12"/>
          </p:nvPr>
        </p:nvSpPr>
        <p:spPr/>
        <p:txBody>
          <a:bodyPr/>
          <a:lstStyle/>
          <a:p>
            <a:fld id="{C129DB0F-BCB4-48DA-A592-6014A9A1E391}" type="slidenum">
              <a:rPr lang="es-VE" smtClean="0"/>
              <a:t>‹#›</a:t>
            </a:fld>
            <a:endParaRPr lang="es-VE"/>
          </a:p>
        </p:txBody>
      </p:sp>
    </p:spTree>
    <p:extLst>
      <p:ext uri="{BB962C8B-B14F-4D97-AF65-F5344CB8AC3E}">
        <p14:creationId xmlns:p14="http://schemas.microsoft.com/office/powerpoint/2010/main" val="4124287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09BC73-2B0A-76B2-76A2-3E7678B0995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s-VE"/>
          </a:p>
        </p:txBody>
      </p:sp>
      <p:sp>
        <p:nvSpPr>
          <p:cNvPr id="3" name="Vertical Text Placeholder 2">
            <a:extLst>
              <a:ext uri="{FF2B5EF4-FFF2-40B4-BE49-F238E27FC236}">
                <a16:creationId xmlns:a16="http://schemas.microsoft.com/office/drawing/2014/main" id="{2D94B872-30F4-A82A-30D6-AA9BA698DC0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VE"/>
          </a:p>
        </p:txBody>
      </p:sp>
      <p:sp>
        <p:nvSpPr>
          <p:cNvPr id="4" name="Date Placeholder 3">
            <a:extLst>
              <a:ext uri="{FF2B5EF4-FFF2-40B4-BE49-F238E27FC236}">
                <a16:creationId xmlns:a16="http://schemas.microsoft.com/office/drawing/2014/main" id="{CB100423-778E-AA99-47DD-EAD6E30F9417}"/>
              </a:ext>
            </a:extLst>
          </p:cNvPr>
          <p:cNvSpPr>
            <a:spLocks noGrp="1"/>
          </p:cNvSpPr>
          <p:nvPr>
            <p:ph type="dt" sz="half" idx="10"/>
          </p:nvPr>
        </p:nvSpPr>
        <p:spPr/>
        <p:txBody>
          <a:bodyPr/>
          <a:lstStyle/>
          <a:p>
            <a:fld id="{906ABE5A-1D12-4AFC-9787-5F08C4B346CE}" type="datetimeFigureOut">
              <a:rPr lang="es-VE" smtClean="0"/>
              <a:t>25/1/2025</a:t>
            </a:fld>
            <a:endParaRPr lang="es-VE"/>
          </a:p>
        </p:txBody>
      </p:sp>
      <p:sp>
        <p:nvSpPr>
          <p:cNvPr id="5" name="Footer Placeholder 4">
            <a:extLst>
              <a:ext uri="{FF2B5EF4-FFF2-40B4-BE49-F238E27FC236}">
                <a16:creationId xmlns:a16="http://schemas.microsoft.com/office/drawing/2014/main" id="{E21592DD-69BC-67A8-48AF-1D84551BDDE3}"/>
              </a:ext>
            </a:extLst>
          </p:cNvPr>
          <p:cNvSpPr>
            <a:spLocks noGrp="1"/>
          </p:cNvSpPr>
          <p:nvPr>
            <p:ph type="ftr" sz="quarter" idx="11"/>
          </p:nvPr>
        </p:nvSpPr>
        <p:spPr/>
        <p:txBody>
          <a:bodyPr/>
          <a:lstStyle/>
          <a:p>
            <a:endParaRPr lang="es-VE"/>
          </a:p>
        </p:txBody>
      </p:sp>
      <p:sp>
        <p:nvSpPr>
          <p:cNvPr id="6" name="Slide Number Placeholder 5">
            <a:extLst>
              <a:ext uri="{FF2B5EF4-FFF2-40B4-BE49-F238E27FC236}">
                <a16:creationId xmlns:a16="http://schemas.microsoft.com/office/drawing/2014/main" id="{D06CDCB9-0C43-17E9-E0A8-8660A2A1D6D1}"/>
              </a:ext>
            </a:extLst>
          </p:cNvPr>
          <p:cNvSpPr>
            <a:spLocks noGrp="1"/>
          </p:cNvSpPr>
          <p:nvPr>
            <p:ph type="sldNum" sz="quarter" idx="12"/>
          </p:nvPr>
        </p:nvSpPr>
        <p:spPr/>
        <p:txBody>
          <a:bodyPr/>
          <a:lstStyle/>
          <a:p>
            <a:fld id="{C129DB0F-BCB4-48DA-A592-6014A9A1E391}" type="slidenum">
              <a:rPr lang="es-VE" smtClean="0"/>
              <a:t>‹#›</a:t>
            </a:fld>
            <a:endParaRPr lang="es-VE"/>
          </a:p>
        </p:txBody>
      </p:sp>
    </p:spTree>
    <p:extLst>
      <p:ext uri="{BB962C8B-B14F-4D97-AF65-F5344CB8AC3E}">
        <p14:creationId xmlns:p14="http://schemas.microsoft.com/office/powerpoint/2010/main" val="1986995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F5F9F-54D6-78B9-43C2-67F220E5051F}"/>
              </a:ext>
            </a:extLst>
          </p:cNvPr>
          <p:cNvSpPr>
            <a:spLocks noGrp="1"/>
          </p:cNvSpPr>
          <p:nvPr>
            <p:ph type="title"/>
          </p:nvPr>
        </p:nvSpPr>
        <p:spPr/>
        <p:txBody>
          <a:bodyPr/>
          <a:lstStyle/>
          <a:p>
            <a:r>
              <a:rPr lang="en-US"/>
              <a:t>Click to edit Master title style</a:t>
            </a:r>
            <a:endParaRPr lang="es-VE"/>
          </a:p>
        </p:txBody>
      </p:sp>
      <p:sp>
        <p:nvSpPr>
          <p:cNvPr id="3" name="Content Placeholder 2">
            <a:extLst>
              <a:ext uri="{FF2B5EF4-FFF2-40B4-BE49-F238E27FC236}">
                <a16:creationId xmlns:a16="http://schemas.microsoft.com/office/drawing/2014/main" id="{A0334354-6ACA-5980-47DD-3624605E54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VE"/>
          </a:p>
        </p:txBody>
      </p:sp>
      <p:sp>
        <p:nvSpPr>
          <p:cNvPr id="4" name="Date Placeholder 3">
            <a:extLst>
              <a:ext uri="{FF2B5EF4-FFF2-40B4-BE49-F238E27FC236}">
                <a16:creationId xmlns:a16="http://schemas.microsoft.com/office/drawing/2014/main" id="{F676CB57-33DD-BACF-359C-40BF0F4B2F93}"/>
              </a:ext>
            </a:extLst>
          </p:cNvPr>
          <p:cNvSpPr>
            <a:spLocks noGrp="1"/>
          </p:cNvSpPr>
          <p:nvPr>
            <p:ph type="dt" sz="half" idx="10"/>
          </p:nvPr>
        </p:nvSpPr>
        <p:spPr/>
        <p:txBody>
          <a:bodyPr/>
          <a:lstStyle/>
          <a:p>
            <a:fld id="{906ABE5A-1D12-4AFC-9787-5F08C4B346CE}" type="datetimeFigureOut">
              <a:rPr lang="es-VE" smtClean="0"/>
              <a:t>25/1/2025</a:t>
            </a:fld>
            <a:endParaRPr lang="es-VE"/>
          </a:p>
        </p:txBody>
      </p:sp>
      <p:sp>
        <p:nvSpPr>
          <p:cNvPr id="5" name="Footer Placeholder 4">
            <a:extLst>
              <a:ext uri="{FF2B5EF4-FFF2-40B4-BE49-F238E27FC236}">
                <a16:creationId xmlns:a16="http://schemas.microsoft.com/office/drawing/2014/main" id="{84EFD64D-14E0-2E58-21D7-D20E19AE88C5}"/>
              </a:ext>
            </a:extLst>
          </p:cNvPr>
          <p:cNvSpPr>
            <a:spLocks noGrp="1"/>
          </p:cNvSpPr>
          <p:nvPr>
            <p:ph type="ftr" sz="quarter" idx="11"/>
          </p:nvPr>
        </p:nvSpPr>
        <p:spPr/>
        <p:txBody>
          <a:bodyPr/>
          <a:lstStyle/>
          <a:p>
            <a:endParaRPr lang="es-VE"/>
          </a:p>
        </p:txBody>
      </p:sp>
      <p:sp>
        <p:nvSpPr>
          <p:cNvPr id="6" name="Slide Number Placeholder 5">
            <a:extLst>
              <a:ext uri="{FF2B5EF4-FFF2-40B4-BE49-F238E27FC236}">
                <a16:creationId xmlns:a16="http://schemas.microsoft.com/office/drawing/2014/main" id="{BEAF6324-05E5-0470-58EE-9DD081B93EDF}"/>
              </a:ext>
            </a:extLst>
          </p:cNvPr>
          <p:cNvSpPr>
            <a:spLocks noGrp="1"/>
          </p:cNvSpPr>
          <p:nvPr>
            <p:ph type="sldNum" sz="quarter" idx="12"/>
          </p:nvPr>
        </p:nvSpPr>
        <p:spPr/>
        <p:txBody>
          <a:bodyPr/>
          <a:lstStyle/>
          <a:p>
            <a:fld id="{C129DB0F-BCB4-48DA-A592-6014A9A1E391}" type="slidenum">
              <a:rPr lang="es-VE" smtClean="0"/>
              <a:t>‹#›</a:t>
            </a:fld>
            <a:endParaRPr lang="es-VE"/>
          </a:p>
        </p:txBody>
      </p:sp>
    </p:spTree>
    <p:extLst>
      <p:ext uri="{BB962C8B-B14F-4D97-AF65-F5344CB8AC3E}">
        <p14:creationId xmlns:p14="http://schemas.microsoft.com/office/powerpoint/2010/main" val="1522339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4BE1A-5B08-E719-801F-AE582163EB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VE"/>
          </a:p>
        </p:txBody>
      </p:sp>
      <p:sp>
        <p:nvSpPr>
          <p:cNvPr id="3" name="Text Placeholder 2">
            <a:extLst>
              <a:ext uri="{FF2B5EF4-FFF2-40B4-BE49-F238E27FC236}">
                <a16:creationId xmlns:a16="http://schemas.microsoft.com/office/drawing/2014/main" id="{62A078D6-A878-37AC-E704-B4E904D7EC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2F7097-F2E9-AC38-F79F-E34025C02200}"/>
              </a:ext>
            </a:extLst>
          </p:cNvPr>
          <p:cNvSpPr>
            <a:spLocks noGrp="1"/>
          </p:cNvSpPr>
          <p:nvPr>
            <p:ph type="dt" sz="half" idx="10"/>
          </p:nvPr>
        </p:nvSpPr>
        <p:spPr/>
        <p:txBody>
          <a:bodyPr/>
          <a:lstStyle/>
          <a:p>
            <a:fld id="{906ABE5A-1D12-4AFC-9787-5F08C4B346CE}" type="datetimeFigureOut">
              <a:rPr lang="es-VE" smtClean="0"/>
              <a:t>25/1/2025</a:t>
            </a:fld>
            <a:endParaRPr lang="es-VE"/>
          </a:p>
        </p:txBody>
      </p:sp>
      <p:sp>
        <p:nvSpPr>
          <p:cNvPr id="5" name="Footer Placeholder 4">
            <a:extLst>
              <a:ext uri="{FF2B5EF4-FFF2-40B4-BE49-F238E27FC236}">
                <a16:creationId xmlns:a16="http://schemas.microsoft.com/office/drawing/2014/main" id="{4A83488F-D67D-5EEB-09BD-D12ECA5DA017}"/>
              </a:ext>
            </a:extLst>
          </p:cNvPr>
          <p:cNvSpPr>
            <a:spLocks noGrp="1"/>
          </p:cNvSpPr>
          <p:nvPr>
            <p:ph type="ftr" sz="quarter" idx="11"/>
          </p:nvPr>
        </p:nvSpPr>
        <p:spPr/>
        <p:txBody>
          <a:bodyPr/>
          <a:lstStyle/>
          <a:p>
            <a:endParaRPr lang="es-VE"/>
          </a:p>
        </p:txBody>
      </p:sp>
      <p:sp>
        <p:nvSpPr>
          <p:cNvPr id="6" name="Slide Number Placeholder 5">
            <a:extLst>
              <a:ext uri="{FF2B5EF4-FFF2-40B4-BE49-F238E27FC236}">
                <a16:creationId xmlns:a16="http://schemas.microsoft.com/office/drawing/2014/main" id="{8B63A1CE-E76C-C55C-3FD7-957905779B12}"/>
              </a:ext>
            </a:extLst>
          </p:cNvPr>
          <p:cNvSpPr>
            <a:spLocks noGrp="1"/>
          </p:cNvSpPr>
          <p:nvPr>
            <p:ph type="sldNum" sz="quarter" idx="12"/>
          </p:nvPr>
        </p:nvSpPr>
        <p:spPr/>
        <p:txBody>
          <a:bodyPr/>
          <a:lstStyle/>
          <a:p>
            <a:fld id="{C129DB0F-BCB4-48DA-A592-6014A9A1E391}" type="slidenum">
              <a:rPr lang="es-VE" smtClean="0"/>
              <a:t>‹#›</a:t>
            </a:fld>
            <a:endParaRPr lang="es-VE"/>
          </a:p>
        </p:txBody>
      </p:sp>
    </p:spTree>
    <p:extLst>
      <p:ext uri="{BB962C8B-B14F-4D97-AF65-F5344CB8AC3E}">
        <p14:creationId xmlns:p14="http://schemas.microsoft.com/office/powerpoint/2010/main" val="4201953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65BA8-492E-EB43-06AB-66B51A7EF6D9}"/>
              </a:ext>
            </a:extLst>
          </p:cNvPr>
          <p:cNvSpPr>
            <a:spLocks noGrp="1"/>
          </p:cNvSpPr>
          <p:nvPr>
            <p:ph type="title"/>
          </p:nvPr>
        </p:nvSpPr>
        <p:spPr/>
        <p:txBody>
          <a:bodyPr/>
          <a:lstStyle/>
          <a:p>
            <a:r>
              <a:rPr lang="en-US"/>
              <a:t>Click to edit Master title style</a:t>
            </a:r>
            <a:endParaRPr lang="es-VE"/>
          </a:p>
        </p:txBody>
      </p:sp>
      <p:sp>
        <p:nvSpPr>
          <p:cNvPr id="3" name="Content Placeholder 2">
            <a:extLst>
              <a:ext uri="{FF2B5EF4-FFF2-40B4-BE49-F238E27FC236}">
                <a16:creationId xmlns:a16="http://schemas.microsoft.com/office/drawing/2014/main" id="{33149B9F-1E38-0B2C-C4A1-BE6C44EEB5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VE"/>
          </a:p>
        </p:txBody>
      </p:sp>
      <p:sp>
        <p:nvSpPr>
          <p:cNvPr id="4" name="Content Placeholder 3">
            <a:extLst>
              <a:ext uri="{FF2B5EF4-FFF2-40B4-BE49-F238E27FC236}">
                <a16:creationId xmlns:a16="http://schemas.microsoft.com/office/drawing/2014/main" id="{4E80A80E-A454-5A7B-834C-73EC5F857E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VE"/>
          </a:p>
        </p:txBody>
      </p:sp>
      <p:sp>
        <p:nvSpPr>
          <p:cNvPr id="5" name="Date Placeholder 4">
            <a:extLst>
              <a:ext uri="{FF2B5EF4-FFF2-40B4-BE49-F238E27FC236}">
                <a16:creationId xmlns:a16="http://schemas.microsoft.com/office/drawing/2014/main" id="{8D6909B2-A4EE-520E-F6EB-79697A902CDA}"/>
              </a:ext>
            </a:extLst>
          </p:cNvPr>
          <p:cNvSpPr>
            <a:spLocks noGrp="1"/>
          </p:cNvSpPr>
          <p:nvPr>
            <p:ph type="dt" sz="half" idx="10"/>
          </p:nvPr>
        </p:nvSpPr>
        <p:spPr/>
        <p:txBody>
          <a:bodyPr/>
          <a:lstStyle/>
          <a:p>
            <a:fld id="{906ABE5A-1D12-4AFC-9787-5F08C4B346CE}" type="datetimeFigureOut">
              <a:rPr lang="es-VE" smtClean="0"/>
              <a:t>25/1/2025</a:t>
            </a:fld>
            <a:endParaRPr lang="es-VE"/>
          </a:p>
        </p:txBody>
      </p:sp>
      <p:sp>
        <p:nvSpPr>
          <p:cNvPr id="6" name="Footer Placeholder 5">
            <a:extLst>
              <a:ext uri="{FF2B5EF4-FFF2-40B4-BE49-F238E27FC236}">
                <a16:creationId xmlns:a16="http://schemas.microsoft.com/office/drawing/2014/main" id="{2B1750D0-F2AD-7AD1-0913-3C3C36A8D89E}"/>
              </a:ext>
            </a:extLst>
          </p:cNvPr>
          <p:cNvSpPr>
            <a:spLocks noGrp="1"/>
          </p:cNvSpPr>
          <p:nvPr>
            <p:ph type="ftr" sz="quarter" idx="11"/>
          </p:nvPr>
        </p:nvSpPr>
        <p:spPr/>
        <p:txBody>
          <a:bodyPr/>
          <a:lstStyle/>
          <a:p>
            <a:endParaRPr lang="es-VE"/>
          </a:p>
        </p:txBody>
      </p:sp>
      <p:sp>
        <p:nvSpPr>
          <p:cNvPr id="7" name="Slide Number Placeholder 6">
            <a:extLst>
              <a:ext uri="{FF2B5EF4-FFF2-40B4-BE49-F238E27FC236}">
                <a16:creationId xmlns:a16="http://schemas.microsoft.com/office/drawing/2014/main" id="{A84BD41D-975E-7979-7766-9133DFB3A7D3}"/>
              </a:ext>
            </a:extLst>
          </p:cNvPr>
          <p:cNvSpPr>
            <a:spLocks noGrp="1"/>
          </p:cNvSpPr>
          <p:nvPr>
            <p:ph type="sldNum" sz="quarter" idx="12"/>
          </p:nvPr>
        </p:nvSpPr>
        <p:spPr/>
        <p:txBody>
          <a:bodyPr/>
          <a:lstStyle/>
          <a:p>
            <a:fld id="{C129DB0F-BCB4-48DA-A592-6014A9A1E391}" type="slidenum">
              <a:rPr lang="es-VE" smtClean="0"/>
              <a:t>‹#›</a:t>
            </a:fld>
            <a:endParaRPr lang="es-VE"/>
          </a:p>
        </p:txBody>
      </p:sp>
    </p:spTree>
    <p:extLst>
      <p:ext uri="{BB962C8B-B14F-4D97-AF65-F5344CB8AC3E}">
        <p14:creationId xmlns:p14="http://schemas.microsoft.com/office/powerpoint/2010/main" val="131815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8A8DF-34DA-3EC2-4CB7-13E0DCC1CA12}"/>
              </a:ext>
            </a:extLst>
          </p:cNvPr>
          <p:cNvSpPr>
            <a:spLocks noGrp="1"/>
          </p:cNvSpPr>
          <p:nvPr>
            <p:ph type="title"/>
          </p:nvPr>
        </p:nvSpPr>
        <p:spPr>
          <a:xfrm>
            <a:off x="839788" y="365125"/>
            <a:ext cx="10515600" cy="1325563"/>
          </a:xfrm>
        </p:spPr>
        <p:txBody>
          <a:bodyPr/>
          <a:lstStyle/>
          <a:p>
            <a:r>
              <a:rPr lang="en-US"/>
              <a:t>Click to edit Master title style</a:t>
            </a:r>
            <a:endParaRPr lang="es-VE"/>
          </a:p>
        </p:txBody>
      </p:sp>
      <p:sp>
        <p:nvSpPr>
          <p:cNvPr id="3" name="Text Placeholder 2">
            <a:extLst>
              <a:ext uri="{FF2B5EF4-FFF2-40B4-BE49-F238E27FC236}">
                <a16:creationId xmlns:a16="http://schemas.microsoft.com/office/drawing/2014/main" id="{D414A3BD-039A-D121-1C2A-1CF6D7EA00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0D155E-1D5D-D97F-7F55-DF13B1B260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VE"/>
          </a:p>
        </p:txBody>
      </p:sp>
      <p:sp>
        <p:nvSpPr>
          <p:cNvPr id="5" name="Text Placeholder 4">
            <a:extLst>
              <a:ext uri="{FF2B5EF4-FFF2-40B4-BE49-F238E27FC236}">
                <a16:creationId xmlns:a16="http://schemas.microsoft.com/office/drawing/2014/main" id="{D8EF5D85-5F67-0A56-9636-A648A79BAC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15ACD4-89C6-CAFF-7D44-28BF6BBBFF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VE"/>
          </a:p>
        </p:txBody>
      </p:sp>
      <p:sp>
        <p:nvSpPr>
          <p:cNvPr id="7" name="Date Placeholder 6">
            <a:extLst>
              <a:ext uri="{FF2B5EF4-FFF2-40B4-BE49-F238E27FC236}">
                <a16:creationId xmlns:a16="http://schemas.microsoft.com/office/drawing/2014/main" id="{9EB13E8D-BA86-3573-FBEF-76F2C087D723}"/>
              </a:ext>
            </a:extLst>
          </p:cNvPr>
          <p:cNvSpPr>
            <a:spLocks noGrp="1"/>
          </p:cNvSpPr>
          <p:nvPr>
            <p:ph type="dt" sz="half" idx="10"/>
          </p:nvPr>
        </p:nvSpPr>
        <p:spPr/>
        <p:txBody>
          <a:bodyPr/>
          <a:lstStyle/>
          <a:p>
            <a:fld id="{906ABE5A-1D12-4AFC-9787-5F08C4B346CE}" type="datetimeFigureOut">
              <a:rPr lang="es-VE" smtClean="0"/>
              <a:t>25/1/2025</a:t>
            </a:fld>
            <a:endParaRPr lang="es-VE"/>
          </a:p>
        </p:txBody>
      </p:sp>
      <p:sp>
        <p:nvSpPr>
          <p:cNvPr id="8" name="Footer Placeholder 7">
            <a:extLst>
              <a:ext uri="{FF2B5EF4-FFF2-40B4-BE49-F238E27FC236}">
                <a16:creationId xmlns:a16="http://schemas.microsoft.com/office/drawing/2014/main" id="{257D60F5-76EB-2DBD-7A36-44E4363B523F}"/>
              </a:ext>
            </a:extLst>
          </p:cNvPr>
          <p:cNvSpPr>
            <a:spLocks noGrp="1"/>
          </p:cNvSpPr>
          <p:nvPr>
            <p:ph type="ftr" sz="quarter" idx="11"/>
          </p:nvPr>
        </p:nvSpPr>
        <p:spPr/>
        <p:txBody>
          <a:bodyPr/>
          <a:lstStyle/>
          <a:p>
            <a:endParaRPr lang="es-VE"/>
          </a:p>
        </p:txBody>
      </p:sp>
      <p:sp>
        <p:nvSpPr>
          <p:cNvPr id="9" name="Slide Number Placeholder 8">
            <a:extLst>
              <a:ext uri="{FF2B5EF4-FFF2-40B4-BE49-F238E27FC236}">
                <a16:creationId xmlns:a16="http://schemas.microsoft.com/office/drawing/2014/main" id="{DE5FE70D-2169-E0CD-93F9-BBE1786BDC60}"/>
              </a:ext>
            </a:extLst>
          </p:cNvPr>
          <p:cNvSpPr>
            <a:spLocks noGrp="1"/>
          </p:cNvSpPr>
          <p:nvPr>
            <p:ph type="sldNum" sz="quarter" idx="12"/>
          </p:nvPr>
        </p:nvSpPr>
        <p:spPr/>
        <p:txBody>
          <a:bodyPr/>
          <a:lstStyle/>
          <a:p>
            <a:fld id="{C129DB0F-BCB4-48DA-A592-6014A9A1E391}" type="slidenum">
              <a:rPr lang="es-VE" smtClean="0"/>
              <a:t>‹#›</a:t>
            </a:fld>
            <a:endParaRPr lang="es-VE"/>
          </a:p>
        </p:txBody>
      </p:sp>
    </p:spTree>
    <p:extLst>
      <p:ext uri="{BB962C8B-B14F-4D97-AF65-F5344CB8AC3E}">
        <p14:creationId xmlns:p14="http://schemas.microsoft.com/office/powerpoint/2010/main" val="4205839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5D028-84FA-CD47-3B90-D79CD21F0066}"/>
              </a:ext>
            </a:extLst>
          </p:cNvPr>
          <p:cNvSpPr>
            <a:spLocks noGrp="1"/>
          </p:cNvSpPr>
          <p:nvPr>
            <p:ph type="title"/>
          </p:nvPr>
        </p:nvSpPr>
        <p:spPr/>
        <p:txBody>
          <a:bodyPr/>
          <a:lstStyle/>
          <a:p>
            <a:r>
              <a:rPr lang="en-US"/>
              <a:t>Click to edit Master title style</a:t>
            </a:r>
            <a:endParaRPr lang="es-VE"/>
          </a:p>
        </p:txBody>
      </p:sp>
      <p:sp>
        <p:nvSpPr>
          <p:cNvPr id="3" name="Date Placeholder 2">
            <a:extLst>
              <a:ext uri="{FF2B5EF4-FFF2-40B4-BE49-F238E27FC236}">
                <a16:creationId xmlns:a16="http://schemas.microsoft.com/office/drawing/2014/main" id="{5B67C051-C136-778A-4B13-08262AE3747A}"/>
              </a:ext>
            </a:extLst>
          </p:cNvPr>
          <p:cNvSpPr>
            <a:spLocks noGrp="1"/>
          </p:cNvSpPr>
          <p:nvPr>
            <p:ph type="dt" sz="half" idx="10"/>
          </p:nvPr>
        </p:nvSpPr>
        <p:spPr/>
        <p:txBody>
          <a:bodyPr/>
          <a:lstStyle/>
          <a:p>
            <a:fld id="{906ABE5A-1D12-4AFC-9787-5F08C4B346CE}" type="datetimeFigureOut">
              <a:rPr lang="es-VE" smtClean="0"/>
              <a:t>25/1/2025</a:t>
            </a:fld>
            <a:endParaRPr lang="es-VE"/>
          </a:p>
        </p:txBody>
      </p:sp>
      <p:sp>
        <p:nvSpPr>
          <p:cNvPr id="4" name="Footer Placeholder 3">
            <a:extLst>
              <a:ext uri="{FF2B5EF4-FFF2-40B4-BE49-F238E27FC236}">
                <a16:creationId xmlns:a16="http://schemas.microsoft.com/office/drawing/2014/main" id="{80C2D17B-F088-C453-6270-1974FFC24D9B}"/>
              </a:ext>
            </a:extLst>
          </p:cNvPr>
          <p:cNvSpPr>
            <a:spLocks noGrp="1"/>
          </p:cNvSpPr>
          <p:nvPr>
            <p:ph type="ftr" sz="quarter" idx="11"/>
          </p:nvPr>
        </p:nvSpPr>
        <p:spPr/>
        <p:txBody>
          <a:bodyPr/>
          <a:lstStyle/>
          <a:p>
            <a:endParaRPr lang="es-VE"/>
          </a:p>
        </p:txBody>
      </p:sp>
      <p:sp>
        <p:nvSpPr>
          <p:cNvPr id="5" name="Slide Number Placeholder 4">
            <a:extLst>
              <a:ext uri="{FF2B5EF4-FFF2-40B4-BE49-F238E27FC236}">
                <a16:creationId xmlns:a16="http://schemas.microsoft.com/office/drawing/2014/main" id="{299FBD38-097B-DBF1-164C-758D623EF500}"/>
              </a:ext>
            </a:extLst>
          </p:cNvPr>
          <p:cNvSpPr>
            <a:spLocks noGrp="1"/>
          </p:cNvSpPr>
          <p:nvPr>
            <p:ph type="sldNum" sz="quarter" idx="12"/>
          </p:nvPr>
        </p:nvSpPr>
        <p:spPr/>
        <p:txBody>
          <a:bodyPr/>
          <a:lstStyle/>
          <a:p>
            <a:fld id="{C129DB0F-BCB4-48DA-A592-6014A9A1E391}" type="slidenum">
              <a:rPr lang="es-VE" smtClean="0"/>
              <a:t>‹#›</a:t>
            </a:fld>
            <a:endParaRPr lang="es-VE"/>
          </a:p>
        </p:txBody>
      </p:sp>
    </p:spTree>
    <p:extLst>
      <p:ext uri="{BB962C8B-B14F-4D97-AF65-F5344CB8AC3E}">
        <p14:creationId xmlns:p14="http://schemas.microsoft.com/office/powerpoint/2010/main" val="482619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71B9F2-B7A5-0FFA-3B96-E694124AEBB7}"/>
              </a:ext>
            </a:extLst>
          </p:cNvPr>
          <p:cNvSpPr>
            <a:spLocks noGrp="1"/>
          </p:cNvSpPr>
          <p:nvPr>
            <p:ph type="dt" sz="half" idx="10"/>
          </p:nvPr>
        </p:nvSpPr>
        <p:spPr/>
        <p:txBody>
          <a:bodyPr/>
          <a:lstStyle/>
          <a:p>
            <a:fld id="{906ABE5A-1D12-4AFC-9787-5F08C4B346CE}" type="datetimeFigureOut">
              <a:rPr lang="es-VE" smtClean="0"/>
              <a:t>25/1/2025</a:t>
            </a:fld>
            <a:endParaRPr lang="es-VE"/>
          </a:p>
        </p:txBody>
      </p:sp>
      <p:sp>
        <p:nvSpPr>
          <p:cNvPr id="3" name="Footer Placeholder 2">
            <a:extLst>
              <a:ext uri="{FF2B5EF4-FFF2-40B4-BE49-F238E27FC236}">
                <a16:creationId xmlns:a16="http://schemas.microsoft.com/office/drawing/2014/main" id="{7941EB80-5193-0DF0-3E73-FC3B637DFE4E}"/>
              </a:ext>
            </a:extLst>
          </p:cNvPr>
          <p:cNvSpPr>
            <a:spLocks noGrp="1"/>
          </p:cNvSpPr>
          <p:nvPr>
            <p:ph type="ftr" sz="quarter" idx="11"/>
          </p:nvPr>
        </p:nvSpPr>
        <p:spPr/>
        <p:txBody>
          <a:bodyPr/>
          <a:lstStyle/>
          <a:p>
            <a:endParaRPr lang="es-VE"/>
          </a:p>
        </p:txBody>
      </p:sp>
      <p:sp>
        <p:nvSpPr>
          <p:cNvPr id="4" name="Slide Number Placeholder 3">
            <a:extLst>
              <a:ext uri="{FF2B5EF4-FFF2-40B4-BE49-F238E27FC236}">
                <a16:creationId xmlns:a16="http://schemas.microsoft.com/office/drawing/2014/main" id="{7987F48C-74D3-85DD-894F-E18A90171E0C}"/>
              </a:ext>
            </a:extLst>
          </p:cNvPr>
          <p:cNvSpPr>
            <a:spLocks noGrp="1"/>
          </p:cNvSpPr>
          <p:nvPr>
            <p:ph type="sldNum" sz="quarter" idx="12"/>
          </p:nvPr>
        </p:nvSpPr>
        <p:spPr/>
        <p:txBody>
          <a:bodyPr/>
          <a:lstStyle/>
          <a:p>
            <a:fld id="{C129DB0F-BCB4-48DA-A592-6014A9A1E391}" type="slidenum">
              <a:rPr lang="es-VE" smtClean="0"/>
              <a:t>‹#›</a:t>
            </a:fld>
            <a:endParaRPr lang="es-VE"/>
          </a:p>
        </p:txBody>
      </p:sp>
    </p:spTree>
    <p:extLst>
      <p:ext uri="{BB962C8B-B14F-4D97-AF65-F5344CB8AC3E}">
        <p14:creationId xmlns:p14="http://schemas.microsoft.com/office/powerpoint/2010/main" val="1022579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4BC77-2367-7F13-D198-82388B4F9E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VE"/>
          </a:p>
        </p:txBody>
      </p:sp>
      <p:sp>
        <p:nvSpPr>
          <p:cNvPr id="3" name="Content Placeholder 2">
            <a:extLst>
              <a:ext uri="{FF2B5EF4-FFF2-40B4-BE49-F238E27FC236}">
                <a16:creationId xmlns:a16="http://schemas.microsoft.com/office/drawing/2014/main" id="{B9F878F4-3282-91D5-5088-507B2F06F3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VE"/>
          </a:p>
        </p:txBody>
      </p:sp>
      <p:sp>
        <p:nvSpPr>
          <p:cNvPr id="4" name="Text Placeholder 3">
            <a:extLst>
              <a:ext uri="{FF2B5EF4-FFF2-40B4-BE49-F238E27FC236}">
                <a16:creationId xmlns:a16="http://schemas.microsoft.com/office/drawing/2014/main" id="{F4616979-957E-BED3-4F0B-C7DDEC7200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BDF239-A5CF-4292-E185-D65C8454879D}"/>
              </a:ext>
            </a:extLst>
          </p:cNvPr>
          <p:cNvSpPr>
            <a:spLocks noGrp="1"/>
          </p:cNvSpPr>
          <p:nvPr>
            <p:ph type="dt" sz="half" idx="10"/>
          </p:nvPr>
        </p:nvSpPr>
        <p:spPr/>
        <p:txBody>
          <a:bodyPr/>
          <a:lstStyle/>
          <a:p>
            <a:fld id="{906ABE5A-1D12-4AFC-9787-5F08C4B346CE}" type="datetimeFigureOut">
              <a:rPr lang="es-VE" smtClean="0"/>
              <a:t>25/1/2025</a:t>
            </a:fld>
            <a:endParaRPr lang="es-VE"/>
          </a:p>
        </p:txBody>
      </p:sp>
      <p:sp>
        <p:nvSpPr>
          <p:cNvPr id="6" name="Footer Placeholder 5">
            <a:extLst>
              <a:ext uri="{FF2B5EF4-FFF2-40B4-BE49-F238E27FC236}">
                <a16:creationId xmlns:a16="http://schemas.microsoft.com/office/drawing/2014/main" id="{DDE5FD6E-4B37-3A04-14C5-F54D0AD9840F}"/>
              </a:ext>
            </a:extLst>
          </p:cNvPr>
          <p:cNvSpPr>
            <a:spLocks noGrp="1"/>
          </p:cNvSpPr>
          <p:nvPr>
            <p:ph type="ftr" sz="quarter" idx="11"/>
          </p:nvPr>
        </p:nvSpPr>
        <p:spPr/>
        <p:txBody>
          <a:bodyPr/>
          <a:lstStyle/>
          <a:p>
            <a:endParaRPr lang="es-VE"/>
          </a:p>
        </p:txBody>
      </p:sp>
      <p:sp>
        <p:nvSpPr>
          <p:cNvPr id="7" name="Slide Number Placeholder 6">
            <a:extLst>
              <a:ext uri="{FF2B5EF4-FFF2-40B4-BE49-F238E27FC236}">
                <a16:creationId xmlns:a16="http://schemas.microsoft.com/office/drawing/2014/main" id="{195CB893-0043-3A22-640B-B1F517ECC83E}"/>
              </a:ext>
            </a:extLst>
          </p:cNvPr>
          <p:cNvSpPr>
            <a:spLocks noGrp="1"/>
          </p:cNvSpPr>
          <p:nvPr>
            <p:ph type="sldNum" sz="quarter" idx="12"/>
          </p:nvPr>
        </p:nvSpPr>
        <p:spPr/>
        <p:txBody>
          <a:bodyPr/>
          <a:lstStyle/>
          <a:p>
            <a:fld id="{C129DB0F-BCB4-48DA-A592-6014A9A1E391}" type="slidenum">
              <a:rPr lang="es-VE" smtClean="0"/>
              <a:t>‹#›</a:t>
            </a:fld>
            <a:endParaRPr lang="es-VE"/>
          </a:p>
        </p:txBody>
      </p:sp>
    </p:spTree>
    <p:extLst>
      <p:ext uri="{BB962C8B-B14F-4D97-AF65-F5344CB8AC3E}">
        <p14:creationId xmlns:p14="http://schemas.microsoft.com/office/powerpoint/2010/main" val="3541004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19ED1-653C-5444-3A42-A80F7C599B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VE"/>
          </a:p>
        </p:txBody>
      </p:sp>
      <p:sp>
        <p:nvSpPr>
          <p:cNvPr id="3" name="Picture Placeholder 2">
            <a:extLst>
              <a:ext uri="{FF2B5EF4-FFF2-40B4-BE49-F238E27FC236}">
                <a16:creationId xmlns:a16="http://schemas.microsoft.com/office/drawing/2014/main" id="{1F0686F4-C5E6-29EF-3FD7-A65FBD9B32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VE"/>
          </a:p>
        </p:txBody>
      </p:sp>
      <p:sp>
        <p:nvSpPr>
          <p:cNvPr id="4" name="Text Placeholder 3">
            <a:extLst>
              <a:ext uri="{FF2B5EF4-FFF2-40B4-BE49-F238E27FC236}">
                <a16:creationId xmlns:a16="http://schemas.microsoft.com/office/drawing/2014/main" id="{68870FD1-B8AE-61BC-03D4-F44082CF58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498B4C-6294-790E-1A0B-D6C0733AB1D1}"/>
              </a:ext>
            </a:extLst>
          </p:cNvPr>
          <p:cNvSpPr>
            <a:spLocks noGrp="1"/>
          </p:cNvSpPr>
          <p:nvPr>
            <p:ph type="dt" sz="half" idx="10"/>
          </p:nvPr>
        </p:nvSpPr>
        <p:spPr/>
        <p:txBody>
          <a:bodyPr/>
          <a:lstStyle/>
          <a:p>
            <a:fld id="{906ABE5A-1D12-4AFC-9787-5F08C4B346CE}" type="datetimeFigureOut">
              <a:rPr lang="es-VE" smtClean="0"/>
              <a:t>25/1/2025</a:t>
            </a:fld>
            <a:endParaRPr lang="es-VE"/>
          </a:p>
        </p:txBody>
      </p:sp>
      <p:sp>
        <p:nvSpPr>
          <p:cNvPr id="6" name="Footer Placeholder 5">
            <a:extLst>
              <a:ext uri="{FF2B5EF4-FFF2-40B4-BE49-F238E27FC236}">
                <a16:creationId xmlns:a16="http://schemas.microsoft.com/office/drawing/2014/main" id="{B4CC407A-2682-7512-EFF0-B6A7BC9AD229}"/>
              </a:ext>
            </a:extLst>
          </p:cNvPr>
          <p:cNvSpPr>
            <a:spLocks noGrp="1"/>
          </p:cNvSpPr>
          <p:nvPr>
            <p:ph type="ftr" sz="quarter" idx="11"/>
          </p:nvPr>
        </p:nvSpPr>
        <p:spPr/>
        <p:txBody>
          <a:bodyPr/>
          <a:lstStyle/>
          <a:p>
            <a:endParaRPr lang="es-VE"/>
          </a:p>
        </p:txBody>
      </p:sp>
      <p:sp>
        <p:nvSpPr>
          <p:cNvPr id="7" name="Slide Number Placeholder 6">
            <a:extLst>
              <a:ext uri="{FF2B5EF4-FFF2-40B4-BE49-F238E27FC236}">
                <a16:creationId xmlns:a16="http://schemas.microsoft.com/office/drawing/2014/main" id="{17125F14-28B2-5AFD-02FC-DA8257DE5305}"/>
              </a:ext>
            </a:extLst>
          </p:cNvPr>
          <p:cNvSpPr>
            <a:spLocks noGrp="1"/>
          </p:cNvSpPr>
          <p:nvPr>
            <p:ph type="sldNum" sz="quarter" idx="12"/>
          </p:nvPr>
        </p:nvSpPr>
        <p:spPr/>
        <p:txBody>
          <a:bodyPr/>
          <a:lstStyle/>
          <a:p>
            <a:fld id="{C129DB0F-BCB4-48DA-A592-6014A9A1E391}" type="slidenum">
              <a:rPr lang="es-VE" smtClean="0"/>
              <a:t>‹#›</a:t>
            </a:fld>
            <a:endParaRPr lang="es-VE"/>
          </a:p>
        </p:txBody>
      </p:sp>
    </p:spTree>
    <p:extLst>
      <p:ext uri="{BB962C8B-B14F-4D97-AF65-F5344CB8AC3E}">
        <p14:creationId xmlns:p14="http://schemas.microsoft.com/office/powerpoint/2010/main" val="1792250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90CA33-F4CF-ED7D-91C4-4153FE440C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VE"/>
          </a:p>
        </p:txBody>
      </p:sp>
      <p:sp>
        <p:nvSpPr>
          <p:cNvPr id="3" name="Text Placeholder 2">
            <a:extLst>
              <a:ext uri="{FF2B5EF4-FFF2-40B4-BE49-F238E27FC236}">
                <a16:creationId xmlns:a16="http://schemas.microsoft.com/office/drawing/2014/main" id="{951020CB-5B08-5FDB-1938-8FC1CBAEE4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VE"/>
          </a:p>
        </p:txBody>
      </p:sp>
      <p:sp>
        <p:nvSpPr>
          <p:cNvPr id="4" name="Date Placeholder 3">
            <a:extLst>
              <a:ext uri="{FF2B5EF4-FFF2-40B4-BE49-F238E27FC236}">
                <a16:creationId xmlns:a16="http://schemas.microsoft.com/office/drawing/2014/main" id="{2DDE1055-C0AD-9156-9938-C5133B31E1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6ABE5A-1D12-4AFC-9787-5F08C4B346CE}" type="datetimeFigureOut">
              <a:rPr lang="es-VE" smtClean="0"/>
              <a:t>25/1/2025</a:t>
            </a:fld>
            <a:endParaRPr lang="es-VE"/>
          </a:p>
        </p:txBody>
      </p:sp>
      <p:sp>
        <p:nvSpPr>
          <p:cNvPr id="5" name="Footer Placeholder 4">
            <a:extLst>
              <a:ext uri="{FF2B5EF4-FFF2-40B4-BE49-F238E27FC236}">
                <a16:creationId xmlns:a16="http://schemas.microsoft.com/office/drawing/2014/main" id="{0437E24D-C544-E5CC-2C40-83CC483A08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VE"/>
          </a:p>
        </p:txBody>
      </p:sp>
      <p:sp>
        <p:nvSpPr>
          <p:cNvPr id="6" name="Slide Number Placeholder 5">
            <a:extLst>
              <a:ext uri="{FF2B5EF4-FFF2-40B4-BE49-F238E27FC236}">
                <a16:creationId xmlns:a16="http://schemas.microsoft.com/office/drawing/2014/main" id="{8CFE55F6-3DB9-981D-6FBF-4E43E53699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9DB0F-BCB4-48DA-A592-6014A9A1E391}" type="slidenum">
              <a:rPr lang="es-VE" smtClean="0"/>
              <a:t>‹#›</a:t>
            </a:fld>
            <a:endParaRPr lang="es-VE"/>
          </a:p>
        </p:txBody>
      </p:sp>
    </p:spTree>
    <p:extLst>
      <p:ext uri="{BB962C8B-B14F-4D97-AF65-F5344CB8AC3E}">
        <p14:creationId xmlns:p14="http://schemas.microsoft.com/office/powerpoint/2010/main" val="3475917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47E6D661-30F0-86E5-49A2-AB9EC2C88193}"/>
              </a:ext>
            </a:extLst>
          </p:cNvPr>
          <p:cNvSpPr/>
          <p:nvPr/>
        </p:nvSpPr>
        <p:spPr>
          <a:xfrm>
            <a:off x="-1" y="5090636"/>
            <a:ext cx="2705101" cy="6096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sp>
        <p:nvSpPr>
          <p:cNvPr id="6" name="CuadroTexto 6">
            <a:extLst>
              <a:ext uri="{FF2B5EF4-FFF2-40B4-BE49-F238E27FC236}">
                <a16:creationId xmlns:a16="http://schemas.microsoft.com/office/drawing/2014/main" id="{CE16B5B1-7306-CD72-541D-CE592521DBE5}"/>
              </a:ext>
            </a:extLst>
          </p:cNvPr>
          <p:cNvSpPr txBox="1"/>
          <p:nvPr/>
        </p:nvSpPr>
        <p:spPr>
          <a:xfrm>
            <a:off x="7061201" y="5700236"/>
            <a:ext cx="51308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latin typeface="Arial" panose="020B0604020202020204" pitchFamily="34" charset="0"/>
                <a:cs typeface="Arial" panose="020B0604020202020204" pitchFamily="34" charset="0"/>
              </a:rPr>
              <a:t>Autor(es) MSc. </a:t>
            </a:r>
            <a:r>
              <a:rPr lang="es-ES" b="1" dirty="0">
                <a:latin typeface="Arial" panose="020B0604020202020204" pitchFamily="34" charset="0"/>
                <a:cs typeface="Arial" panose="020B0604020202020204" pitchFamily="34" charset="0"/>
              </a:rPr>
              <a:t>Morales Diaz Efraín Aníbal</a:t>
            </a:r>
          </a:p>
          <a:p>
            <a:r>
              <a:rPr lang="es-ES" b="1" dirty="0">
                <a:latin typeface="Arial" panose="020B0604020202020204" pitchFamily="34" charset="0"/>
                <a:cs typeface="Arial" panose="020B0604020202020204" pitchFamily="34" charset="0"/>
              </a:rPr>
              <a:t>Doctórante PGID </a:t>
            </a:r>
            <a:r>
              <a:rPr lang="es-ES" dirty="0">
                <a:latin typeface="Arial" panose="020B0604020202020204" pitchFamily="34" charset="0"/>
                <a:cs typeface="Arial" panose="020B0604020202020204" pitchFamily="34" charset="0"/>
              </a:rPr>
              <a:t>2024-2 </a:t>
            </a:r>
            <a:r>
              <a:rPr lang="es-ES" b="1" dirty="0">
                <a:latin typeface="Arial" panose="020B0604020202020204" pitchFamily="34" charset="0"/>
                <a:cs typeface="Arial" panose="020B0604020202020204" pitchFamily="34" charset="0"/>
              </a:rPr>
              <a:t>UCV</a:t>
            </a:r>
            <a:endParaRPr lang="en-US" b="1" dirty="0">
              <a:latin typeface="Arial" panose="020B0604020202020204" pitchFamily="34" charset="0"/>
              <a:cs typeface="Arial" panose="020B0604020202020204" pitchFamily="34" charset="0"/>
            </a:endParaRPr>
          </a:p>
        </p:txBody>
      </p:sp>
      <p:sp>
        <p:nvSpPr>
          <p:cNvPr id="7" name="CuadroTexto 7">
            <a:extLst>
              <a:ext uri="{FF2B5EF4-FFF2-40B4-BE49-F238E27FC236}">
                <a16:creationId xmlns:a16="http://schemas.microsoft.com/office/drawing/2014/main" id="{C0FCBD99-46B0-123D-A651-EC9A49490D24}"/>
              </a:ext>
            </a:extLst>
          </p:cNvPr>
          <p:cNvSpPr txBox="1"/>
          <p:nvPr/>
        </p:nvSpPr>
        <p:spPr>
          <a:xfrm>
            <a:off x="3954780" y="6377285"/>
            <a:ext cx="386715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dirty="0">
                <a:latin typeface="Arial" panose="020B0604020202020204" pitchFamily="34" charset="0"/>
                <a:cs typeface="Arial" panose="020B0604020202020204" pitchFamily="34" charset="0"/>
              </a:rPr>
              <a:t>Caracas, 29 de enero 2025</a:t>
            </a:r>
            <a:endParaRPr lang="en-US" dirty="0">
              <a:latin typeface="Arial" panose="020B0604020202020204" pitchFamily="34" charset="0"/>
              <a:cs typeface="Arial" panose="020B0604020202020204" pitchFamily="34" charset="0"/>
            </a:endParaRPr>
          </a:p>
        </p:txBody>
      </p:sp>
      <p:sp>
        <p:nvSpPr>
          <p:cNvPr id="8" name="9 Subtítulo">
            <a:extLst>
              <a:ext uri="{FF2B5EF4-FFF2-40B4-BE49-F238E27FC236}">
                <a16:creationId xmlns:a16="http://schemas.microsoft.com/office/drawing/2014/main" id="{C6E9748F-45DF-8BDD-960D-6E5EBDA32D1A}"/>
              </a:ext>
            </a:extLst>
          </p:cNvPr>
          <p:cNvSpPr>
            <a:spLocks noGrp="1"/>
          </p:cNvSpPr>
          <p:nvPr/>
        </p:nvSpPr>
        <p:spPr>
          <a:xfrm>
            <a:off x="5366656" y="3587274"/>
            <a:ext cx="6463393" cy="17129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s-ES" dirty="0"/>
          </a:p>
        </p:txBody>
      </p:sp>
      <p:sp>
        <p:nvSpPr>
          <p:cNvPr id="9" name="CuadroTexto 7">
            <a:extLst>
              <a:ext uri="{FF2B5EF4-FFF2-40B4-BE49-F238E27FC236}">
                <a16:creationId xmlns:a16="http://schemas.microsoft.com/office/drawing/2014/main" id="{3AF161F4-8738-261F-EBC8-CA6DCBB4E596}"/>
              </a:ext>
            </a:extLst>
          </p:cNvPr>
          <p:cNvSpPr txBox="1"/>
          <p:nvPr/>
        </p:nvSpPr>
        <p:spPr>
          <a:xfrm>
            <a:off x="4832342" y="234434"/>
            <a:ext cx="7258050" cy="110799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1600" b="1" dirty="0"/>
              <a:t>REUNIÓN DE XXIV ANIVERSARIO</a:t>
            </a:r>
          </a:p>
          <a:p>
            <a:pPr algn="ctr"/>
            <a:r>
              <a:rPr lang="es-ES" sz="1600" b="1" dirty="0"/>
              <a:t>ASOCIACIÓN VENEZOLANA DE GESTIÓN DE INVESTIGACIÓN Y DESARROLLO AVEGID </a:t>
            </a:r>
          </a:p>
          <a:p>
            <a:pPr algn="ctr"/>
            <a:r>
              <a:rPr lang="es-ES" sz="1600" b="1" dirty="0"/>
              <a:t>ASOCIACIÓN INTERNACIONAL DE GESTIÓN DE INVESTIGACIÓN Y DESARROLLO </a:t>
            </a:r>
          </a:p>
          <a:p>
            <a:pPr algn="ctr"/>
            <a:r>
              <a:rPr lang="es-ES" sz="1600" b="1" dirty="0"/>
              <a:t>AIGID</a:t>
            </a:r>
            <a:endParaRPr lang="en-US" sz="1600" dirty="0">
              <a:latin typeface="Arial" panose="020B0604020202020204" pitchFamily="34" charset="0"/>
              <a:cs typeface="Arial" panose="020B0604020202020204" pitchFamily="34" charset="0"/>
            </a:endParaRPr>
          </a:p>
        </p:txBody>
      </p:sp>
      <p:pic>
        <p:nvPicPr>
          <p:cNvPr id="10" name="Imagen1">
            <a:extLst>
              <a:ext uri="{FF2B5EF4-FFF2-40B4-BE49-F238E27FC236}">
                <a16:creationId xmlns:a16="http://schemas.microsoft.com/office/drawing/2014/main" id="{97815E70-34F3-8FB0-B483-9183D64A9CBB}"/>
              </a:ext>
            </a:extLst>
          </p:cNvPr>
          <p:cNvPicPr>
            <a:picLocks noChangeAspect="1" noChangeArrowheads="1"/>
          </p:cNvPicPr>
          <p:nvPr/>
        </p:nvPicPr>
        <p:blipFill>
          <a:blip r:embed="rId2" cstate="print"/>
          <a:srcRect/>
          <a:stretch>
            <a:fillRect/>
          </a:stretch>
        </p:blipFill>
        <p:spPr bwMode="auto">
          <a:xfrm rot="10800000">
            <a:off x="260303" y="2920129"/>
            <a:ext cx="5020627" cy="2499341"/>
          </a:xfrm>
          <a:prstGeom prst="rect">
            <a:avLst/>
          </a:prstGeom>
          <a:solidFill>
            <a:srgbClr val="974706"/>
          </a:solidFill>
          <a:ln w="9525">
            <a:solidFill>
              <a:srgbClr val="974706"/>
            </a:solidFill>
            <a:prstDash val="dash"/>
            <a:miter lim="800000"/>
            <a:headEnd/>
            <a:tailEnd/>
          </a:ln>
        </p:spPr>
      </p:pic>
      <p:pic>
        <p:nvPicPr>
          <p:cNvPr id="11" name="Picture 10">
            <a:extLst>
              <a:ext uri="{FF2B5EF4-FFF2-40B4-BE49-F238E27FC236}">
                <a16:creationId xmlns:a16="http://schemas.microsoft.com/office/drawing/2014/main" id="{6DDA94A7-587F-ABFE-1926-DE517496E4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172" y="1345950"/>
            <a:ext cx="5572125" cy="66675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B186FEA4-6FF2-BFC5-B923-EDDA321B3B87}"/>
              </a:ext>
            </a:extLst>
          </p:cNvPr>
          <p:cNvSpPr txBox="1"/>
          <p:nvPr/>
        </p:nvSpPr>
        <p:spPr>
          <a:xfrm>
            <a:off x="5549575" y="1557814"/>
            <a:ext cx="6097554" cy="2934073"/>
          </a:xfrm>
          <a:prstGeom prst="rect">
            <a:avLst/>
          </a:prstGeom>
          <a:noFill/>
        </p:spPr>
        <p:txBody>
          <a:bodyPr wrap="square">
            <a:spAutoFit/>
          </a:bodyPr>
          <a:lstStyle/>
          <a:p>
            <a:pPr indent="180340" algn="ctr">
              <a:lnSpc>
                <a:spcPct val="200000"/>
              </a:lnSpc>
            </a:pPr>
            <a:r>
              <a:rPr lang="es-VE" sz="2400" b="1" dirty="0">
                <a:solidFill>
                  <a:srgbClr val="000000"/>
                </a:solidFill>
                <a:effectLst/>
                <a:latin typeface="Arial" panose="020B0604020202020204" pitchFamily="34" charset="0"/>
                <a:ea typeface="Calibri" panose="020F0502020204030204" pitchFamily="34" charset="0"/>
                <a:cs typeface="SimSun" panose="02010600030101010101" pitchFamily="2" charset="-122"/>
              </a:rPr>
              <a:t>ESTABILIDAD LABORAL FUNDAMENTADA EN LA SATISFACC</a:t>
            </a:r>
            <a:r>
              <a:rPr lang="es-VE" sz="2400" b="1" dirty="0">
                <a:solidFill>
                  <a:srgbClr val="000000"/>
                </a:solidFill>
                <a:effectLst/>
                <a:latin typeface="Arial" panose="020B0604020202020204" pitchFamily="34" charset="0"/>
                <a:ea typeface="Times New Roman" panose="02020603050405020304" pitchFamily="18" charset="0"/>
                <a:cs typeface="SimSun" panose="02010600030101010101" pitchFamily="2" charset="-122"/>
              </a:rPr>
              <a:t>I</a:t>
            </a:r>
            <a:r>
              <a:rPr lang="es-VE" sz="2400" b="1" dirty="0">
                <a:solidFill>
                  <a:srgbClr val="000000"/>
                </a:solidFill>
                <a:effectLst/>
                <a:latin typeface="Arial" panose="020B0604020202020204" pitchFamily="34" charset="0"/>
                <a:ea typeface="Calibri" panose="020F0502020204030204" pitchFamily="34" charset="0"/>
                <a:cs typeface="SimSun" panose="02010600030101010101" pitchFamily="2" charset="-122"/>
              </a:rPr>
              <a:t>ÓN DE HERZBERG PARA  </a:t>
            </a:r>
            <a:r>
              <a:rPr lang="es-VE" sz="2400" b="1" dirty="0">
                <a:solidFill>
                  <a:srgbClr val="000000"/>
                </a:solidFill>
                <a:latin typeface="Arial" panose="020B0604020202020204" pitchFamily="34" charset="0"/>
                <a:ea typeface="Calibri" panose="020F0502020204030204" pitchFamily="34" charset="0"/>
                <a:cs typeface="SimSun" panose="02010600030101010101" pitchFamily="2" charset="-122"/>
              </a:rPr>
              <a:t>EMPRESA ESTATAL VENEZOLANA.</a:t>
            </a:r>
            <a:endParaRPr lang="es-VE" sz="2400" dirty="0">
              <a:solidFill>
                <a:srgbClr val="000000"/>
              </a:solidFill>
              <a:effectLst/>
              <a:latin typeface="Times New Roman" panose="02020603050405020304" pitchFamily="18" charset="0"/>
              <a:ea typeface="Calibri" panose="020F0502020204030204" pitchFamily="34" charset="0"/>
              <a:cs typeface="SimSun" panose="02010600030101010101" pitchFamily="2" charset="-122"/>
            </a:endParaRPr>
          </a:p>
        </p:txBody>
      </p:sp>
    </p:spTree>
    <p:extLst>
      <p:ext uri="{BB962C8B-B14F-4D97-AF65-F5344CB8AC3E}">
        <p14:creationId xmlns:p14="http://schemas.microsoft.com/office/powerpoint/2010/main" val="3677439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05219B-A2C0-0228-4D76-F27FC40806F7}"/>
            </a:ext>
          </a:extLst>
        </p:cNvPr>
        <p:cNvGrpSpPr/>
        <p:nvPr/>
      </p:nvGrpSpPr>
      <p:grpSpPr>
        <a:xfrm>
          <a:off x="0" y="0"/>
          <a:ext cx="0" cy="0"/>
          <a:chOff x="0" y="0"/>
          <a:chExt cx="0" cy="0"/>
        </a:xfrm>
      </p:grpSpPr>
      <p:sp>
        <p:nvSpPr>
          <p:cNvPr id="2" name="Rectángulo 4">
            <a:extLst>
              <a:ext uri="{FF2B5EF4-FFF2-40B4-BE49-F238E27FC236}">
                <a16:creationId xmlns:a16="http://schemas.microsoft.com/office/drawing/2014/main" id="{4A5B797C-90B1-C3C9-BCB9-5E844DAE78F4}"/>
              </a:ext>
            </a:extLst>
          </p:cNvPr>
          <p:cNvSpPr/>
          <p:nvPr/>
        </p:nvSpPr>
        <p:spPr>
          <a:xfrm>
            <a:off x="0" y="20795"/>
            <a:ext cx="12192000" cy="116205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 name="CuadroTexto 1">
            <a:extLst>
              <a:ext uri="{FF2B5EF4-FFF2-40B4-BE49-F238E27FC236}">
                <a16:creationId xmlns:a16="http://schemas.microsoft.com/office/drawing/2014/main" id="{35EFEE29-9CB0-1A08-163C-45EBF649747B}"/>
              </a:ext>
            </a:extLst>
          </p:cNvPr>
          <p:cNvSpPr txBox="1"/>
          <p:nvPr/>
        </p:nvSpPr>
        <p:spPr>
          <a:xfrm>
            <a:off x="0" y="340209"/>
            <a:ext cx="763905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2800" b="1" dirty="0">
                <a:solidFill>
                  <a:schemeClr val="bg1"/>
                </a:solidFill>
                <a:latin typeface="Arial" panose="020B0604020202020204" pitchFamily="34" charset="0"/>
                <a:cs typeface="Arial" panose="020B0604020202020204" pitchFamily="34" charset="0"/>
              </a:rPr>
              <a:t>DISCUSIÓN Y RESULTADOS </a:t>
            </a:r>
            <a:endParaRPr lang="en-US" sz="2800" b="1" dirty="0">
              <a:solidFill>
                <a:schemeClr val="bg1"/>
              </a:solidFill>
              <a:latin typeface="Arial" panose="020B0604020202020204" pitchFamily="34" charset="0"/>
              <a:cs typeface="Arial" panose="020B0604020202020204" pitchFamily="34" charset="0"/>
            </a:endParaRPr>
          </a:p>
        </p:txBody>
      </p:sp>
      <p:pic>
        <p:nvPicPr>
          <p:cNvPr id="4" name="Imagen1">
            <a:extLst>
              <a:ext uri="{FF2B5EF4-FFF2-40B4-BE49-F238E27FC236}">
                <a16:creationId xmlns:a16="http://schemas.microsoft.com/office/drawing/2014/main" id="{3F26D863-741C-9412-6A79-886CB391C8BD}"/>
              </a:ext>
            </a:extLst>
          </p:cNvPr>
          <p:cNvPicPr>
            <a:picLocks noChangeAspect="1" noChangeArrowheads="1"/>
          </p:cNvPicPr>
          <p:nvPr/>
        </p:nvPicPr>
        <p:blipFill>
          <a:blip r:embed="rId2" cstate="print"/>
          <a:srcRect/>
          <a:stretch>
            <a:fillRect/>
          </a:stretch>
        </p:blipFill>
        <p:spPr bwMode="auto">
          <a:xfrm>
            <a:off x="9133114" y="31681"/>
            <a:ext cx="2264208" cy="1127155"/>
          </a:xfrm>
          <a:prstGeom prst="rect">
            <a:avLst/>
          </a:prstGeom>
          <a:solidFill>
            <a:srgbClr val="974706"/>
          </a:solidFill>
          <a:ln w="9525">
            <a:solidFill>
              <a:srgbClr val="974706"/>
            </a:solidFill>
            <a:prstDash val="dash"/>
            <a:miter lim="800000"/>
            <a:headEnd/>
            <a:tailEnd/>
          </a:ln>
        </p:spPr>
      </p:pic>
      <p:sp>
        <p:nvSpPr>
          <p:cNvPr id="15" name="TextBox 14">
            <a:extLst>
              <a:ext uri="{FF2B5EF4-FFF2-40B4-BE49-F238E27FC236}">
                <a16:creationId xmlns:a16="http://schemas.microsoft.com/office/drawing/2014/main" id="{14C3DDBD-8DB7-2AEB-B38D-E1BB9E819D21}"/>
              </a:ext>
            </a:extLst>
          </p:cNvPr>
          <p:cNvSpPr txBox="1"/>
          <p:nvPr/>
        </p:nvSpPr>
        <p:spPr>
          <a:xfrm>
            <a:off x="0" y="1193731"/>
            <a:ext cx="11944350" cy="5755422"/>
          </a:xfrm>
          <a:prstGeom prst="rect">
            <a:avLst/>
          </a:prstGeom>
          <a:noFill/>
        </p:spPr>
        <p:txBody>
          <a:bodyPr wrap="square">
            <a:spAutoFit/>
          </a:bodyPr>
          <a:lstStyle/>
          <a:p>
            <a:pPr indent="180340" algn="just">
              <a:lnSpc>
                <a:spcPct val="150000"/>
              </a:lnSpc>
            </a:pPr>
            <a:r>
              <a:rPr lang="es-VE" sz="1600" b="1" dirty="0">
                <a:solidFill>
                  <a:srgbClr val="000000"/>
                </a:solidFill>
                <a:effectLst/>
                <a:latin typeface="Arial" panose="020B0604020202020204" pitchFamily="34" charset="0"/>
                <a:ea typeface="Calibri" panose="020F0502020204030204" pitchFamily="34" charset="0"/>
                <a:cs typeface="SimSun" panose="02010600030101010101" pitchFamily="2" charset="-122"/>
              </a:rPr>
              <a:t>Tras el análisis, respecto a los objetivos específicos</a:t>
            </a:r>
            <a:r>
              <a:rPr lang="es-VE" sz="16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 de este trabajo de </a:t>
            </a:r>
            <a:r>
              <a:rPr lang="es-VE" sz="1600" b="1" dirty="0">
                <a:solidFill>
                  <a:srgbClr val="000000"/>
                </a:solidFill>
                <a:effectLst/>
                <a:latin typeface="Arial" panose="020B0604020202020204" pitchFamily="34" charset="0"/>
                <a:ea typeface="Calibri" panose="020F0502020204030204" pitchFamily="34" charset="0"/>
                <a:cs typeface="SimSun" panose="02010600030101010101" pitchFamily="2" charset="-122"/>
              </a:rPr>
              <a:t>Investigación</a:t>
            </a:r>
            <a:r>
              <a:rPr lang="es-VE" sz="16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 se llegó a las siguientes </a:t>
            </a:r>
            <a:r>
              <a:rPr lang="es-VE" sz="1600" b="1" dirty="0">
                <a:solidFill>
                  <a:srgbClr val="000000"/>
                </a:solidFill>
                <a:effectLst/>
                <a:latin typeface="Arial" panose="020B0604020202020204" pitchFamily="34" charset="0"/>
                <a:ea typeface="Calibri" panose="020F0502020204030204" pitchFamily="34" charset="0"/>
                <a:cs typeface="SimSun" panose="02010600030101010101" pitchFamily="2" charset="-122"/>
              </a:rPr>
              <a:t>conclusiones</a:t>
            </a:r>
            <a:r>
              <a:rPr lang="es-VE" sz="16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 relacionados con los objetivo específico uno (1),</a:t>
            </a:r>
            <a:r>
              <a:rPr lang="es-VE" sz="1600" b="1" dirty="0">
                <a:solidFill>
                  <a:srgbClr val="000000"/>
                </a:solidFill>
                <a:effectLst/>
                <a:latin typeface="Arial" panose="020B0604020202020204" pitchFamily="34" charset="0"/>
                <a:ea typeface="Calibri" panose="020F0502020204030204" pitchFamily="34" charset="0"/>
                <a:cs typeface="SimSun" panose="02010600030101010101" pitchFamily="2" charset="-122"/>
              </a:rPr>
              <a:t> </a:t>
            </a:r>
            <a:r>
              <a:rPr lang="es-VE" sz="1600" b="1" i="1" dirty="0">
                <a:solidFill>
                  <a:srgbClr val="000000"/>
                </a:solidFill>
                <a:effectLst/>
                <a:latin typeface="Arial" panose="020B0604020202020204" pitchFamily="34" charset="0"/>
                <a:ea typeface="Calibri" panose="020F0502020204030204" pitchFamily="34" charset="0"/>
                <a:cs typeface="SimSun" panose="02010600030101010101" pitchFamily="2" charset="-122"/>
              </a:rPr>
              <a:t>Diagnosticar </a:t>
            </a:r>
            <a:r>
              <a:rPr lang="es-VE" sz="1600" i="1" dirty="0">
                <a:solidFill>
                  <a:srgbClr val="000000"/>
                </a:solidFill>
                <a:effectLst/>
                <a:latin typeface="Arial" panose="020B0604020202020204" pitchFamily="34" charset="0"/>
                <a:ea typeface="Calibri" panose="020F0502020204030204" pitchFamily="34" charset="0"/>
                <a:cs typeface="SimSun" panose="02010600030101010101" pitchFamily="2" charset="-122"/>
              </a:rPr>
              <a:t>la situación actual en la empresa estatal Venezolana.</a:t>
            </a:r>
            <a:endParaRPr lang="es-VE" sz="1600" i="1" dirty="0">
              <a:solidFill>
                <a:srgbClr val="000000"/>
              </a:solidFill>
              <a:effectLst/>
              <a:latin typeface="Times New Roman" panose="02020603050405020304" pitchFamily="18" charset="0"/>
              <a:ea typeface="Calibri" panose="020F0502020204030204" pitchFamily="34" charset="0"/>
              <a:cs typeface="SimSun" panose="02010600030101010101" pitchFamily="2" charset="-122"/>
            </a:endParaRPr>
          </a:p>
          <a:p>
            <a:pPr indent="180340" algn="just">
              <a:lnSpc>
                <a:spcPct val="150000"/>
              </a:lnSpc>
            </a:pPr>
            <a:r>
              <a:rPr lang="es-VE" sz="16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 </a:t>
            </a:r>
            <a:r>
              <a:rPr lang="es-VE" sz="1600" dirty="0">
                <a:solidFill>
                  <a:srgbClr val="000000"/>
                </a:solidFill>
                <a:latin typeface="Arial" panose="020B0604020202020204" pitchFamily="34" charset="0"/>
                <a:ea typeface="Calibri" panose="020F0502020204030204" pitchFamily="34" charset="0"/>
                <a:cs typeface="SimSun" panose="02010600030101010101" pitchFamily="2" charset="-122"/>
              </a:rPr>
              <a:t>S</a:t>
            </a:r>
            <a:r>
              <a:rPr lang="es-VE" sz="16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e </a:t>
            </a:r>
            <a:r>
              <a:rPr lang="es-VE" sz="1600" b="1" dirty="0">
                <a:solidFill>
                  <a:srgbClr val="000000"/>
                </a:solidFill>
                <a:effectLst/>
                <a:latin typeface="Arial" panose="020B0604020202020204" pitchFamily="34" charset="0"/>
                <a:ea typeface="Calibri" panose="020F0502020204030204" pitchFamily="34" charset="0"/>
                <a:cs typeface="SimSun" panose="02010600030101010101" pitchFamily="2" charset="-122"/>
              </a:rPr>
              <a:t>logró evidenciar los elementos que generan una pérdida de motivación </a:t>
            </a:r>
            <a:r>
              <a:rPr lang="es-VE" sz="16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con respecto a los cargos o funciones, que </a:t>
            </a:r>
            <a:r>
              <a:rPr lang="es-VE" sz="1600" b="1" dirty="0">
                <a:solidFill>
                  <a:srgbClr val="000000"/>
                </a:solidFill>
                <a:effectLst/>
                <a:latin typeface="Arial" panose="020B0604020202020204" pitchFamily="34" charset="0"/>
                <a:ea typeface="Calibri" panose="020F0502020204030204" pitchFamily="34" charset="0"/>
                <a:cs typeface="SimSun" panose="02010600030101010101" pitchFamily="2" charset="-122"/>
              </a:rPr>
              <a:t>desempeñan</a:t>
            </a:r>
            <a:r>
              <a:rPr lang="es-VE" sz="16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 como: </a:t>
            </a:r>
            <a:r>
              <a:rPr lang="es-VE" sz="1600" b="1" dirty="0">
                <a:solidFill>
                  <a:srgbClr val="000000"/>
                </a:solidFill>
                <a:effectLst/>
                <a:latin typeface="Arial" panose="020B0604020202020204" pitchFamily="34" charset="0"/>
                <a:ea typeface="Calibri" panose="020F0502020204030204" pitchFamily="34" charset="0"/>
                <a:cs typeface="SimSun" panose="02010600030101010101" pitchFamily="2" charset="-122"/>
              </a:rPr>
              <a:t>1.comunicacion</a:t>
            </a:r>
            <a:r>
              <a:rPr lang="es-VE" sz="16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 </a:t>
            </a:r>
            <a:r>
              <a:rPr lang="es-VE" sz="1600" b="1" dirty="0">
                <a:solidFill>
                  <a:srgbClr val="000000"/>
                </a:solidFill>
                <a:effectLst/>
                <a:latin typeface="Arial" panose="020B0604020202020204" pitchFamily="34" charset="0"/>
                <a:ea typeface="Calibri" panose="020F0502020204030204" pitchFamily="34" charset="0"/>
                <a:cs typeface="SimSun" panose="02010600030101010101" pitchFamily="2" charset="-122"/>
              </a:rPr>
              <a:t>2. favoritismo, 3. capacitación, 4. reconocimiento </a:t>
            </a:r>
            <a:r>
              <a:rPr lang="es-VE" sz="16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y </a:t>
            </a:r>
            <a:r>
              <a:rPr lang="es-VE" sz="1600" b="1" dirty="0">
                <a:solidFill>
                  <a:srgbClr val="000000"/>
                </a:solidFill>
                <a:effectLst/>
                <a:latin typeface="Arial" panose="020B0604020202020204" pitchFamily="34" charset="0"/>
                <a:ea typeface="Calibri" panose="020F0502020204030204" pitchFamily="34" charset="0"/>
                <a:cs typeface="SimSun" panose="02010600030101010101" pitchFamily="2" charset="-122"/>
              </a:rPr>
              <a:t>5. participación.</a:t>
            </a:r>
            <a:endParaRPr lang="es-VE" sz="1600" b="1" dirty="0">
              <a:solidFill>
                <a:srgbClr val="000000"/>
              </a:solidFill>
              <a:effectLst/>
              <a:latin typeface="Times New Roman" panose="02020603050405020304" pitchFamily="18" charset="0"/>
              <a:ea typeface="Calibri" panose="020F0502020204030204" pitchFamily="34" charset="0"/>
              <a:cs typeface="SimSun" panose="02010600030101010101" pitchFamily="2" charset="-122"/>
            </a:endParaRPr>
          </a:p>
          <a:p>
            <a:pPr indent="180340" algn="just">
              <a:lnSpc>
                <a:spcPct val="150000"/>
              </a:lnSpc>
            </a:pPr>
            <a:r>
              <a:rPr lang="es-VE" sz="16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 Dando pie a un trabajo que procure una mayor supervisión y seguimiento continuo en las labores del personal, del departamento objeto de estudio. </a:t>
            </a:r>
            <a:endParaRPr lang="es-VE" sz="1600" dirty="0">
              <a:solidFill>
                <a:srgbClr val="000000"/>
              </a:solidFill>
              <a:effectLst/>
              <a:latin typeface="Times New Roman" panose="02020603050405020304" pitchFamily="18" charset="0"/>
              <a:ea typeface="Calibri" panose="020F0502020204030204" pitchFamily="34" charset="0"/>
              <a:cs typeface="SimSun" panose="02010600030101010101" pitchFamily="2" charset="-122"/>
            </a:endParaRPr>
          </a:p>
          <a:p>
            <a:pPr indent="180340" algn="just">
              <a:lnSpc>
                <a:spcPct val="150000"/>
              </a:lnSpc>
            </a:pPr>
            <a:r>
              <a:rPr lang="es-VE" sz="16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Estos elementos característicos y de contexto generaron en el empleado la manifestación de </a:t>
            </a:r>
            <a:r>
              <a:rPr lang="es-VE" sz="1600" b="1" dirty="0">
                <a:solidFill>
                  <a:srgbClr val="000000"/>
                </a:solidFill>
                <a:effectLst/>
                <a:latin typeface="Arial" panose="020B0604020202020204" pitchFamily="34" charset="0"/>
                <a:ea typeface="Calibri" panose="020F0502020204030204" pitchFamily="34" charset="0"/>
                <a:cs typeface="SimSun" panose="02010600030101010101" pitchFamily="2" charset="-122"/>
              </a:rPr>
              <a:t>1. renuncias </a:t>
            </a:r>
            <a:r>
              <a:rPr lang="es-VE" sz="16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y </a:t>
            </a:r>
            <a:r>
              <a:rPr lang="es-VE" sz="1600" b="1" dirty="0">
                <a:solidFill>
                  <a:srgbClr val="000000"/>
                </a:solidFill>
                <a:effectLst/>
                <a:latin typeface="Arial" panose="020B0604020202020204" pitchFamily="34" charset="0"/>
                <a:ea typeface="Calibri" panose="020F0502020204030204" pitchFamily="34" charset="0"/>
                <a:cs typeface="SimSun" panose="02010600030101010101" pitchFamily="2" charset="-122"/>
              </a:rPr>
              <a:t>2. abandono de cargos</a:t>
            </a:r>
            <a:r>
              <a:rPr lang="es-VE" sz="16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 y </a:t>
            </a:r>
            <a:r>
              <a:rPr lang="es-VE" sz="1600" b="1" dirty="0">
                <a:solidFill>
                  <a:srgbClr val="000000"/>
                </a:solidFill>
                <a:effectLst/>
                <a:latin typeface="Arial" panose="020B0604020202020204" pitchFamily="34" charset="0"/>
                <a:ea typeface="Calibri" panose="020F0502020204030204" pitchFamily="34" charset="0"/>
                <a:cs typeface="SimSun" panose="02010600030101010101" pitchFamily="2" charset="-122"/>
              </a:rPr>
              <a:t>3. falta de participación</a:t>
            </a:r>
            <a:r>
              <a:rPr lang="es-VE" sz="16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 en otras palabras, fuga de los recursos humamos, así como en los materiales, puesto que los trabajadores </a:t>
            </a:r>
            <a:r>
              <a:rPr lang="es-VE" sz="1600" b="1" u="sng" dirty="0">
                <a:solidFill>
                  <a:srgbClr val="000000"/>
                </a:solidFill>
                <a:effectLst/>
                <a:latin typeface="Arial" panose="020B0604020202020204" pitchFamily="34" charset="0"/>
                <a:ea typeface="Calibri" panose="020F0502020204030204" pitchFamily="34" charset="0"/>
                <a:cs typeface="SimSun" panose="02010600030101010101" pitchFamily="2" charset="-122"/>
              </a:rPr>
              <a:t>no logran identificarse con la organización.</a:t>
            </a:r>
            <a:endParaRPr lang="es-VE" sz="1600" b="1" u="sng" dirty="0">
              <a:solidFill>
                <a:srgbClr val="000000"/>
              </a:solidFill>
              <a:effectLst/>
              <a:latin typeface="Times New Roman" panose="02020603050405020304" pitchFamily="18" charset="0"/>
              <a:ea typeface="Calibri" panose="020F0502020204030204" pitchFamily="34" charset="0"/>
              <a:cs typeface="SimSun" panose="02010600030101010101" pitchFamily="2" charset="-122"/>
            </a:endParaRPr>
          </a:p>
          <a:p>
            <a:pPr indent="180340" algn="just">
              <a:lnSpc>
                <a:spcPct val="150000"/>
              </a:lnSpc>
            </a:pPr>
            <a:r>
              <a:rPr lang="es-VE" sz="1600" b="1" u="sng" dirty="0">
                <a:solidFill>
                  <a:srgbClr val="000000"/>
                </a:solidFill>
                <a:effectLst/>
                <a:latin typeface="Arial" panose="020B0604020202020204" pitchFamily="34" charset="0"/>
                <a:ea typeface="Calibri" panose="020F0502020204030204" pitchFamily="34" charset="0"/>
                <a:cs typeface="SimSun" panose="02010600030101010101" pitchFamily="2" charset="-122"/>
              </a:rPr>
              <a:t>Elementos</a:t>
            </a:r>
            <a:r>
              <a:rPr lang="es-VE" sz="1600" u="sng" dirty="0">
                <a:solidFill>
                  <a:srgbClr val="000000"/>
                </a:solidFill>
                <a:effectLst/>
                <a:latin typeface="Arial" panose="020B0604020202020204" pitchFamily="34" charset="0"/>
                <a:ea typeface="Calibri" panose="020F0502020204030204" pitchFamily="34" charset="0"/>
                <a:cs typeface="SimSun" panose="02010600030101010101" pitchFamily="2" charset="-122"/>
              </a:rPr>
              <a:t> </a:t>
            </a:r>
            <a:r>
              <a:rPr lang="es-VE" sz="16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estos </a:t>
            </a:r>
            <a:r>
              <a:rPr lang="es-VE" sz="1600" dirty="0">
                <a:solidFill>
                  <a:srgbClr val="000000"/>
                </a:solidFill>
                <a:latin typeface="Arial" panose="020B0604020202020204" pitchFamily="34" charset="0"/>
                <a:ea typeface="Calibri" panose="020F0502020204030204" pitchFamily="34" charset="0"/>
                <a:cs typeface="SimSun" panose="02010600030101010101" pitchFamily="2" charset="-122"/>
              </a:rPr>
              <a:t>que </a:t>
            </a:r>
            <a:r>
              <a:rPr lang="es-VE" sz="16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cobran vida y </a:t>
            </a:r>
            <a:r>
              <a:rPr lang="es-VE" sz="1600" b="1" u="sng" dirty="0">
                <a:solidFill>
                  <a:srgbClr val="000000"/>
                </a:solidFill>
                <a:effectLst/>
                <a:latin typeface="Arial" panose="020B0604020202020204" pitchFamily="34" charset="0"/>
                <a:ea typeface="Calibri" panose="020F0502020204030204" pitchFamily="34" charset="0"/>
                <a:cs typeface="SimSun" panose="02010600030101010101" pitchFamily="2" charset="-122"/>
              </a:rPr>
              <a:t>credibilidad</a:t>
            </a:r>
            <a:r>
              <a:rPr lang="es-VE" sz="16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 de forma evidente en las </a:t>
            </a:r>
            <a:r>
              <a:rPr lang="es-VE" sz="1600" b="1" dirty="0">
                <a:solidFill>
                  <a:srgbClr val="000000"/>
                </a:solidFill>
                <a:effectLst/>
                <a:latin typeface="Arial" panose="020B0604020202020204" pitchFamily="34" charset="0"/>
                <a:ea typeface="Calibri" panose="020F0502020204030204" pitchFamily="34" charset="0"/>
                <a:cs typeface="SimSun" panose="02010600030101010101" pitchFamily="2" charset="-122"/>
              </a:rPr>
              <a:t>preguntas uno (1) a la cinco (5) </a:t>
            </a:r>
            <a:r>
              <a:rPr lang="es-VE" sz="16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relacionadas con la comunicación y participación, dentro de la empresa y los empleados; destacándose de forma evidente un sesenta y tres coma cuatro por ciento </a:t>
            </a:r>
            <a:r>
              <a:rPr lang="es-VE" sz="1600" b="1" dirty="0">
                <a:solidFill>
                  <a:srgbClr val="000000"/>
                </a:solidFill>
                <a:effectLst/>
                <a:latin typeface="Arial" panose="020B0604020202020204" pitchFamily="34" charset="0"/>
                <a:ea typeface="Calibri" panose="020F0502020204030204" pitchFamily="34" charset="0"/>
                <a:cs typeface="SimSun" panose="02010600030101010101" pitchFamily="2" charset="-122"/>
              </a:rPr>
              <a:t>(63,4%) </a:t>
            </a:r>
            <a:r>
              <a:rPr lang="es-VE" sz="16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para este último ítem y donde </a:t>
            </a:r>
            <a:r>
              <a:rPr lang="es-VE" sz="1600" b="1" dirty="0">
                <a:solidFill>
                  <a:srgbClr val="000000"/>
                </a:solidFill>
                <a:effectLst/>
                <a:latin typeface="Arial" panose="020B0604020202020204" pitchFamily="34" charset="0"/>
                <a:ea typeface="Calibri" panose="020F0502020204030204" pitchFamily="34" charset="0"/>
                <a:cs typeface="SimSun" panose="02010600030101010101" pitchFamily="2" charset="-122"/>
              </a:rPr>
              <a:t>la participación en eventos no obligatorios convocados por las autoridades,</a:t>
            </a:r>
            <a:r>
              <a:rPr lang="es-VE" sz="16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 tienen un amplio rechazo.</a:t>
            </a:r>
            <a:r>
              <a:rPr lang="es-VE"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VE" sz="1600" dirty="0">
              <a:solidFill>
                <a:srgbClr val="000000"/>
              </a:solidFill>
              <a:effectLst/>
              <a:latin typeface="Times New Roman" panose="02020603050405020304" pitchFamily="18" charset="0"/>
              <a:ea typeface="Calibri" panose="020F0502020204030204" pitchFamily="34" charset="0"/>
              <a:cs typeface="SimSun" panose="02010600030101010101" pitchFamily="2" charset="-122"/>
            </a:endParaRPr>
          </a:p>
          <a:p>
            <a:r>
              <a:rPr lang="es-VE" sz="1600" b="1" u="sng" dirty="0">
                <a:effectLst/>
                <a:latin typeface="Arial" panose="020B0604020202020204" pitchFamily="34" charset="0"/>
                <a:ea typeface="Calibri" panose="020F0502020204030204" pitchFamily="34" charset="0"/>
              </a:rPr>
              <a:t>En este mismo orden de ideas y para la pregunta tres (3) relacionada con el favoritismo y políticas empresariales con una tendencia de un cien por ciento </a:t>
            </a:r>
            <a:endParaRPr lang="es-VE" sz="1600" b="1" u="sng" dirty="0"/>
          </a:p>
        </p:txBody>
      </p:sp>
    </p:spTree>
    <p:extLst>
      <p:ext uri="{BB962C8B-B14F-4D97-AF65-F5344CB8AC3E}">
        <p14:creationId xmlns:p14="http://schemas.microsoft.com/office/powerpoint/2010/main" val="396416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xit" presetSubtype="32" fill="hold" grpId="0" nodeType="clickEffect">
                                  <p:stCondLst>
                                    <p:cond delay="0"/>
                                  </p:stCondLst>
                                  <p:childTnLst>
                                    <p:anim calcmode="lin" valueType="num">
                                      <p:cBhvr>
                                        <p:cTn id="6" dur="500"/>
                                        <p:tgtEl>
                                          <p:spTgt spid="15"/>
                                        </p:tgtEl>
                                        <p:attrNameLst>
                                          <p:attrName>ppt_w</p:attrName>
                                        </p:attrNameLst>
                                      </p:cBhvr>
                                      <p:tavLst>
                                        <p:tav tm="0">
                                          <p:val>
                                            <p:strVal val="ppt_w"/>
                                          </p:val>
                                        </p:tav>
                                        <p:tav tm="100000">
                                          <p:val>
                                            <p:fltVal val="0"/>
                                          </p:val>
                                        </p:tav>
                                      </p:tavLst>
                                    </p:anim>
                                    <p:anim calcmode="lin" valueType="num">
                                      <p:cBhvr>
                                        <p:cTn id="7" dur="500"/>
                                        <p:tgtEl>
                                          <p:spTgt spid="15"/>
                                        </p:tgtEl>
                                        <p:attrNameLst>
                                          <p:attrName>ppt_h</p:attrName>
                                        </p:attrNameLst>
                                      </p:cBhvr>
                                      <p:tavLst>
                                        <p:tav tm="0">
                                          <p:val>
                                            <p:strVal val="ppt_h"/>
                                          </p:val>
                                        </p:tav>
                                        <p:tav tm="100000">
                                          <p:val>
                                            <p:fltVal val="0"/>
                                          </p:val>
                                        </p:tav>
                                      </p:tavLst>
                                    </p:anim>
                                    <p:set>
                                      <p:cBhvr>
                                        <p:cTn id="8"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7030D-76B4-CE42-B51A-E744ED86AF96}"/>
            </a:ext>
          </a:extLst>
        </p:cNvPr>
        <p:cNvGrpSpPr/>
        <p:nvPr/>
      </p:nvGrpSpPr>
      <p:grpSpPr>
        <a:xfrm>
          <a:off x="0" y="0"/>
          <a:ext cx="0" cy="0"/>
          <a:chOff x="0" y="0"/>
          <a:chExt cx="0" cy="0"/>
        </a:xfrm>
      </p:grpSpPr>
      <p:sp>
        <p:nvSpPr>
          <p:cNvPr id="2" name="Rectángulo 4">
            <a:extLst>
              <a:ext uri="{FF2B5EF4-FFF2-40B4-BE49-F238E27FC236}">
                <a16:creationId xmlns:a16="http://schemas.microsoft.com/office/drawing/2014/main" id="{10EA2419-B326-0E69-2E7D-EA8C9EFDE3AD}"/>
              </a:ext>
            </a:extLst>
          </p:cNvPr>
          <p:cNvSpPr/>
          <p:nvPr/>
        </p:nvSpPr>
        <p:spPr>
          <a:xfrm>
            <a:off x="0" y="20788"/>
            <a:ext cx="12192000" cy="116205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 name="CuadroTexto 1">
            <a:extLst>
              <a:ext uri="{FF2B5EF4-FFF2-40B4-BE49-F238E27FC236}">
                <a16:creationId xmlns:a16="http://schemas.microsoft.com/office/drawing/2014/main" id="{B93A1174-7747-C455-C532-72EE85E9BB91}"/>
              </a:ext>
            </a:extLst>
          </p:cNvPr>
          <p:cNvSpPr txBox="1"/>
          <p:nvPr/>
        </p:nvSpPr>
        <p:spPr>
          <a:xfrm>
            <a:off x="0" y="340202"/>
            <a:ext cx="763905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2800" b="1" dirty="0">
                <a:solidFill>
                  <a:schemeClr val="bg1"/>
                </a:solidFill>
                <a:latin typeface="Arial" panose="020B0604020202020204" pitchFamily="34" charset="0"/>
                <a:cs typeface="Arial" panose="020B0604020202020204" pitchFamily="34" charset="0"/>
              </a:rPr>
              <a:t>DISCUSIÓN Y RESULTADOS </a:t>
            </a:r>
            <a:endParaRPr lang="en-US" sz="2800" b="1" dirty="0">
              <a:solidFill>
                <a:schemeClr val="bg1"/>
              </a:solidFill>
              <a:latin typeface="Arial" panose="020B0604020202020204" pitchFamily="34" charset="0"/>
              <a:cs typeface="Arial" panose="020B0604020202020204" pitchFamily="34" charset="0"/>
            </a:endParaRPr>
          </a:p>
        </p:txBody>
      </p:sp>
      <p:pic>
        <p:nvPicPr>
          <p:cNvPr id="4" name="Imagen1">
            <a:extLst>
              <a:ext uri="{FF2B5EF4-FFF2-40B4-BE49-F238E27FC236}">
                <a16:creationId xmlns:a16="http://schemas.microsoft.com/office/drawing/2014/main" id="{6378CCE3-5C99-8975-B58C-DE3380098301}"/>
              </a:ext>
            </a:extLst>
          </p:cNvPr>
          <p:cNvPicPr>
            <a:picLocks noChangeAspect="1" noChangeArrowheads="1"/>
          </p:cNvPicPr>
          <p:nvPr/>
        </p:nvPicPr>
        <p:blipFill>
          <a:blip r:embed="rId2" cstate="print"/>
          <a:srcRect/>
          <a:stretch>
            <a:fillRect/>
          </a:stretch>
        </p:blipFill>
        <p:spPr bwMode="auto">
          <a:xfrm>
            <a:off x="9133114" y="31674"/>
            <a:ext cx="2264208" cy="1127155"/>
          </a:xfrm>
          <a:prstGeom prst="rect">
            <a:avLst/>
          </a:prstGeom>
          <a:solidFill>
            <a:srgbClr val="974706"/>
          </a:solidFill>
          <a:ln w="9525">
            <a:solidFill>
              <a:srgbClr val="974706"/>
            </a:solidFill>
            <a:prstDash val="dash"/>
            <a:miter lim="800000"/>
            <a:headEnd/>
            <a:tailEnd/>
          </a:ln>
        </p:spPr>
      </p:pic>
      <p:sp>
        <p:nvSpPr>
          <p:cNvPr id="6" name="TextBox 5">
            <a:extLst>
              <a:ext uri="{FF2B5EF4-FFF2-40B4-BE49-F238E27FC236}">
                <a16:creationId xmlns:a16="http://schemas.microsoft.com/office/drawing/2014/main" id="{B1DCC85A-D1B0-B7D9-2D33-FD24CE8727F4}"/>
              </a:ext>
            </a:extLst>
          </p:cNvPr>
          <p:cNvSpPr txBox="1"/>
          <p:nvPr/>
        </p:nvSpPr>
        <p:spPr>
          <a:xfrm>
            <a:off x="238125" y="1439485"/>
            <a:ext cx="11715750" cy="4484497"/>
          </a:xfrm>
          <a:prstGeom prst="rect">
            <a:avLst/>
          </a:prstGeom>
          <a:noFill/>
        </p:spPr>
        <p:txBody>
          <a:bodyPr wrap="square">
            <a:spAutoFit/>
          </a:bodyPr>
          <a:lstStyle/>
          <a:p>
            <a:pPr indent="180340" algn="just">
              <a:lnSpc>
                <a:spcPct val="150000"/>
              </a:lnSpc>
            </a:pPr>
            <a:r>
              <a:rPr lang="es-VE" sz="16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(2) </a:t>
            </a:r>
            <a:r>
              <a:rPr lang="es-VE" sz="1600" b="1" i="1" dirty="0">
                <a:solidFill>
                  <a:srgbClr val="000000"/>
                </a:solidFill>
                <a:effectLst/>
                <a:latin typeface="Arial" panose="020B0604020202020204" pitchFamily="34" charset="0"/>
                <a:ea typeface="Calibri" panose="020F0502020204030204" pitchFamily="34" charset="0"/>
                <a:cs typeface="SimSun" panose="02010600030101010101" pitchFamily="2" charset="-122"/>
              </a:rPr>
              <a:t>Describir los elementos que caracterizan la estabilidad laboral </a:t>
            </a:r>
            <a:r>
              <a:rPr lang="es-VE" sz="1600" i="1" dirty="0">
                <a:solidFill>
                  <a:srgbClr val="000000"/>
                </a:solidFill>
                <a:latin typeface="Arial" panose="020B0604020202020204" pitchFamily="34" charset="0"/>
                <a:ea typeface="Calibri" panose="020F0502020204030204" pitchFamily="34" charset="0"/>
                <a:cs typeface="SimSun" panose="02010600030101010101" pitchFamily="2" charset="-122"/>
              </a:rPr>
              <a:t>en</a:t>
            </a:r>
            <a:r>
              <a:rPr lang="es-VE" sz="1600" i="1" dirty="0">
                <a:solidFill>
                  <a:srgbClr val="000000"/>
                </a:solidFill>
                <a:effectLst/>
                <a:latin typeface="Arial" panose="020B0604020202020204" pitchFamily="34" charset="0"/>
                <a:ea typeface="Calibri" panose="020F0502020204030204" pitchFamily="34" charset="0"/>
                <a:cs typeface="SimSun" panose="02010600030101010101" pitchFamily="2" charset="-122"/>
              </a:rPr>
              <a:t> la empresa estatal Venezolana</a:t>
            </a:r>
            <a:r>
              <a:rPr lang="es-VE" sz="16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 donde tras dejar en evidencia, la ausencia de políticas empresariales registradas, así como de reglamentos, que fomente el </a:t>
            </a:r>
            <a:r>
              <a:rPr lang="es-VE" sz="1600" b="1" dirty="0">
                <a:solidFill>
                  <a:srgbClr val="000000"/>
                </a:solidFill>
                <a:effectLst/>
                <a:latin typeface="Arial" panose="020B0604020202020204" pitchFamily="34" charset="0"/>
                <a:ea typeface="Calibri" panose="020F0502020204030204" pitchFamily="34" charset="0"/>
                <a:cs typeface="SimSun" panose="02010600030101010101" pitchFamily="2" charset="-122"/>
              </a:rPr>
              <a:t>1. reconocimiento</a:t>
            </a:r>
            <a:r>
              <a:rPr lang="es-VE" sz="16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 para el ascenso, y </a:t>
            </a:r>
            <a:r>
              <a:rPr lang="es-VE" sz="1600" b="1" dirty="0">
                <a:solidFill>
                  <a:srgbClr val="000000"/>
                </a:solidFill>
                <a:effectLst/>
                <a:latin typeface="Arial" panose="020B0604020202020204" pitchFamily="34" charset="0"/>
                <a:ea typeface="Calibri" panose="020F0502020204030204" pitchFamily="34" charset="0"/>
                <a:cs typeface="SimSun" panose="02010600030101010101" pitchFamily="2" charset="-122"/>
              </a:rPr>
              <a:t>2. la asignación de responsabilidades</a:t>
            </a:r>
            <a:r>
              <a:rPr lang="es-VE" sz="16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 de la mano de políticas de </a:t>
            </a:r>
            <a:r>
              <a:rPr lang="es-VE" sz="1600" b="1" dirty="0">
                <a:solidFill>
                  <a:srgbClr val="000000"/>
                </a:solidFill>
                <a:effectLst/>
                <a:latin typeface="Arial" panose="020B0604020202020204" pitchFamily="34" charset="0"/>
                <a:ea typeface="Calibri" panose="020F0502020204030204" pitchFamily="34" charset="0"/>
                <a:cs typeface="SimSun" panose="02010600030101010101" pitchFamily="2" charset="-122"/>
              </a:rPr>
              <a:t>auto realización de los empleados</a:t>
            </a:r>
            <a:r>
              <a:rPr lang="es-VE" sz="16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 entre otros elementos expuestos.</a:t>
            </a:r>
            <a:endParaRPr lang="es-VE" sz="1600" dirty="0">
              <a:solidFill>
                <a:srgbClr val="000000"/>
              </a:solidFill>
              <a:effectLst/>
              <a:latin typeface="Times New Roman" panose="02020603050405020304" pitchFamily="18" charset="0"/>
              <a:ea typeface="Calibri" panose="020F0502020204030204" pitchFamily="34" charset="0"/>
              <a:cs typeface="SimSun" panose="02010600030101010101" pitchFamily="2" charset="-122"/>
            </a:endParaRPr>
          </a:p>
          <a:p>
            <a:pPr indent="180340" algn="just">
              <a:lnSpc>
                <a:spcPct val="150000"/>
              </a:lnSpc>
            </a:pPr>
            <a:r>
              <a:rPr lang="es-VE" sz="16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 Se hace evidente la </a:t>
            </a:r>
            <a:r>
              <a:rPr lang="es-VE" sz="1600" b="1" u="sng" dirty="0">
                <a:solidFill>
                  <a:srgbClr val="000000"/>
                </a:solidFill>
                <a:effectLst/>
                <a:latin typeface="Arial" panose="020B0604020202020204" pitchFamily="34" charset="0"/>
                <a:ea typeface="Calibri" panose="020F0502020204030204" pitchFamily="34" charset="0"/>
                <a:cs typeface="SimSun" panose="02010600030101010101" pitchFamily="2" charset="-122"/>
              </a:rPr>
              <a:t>ausencia de continuidad en las políticas de motivación, </a:t>
            </a:r>
            <a:r>
              <a:rPr lang="es-VE" sz="16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pues como se pudo observar en </a:t>
            </a:r>
            <a:r>
              <a:rPr lang="es-VE" sz="1600" b="1" dirty="0">
                <a:solidFill>
                  <a:srgbClr val="000000"/>
                </a:solidFill>
                <a:effectLst/>
                <a:latin typeface="Arial" panose="020B0604020202020204" pitchFamily="34" charset="0"/>
                <a:ea typeface="Calibri" panose="020F0502020204030204" pitchFamily="34" charset="0"/>
                <a:cs typeface="SimSun" panose="02010600030101010101" pitchFamily="2" charset="-122"/>
              </a:rPr>
              <a:t>la pregunta catorce (14)</a:t>
            </a:r>
            <a:r>
              <a:rPr lang="es-VE" sz="16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 no se han hecho en menos de diez </a:t>
            </a:r>
            <a:r>
              <a:rPr lang="es-VE" sz="1600" b="1" dirty="0">
                <a:solidFill>
                  <a:srgbClr val="000000"/>
                </a:solidFill>
                <a:effectLst/>
                <a:latin typeface="Arial" panose="020B0604020202020204" pitchFamily="34" charset="0"/>
                <a:ea typeface="Calibri" panose="020F0502020204030204" pitchFamily="34" charset="0"/>
                <a:cs typeface="SimSun" panose="02010600030101010101" pitchFamily="2" charset="-122"/>
              </a:rPr>
              <a:t>(10) </a:t>
            </a:r>
            <a:r>
              <a:rPr lang="es-VE" sz="16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a trece </a:t>
            </a:r>
            <a:r>
              <a:rPr lang="es-VE" sz="1600" b="1" dirty="0">
                <a:solidFill>
                  <a:srgbClr val="000000"/>
                </a:solidFill>
                <a:effectLst/>
                <a:latin typeface="Arial" panose="020B0604020202020204" pitchFamily="34" charset="0"/>
                <a:ea typeface="Calibri" panose="020F0502020204030204" pitchFamily="34" charset="0"/>
                <a:cs typeface="SimSun" panose="02010600030101010101" pitchFamily="2" charset="-122"/>
              </a:rPr>
              <a:t>(13); </a:t>
            </a:r>
            <a:r>
              <a:rPr lang="es-VE" sz="16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en la empresa tales actividades de reconocimiento, asensos y motivación.</a:t>
            </a:r>
            <a:endParaRPr lang="es-VE" sz="1600" dirty="0">
              <a:solidFill>
                <a:srgbClr val="000000"/>
              </a:solidFill>
              <a:effectLst/>
              <a:latin typeface="Times New Roman" panose="02020603050405020304" pitchFamily="18" charset="0"/>
              <a:ea typeface="Calibri" panose="020F0502020204030204" pitchFamily="34" charset="0"/>
              <a:cs typeface="SimSun" panose="02010600030101010101" pitchFamily="2" charset="-122"/>
            </a:endParaRPr>
          </a:p>
          <a:p>
            <a:pPr>
              <a:lnSpc>
                <a:spcPct val="150000"/>
              </a:lnSpc>
            </a:pPr>
            <a:r>
              <a:rPr lang="es-VE" sz="1600" dirty="0">
                <a:effectLst/>
                <a:latin typeface="Arial" panose="020B0604020202020204" pitchFamily="34" charset="0"/>
                <a:ea typeface="Calibri" panose="020F0502020204030204" pitchFamily="34" charset="0"/>
              </a:rPr>
              <a:t>   Entre tanto y para </a:t>
            </a:r>
            <a:r>
              <a:rPr lang="es-VE" sz="1600" b="1" dirty="0">
                <a:effectLst/>
                <a:latin typeface="Arial" panose="020B0604020202020204" pitchFamily="34" charset="0"/>
                <a:ea typeface="Calibri" panose="020F0502020204030204" pitchFamily="34" charset="0"/>
              </a:rPr>
              <a:t>los factores de motivación positiva </a:t>
            </a:r>
            <a:r>
              <a:rPr lang="es-VE" sz="1600" dirty="0">
                <a:effectLst/>
                <a:latin typeface="Arial" panose="020B0604020202020204" pitchFamily="34" charset="0"/>
                <a:ea typeface="Calibri" panose="020F0502020204030204" pitchFamily="34" charset="0"/>
              </a:rPr>
              <a:t>y de amplia aceptación, tenemos los relacionados con </a:t>
            </a:r>
            <a:r>
              <a:rPr lang="es-VE" sz="1600" b="1" dirty="0">
                <a:effectLst/>
                <a:latin typeface="Arial" panose="020B0604020202020204" pitchFamily="34" charset="0"/>
                <a:ea typeface="Calibri" panose="020F0502020204030204" pitchFamily="34" charset="0"/>
              </a:rPr>
              <a:t>los beneficios socio económicos, </a:t>
            </a:r>
            <a:r>
              <a:rPr lang="es-VE" sz="1600" dirty="0">
                <a:effectLst/>
                <a:latin typeface="Arial" panose="020B0604020202020204" pitchFamily="34" charset="0"/>
                <a:ea typeface="Calibri" panose="020F0502020204030204" pitchFamily="34" charset="0"/>
              </a:rPr>
              <a:t>como se pudo apreciar en la pregunta número trece </a:t>
            </a:r>
            <a:r>
              <a:rPr lang="es-VE" sz="1600" b="1" dirty="0">
                <a:effectLst/>
                <a:latin typeface="Arial" panose="020B0604020202020204" pitchFamily="34" charset="0"/>
                <a:ea typeface="Calibri" panose="020F0502020204030204" pitchFamily="34" charset="0"/>
              </a:rPr>
              <a:t>(13) </a:t>
            </a:r>
            <a:r>
              <a:rPr lang="es-VE" sz="1600" dirty="0">
                <a:effectLst/>
                <a:latin typeface="Arial" panose="020B0604020202020204" pitchFamily="34" charset="0"/>
                <a:ea typeface="Calibri" panose="020F0502020204030204" pitchFamily="34" charset="0"/>
              </a:rPr>
              <a:t>cuando a los encuestados se les pregunto, si usted y </a:t>
            </a:r>
            <a:r>
              <a:rPr lang="es-VE" sz="1600" b="1" dirty="0">
                <a:effectLst/>
                <a:latin typeface="Arial" panose="020B0604020202020204" pitchFamily="34" charset="0"/>
                <a:ea typeface="Calibri" panose="020F0502020204030204" pitchFamily="34" charset="0"/>
              </a:rPr>
              <a:t>familiares recibían beneficios socio económicos</a:t>
            </a:r>
            <a:r>
              <a:rPr lang="es-VE" sz="1600" dirty="0">
                <a:effectLst/>
                <a:latin typeface="Arial" panose="020B0604020202020204" pitchFamily="34" charset="0"/>
                <a:ea typeface="Calibri" panose="020F0502020204030204" pitchFamily="34" charset="0"/>
              </a:rPr>
              <a:t>, y cuya respuesta fue de setenta y ocho por ciento </a:t>
            </a:r>
            <a:r>
              <a:rPr lang="es-VE" sz="1600" b="1" dirty="0">
                <a:effectLst/>
                <a:latin typeface="Arial" panose="020B0604020202020204" pitchFamily="34" charset="0"/>
                <a:ea typeface="Calibri" panose="020F0502020204030204" pitchFamily="34" charset="0"/>
              </a:rPr>
              <a:t>(78%), </a:t>
            </a:r>
            <a:r>
              <a:rPr lang="es-VE" sz="1600" dirty="0">
                <a:effectLst/>
                <a:latin typeface="Arial" panose="020B0604020202020204" pitchFamily="34" charset="0"/>
                <a:ea typeface="Calibri" panose="020F0502020204030204" pitchFamily="34" charset="0"/>
              </a:rPr>
              <a:t>den entre siempre y casi siempre, haciéndose presente sentimiento de 1. seguridad personal; y 2. protección; elementos estos relacionados con la teoría para jerarquización de las necesidades del </a:t>
            </a:r>
            <a:r>
              <a:rPr lang="es-VE" sz="1600" b="1" dirty="0">
                <a:effectLst/>
                <a:latin typeface="Arial" panose="020B0604020202020204" pitchFamily="34" charset="0"/>
                <a:ea typeface="Calibri" panose="020F0502020204030204" pitchFamily="34" charset="0"/>
              </a:rPr>
              <a:t>PhD Maslow, para la generación de estabilidad.</a:t>
            </a:r>
            <a:endParaRPr lang="es-VE" sz="1600" b="1" dirty="0"/>
          </a:p>
        </p:txBody>
      </p:sp>
    </p:spTree>
    <p:extLst>
      <p:ext uri="{BB962C8B-B14F-4D97-AF65-F5344CB8AC3E}">
        <p14:creationId xmlns:p14="http://schemas.microsoft.com/office/powerpoint/2010/main" val="4004521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xit" presetSubtype="32" fill="hold" grpId="0" nodeType="clickEffect">
                                  <p:stCondLst>
                                    <p:cond delay="0"/>
                                  </p:stCondLst>
                                  <p:childTnLst>
                                    <p:anim calcmode="lin" valueType="num">
                                      <p:cBhvr>
                                        <p:cTn id="6" dur="500"/>
                                        <p:tgtEl>
                                          <p:spTgt spid="6"/>
                                        </p:tgtEl>
                                        <p:attrNameLst>
                                          <p:attrName>ppt_w</p:attrName>
                                        </p:attrNameLst>
                                      </p:cBhvr>
                                      <p:tavLst>
                                        <p:tav tm="0">
                                          <p:val>
                                            <p:strVal val="ppt_w"/>
                                          </p:val>
                                        </p:tav>
                                        <p:tav tm="100000">
                                          <p:val>
                                            <p:fltVal val="0"/>
                                          </p:val>
                                        </p:tav>
                                      </p:tavLst>
                                    </p:anim>
                                    <p:anim calcmode="lin" valueType="num">
                                      <p:cBhvr>
                                        <p:cTn id="7" dur="500"/>
                                        <p:tgtEl>
                                          <p:spTgt spid="6"/>
                                        </p:tgtEl>
                                        <p:attrNameLst>
                                          <p:attrName>ppt_h</p:attrName>
                                        </p:attrNameLst>
                                      </p:cBhvr>
                                      <p:tavLst>
                                        <p:tav tm="0">
                                          <p:val>
                                            <p:strVal val="ppt_h"/>
                                          </p:val>
                                        </p:tav>
                                        <p:tav tm="100000">
                                          <p:val>
                                            <p:fltVal val="0"/>
                                          </p:val>
                                        </p:tav>
                                      </p:tavLst>
                                    </p:anim>
                                    <p:set>
                                      <p:cBhvr>
                                        <p:cTn id="8"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3D0B6C-F102-698F-3DB3-4D796DFC1F20}"/>
            </a:ext>
          </a:extLst>
        </p:cNvPr>
        <p:cNvGrpSpPr/>
        <p:nvPr/>
      </p:nvGrpSpPr>
      <p:grpSpPr>
        <a:xfrm>
          <a:off x="0" y="0"/>
          <a:ext cx="0" cy="0"/>
          <a:chOff x="0" y="0"/>
          <a:chExt cx="0" cy="0"/>
        </a:xfrm>
      </p:grpSpPr>
      <p:sp>
        <p:nvSpPr>
          <p:cNvPr id="2" name="Rectángulo 4">
            <a:extLst>
              <a:ext uri="{FF2B5EF4-FFF2-40B4-BE49-F238E27FC236}">
                <a16:creationId xmlns:a16="http://schemas.microsoft.com/office/drawing/2014/main" id="{0DEB28D7-6830-65FB-DCE8-EBD54A4B4F25}"/>
              </a:ext>
            </a:extLst>
          </p:cNvPr>
          <p:cNvSpPr/>
          <p:nvPr/>
        </p:nvSpPr>
        <p:spPr>
          <a:xfrm>
            <a:off x="0" y="20797"/>
            <a:ext cx="12192000" cy="116205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 name="CuadroTexto 1">
            <a:extLst>
              <a:ext uri="{FF2B5EF4-FFF2-40B4-BE49-F238E27FC236}">
                <a16:creationId xmlns:a16="http://schemas.microsoft.com/office/drawing/2014/main" id="{65CF706F-3F81-1EF9-008C-C42AECAD1CD5}"/>
              </a:ext>
            </a:extLst>
          </p:cNvPr>
          <p:cNvSpPr txBox="1"/>
          <p:nvPr/>
        </p:nvSpPr>
        <p:spPr>
          <a:xfrm>
            <a:off x="0" y="381139"/>
            <a:ext cx="771525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2800" b="1" dirty="0">
                <a:solidFill>
                  <a:schemeClr val="bg1"/>
                </a:solidFill>
                <a:latin typeface="Arial" panose="020B0604020202020204" pitchFamily="34" charset="0"/>
                <a:cs typeface="Arial" panose="020B0604020202020204" pitchFamily="34" charset="0"/>
              </a:rPr>
              <a:t>PROPUESTA  </a:t>
            </a:r>
            <a:endParaRPr lang="en-US" sz="2800" b="1" dirty="0">
              <a:solidFill>
                <a:schemeClr val="bg1"/>
              </a:solidFill>
              <a:latin typeface="Arial" panose="020B0604020202020204" pitchFamily="34" charset="0"/>
              <a:cs typeface="Arial" panose="020B0604020202020204" pitchFamily="34" charset="0"/>
            </a:endParaRPr>
          </a:p>
        </p:txBody>
      </p:sp>
      <p:pic>
        <p:nvPicPr>
          <p:cNvPr id="4" name="Imagen1">
            <a:extLst>
              <a:ext uri="{FF2B5EF4-FFF2-40B4-BE49-F238E27FC236}">
                <a16:creationId xmlns:a16="http://schemas.microsoft.com/office/drawing/2014/main" id="{8FE7138C-0C2D-77F5-22D6-924250111A5A}"/>
              </a:ext>
            </a:extLst>
          </p:cNvPr>
          <p:cNvPicPr>
            <a:picLocks noChangeAspect="1" noChangeArrowheads="1"/>
          </p:cNvPicPr>
          <p:nvPr/>
        </p:nvPicPr>
        <p:blipFill>
          <a:blip r:embed="rId2" cstate="print"/>
          <a:srcRect/>
          <a:stretch>
            <a:fillRect/>
          </a:stretch>
        </p:blipFill>
        <p:spPr bwMode="auto">
          <a:xfrm>
            <a:off x="9133114" y="31683"/>
            <a:ext cx="2264208" cy="1127155"/>
          </a:xfrm>
          <a:prstGeom prst="rect">
            <a:avLst/>
          </a:prstGeom>
          <a:solidFill>
            <a:srgbClr val="974706"/>
          </a:solidFill>
          <a:ln w="9525">
            <a:solidFill>
              <a:srgbClr val="974706"/>
            </a:solidFill>
            <a:prstDash val="dash"/>
            <a:miter lim="800000"/>
            <a:headEnd/>
            <a:tailEnd/>
          </a:ln>
        </p:spPr>
      </p:pic>
      <p:sp>
        <p:nvSpPr>
          <p:cNvPr id="6" name="TextBox 5">
            <a:extLst>
              <a:ext uri="{FF2B5EF4-FFF2-40B4-BE49-F238E27FC236}">
                <a16:creationId xmlns:a16="http://schemas.microsoft.com/office/drawing/2014/main" id="{FE12B7A4-3FA6-DE10-1141-643D680DD1FE}"/>
              </a:ext>
            </a:extLst>
          </p:cNvPr>
          <p:cNvSpPr txBox="1"/>
          <p:nvPr/>
        </p:nvSpPr>
        <p:spPr>
          <a:xfrm>
            <a:off x="85725" y="1956680"/>
            <a:ext cx="12020550" cy="4484497"/>
          </a:xfrm>
          <a:prstGeom prst="rect">
            <a:avLst/>
          </a:prstGeom>
          <a:noFill/>
        </p:spPr>
        <p:txBody>
          <a:bodyPr wrap="square">
            <a:spAutoFit/>
          </a:bodyPr>
          <a:lstStyle/>
          <a:p>
            <a:pPr indent="180340" algn="just">
              <a:lnSpc>
                <a:spcPct val="150000"/>
              </a:lnSpc>
            </a:pPr>
            <a:r>
              <a:rPr lang="es-VE" sz="16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(3) </a:t>
            </a:r>
            <a:r>
              <a:rPr lang="es-VE" sz="1600" b="1" i="1" dirty="0">
                <a:solidFill>
                  <a:srgbClr val="000000"/>
                </a:solidFill>
                <a:effectLst/>
                <a:latin typeface="Arial" panose="020B0604020202020204" pitchFamily="34" charset="0"/>
                <a:ea typeface="Calibri" panose="020F0502020204030204" pitchFamily="34" charset="0"/>
                <a:cs typeface="SimSun" panose="02010600030101010101" pitchFamily="2" charset="-122"/>
              </a:rPr>
              <a:t>Determinar los elementos del programa motivacional </a:t>
            </a:r>
            <a:r>
              <a:rPr lang="es-VE" sz="1600" i="1" dirty="0">
                <a:solidFill>
                  <a:srgbClr val="000000"/>
                </a:solidFill>
                <a:effectLst/>
                <a:latin typeface="Arial" panose="020B0604020202020204" pitchFamily="34" charset="0"/>
                <a:ea typeface="Calibri" panose="020F0502020204030204" pitchFamily="34" charset="0"/>
                <a:cs typeface="SimSun" panose="02010600030101010101" pitchFamily="2" charset="-122"/>
              </a:rPr>
              <a:t>para la estabilidad laboral en la empresa estatal Venezolana</a:t>
            </a:r>
            <a:r>
              <a:rPr lang="es-VE" sz="16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 donde, </a:t>
            </a:r>
            <a:r>
              <a:rPr lang="es-VE" sz="1600" b="1" dirty="0">
                <a:solidFill>
                  <a:srgbClr val="000000"/>
                </a:solidFill>
                <a:effectLst/>
                <a:latin typeface="Arial" panose="020B0604020202020204" pitchFamily="34" charset="0"/>
                <a:ea typeface="Calibri" panose="020F0502020204030204" pitchFamily="34" charset="0"/>
                <a:cs typeface="SimSun" panose="02010600030101010101" pitchFamily="2" charset="-122"/>
              </a:rPr>
              <a:t>la ausencia de políticas empresariales registradas</a:t>
            </a:r>
            <a:r>
              <a:rPr lang="es-VE" sz="16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 así como </a:t>
            </a:r>
            <a:r>
              <a:rPr lang="es-VE" sz="1600" b="1" dirty="0">
                <a:solidFill>
                  <a:srgbClr val="000000"/>
                </a:solidFill>
                <a:effectLst/>
                <a:latin typeface="Arial" panose="020B0604020202020204" pitchFamily="34" charset="0"/>
                <a:ea typeface="Calibri" panose="020F0502020204030204" pitchFamily="34" charset="0"/>
                <a:cs typeface="SimSun" panose="02010600030101010101" pitchFamily="2" charset="-122"/>
              </a:rPr>
              <a:t>de reglamentos</a:t>
            </a:r>
            <a:r>
              <a:rPr lang="es-VE" sz="16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 que </a:t>
            </a:r>
            <a:r>
              <a:rPr lang="es-VE" sz="1600" b="1" dirty="0">
                <a:solidFill>
                  <a:srgbClr val="000000"/>
                </a:solidFill>
                <a:effectLst/>
                <a:latin typeface="Arial" panose="020B0604020202020204" pitchFamily="34" charset="0"/>
                <a:ea typeface="Calibri" panose="020F0502020204030204" pitchFamily="34" charset="0"/>
                <a:cs typeface="SimSun" panose="02010600030101010101" pitchFamily="2" charset="-122"/>
              </a:rPr>
              <a:t>fomente el reconocimiento</a:t>
            </a:r>
            <a:r>
              <a:rPr lang="es-VE" sz="16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 para el </a:t>
            </a:r>
            <a:r>
              <a:rPr lang="es-VE" sz="1600" b="1" dirty="0">
                <a:solidFill>
                  <a:srgbClr val="000000"/>
                </a:solidFill>
                <a:effectLst/>
                <a:latin typeface="Arial" panose="020B0604020202020204" pitchFamily="34" charset="0"/>
                <a:ea typeface="Calibri" panose="020F0502020204030204" pitchFamily="34" charset="0"/>
                <a:cs typeface="SimSun" panose="02010600030101010101" pitchFamily="2" charset="-122"/>
              </a:rPr>
              <a:t>ascenso</a:t>
            </a:r>
            <a:r>
              <a:rPr lang="es-VE" sz="16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 y la </a:t>
            </a:r>
            <a:r>
              <a:rPr lang="es-VE" sz="1600" b="1" dirty="0">
                <a:solidFill>
                  <a:srgbClr val="000000"/>
                </a:solidFill>
                <a:effectLst/>
                <a:latin typeface="Arial" panose="020B0604020202020204" pitchFamily="34" charset="0"/>
                <a:ea typeface="Calibri" panose="020F0502020204030204" pitchFamily="34" charset="0"/>
                <a:cs typeface="SimSun" panose="02010600030101010101" pitchFamily="2" charset="-122"/>
              </a:rPr>
              <a:t>asignación de responsabilidades</a:t>
            </a:r>
            <a:r>
              <a:rPr lang="es-VE" sz="16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 de la </a:t>
            </a:r>
            <a:r>
              <a:rPr lang="es-VE" sz="1600" b="1" dirty="0">
                <a:solidFill>
                  <a:srgbClr val="000000"/>
                </a:solidFill>
                <a:effectLst/>
                <a:latin typeface="Arial" panose="020B0604020202020204" pitchFamily="34" charset="0"/>
                <a:ea typeface="Calibri" panose="020F0502020204030204" pitchFamily="34" charset="0"/>
                <a:cs typeface="SimSun" panose="02010600030101010101" pitchFamily="2" charset="-122"/>
              </a:rPr>
              <a:t>mano de auto realización </a:t>
            </a:r>
            <a:r>
              <a:rPr lang="es-VE" sz="16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de los empleados, se hace </a:t>
            </a:r>
            <a:r>
              <a:rPr lang="es-VE" sz="1600" b="1" u="sng" dirty="0">
                <a:solidFill>
                  <a:srgbClr val="000000"/>
                </a:solidFill>
                <a:effectLst/>
                <a:latin typeface="Arial" panose="020B0604020202020204" pitchFamily="34" charset="0"/>
                <a:ea typeface="Calibri" panose="020F0502020204030204" pitchFamily="34" charset="0"/>
                <a:cs typeface="SimSun" panose="02010600030101010101" pitchFamily="2" charset="-122"/>
              </a:rPr>
              <a:t>evidente </a:t>
            </a:r>
            <a:r>
              <a:rPr lang="es-VE" sz="16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la </a:t>
            </a:r>
            <a:r>
              <a:rPr lang="es-VE" sz="1600" b="1" u="sng" dirty="0">
                <a:solidFill>
                  <a:srgbClr val="000000"/>
                </a:solidFill>
                <a:effectLst/>
                <a:latin typeface="Arial" panose="020B0604020202020204" pitchFamily="34" charset="0"/>
                <a:ea typeface="Calibri" panose="020F0502020204030204" pitchFamily="34" charset="0"/>
                <a:cs typeface="SimSun" panose="02010600030101010101" pitchFamily="2" charset="-122"/>
              </a:rPr>
              <a:t>ausencia de continuidad en las políticas de motivación</a:t>
            </a:r>
            <a:r>
              <a:rPr lang="es-VE" sz="16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a:t>
            </a:r>
            <a:endParaRPr lang="es-VE" sz="1600" dirty="0">
              <a:solidFill>
                <a:srgbClr val="000000"/>
              </a:solidFill>
              <a:effectLst/>
              <a:latin typeface="Times New Roman" panose="02020603050405020304" pitchFamily="18" charset="0"/>
              <a:ea typeface="Calibri" panose="020F0502020204030204" pitchFamily="34" charset="0"/>
              <a:cs typeface="SimSun" panose="02010600030101010101" pitchFamily="2" charset="-122"/>
            </a:endParaRPr>
          </a:p>
          <a:p>
            <a:pPr indent="180340" algn="just">
              <a:lnSpc>
                <a:spcPct val="150000"/>
              </a:lnSpc>
            </a:pPr>
            <a:r>
              <a:rPr lang="es-VE" sz="16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 Pues en el mejor de los casos, como se pudo observar en la </a:t>
            </a:r>
            <a:r>
              <a:rPr lang="es-VE" sz="1600" b="1" dirty="0">
                <a:solidFill>
                  <a:srgbClr val="000000"/>
                </a:solidFill>
                <a:effectLst/>
                <a:latin typeface="Arial" panose="020B0604020202020204" pitchFamily="34" charset="0"/>
                <a:ea typeface="Calibri" panose="020F0502020204030204" pitchFamily="34" charset="0"/>
                <a:cs typeface="SimSun" panose="02010600030101010101" pitchFamily="2" charset="-122"/>
              </a:rPr>
              <a:t>pregunta </a:t>
            </a:r>
            <a:r>
              <a:rPr lang="es-VE" sz="16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catorce </a:t>
            </a:r>
            <a:r>
              <a:rPr lang="es-VE" sz="1600" b="1" dirty="0">
                <a:solidFill>
                  <a:srgbClr val="000000"/>
                </a:solidFill>
                <a:effectLst/>
                <a:latin typeface="Arial" panose="020B0604020202020204" pitchFamily="34" charset="0"/>
                <a:ea typeface="Calibri" panose="020F0502020204030204" pitchFamily="34" charset="0"/>
                <a:cs typeface="SimSun" panose="02010600030101010101" pitchFamily="2" charset="-122"/>
              </a:rPr>
              <a:t>(14) </a:t>
            </a:r>
            <a:r>
              <a:rPr lang="es-VE" sz="16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no se han hecho en menos de diez </a:t>
            </a:r>
            <a:r>
              <a:rPr lang="es-VE" sz="1600" b="1" dirty="0">
                <a:solidFill>
                  <a:srgbClr val="000000"/>
                </a:solidFill>
                <a:effectLst/>
                <a:latin typeface="Arial" panose="020B0604020202020204" pitchFamily="34" charset="0"/>
                <a:ea typeface="Calibri" panose="020F0502020204030204" pitchFamily="34" charset="0"/>
                <a:cs typeface="SimSun" panose="02010600030101010101" pitchFamily="2" charset="-122"/>
              </a:rPr>
              <a:t>(10) </a:t>
            </a:r>
            <a:r>
              <a:rPr lang="es-VE" sz="16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a trece </a:t>
            </a:r>
            <a:r>
              <a:rPr lang="es-VE" sz="1600" b="1" dirty="0">
                <a:solidFill>
                  <a:srgbClr val="000000"/>
                </a:solidFill>
                <a:effectLst/>
                <a:latin typeface="Arial" panose="020B0604020202020204" pitchFamily="34" charset="0"/>
                <a:ea typeface="Calibri" panose="020F0502020204030204" pitchFamily="34" charset="0"/>
                <a:cs typeface="SimSun" panose="02010600030101010101" pitchFamily="2" charset="-122"/>
              </a:rPr>
              <a:t>(13); </a:t>
            </a:r>
            <a:r>
              <a:rPr lang="es-VE" sz="16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en la empresa; tales actividades de reconocimiento, asensos y motivación; factor que cobran vigencia en las tendencias de respuestas para la </a:t>
            </a:r>
            <a:r>
              <a:rPr lang="es-VE" sz="1600" b="1" dirty="0">
                <a:solidFill>
                  <a:srgbClr val="000000"/>
                </a:solidFill>
                <a:effectLst/>
                <a:latin typeface="Arial" panose="020B0604020202020204" pitchFamily="34" charset="0"/>
                <a:ea typeface="Calibri" panose="020F0502020204030204" pitchFamily="34" charset="0"/>
                <a:cs typeface="SimSun" panose="02010600030101010101" pitchFamily="2" charset="-122"/>
              </a:rPr>
              <a:t>preguntas </a:t>
            </a:r>
            <a:r>
              <a:rPr lang="es-VE" sz="16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 diecisiete </a:t>
            </a:r>
            <a:r>
              <a:rPr lang="es-VE" sz="1600" b="1" dirty="0">
                <a:solidFill>
                  <a:srgbClr val="000000"/>
                </a:solidFill>
                <a:effectLst/>
                <a:latin typeface="Arial" panose="020B0604020202020204" pitchFamily="34" charset="0"/>
                <a:ea typeface="Calibri" panose="020F0502020204030204" pitchFamily="34" charset="0"/>
                <a:cs typeface="SimSun" panose="02010600030101010101" pitchFamily="2" charset="-122"/>
              </a:rPr>
              <a:t>(17) </a:t>
            </a:r>
            <a:r>
              <a:rPr lang="es-VE" sz="16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y dieciocho </a:t>
            </a:r>
            <a:r>
              <a:rPr lang="es-VE" sz="1600" b="1" dirty="0">
                <a:solidFill>
                  <a:srgbClr val="000000"/>
                </a:solidFill>
                <a:effectLst/>
                <a:latin typeface="Arial" panose="020B0604020202020204" pitchFamily="34" charset="0"/>
                <a:ea typeface="Calibri" panose="020F0502020204030204" pitchFamily="34" charset="0"/>
                <a:cs typeface="SimSun" panose="02010600030101010101" pitchFamily="2" charset="-122"/>
              </a:rPr>
              <a:t>(18); </a:t>
            </a:r>
            <a:r>
              <a:rPr lang="es-VE" sz="16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cuando en la primer de estas dos  opciones, un porcentaje de ochenta y cuatro coma nueve por ciento </a:t>
            </a:r>
            <a:r>
              <a:rPr lang="es-VE" sz="1600" b="1" dirty="0">
                <a:solidFill>
                  <a:srgbClr val="000000"/>
                </a:solidFill>
                <a:effectLst/>
                <a:latin typeface="Arial" panose="020B0604020202020204" pitchFamily="34" charset="0"/>
                <a:ea typeface="Calibri" panose="020F0502020204030204" pitchFamily="34" charset="0"/>
                <a:cs typeface="SimSun" panose="02010600030101010101" pitchFamily="2" charset="-122"/>
              </a:rPr>
              <a:t>(84,9%) </a:t>
            </a:r>
            <a:r>
              <a:rPr lang="es-VE" sz="16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los encuestados manifestó que entré las tendencias de entre </a:t>
            </a:r>
            <a:r>
              <a:rPr lang="es-VE" sz="1600" b="1" dirty="0">
                <a:solidFill>
                  <a:srgbClr val="000000"/>
                </a:solidFill>
                <a:effectLst/>
                <a:latin typeface="Arial" panose="020B0604020202020204" pitchFamily="34" charset="0"/>
                <a:ea typeface="Calibri" panose="020F0502020204030204" pitchFamily="34" charset="0"/>
                <a:cs typeface="SimSun" panose="02010600030101010101" pitchFamily="2" charset="-122"/>
              </a:rPr>
              <a:t>nunca y casi nunca</a:t>
            </a:r>
            <a:r>
              <a:rPr lang="es-VE" sz="16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 jamás habré </a:t>
            </a:r>
            <a:r>
              <a:rPr lang="es-VE" sz="1600" b="1" dirty="0">
                <a:solidFill>
                  <a:srgbClr val="000000"/>
                </a:solidFill>
                <a:effectLst/>
                <a:latin typeface="Arial" panose="020B0604020202020204" pitchFamily="34" charset="0"/>
                <a:ea typeface="Calibri" panose="020F0502020204030204" pitchFamily="34" charset="0"/>
                <a:cs typeface="SimSun" panose="02010600030101010101" pitchFamily="2" charset="-122"/>
              </a:rPr>
              <a:t>recibido formación </a:t>
            </a:r>
            <a:r>
              <a:rPr lang="es-VE" sz="16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por la empresa; observar (ver Anexo A). </a:t>
            </a:r>
            <a:r>
              <a:rPr lang="es-VE" sz="1600" i="1" dirty="0">
                <a:solidFill>
                  <a:srgbClr val="000000"/>
                </a:solidFill>
                <a:effectLst/>
                <a:latin typeface="Arial" panose="020B0604020202020204" pitchFamily="34" charset="0"/>
                <a:ea typeface="Calibri" panose="020F0502020204030204" pitchFamily="34" charset="0"/>
                <a:cs typeface="SimSun" panose="02010600030101010101" pitchFamily="2" charset="-122"/>
              </a:rPr>
              <a:t>Pág. 145-146</a:t>
            </a:r>
            <a:r>
              <a:rPr lang="es-VE" sz="16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 donde se visualiza dicha aseveración.</a:t>
            </a:r>
            <a:endParaRPr lang="es-VE" sz="1600" dirty="0">
              <a:solidFill>
                <a:srgbClr val="000000"/>
              </a:solidFill>
              <a:effectLst/>
              <a:latin typeface="Times New Roman" panose="02020603050405020304" pitchFamily="18" charset="0"/>
              <a:ea typeface="Calibri" panose="020F0502020204030204" pitchFamily="34" charset="0"/>
              <a:cs typeface="SimSun" panose="02010600030101010101" pitchFamily="2" charset="-122"/>
            </a:endParaRPr>
          </a:p>
          <a:p>
            <a:pPr>
              <a:lnSpc>
                <a:spcPct val="150000"/>
              </a:lnSpc>
            </a:pPr>
            <a:r>
              <a:rPr lang="es-VE" sz="1600" dirty="0">
                <a:effectLst/>
                <a:latin typeface="Arial" panose="020B0604020202020204" pitchFamily="34" charset="0"/>
                <a:ea typeface="Calibri" panose="020F0502020204030204" pitchFamily="34" charset="0"/>
              </a:rPr>
              <a:t>Todos estos elementos procuran la baja participación y motivación en eventos convocados por la empresa como se puede observar (ver Anexo A). </a:t>
            </a:r>
            <a:r>
              <a:rPr lang="es-VE" sz="1600" i="1" dirty="0">
                <a:effectLst/>
                <a:latin typeface="Arial" panose="020B0604020202020204" pitchFamily="34" charset="0"/>
                <a:ea typeface="Calibri" panose="020F0502020204030204" pitchFamily="34" charset="0"/>
              </a:rPr>
              <a:t>Pág. 145-146</a:t>
            </a:r>
            <a:r>
              <a:rPr lang="es-VE" sz="1600" dirty="0">
                <a:effectLst/>
                <a:latin typeface="Arial" panose="020B0604020202020204" pitchFamily="34" charset="0"/>
                <a:ea typeface="Calibri" panose="020F0502020204030204" pitchFamily="34" charset="0"/>
              </a:rPr>
              <a:t>.</a:t>
            </a:r>
            <a:endParaRPr lang="es-VE" sz="1600" dirty="0"/>
          </a:p>
        </p:txBody>
      </p:sp>
    </p:spTree>
    <p:extLst>
      <p:ext uri="{BB962C8B-B14F-4D97-AF65-F5344CB8AC3E}">
        <p14:creationId xmlns:p14="http://schemas.microsoft.com/office/powerpoint/2010/main" val="8831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xit" presetSubtype="32" fill="hold" grpId="0" nodeType="clickEffect">
                                  <p:stCondLst>
                                    <p:cond delay="0"/>
                                  </p:stCondLst>
                                  <p:childTnLst>
                                    <p:anim calcmode="lin" valueType="num">
                                      <p:cBhvr>
                                        <p:cTn id="6" dur="500"/>
                                        <p:tgtEl>
                                          <p:spTgt spid="6"/>
                                        </p:tgtEl>
                                        <p:attrNameLst>
                                          <p:attrName>ppt_w</p:attrName>
                                        </p:attrNameLst>
                                      </p:cBhvr>
                                      <p:tavLst>
                                        <p:tav tm="0">
                                          <p:val>
                                            <p:strVal val="ppt_w"/>
                                          </p:val>
                                        </p:tav>
                                        <p:tav tm="100000">
                                          <p:val>
                                            <p:fltVal val="0"/>
                                          </p:val>
                                        </p:tav>
                                      </p:tavLst>
                                    </p:anim>
                                    <p:anim calcmode="lin" valueType="num">
                                      <p:cBhvr>
                                        <p:cTn id="7" dur="500"/>
                                        <p:tgtEl>
                                          <p:spTgt spid="6"/>
                                        </p:tgtEl>
                                        <p:attrNameLst>
                                          <p:attrName>ppt_h</p:attrName>
                                        </p:attrNameLst>
                                      </p:cBhvr>
                                      <p:tavLst>
                                        <p:tav tm="0">
                                          <p:val>
                                            <p:strVal val="ppt_h"/>
                                          </p:val>
                                        </p:tav>
                                        <p:tav tm="100000">
                                          <p:val>
                                            <p:fltVal val="0"/>
                                          </p:val>
                                        </p:tav>
                                      </p:tavLst>
                                    </p:anim>
                                    <p:set>
                                      <p:cBhvr>
                                        <p:cTn id="8"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A90B42-507C-D1E7-5708-55294C35677E}"/>
            </a:ext>
          </a:extLst>
        </p:cNvPr>
        <p:cNvGrpSpPr/>
        <p:nvPr/>
      </p:nvGrpSpPr>
      <p:grpSpPr>
        <a:xfrm>
          <a:off x="0" y="0"/>
          <a:ext cx="0" cy="0"/>
          <a:chOff x="0" y="0"/>
          <a:chExt cx="0" cy="0"/>
        </a:xfrm>
      </p:grpSpPr>
      <p:sp>
        <p:nvSpPr>
          <p:cNvPr id="2" name="Rectángulo 4">
            <a:extLst>
              <a:ext uri="{FF2B5EF4-FFF2-40B4-BE49-F238E27FC236}">
                <a16:creationId xmlns:a16="http://schemas.microsoft.com/office/drawing/2014/main" id="{F5BB4527-8739-DB82-57FF-0284FDBD1D90}"/>
              </a:ext>
            </a:extLst>
          </p:cNvPr>
          <p:cNvSpPr/>
          <p:nvPr/>
        </p:nvSpPr>
        <p:spPr>
          <a:xfrm>
            <a:off x="0" y="20797"/>
            <a:ext cx="12192000" cy="116205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4" name="Imagen1">
            <a:extLst>
              <a:ext uri="{FF2B5EF4-FFF2-40B4-BE49-F238E27FC236}">
                <a16:creationId xmlns:a16="http://schemas.microsoft.com/office/drawing/2014/main" id="{561030B3-B2E2-A7F7-CC70-876213D9C1DF}"/>
              </a:ext>
            </a:extLst>
          </p:cNvPr>
          <p:cNvPicPr>
            <a:picLocks noChangeAspect="1" noChangeArrowheads="1"/>
          </p:cNvPicPr>
          <p:nvPr/>
        </p:nvPicPr>
        <p:blipFill>
          <a:blip r:embed="rId2" cstate="print"/>
          <a:srcRect/>
          <a:stretch>
            <a:fillRect/>
          </a:stretch>
        </p:blipFill>
        <p:spPr bwMode="auto">
          <a:xfrm>
            <a:off x="9133114" y="31683"/>
            <a:ext cx="2264208" cy="1127155"/>
          </a:xfrm>
          <a:prstGeom prst="rect">
            <a:avLst/>
          </a:prstGeom>
          <a:solidFill>
            <a:srgbClr val="974706"/>
          </a:solidFill>
          <a:ln w="9525">
            <a:solidFill>
              <a:srgbClr val="974706"/>
            </a:solidFill>
            <a:prstDash val="dash"/>
            <a:miter lim="800000"/>
            <a:headEnd/>
            <a:tailEnd/>
          </a:ln>
        </p:spPr>
      </p:pic>
      <p:sp>
        <p:nvSpPr>
          <p:cNvPr id="6" name="TextBox 5">
            <a:extLst>
              <a:ext uri="{FF2B5EF4-FFF2-40B4-BE49-F238E27FC236}">
                <a16:creationId xmlns:a16="http://schemas.microsoft.com/office/drawing/2014/main" id="{0D115FFA-7169-3478-CD37-76B0A473D77C}"/>
              </a:ext>
            </a:extLst>
          </p:cNvPr>
          <p:cNvSpPr txBox="1"/>
          <p:nvPr/>
        </p:nvSpPr>
        <p:spPr>
          <a:xfrm>
            <a:off x="0" y="1931966"/>
            <a:ext cx="12192000" cy="4110484"/>
          </a:xfrm>
          <a:prstGeom prst="rect">
            <a:avLst/>
          </a:prstGeom>
          <a:noFill/>
        </p:spPr>
        <p:txBody>
          <a:bodyPr wrap="square">
            <a:spAutoFit/>
          </a:bodyPr>
          <a:lstStyle/>
          <a:p>
            <a:pPr indent="180340" algn="just">
              <a:lnSpc>
                <a:spcPct val="150000"/>
              </a:lnSpc>
            </a:pPr>
            <a:r>
              <a:rPr lang="es-VE" sz="16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(4) </a:t>
            </a:r>
            <a:r>
              <a:rPr lang="es-VE" sz="1600" b="1" i="1" dirty="0">
                <a:solidFill>
                  <a:srgbClr val="000000"/>
                </a:solidFill>
                <a:effectLst/>
                <a:latin typeface="Arial" panose="020B0604020202020204" pitchFamily="34" charset="0"/>
                <a:ea typeface="Calibri" panose="020F0502020204030204" pitchFamily="34" charset="0"/>
                <a:cs typeface="SimSun" panose="02010600030101010101" pitchFamily="2" charset="-122"/>
              </a:rPr>
              <a:t>Proponer un programa de estabilidad laboral basado en la generación de satisfacción permanente de Herzberg </a:t>
            </a:r>
            <a:r>
              <a:rPr lang="es-VE" sz="1600" i="1" dirty="0">
                <a:solidFill>
                  <a:srgbClr val="000000"/>
                </a:solidFill>
                <a:latin typeface="Arial" panose="020B0604020202020204" pitchFamily="34" charset="0"/>
                <a:ea typeface="Calibri" panose="020F0502020204030204" pitchFamily="34" charset="0"/>
                <a:cs typeface="SimSun" panose="02010600030101010101" pitchFamily="2" charset="-122"/>
              </a:rPr>
              <a:t>en la</a:t>
            </a:r>
            <a:r>
              <a:rPr lang="es-VE" sz="1600" i="1" dirty="0">
                <a:solidFill>
                  <a:srgbClr val="000000"/>
                </a:solidFill>
                <a:effectLst/>
                <a:latin typeface="Arial" panose="020B0604020202020204" pitchFamily="34" charset="0"/>
                <a:ea typeface="Calibri" panose="020F0502020204030204" pitchFamily="34" charset="0"/>
                <a:cs typeface="SimSun" panose="02010600030101010101" pitchFamily="2" charset="-122"/>
              </a:rPr>
              <a:t> empresa estatal Venezolana</a:t>
            </a:r>
            <a:r>
              <a:rPr lang="es-VE" sz="16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a:t>
            </a:r>
            <a:endParaRPr lang="es-VE" sz="1600" dirty="0">
              <a:solidFill>
                <a:srgbClr val="000000"/>
              </a:solidFill>
              <a:effectLst/>
              <a:latin typeface="Times New Roman" panose="02020603050405020304" pitchFamily="18" charset="0"/>
              <a:ea typeface="Calibri" panose="020F0502020204030204" pitchFamily="34" charset="0"/>
              <a:cs typeface="SimSun" panose="02010600030101010101" pitchFamily="2" charset="-122"/>
            </a:endParaRPr>
          </a:p>
          <a:p>
            <a:pPr indent="180340" algn="just">
              <a:lnSpc>
                <a:spcPct val="150000"/>
              </a:lnSpc>
            </a:pPr>
            <a:r>
              <a:rPr lang="es-VE" sz="16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En este sentido y como se pudo observar de forma destacada en </a:t>
            </a:r>
            <a:r>
              <a:rPr lang="es-VE" sz="1600" b="1" dirty="0">
                <a:solidFill>
                  <a:srgbClr val="000000"/>
                </a:solidFill>
                <a:effectLst/>
                <a:latin typeface="Arial" panose="020B0604020202020204" pitchFamily="34" charset="0"/>
                <a:ea typeface="Calibri" panose="020F0502020204030204" pitchFamily="34" charset="0"/>
                <a:cs typeface="SimSun" panose="02010600030101010101" pitchFamily="2" charset="-122"/>
              </a:rPr>
              <a:t>la pregunta </a:t>
            </a:r>
            <a:r>
              <a:rPr lang="es-VE" sz="16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veintiuno </a:t>
            </a:r>
            <a:r>
              <a:rPr lang="es-VE" sz="1600" b="1" dirty="0">
                <a:solidFill>
                  <a:srgbClr val="000000"/>
                </a:solidFill>
                <a:effectLst/>
                <a:latin typeface="Arial" panose="020B0604020202020204" pitchFamily="34" charset="0"/>
                <a:ea typeface="Calibri" panose="020F0502020204030204" pitchFamily="34" charset="0"/>
                <a:cs typeface="SimSun" panose="02010600030101010101" pitchFamily="2" charset="-122"/>
              </a:rPr>
              <a:t>(21) </a:t>
            </a:r>
            <a:r>
              <a:rPr lang="es-VE" sz="16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con una tendencia de sesenta y tres coma cinco por ciento </a:t>
            </a:r>
            <a:r>
              <a:rPr lang="es-VE" sz="1600" b="1" dirty="0">
                <a:solidFill>
                  <a:srgbClr val="000000"/>
                </a:solidFill>
                <a:effectLst/>
                <a:latin typeface="Arial" panose="020B0604020202020204" pitchFamily="34" charset="0"/>
                <a:ea typeface="Calibri" panose="020F0502020204030204" pitchFamily="34" charset="0"/>
                <a:cs typeface="SimSun" panose="02010600030101010101" pitchFamily="2" charset="-122"/>
              </a:rPr>
              <a:t>(63,5) </a:t>
            </a:r>
            <a:r>
              <a:rPr lang="es-VE" sz="16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de entre siempre y casi siempre estarían de acuerdo con dicha propuesta.</a:t>
            </a:r>
            <a:endParaRPr lang="es-VE" sz="1600" dirty="0">
              <a:solidFill>
                <a:srgbClr val="000000"/>
              </a:solidFill>
              <a:effectLst/>
              <a:latin typeface="Times New Roman" panose="02020603050405020304" pitchFamily="18" charset="0"/>
              <a:ea typeface="Calibri" panose="020F0502020204030204" pitchFamily="34" charset="0"/>
              <a:cs typeface="SimSun" panose="02010600030101010101" pitchFamily="2" charset="-122"/>
            </a:endParaRPr>
          </a:p>
          <a:p>
            <a:pPr indent="180340" algn="just">
              <a:lnSpc>
                <a:spcPct val="150000"/>
              </a:lnSpc>
            </a:pPr>
            <a:r>
              <a:rPr lang="es-VE" sz="16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Logrando así demostró la necesidad de crear un programa desde la perspectiva de la teoría de los dos factores del PhD Herzberg, I. que procuren incentivar la auto realización con metas empresariales basadas en;  1. </a:t>
            </a:r>
            <a:r>
              <a:rPr lang="es-VE" sz="1600" b="1" dirty="0">
                <a:solidFill>
                  <a:srgbClr val="000000"/>
                </a:solidFill>
                <a:effectLst/>
                <a:latin typeface="Arial" panose="020B0604020202020204" pitchFamily="34" charset="0"/>
                <a:ea typeface="Calibri" panose="020F0502020204030204" pitchFamily="34" charset="0"/>
                <a:cs typeface="SimSun" panose="02010600030101010101" pitchFamily="2" charset="-122"/>
              </a:rPr>
              <a:t>el reconocimiento por ascenso </a:t>
            </a:r>
            <a:r>
              <a:rPr lang="es-VE" sz="16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y 2. </a:t>
            </a:r>
            <a:r>
              <a:rPr lang="es-VE" sz="1600" b="1" dirty="0">
                <a:solidFill>
                  <a:srgbClr val="000000"/>
                </a:solidFill>
                <a:effectLst/>
                <a:latin typeface="Arial" panose="020B0604020202020204" pitchFamily="34" charset="0"/>
                <a:ea typeface="Calibri" panose="020F0502020204030204" pitchFamily="34" charset="0"/>
                <a:cs typeface="SimSun" panose="02010600030101010101" pitchFamily="2" charset="-122"/>
              </a:rPr>
              <a:t>formación </a:t>
            </a:r>
            <a:r>
              <a:rPr lang="es-VE" sz="16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con mayor seguimiento del personal por parte de la gerencia de GGH. Lo cual permitirá que </a:t>
            </a:r>
            <a:r>
              <a:rPr lang="es-VE" sz="1600" b="1" u="sng" dirty="0">
                <a:solidFill>
                  <a:srgbClr val="000000"/>
                </a:solidFill>
                <a:effectLst/>
                <a:latin typeface="Arial" panose="020B0604020202020204" pitchFamily="34" charset="0"/>
                <a:ea typeface="Calibri" panose="020F0502020204030204" pitchFamily="34" charset="0"/>
                <a:cs typeface="SimSun" panose="02010600030101010101" pitchFamily="2" charset="-122"/>
              </a:rPr>
              <a:t>los costos </a:t>
            </a:r>
            <a:r>
              <a:rPr lang="es-VE" sz="16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de dicho proceso de </a:t>
            </a:r>
            <a:r>
              <a:rPr lang="es-VE" sz="1600" b="1" u="sng" dirty="0">
                <a:solidFill>
                  <a:srgbClr val="000000"/>
                </a:solidFill>
                <a:effectLst/>
                <a:latin typeface="Arial" panose="020B0604020202020204" pitchFamily="34" charset="0"/>
                <a:ea typeface="Calibri" panose="020F0502020204030204" pitchFamily="34" charset="0"/>
                <a:cs typeface="SimSun" panose="02010600030101010101" pitchFamily="2" charset="-122"/>
              </a:rPr>
              <a:t>formación no sean un pasivo laboral</a:t>
            </a:r>
            <a:r>
              <a:rPr lang="es-VE" sz="16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 para la empresa al ser gestionados por los empleados y no por la empresa estatal. </a:t>
            </a:r>
            <a:endParaRPr lang="es-VE" sz="1600" dirty="0">
              <a:solidFill>
                <a:srgbClr val="000000"/>
              </a:solidFill>
              <a:effectLst/>
              <a:latin typeface="Times New Roman" panose="02020603050405020304" pitchFamily="18" charset="0"/>
              <a:ea typeface="Calibri" panose="020F0502020204030204" pitchFamily="34" charset="0"/>
              <a:cs typeface="SimSun" panose="02010600030101010101" pitchFamily="2" charset="-122"/>
            </a:endParaRPr>
          </a:p>
          <a:p>
            <a:pPr indent="180340" algn="just">
              <a:lnSpc>
                <a:spcPct val="150000"/>
              </a:lnSpc>
            </a:pPr>
            <a:r>
              <a:rPr lang="es-VE" sz="16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Sin dejar de lado la revisión de los programas, de formación en el área, </a:t>
            </a:r>
            <a:r>
              <a:rPr lang="es-VE" sz="1600" b="1" u="sng" dirty="0">
                <a:solidFill>
                  <a:srgbClr val="000000"/>
                </a:solidFill>
                <a:effectLst/>
                <a:latin typeface="Arial" panose="020B0604020202020204" pitchFamily="34" charset="0"/>
                <a:ea typeface="Calibri" panose="020F0502020204030204" pitchFamily="34" charset="0"/>
                <a:cs typeface="SimSun" panose="02010600030101010101" pitchFamily="2" charset="-122"/>
              </a:rPr>
              <a:t>siempre coordinados por el departamento de capacitación y formación</a:t>
            </a:r>
            <a:r>
              <a:rPr lang="es-VE" sz="16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 de esta </a:t>
            </a:r>
            <a:r>
              <a:rPr lang="es-VE" sz="1600" dirty="0">
                <a:solidFill>
                  <a:srgbClr val="000000"/>
                </a:solidFill>
                <a:latin typeface="Arial" panose="020B0604020202020204" pitchFamily="34" charset="0"/>
                <a:ea typeface="Calibri" panose="020F0502020204030204" pitchFamily="34" charset="0"/>
                <a:cs typeface="SimSun" panose="02010600030101010101" pitchFamily="2" charset="-122"/>
              </a:rPr>
              <a:t>empresa estatal Venezolana</a:t>
            </a:r>
            <a:r>
              <a:rPr lang="es-VE" sz="16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 Que, dado que se trata de una empresa del estado, muy bien puede vinculase con empresas, organismos hermanos, a nivel nacional en el área educativa.</a:t>
            </a:r>
            <a:endParaRPr lang="es-VE" sz="1600" dirty="0">
              <a:solidFill>
                <a:srgbClr val="000000"/>
              </a:solidFill>
              <a:effectLst/>
              <a:latin typeface="Times New Roman" panose="02020603050405020304" pitchFamily="18" charset="0"/>
              <a:ea typeface="Calibri" panose="020F0502020204030204" pitchFamily="34" charset="0"/>
              <a:cs typeface="SimSun" panose="02010600030101010101" pitchFamily="2" charset="-122"/>
            </a:endParaRPr>
          </a:p>
        </p:txBody>
      </p:sp>
      <p:sp>
        <p:nvSpPr>
          <p:cNvPr id="5" name="CuadroTexto 1">
            <a:extLst>
              <a:ext uri="{FF2B5EF4-FFF2-40B4-BE49-F238E27FC236}">
                <a16:creationId xmlns:a16="http://schemas.microsoft.com/office/drawing/2014/main" id="{14A62DD9-2780-1768-4904-8942DF03861C}"/>
              </a:ext>
            </a:extLst>
          </p:cNvPr>
          <p:cNvSpPr txBox="1"/>
          <p:nvPr/>
        </p:nvSpPr>
        <p:spPr>
          <a:xfrm>
            <a:off x="0" y="381139"/>
            <a:ext cx="771525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2800" b="1" dirty="0">
                <a:solidFill>
                  <a:schemeClr val="bg1"/>
                </a:solidFill>
                <a:latin typeface="Arial" panose="020B0604020202020204" pitchFamily="34" charset="0"/>
                <a:cs typeface="Arial" panose="020B0604020202020204" pitchFamily="34" charset="0"/>
              </a:rPr>
              <a:t>PROPUESTA  </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0431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xit" presetSubtype="32" fill="hold" grpId="0" nodeType="clickEffect">
                                  <p:stCondLst>
                                    <p:cond delay="0"/>
                                  </p:stCondLst>
                                  <p:childTnLst>
                                    <p:anim calcmode="lin" valueType="num">
                                      <p:cBhvr>
                                        <p:cTn id="6" dur="500"/>
                                        <p:tgtEl>
                                          <p:spTgt spid="6"/>
                                        </p:tgtEl>
                                        <p:attrNameLst>
                                          <p:attrName>ppt_w</p:attrName>
                                        </p:attrNameLst>
                                      </p:cBhvr>
                                      <p:tavLst>
                                        <p:tav tm="0">
                                          <p:val>
                                            <p:strVal val="ppt_w"/>
                                          </p:val>
                                        </p:tav>
                                        <p:tav tm="100000">
                                          <p:val>
                                            <p:fltVal val="0"/>
                                          </p:val>
                                        </p:tav>
                                      </p:tavLst>
                                    </p:anim>
                                    <p:anim calcmode="lin" valueType="num">
                                      <p:cBhvr>
                                        <p:cTn id="7" dur="500"/>
                                        <p:tgtEl>
                                          <p:spTgt spid="6"/>
                                        </p:tgtEl>
                                        <p:attrNameLst>
                                          <p:attrName>ppt_h</p:attrName>
                                        </p:attrNameLst>
                                      </p:cBhvr>
                                      <p:tavLst>
                                        <p:tav tm="0">
                                          <p:val>
                                            <p:strVal val="ppt_h"/>
                                          </p:val>
                                        </p:tav>
                                        <p:tav tm="100000">
                                          <p:val>
                                            <p:fltVal val="0"/>
                                          </p:val>
                                        </p:tav>
                                      </p:tavLst>
                                    </p:anim>
                                    <p:set>
                                      <p:cBhvr>
                                        <p:cTn id="8"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84391-831A-25B7-4B20-8A8B7A999FEA}"/>
            </a:ext>
          </a:extLst>
        </p:cNvPr>
        <p:cNvGrpSpPr/>
        <p:nvPr/>
      </p:nvGrpSpPr>
      <p:grpSpPr>
        <a:xfrm>
          <a:off x="0" y="0"/>
          <a:ext cx="0" cy="0"/>
          <a:chOff x="0" y="0"/>
          <a:chExt cx="0" cy="0"/>
        </a:xfrm>
      </p:grpSpPr>
      <p:sp>
        <p:nvSpPr>
          <p:cNvPr id="2" name="Rectángulo 4">
            <a:extLst>
              <a:ext uri="{FF2B5EF4-FFF2-40B4-BE49-F238E27FC236}">
                <a16:creationId xmlns:a16="http://schemas.microsoft.com/office/drawing/2014/main" id="{04F2733B-9585-93AE-EDD1-01B6F73AE508}"/>
              </a:ext>
            </a:extLst>
          </p:cNvPr>
          <p:cNvSpPr/>
          <p:nvPr/>
        </p:nvSpPr>
        <p:spPr>
          <a:xfrm>
            <a:off x="0" y="13701"/>
            <a:ext cx="12192000" cy="116205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5" name="Imagen1">
            <a:extLst>
              <a:ext uri="{FF2B5EF4-FFF2-40B4-BE49-F238E27FC236}">
                <a16:creationId xmlns:a16="http://schemas.microsoft.com/office/drawing/2014/main" id="{CAEAFF65-CF0A-FF7A-5378-DEE55CB85E71}"/>
              </a:ext>
            </a:extLst>
          </p:cNvPr>
          <p:cNvPicPr>
            <a:picLocks noChangeAspect="1" noChangeArrowheads="1"/>
          </p:cNvPicPr>
          <p:nvPr/>
        </p:nvPicPr>
        <p:blipFill>
          <a:blip r:embed="rId2" cstate="print"/>
          <a:srcRect/>
          <a:stretch>
            <a:fillRect/>
          </a:stretch>
        </p:blipFill>
        <p:spPr bwMode="auto">
          <a:xfrm>
            <a:off x="9133114" y="24587"/>
            <a:ext cx="2264208" cy="1127155"/>
          </a:xfrm>
          <a:prstGeom prst="rect">
            <a:avLst/>
          </a:prstGeom>
          <a:solidFill>
            <a:srgbClr val="974706"/>
          </a:solidFill>
          <a:ln w="9525">
            <a:solidFill>
              <a:srgbClr val="974706"/>
            </a:solidFill>
            <a:prstDash val="dash"/>
            <a:miter lim="800000"/>
            <a:headEnd/>
            <a:tailEnd/>
          </a:ln>
        </p:spPr>
      </p:pic>
      <p:sp>
        <p:nvSpPr>
          <p:cNvPr id="7" name="TextBox 6">
            <a:extLst>
              <a:ext uri="{FF2B5EF4-FFF2-40B4-BE49-F238E27FC236}">
                <a16:creationId xmlns:a16="http://schemas.microsoft.com/office/drawing/2014/main" id="{6365C054-125E-A874-2B80-3D0AA9D6498B}"/>
              </a:ext>
            </a:extLst>
          </p:cNvPr>
          <p:cNvSpPr txBox="1"/>
          <p:nvPr/>
        </p:nvSpPr>
        <p:spPr>
          <a:xfrm>
            <a:off x="0" y="2028200"/>
            <a:ext cx="12192000" cy="4031873"/>
          </a:xfrm>
          <a:prstGeom prst="rect">
            <a:avLst/>
          </a:prstGeom>
          <a:noFill/>
        </p:spPr>
        <p:txBody>
          <a:bodyPr wrap="square">
            <a:spAutoFit/>
          </a:bodyPr>
          <a:lstStyle/>
          <a:p>
            <a:pPr indent="449580" algn="just">
              <a:lnSpc>
                <a:spcPct val="150000"/>
              </a:lnSpc>
            </a:pPr>
            <a:r>
              <a:rPr lang="es-VE" sz="16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Estas políticas permitirán concentra esfuerzos a la empresa en los factores extrínsecos que según el autor Herzberg, I. estos factores solo deben ser manejados por la empresa y no por los empleados. Siendo estos: </a:t>
            </a:r>
            <a:r>
              <a:rPr lang="es-VE" sz="1600" b="1" dirty="0">
                <a:solidFill>
                  <a:srgbClr val="000000"/>
                </a:solidFill>
                <a:effectLst/>
                <a:latin typeface="Arial" panose="020B0604020202020204" pitchFamily="34" charset="0"/>
                <a:ea typeface="Calibri" panose="020F0502020204030204" pitchFamily="34" charset="0"/>
                <a:cs typeface="SimSun" panose="02010600030101010101" pitchFamily="2" charset="-122"/>
              </a:rPr>
              <a:t>1. beneficios socio económicos</a:t>
            </a:r>
            <a:r>
              <a:rPr lang="es-VE" sz="16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 2. </a:t>
            </a:r>
            <a:r>
              <a:rPr lang="es-VE" sz="1600" b="1" dirty="0">
                <a:solidFill>
                  <a:srgbClr val="000000"/>
                </a:solidFill>
                <a:effectLst/>
                <a:latin typeface="Arial" panose="020B0604020202020204" pitchFamily="34" charset="0"/>
                <a:ea typeface="Calibri" panose="020F0502020204030204" pitchFamily="34" charset="0"/>
                <a:cs typeface="SimSun" panose="02010600030101010101" pitchFamily="2" charset="-122"/>
              </a:rPr>
              <a:t>sueldos, </a:t>
            </a:r>
            <a:r>
              <a:rPr lang="es-VE" sz="16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3. </a:t>
            </a:r>
            <a:r>
              <a:rPr lang="es-VE" sz="1600" b="1" dirty="0">
                <a:solidFill>
                  <a:srgbClr val="000000"/>
                </a:solidFill>
                <a:effectLst/>
                <a:latin typeface="Arial" panose="020B0604020202020204" pitchFamily="34" charset="0"/>
                <a:ea typeface="Calibri" panose="020F0502020204030204" pitchFamily="34" charset="0"/>
                <a:cs typeface="SimSun" panose="02010600030101010101" pitchFamily="2" charset="-122"/>
              </a:rPr>
              <a:t>condiciones físico ambientales, </a:t>
            </a:r>
            <a:r>
              <a:rPr lang="es-VE" sz="16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4. </a:t>
            </a:r>
            <a:r>
              <a:rPr lang="es-VE" sz="1600" b="1" dirty="0">
                <a:solidFill>
                  <a:srgbClr val="000000"/>
                </a:solidFill>
                <a:effectLst/>
                <a:latin typeface="Arial" panose="020B0604020202020204" pitchFamily="34" charset="0"/>
                <a:ea typeface="Calibri" panose="020F0502020204030204" pitchFamily="34" charset="0"/>
                <a:cs typeface="SimSun" panose="02010600030101010101" pitchFamily="2" charset="-122"/>
              </a:rPr>
              <a:t>reglamentos </a:t>
            </a:r>
            <a:r>
              <a:rPr lang="es-VE" sz="16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y 5. </a:t>
            </a:r>
            <a:r>
              <a:rPr lang="es-VE" sz="1600" b="1" dirty="0">
                <a:solidFill>
                  <a:srgbClr val="000000"/>
                </a:solidFill>
                <a:effectLst/>
                <a:latin typeface="Arial" panose="020B0604020202020204" pitchFamily="34" charset="0"/>
                <a:ea typeface="Calibri" panose="020F0502020204030204" pitchFamily="34" charset="0"/>
                <a:cs typeface="SimSun" panose="02010600030101010101" pitchFamily="2" charset="-122"/>
              </a:rPr>
              <a:t>clima relacional</a:t>
            </a:r>
            <a:r>
              <a:rPr lang="es-VE" sz="16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 </a:t>
            </a:r>
            <a:r>
              <a:rPr lang="es-VE" sz="1600" u="sng" dirty="0">
                <a:solidFill>
                  <a:srgbClr val="000000"/>
                </a:solidFill>
                <a:effectLst/>
                <a:latin typeface="Arial" panose="020B0604020202020204" pitchFamily="34" charset="0"/>
                <a:ea typeface="Calibri" panose="020F0502020204030204" pitchFamily="34" charset="0"/>
                <a:cs typeface="SimSun" panose="02010600030101010101" pitchFamily="2" charset="-122"/>
              </a:rPr>
              <a:t>como bien lo señal la teoría de los dos factores </a:t>
            </a:r>
            <a:r>
              <a:rPr lang="es-VE" sz="16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del anterior autor, para los elementos extrínsecos.</a:t>
            </a:r>
            <a:endParaRPr lang="es-VE" sz="1600" dirty="0">
              <a:solidFill>
                <a:srgbClr val="000000"/>
              </a:solidFill>
              <a:effectLst/>
              <a:latin typeface="Times New Roman" panose="02020603050405020304" pitchFamily="18" charset="0"/>
              <a:ea typeface="Calibri" panose="020F0502020204030204" pitchFamily="34" charset="0"/>
              <a:cs typeface="SimSun" panose="02010600030101010101" pitchFamily="2" charset="-122"/>
            </a:endParaRPr>
          </a:p>
          <a:p>
            <a:pPr indent="449580" algn="just">
              <a:lnSpc>
                <a:spcPct val="150000"/>
              </a:lnSpc>
            </a:pPr>
            <a:r>
              <a:rPr lang="es-VE" sz="1600" u="sng" dirty="0">
                <a:solidFill>
                  <a:srgbClr val="000000"/>
                </a:solidFill>
                <a:effectLst/>
                <a:latin typeface="Arial" panose="020B0604020202020204" pitchFamily="34" charset="0"/>
                <a:ea typeface="Calibri" panose="020F0502020204030204" pitchFamily="34" charset="0"/>
                <a:cs typeface="SimSun" panose="02010600030101010101" pitchFamily="2" charset="-122"/>
              </a:rPr>
              <a:t>Ya que un empleado concentrado en la satisfacción de sus necesidades básicas de subsistencia no centra su atención en su trabajo. </a:t>
            </a:r>
            <a:endParaRPr lang="es-VE" sz="1600" u="sng" dirty="0">
              <a:solidFill>
                <a:srgbClr val="000000"/>
              </a:solidFill>
              <a:effectLst/>
              <a:latin typeface="Times New Roman" panose="02020603050405020304" pitchFamily="18" charset="0"/>
              <a:ea typeface="Calibri" panose="020F0502020204030204" pitchFamily="34" charset="0"/>
              <a:cs typeface="SimSun" panose="02010600030101010101" pitchFamily="2" charset="-122"/>
            </a:endParaRPr>
          </a:p>
          <a:p>
            <a:pPr indent="449580" algn="just">
              <a:lnSpc>
                <a:spcPct val="150000"/>
              </a:lnSpc>
            </a:pPr>
            <a:r>
              <a:rPr lang="es-VE" sz="16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En tal sentido el autor </a:t>
            </a:r>
            <a:r>
              <a:rPr lang="es-VE" sz="1600" dirty="0">
                <a:solidFill>
                  <a:srgbClr val="000000"/>
                </a:solidFill>
                <a:latin typeface="Arial" panose="020B0604020202020204" pitchFamily="34" charset="0"/>
                <a:ea typeface="Calibri" panose="020F0502020204030204" pitchFamily="34" charset="0"/>
                <a:cs typeface="SimSun" panose="02010600030101010101" pitchFamily="2" charset="-122"/>
              </a:rPr>
              <a:t>Maslow (1947) señalado por </a:t>
            </a:r>
            <a:r>
              <a:rPr lang="es-VE" sz="16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Chiavenato, I. (2007) señala que:</a:t>
            </a:r>
            <a:endParaRPr lang="es-VE" sz="1600" dirty="0">
              <a:solidFill>
                <a:srgbClr val="000000"/>
              </a:solidFill>
              <a:effectLst/>
              <a:latin typeface="Times New Roman" panose="02020603050405020304" pitchFamily="18" charset="0"/>
              <a:ea typeface="Calibri" panose="020F0502020204030204" pitchFamily="34" charset="0"/>
              <a:cs typeface="SimSun" panose="02010600030101010101" pitchFamily="2" charset="-122"/>
            </a:endParaRPr>
          </a:p>
          <a:p>
            <a:pPr indent="449580" algn="just">
              <a:lnSpc>
                <a:spcPct val="150000"/>
              </a:lnSpc>
            </a:pPr>
            <a:r>
              <a:rPr lang="es-VE" sz="16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 </a:t>
            </a:r>
            <a:endParaRPr lang="es-VE" sz="1600" dirty="0">
              <a:solidFill>
                <a:srgbClr val="000000"/>
              </a:solidFill>
              <a:effectLst/>
              <a:latin typeface="Times New Roman" panose="02020603050405020304" pitchFamily="18" charset="0"/>
              <a:ea typeface="Calibri" panose="020F0502020204030204" pitchFamily="34" charset="0"/>
              <a:cs typeface="SimSun" panose="02010600030101010101" pitchFamily="2" charset="-122"/>
            </a:endParaRPr>
          </a:p>
          <a:p>
            <a:pPr algn="just"/>
            <a:r>
              <a:rPr lang="es-VE" sz="1600" b="1" dirty="0">
                <a:effectLst/>
                <a:latin typeface="Arial" panose="020B0604020202020204" pitchFamily="34" charset="0"/>
                <a:ea typeface="Calibri" panose="020F0502020204030204" pitchFamily="34" charset="0"/>
              </a:rPr>
              <a:t>El hombre con el estómago vacío no tiene otra preocupación mayor que satisfacer su hambre</a:t>
            </a:r>
            <a:r>
              <a:rPr lang="es-VE" sz="1600" dirty="0">
                <a:effectLst/>
                <a:latin typeface="Arial" panose="020B0604020202020204" pitchFamily="34" charset="0"/>
                <a:ea typeface="Calibri" panose="020F0502020204030204" pitchFamily="34" charset="0"/>
              </a:rPr>
              <a:t>". </a:t>
            </a:r>
            <a:r>
              <a:rPr lang="es-VE" sz="1600" u="sng" dirty="0">
                <a:effectLst/>
                <a:latin typeface="Arial" panose="020B0604020202020204" pitchFamily="34" charset="0"/>
                <a:ea typeface="Calibri" panose="020F0502020204030204" pitchFamily="34" charset="0"/>
              </a:rPr>
              <a:t>Sin embargo, cuando come regularmente y de forma adecuada, el hambre deja de ser una motivación importante</a:t>
            </a:r>
            <a:r>
              <a:rPr lang="es-VE" sz="1600" dirty="0">
                <a:effectLst/>
                <a:latin typeface="Arial" panose="020B0604020202020204" pitchFamily="34" charset="0"/>
                <a:ea typeface="Calibri" panose="020F0502020204030204" pitchFamily="34" charset="0"/>
              </a:rPr>
              <a:t>. Cuando todas las necesidades humanas están insatisfechas, la mayor motivación será la de </a:t>
            </a:r>
            <a:r>
              <a:rPr lang="es-VE" sz="1600" b="1" u="sng" dirty="0">
                <a:effectLst/>
                <a:latin typeface="Arial" panose="020B0604020202020204" pitchFamily="34" charset="0"/>
                <a:ea typeface="Calibri" panose="020F0502020204030204" pitchFamily="34" charset="0"/>
              </a:rPr>
              <a:t>las necesidades fisiológicas </a:t>
            </a:r>
            <a:r>
              <a:rPr lang="es-VE" sz="1600" dirty="0">
                <a:effectLst/>
                <a:latin typeface="Arial" panose="020B0604020202020204" pitchFamily="34" charset="0"/>
                <a:ea typeface="Calibri" panose="020F0502020204030204" pitchFamily="34" charset="0"/>
              </a:rPr>
              <a:t>y la conducta del individuo tendrá la finalidad de encontrar alivio de la presión que esas necesidades (p. 283).</a:t>
            </a:r>
            <a:endParaRPr lang="es-VE" sz="1600" dirty="0"/>
          </a:p>
        </p:txBody>
      </p:sp>
      <p:sp>
        <p:nvSpPr>
          <p:cNvPr id="3" name="CuadroTexto 1">
            <a:extLst>
              <a:ext uri="{FF2B5EF4-FFF2-40B4-BE49-F238E27FC236}">
                <a16:creationId xmlns:a16="http://schemas.microsoft.com/office/drawing/2014/main" id="{1516F76A-3DEF-7D72-E967-D29B129C4411}"/>
              </a:ext>
            </a:extLst>
          </p:cNvPr>
          <p:cNvSpPr txBox="1"/>
          <p:nvPr/>
        </p:nvSpPr>
        <p:spPr>
          <a:xfrm>
            <a:off x="0" y="381139"/>
            <a:ext cx="771525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2800" b="1" dirty="0">
                <a:solidFill>
                  <a:schemeClr val="bg1"/>
                </a:solidFill>
                <a:latin typeface="Arial" panose="020B0604020202020204" pitchFamily="34" charset="0"/>
                <a:cs typeface="Arial" panose="020B0604020202020204" pitchFamily="34" charset="0"/>
              </a:rPr>
              <a:t>PROPUESTA  </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9000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xit" presetSubtype="32" fill="hold" grpId="0" nodeType="clickEffect">
                                  <p:stCondLst>
                                    <p:cond delay="0"/>
                                  </p:stCondLst>
                                  <p:childTnLst>
                                    <p:anim calcmode="lin" valueType="num">
                                      <p:cBhvr>
                                        <p:cTn id="6" dur="500"/>
                                        <p:tgtEl>
                                          <p:spTgt spid="7"/>
                                        </p:tgtEl>
                                        <p:attrNameLst>
                                          <p:attrName>ppt_w</p:attrName>
                                        </p:attrNameLst>
                                      </p:cBhvr>
                                      <p:tavLst>
                                        <p:tav tm="0">
                                          <p:val>
                                            <p:strVal val="ppt_w"/>
                                          </p:val>
                                        </p:tav>
                                        <p:tav tm="100000">
                                          <p:val>
                                            <p:fltVal val="0"/>
                                          </p:val>
                                        </p:tav>
                                      </p:tavLst>
                                    </p:anim>
                                    <p:anim calcmode="lin" valueType="num">
                                      <p:cBhvr>
                                        <p:cTn id="7" dur="500"/>
                                        <p:tgtEl>
                                          <p:spTgt spid="7"/>
                                        </p:tgtEl>
                                        <p:attrNameLst>
                                          <p:attrName>ppt_h</p:attrName>
                                        </p:attrNameLst>
                                      </p:cBhvr>
                                      <p:tavLst>
                                        <p:tav tm="0">
                                          <p:val>
                                            <p:strVal val="ppt_h"/>
                                          </p:val>
                                        </p:tav>
                                        <p:tav tm="100000">
                                          <p:val>
                                            <p:fltVal val="0"/>
                                          </p:val>
                                        </p:tav>
                                      </p:tavLst>
                                    </p:anim>
                                    <p:set>
                                      <p:cBhvr>
                                        <p:cTn id="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68397-6F13-DFD1-70A8-C6720FD2D038}"/>
            </a:ext>
          </a:extLst>
        </p:cNvPr>
        <p:cNvGrpSpPr/>
        <p:nvPr/>
      </p:nvGrpSpPr>
      <p:grpSpPr>
        <a:xfrm>
          <a:off x="0" y="0"/>
          <a:ext cx="0" cy="0"/>
          <a:chOff x="0" y="0"/>
          <a:chExt cx="0" cy="0"/>
        </a:xfrm>
      </p:grpSpPr>
      <p:sp>
        <p:nvSpPr>
          <p:cNvPr id="2" name="Rectángulo 4">
            <a:extLst>
              <a:ext uri="{FF2B5EF4-FFF2-40B4-BE49-F238E27FC236}">
                <a16:creationId xmlns:a16="http://schemas.microsoft.com/office/drawing/2014/main" id="{1FE1BB15-47A6-9363-240F-BC565401364B}"/>
              </a:ext>
            </a:extLst>
          </p:cNvPr>
          <p:cNvSpPr/>
          <p:nvPr/>
        </p:nvSpPr>
        <p:spPr>
          <a:xfrm>
            <a:off x="0" y="13701"/>
            <a:ext cx="12192000" cy="116205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5" name="Imagen1">
            <a:extLst>
              <a:ext uri="{FF2B5EF4-FFF2-40B4-BE49-F238E27FC236}">
                <a16:creationId xmlns:a16="http://schemas.microsoft.com/office/drawing/2014/main" id="{7F2CA91C-AD64-E933-D333-90CB7C3B067B}"/>
              </a:ext>
            </a:extLst>
          </p:cNvPr>
          <p:cNvPicPr>
            <a:picLocks noChangeAspect="1" noChangeArrowheads="1"/>
          </p:cNvPicPr>
          <p:nvPr/>
        </p:nvPicPr>
        <p:blipFill>
          <a:blip r:embed="rId2" cstate="print"/>
          <a:srcRect/>
          <a:stretch>
            <a:fillRect/>
          </a:stretch>
        </p:blipFill>
        <p:spPr bwMode="auto">
          <a:xfrm>
            <a:off x="9133114" y="24587"/>
            <a:ext cx="2264208" cy="1127155"/>
          </a:xfrm>
          <a:prstGeom prst="rect">
            <a:avLst/>
          </a:prstGeom>
          <a:solidFill>
            <a:srgbClr val="974706"/>
          </a:solidFill>
          <a:ln w="9525">
            <a:solidFill>
              <a:srgbClr val="974706"/>
            </a:solidFill>
            <a:prstDash val="dash"/>
            <a:miter lim="800000"/>
            <a:headEnd/>
            <a:tailEnd/>
          </a:ln>
        </p:spPr>
      </p:pic>
      <p:sp>
        <p:nvSpPr>
          <p:cNvPr id="9" name="TextBox 8">
            <a:extLst>
              <a:ext uri="{FF2B5EF4-FFF2-40B4-BE49-F238E27FC236}">
                <a16:creationId xmlns:a16="http://schemas.microsoft.com/office/drawing/2014/main" id="{DA0B3D7D-D545-9FD6-514B-B3301C51D396}"/>
              </a:ext>
            </a:extLst>
          </p:cNvPr>
          <p:cNvSpPr txBox="1"/>
          <p:nvPr/>
        </p:nvSpPr>
        <p:spPr>
          <a:xfrm>
            <a:off x="741680" y="1314312"/>
            <a:ext cx="10911840" cy="660758"/>
          </a:xfrm>
          <a:prstGeom prst="rect">
            <a:avLst/>
          </a:prstGeom>
          <a:noFill/>
        </p:spPr>
        <p:txBody>
          <a:bodyPr wrap="square">
            <a:spAutoFit/>
          </a:bodyPr>
          <a:lstStyle/>
          <a:p>
            <a:pPr lvl="1" algn="just">
              <a:lnSpc>
                <a:spcPct val="150000"/>
              </a:lnSpc>
            </a:pPr>
            <a:r>
              <a:rPr lang="es-VE" sz="2800" b="1" dirty="0">
                <a:solidFill>
                  <a:srgbClr val="000000"/>
                </a:solidFill>
                <a:latin typeface="Arial" panose="020B0604020202020204" pitchFamily="34" charset="0"/>
                <a:ea typeface="Calibri" panose="020F0502020204030204" pitchFamily="34" charset="0"/>
                <a:cs typeface="SimSun" panose="02010600030101010101" pitchFamily="2" charset="-122"/>
              </a:rPr>
              <a:t>DESCRIPCION DEL PRODUCTO DE LA INVESTIGACION</a:t>
            </a:r>
            <a:endParaRPr lang="es-VE" sz="2800" dirty="0">
              <a:solidFill>
                <a:srgbClr val="000000"/>
              </a:solidFill>
              <a:effectLst/>
              <a:latin typeface="Times New Roman" panose="02020603050405020304" pitchFamily="18" charset="0"/>
              <a:ea typeface="Calibri" panose="020F0502020204030204" pitchFamily="34" charset="0"/>
              <a:cs typeface="SimSun" panose="02010600030101010101" pitchFamily="2" charset="-122"/>
            </a:endParaRPr>
          </a:p>
        </p:txBody>
      </p:sp>
      <p:sp>
        <p:nvSpPr>
          <p:cNvPr id="10" name="CuadroTexto 1">
            <a:extLst>
              <a:ext uri="{FF2B5EF4-FFF2-40B4-BE49-F238E27FC236}">
                <a16:creationId xmlns:a16="http://schemas.microsoft.com/office/drawing/2014/main" id="{86CF49E2-5ADE-EBC2-0F90-5CA1830CCF03}"/>
              </a:ext>
            </a:extLst>
          </p:cNvPr>
          <p:cNvSpPr txBox="1"/>
          <p:nvPr/>
        </p:nvSpPr>
        <p:spPr>
          <a:xfrm>
            <a:off x="0" y="381139"/>
            <a:ext cx="771525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2800" b="1" dirty="0">
                <a:solidFill>
                  <a:schemeClr val="bg1"/>
                </a:solidFill>
                <a:latin typeface="Arial" panose="020B0604020202020204" pitchFamily="34" charset="0"/>
                <a:cs typeface="Arial" panose="020B0604020202020204" pitchFamily="34" charset="0"/>
              </a:rPr>
              <a:t>PROPUESTA  </a:t>
            </a:r>
            <a:endParaRPr lang="en-US" sz="2800" b="1"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D45EFBF8-0184-5080-C202-2902DCC350CB}"/>
              </a:ext>
            </a:extLst>
          </p:cNvPr>
          <p:cNvSpPr txBox="1"/>
          <p:nvPr/>
        </p:nvSpPr>
        <p:spPr>
          <a:xfrm>
            <a:off x="0" y="2353087"/>
            <a:ext cx="12192000" cy="4115166"/>
          </a:xfrm>
          <a:prstGeom prst="rect">
            <a:avLst/>
          </a:prstGeom>
          <a:noFill/>
        </p:spPr>
        <p:txBody>
          <a:bodyPr wrap="square">
            <a:spAutoFit/>
          </a:bodyPr>
          <a:lstStyle/>
          <a:p>
            <a:pPr indent="180340" algn="just">
              <a:lnSpc>
                <a:spcPct val="150000"/>
              </a:lnSpc>
            </a:pPr>
            <a:r>
              <a:rPr lang="es-VE" sz="16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La propuesta de un programa de estabilidad laboral basado en la generación de satisfacción permanente del PhD Herzberg, </a:t>
            </a:r>
            <a:r>
              <a:rPr lang="es-VE" sz="1600" dirty="0">
                <a:solidFill>
                  <a:srgbClr val="000000"/>
                </a:solidFill>
                <a:latin typeface="Arial" panose="020B0604020202020204" pitchFamily="34" charset="0"/>
                <a:ea typeface="Calibri" panose="020F0502020204030204" pitchFamily="34" charset="0"/>
                <a:cs typeface="SimSun" panose="02010600030101010101" pitchFamily="2" charset="-122"/>
              </a:rPr>
              <a:t>I</a:t>
            </a:r>
            <a:r>
              <a:rPr lang="es-VE" sz="16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 en </a:t>
            </a:r>
            <a:r>
              <a:rPr lang="es-VE" sz="1600" dirty="0">
                <a:solidFill>
                  <a:srgbClr val="000000"/>
                </a:solidFill>
                <a:latin typeface="Arial" panose="020B0604020202020204" pitchFamily="34" charset="0"/>
                <a:ea typeface="Calibri" panose="020F0502020204030204" pitchFamily="34" charset="0"/>
                <a:cs typeface="SimSun" panose="02010600030101010101" pitchFamily="2" charset="-122"/>
              </a:rPr>
              <a:t>una empresa estatal Venezolana</a:t>
            </a:r>
            <a:r>
              <a:rPr lang="es-VE" sz="16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 se realiza con base en las </a:t>
            </a:r>
            <a:r>
              <a:rPr lang="es-VE" sz="1600" b="1" dirty="0">
                <a:solidFill>
                  <a:srgbClr val="000000"/>
                </a:solidFill>
                <a:effectLst/>
                <a:latin typeface="Arial" panose="020B0604020202020204" pitchFamily="34" charset="0"/>
                <a:ea typeface="Calibri" panose="020F0502020204030204" pitchFamily="34" charset="0"/>
                <a:cs typeface="SimSun" panose="02010600030101010101" pitchFamily="2" charset="-122"/>
              </a:rPr>
              <a:t>respuestas obtenidas por el instrumento de recolección de datos aplicado</a:t>
            </a:r>
            <a:r>
              <a:rPr lang="es-VE" sz="16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 en este trabajo de</a:t>
            </a:r>
            <a:r>
              <a:rPr lang="es-VE" sz="1600" dirty="0">
                <a:solidFill>
                  <a:srgbClr val="000000"/>
                </a:solidFill>
                <a:latin typeface="Arial" panose="020B0604020202020204" pitchFamily="34" charset="0"/>
                <a:ea typeface="Calibri" panose="020F0502020204030204" pitchFamily="34" charset="0"/>
                <a:cs typeface="SimSun" panose="02010600030101010101" pitchFamily="2" charset="-122"/>
              </a:rPr>
              <a:t> investigación</a:t>
            </a:r>
            <a:r>
              <a:rPr lang="es-VE" sz="16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 que permitió determinar la </a:t>
            </a:r>
            <a:r>
              <a:rPr lang="es-VE" sz="1600" b="1" dirty="0">
                <a:solidFill>
                  <a:srgbClr val="000000"/>
                </a:solidFill>
                <a:effectLst/>
                <a:latin typeface="Arial" panose="020B0604020202020204" pitchFamily="34" charset="0"/>
                <a:ea typeface="Calibri" panose="020F0502020204030204" pitchFamily="34" charset="0"/>
                <a:cs typeface="SimSun" panose="02010600030101010101" pitchFamily="2" charset="-122"/>
              </a:rPr>
              <a:t>1. inestabilidad laboral</a:t>
            </a:r>
            <a:r>
              <a:rPr lang="es-VE" sz="16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 2. </a:t>
            </a:r>
            <a:r>
              <a:rPr lang="es-VE" sz="1600" b="1" dirty="0">
                <a:solidFill>
                  <a:srgbClr val="000000"/>
                </a:solidFill>
                <a:effectLst/>
                <a:latin typeface="Arial" panose="020B0604020202020204" pitchFamily="34" charset="0"/>
                <a:ea typeface="Calibri" panose="020F0502020204030204" pitchFamily="34" charset="0"/>
                <a:cs typeface="SimSun" panose="02010600030101010101" pitchFamily="2" charset="-122"/>
              </a:rPr>
              <a:t>la insatisfacción </a:t>
            </a:r>
            <a:r>
              <a:rPr lang="es-VE" sz="16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de los </a:t>
            </a:r>
            <a:r>
              <a:rPr lang="es-VE" sz="1600" b="1" dirty="0">
                <a:solidFill>
                  <a:srgbClr val="000000"/>
                </a:solidFill>
                <a:effectLst/>
                <a:latin typeface="Arial" panose="020B0604020202020204" pitchFamily="34" charset="0"/>
                <a:ea typeface="Calibri" panose="020F0502020204030204" pitchFamily="34" charset="0"/>
                <a:cs typeface="SimSun" panose="02010600030101010101" pitchFamily="2" charset="-122"/>
              </a:rPr>
              <a:t>trabajadores</a:t>
            </a:r>
            <a:r>
              <a:rPr lang="es-VE" sz="16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 y 3. </a:t>
            </a:r>
            <a:r>
              <a:rPr lang="es-VE" sz="1600" b="1" dirty="0">
                <a:solidFill>
                  <a:srgbClr val="000000"/>
                </a:solidFill>
                <a:effectLst/>
                <a:latin typeface="Arial" panose="020B0604020202020204" pitchFamily="34" charset="0"/>
                <a:ea typeface="Calibri" panose="020F0502020204030204" pitchFamily="34" charset="0"/>
                <a:cs typeface="SimSun" panose="02010600030101010101" pitchFamily="2" charset="-122"/>
              </a:rPr>
              <a:t>los elementos generadores de satisfacción</a:t>
            </a:r>
            <a:r>
              <a:rPr lang="es-VE" sz="16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 </a:t>
            </a:r>
            <a:endParaRPr lang="es-VE" sz="1600" dirty="0">
              <a:solidFill>
                <a:srgbClr val="000000"/>
              </a:solidFill>
              <a:effectLst/>
              <a:latin typeface="Times New Roman" panose="02020603050405020304" pitchFamily="18" charset="0"/>
              <a:ea typeface="Calibri" panose="020F0502020204030204" pitchFamily="34" charset="0"/>
              <a:cs typeface="SimSun" panose="02010600030101010101" pitchFamily="2" charset="-122"/>
            </a:endParaRPr>
          </a:p>
          <a:p>
            <a:pPr indent="180340" algn="just">
              <a:lnSpc>
                <a:spcPct val="150000"/>
              </a:lnSpc>
            </a:pPr>
            <a:r>
              <a:rPr lang="es-VE" sz="16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En este orden de ideas, </a:t>
            </a:r>
            <a:r>
              <a:rPr lang="es-VE" sz="1600" b="1" dirty="0">
                <a:solidFill>
                  <a:srgbClr val="000000"/>
                </a:solidFill>
                <a:effectLst/>
                <a:latin typeface="Arial" panose="020B0604020202020204" pitchFamily="34" charset="0"/>
                <a:ea typeface="Calibri" panose="020F0502020204030204" pitchFamily="34" charset="0"/>
                <a:cs typeface="SimSun" panose="02010600030101010101" pitchFamily="2" charset="-122"/>
              </a:rPr>
              <a:t>se elabora un programa como un aporte para la organización y los trabajadores, coadyuvando, a la reducción de la 1. inestabilidad laboral y 2. efectos desmotivadores</a:t>
            </a:r>
            <a:r>
              <a:rPr lang="es-VE" sz="16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 así como a la reducción de </a:t>
            </a:r>
            <a:r>
              <a:rPr lang="es-VE" sz="1600" b="1" dirty="0">
                <a:solidFill>
                  <a:srgbClr val="000000"/>
                </a:solidFill>
                <a:effectLst/>
                <a:latin typeface="Arial" panose="020B0604020202020204" pitchFamily="34" charset="0"/>
                <a:ea typeface="Calibri" panose="020F0502020204030204" pitchFamily="34" charset="0"/>
                <a:cs typeface="SimSun" panose="02010600030101010101" pitchFamily="2" charset="-122"/>
              </a:rPr>
              <a:t>fallas asociadas </a:t>
            </a:r>
            <a:r>
              <a:rPr lang="es-VE" sz="16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en los procesos de elaboración de productos televisivos, como elemento final de la cadena de valor. </a:t>
            </a:r>
            <a:endParaRPr lang="es-VE" sz="1600" dirty="0">
              <a:solidFill>
                <a:srgbClr val="000000"/>
              </a:solidFill>
              <a:effectLst/>
              <a:latin typeface="Times New Roman" panose="02020603050405020304" pitchFamily="18" charset="0"/>
              <a:ea typeface="Calibri" panose="020F0502020204030204" pitchFamily="34" charset="0"/>
              <a:cs typeface="SimSun" panose="02010600030101010101" pitchFamily="2" charset="-122"/>
            </a:endParaRPr>
          </a:p>
          <a:p>
            <a:pPr indent="180340" algn="just">
              <a:lnSpc>
                <a:spcPct val="150000"/>
              </a:lnSpc>
            </a:pPr>
            <a:r>
              <a:rPr lang="es-VE" sz="16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Logrando la tan ansiada, estabilidad socio económica, así como crecimiento de la empresa en una suerte de sinergia empresa empleado con objetivos comunes a </a:t>
            </a:r>
            <a:r>
              <a:rPr lang="es-VE" sz="1600" b="1" dirty="0">
                <a:solidFill>
                  <a:srgbClr val="000000"/>
                </a:solidFill>
                <a:effectLst/>
                <a:latin typeface="Arial" panose="020B0604020202020204" pitchFamily="34" charset="0"/>
                <a:ea typeface="Calibri" panose="020F0502020204030204" pitchFamily="34" charset="0"/>
                <a:cs typeface="SimSun" panose="02010600030101010101" pitchFamily="2" charset="-122"/>
              </a:rPr>
              <a:t>1. corto, 2. mediano y 3. largo plazo</a:t>
            </a:r>
            <a:r>
              <a:rPr lang="es-VE" sz="16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a:t>
            </a:r>
            <a:endParaRPr lang="es-VE" sz="1600" dirty="0">
              <a:solidFill>
                <a:srgbClr val="000000"/>
              </a:solidFill>
              <a:effectLst/>
              <a:latin typeface="Times New Roman" panose="02020603050405020304" pitchFamily="18" charset="0"/>
              <a:ea typeface="Calibri" panose="020F0502020204030204" pitchFamily="34" charset="0"/>
              <a:cs typeface="SimSun" panose="02010600030101010101" pitchFamily="2" charset="-122"/>
            </a:endParaRPr>
          </a:p>
          <a:p>
            <a:pPr>
              <a:lnSpc>
                <a:spcPct val="150000"/>
              </a:lnSpc>
            </a:pPr>
            <a:r>
              <a:rPr lang="es-VE" sz="1600" dirty="0">
                <a:effectLst/>
                <a:latin typeface="Arial" panose="020B0604020202020204" pitchFamily="34" charset="0"/>
                <a:ea typeface="Calibri" panose="020F0502020204030204" pitchFamily="34" charset="0"/>
              </a:rPr>
              <a:t>En este sentido, para el </a:t>
            </a:r>
            <a:r>
              <a:rPr lang="es-VE" sz="1600" b="1" dirty="0">
                <a:effectLst/>
                <a:latin typeface="Arial" panose="020B0604020202020204" pitchFamily="34" charset="0"/>
                <a:ea typeface="Calibri" panose="020F0502020204030204" pitchFamily="34" charset="0"/>
              </a:rPr>
              <a:t>logro de la presente propuesta</a:t>
            </a:r>
            <a:r>
              <a:rPr lang="es-VE" sz="1600" dirty="0">
                <a:effectLst/>
                <a:latin typeface="Arial" panose="020B0604020202020204" pitchFamily="34" charset="0"/>
                <a:ea typeface="Calibri" panose="020F0502020204030204" pitchFamily="34" charset="0"/>
              </a:rPr>
              <a:t>, se visualiza mediante la </a:t>
            </a:r>
            <a:r>
              <a:rPr lang="es-VE" sz="1600" b="1" dirty="0">
                <a:effectLst/>
                <a:latin typeface="Arial" panose="020B0604020202020204" pitchFamily="34" charset="0"/>
                <a:ea typeface="Calibri" panose="020F0502020204030204" pitchFamily="34" charset="0"/>
              </a:rPr>
              <a:t>segmentación de tareas </a:t>
            </a:r>
            <a:r>
              <a:rPr lang="es-VE" sz="1600" dirty="0">
                <a:effectLst/>
                <a:latin typeface="Arial" panose="020B0604020202020204" pitchFamily="34" charset="0"/>
                <a:ea typeface="Calibri" panose="020F0502020204030204" pitchFamily="34" charset="0"/>
              </a:rPr>
              <a:t>de forma finita y secuencial; así como se describe esta estructura escalonada en la asignación de responsabilidades. Ver gráfico 23.</a:t>
            </a:r>
            <a:endParaRPr lang="es-VE" sz="1600" dirty="0"/>
          </a:p>
        </p:txBody>
      </p:sp>
      <p:cxnSp>
        <p:nvCxnSpPr>
          <p:cNvPr id="4" name="Straight Connector 3">
            <a:extLst>
              <a:ext uri="{FF2B5EF4-FFF2-40B4-BE49-F238E27FC236}">
                <a16:creationId xmlns:a16="http://schemas.microsoft.com/office/drawing/2014/main" id="{D2284C92-B318-75B8-435C-E096B095AC9F}"/>
              </a:ext>
            </a:extLst>
          </p:cNvPr>
          <p:cNvCxnSpPr>
            <a:cxnSpLocks/>
          </p:cNvCxnSpPr>
          <p:nvPr/>
        </p:nvCxnSpPr>
        <p:spPr>
          <a:xfrm flipV="1">
            <a:off x="10424291" y="1405890"/>
            <a:ext cx="35429" cy="427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CCA480E-DBBA-859F-3321-EA23349B487B}"/>
              </a:ext>
            </a:extLst>
          </p:cNvPr>
          <p:cNvCxnSpPr>
            <a:cxnSpLocks/>
          </p:cNvCxnSpPr>
          <p:nvPr/>
        </p:nvCxnSpPr>
        <p:spPr>
          <a:xfrm flipV="1">
            <a:off x="3866011" y="1398270"/>
            <a:ext cx="35429" cy="427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6382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xit" presetSubtype="32" fill="hold" grpId="0" nodeType="clickEffect">
                                  <p:stCondLst>
                                    <p:cond delay="0"/>
                                  </p:stCondLst>
                                  <p:childTnLst>
                                    <p:anim calcmode="lin" valueType="num">
                                      <p:cBhvr>
                                        <p:cTn id="6" dur="500"/>
                                        <p:tgtEl>
                                          <p:spTgt spid="9"/>
                                        </p:tgtEl>
                                        <p:attrNameLst>
                                          <p:attrName>ppt_w</p:attrName>
                                        </p:attrNameLst>
                                      </p:cBhvr>
                                      <p:tavLst>
                                        <p:tav tm="0">
                                          <p:val>
                                            <p:strVal val="ppt_w"/>
                                          </p:val>
                                        </p:tav>
                                        <p:tav tm="100000">
                                          <p:val>
                                            <p:fltVal val="0"/>
                                          </p:val>
                                        </p:tav>
                                      </p:tavLst>
                                    </p:anim>
                                    <p:anim calcmode="lin" valueType="num">
                                      <p:cBhvr>
                                        <p:cTn id="7" dur="500"/>
                                        <p:tgtEl>
                                          <p:spTgt spid="9"/>
                                        </p:tgtEl>
                                        <p:attrNameLst>
                                          <p:attrName>ppt_h</p:attrName>
                                        </p:attrNameLst>
                                      </p:cBhvr>
                                      <p:tavLst>
                                        <p:tav tm="0">
                                          <p:val>
                                            <p:strVal val="ppt_h"/>
                                          </p:val>
                                        </p:tav>
                                        <p:tav tm="100000">
                                          <p:val>
                                            <p:fltVal val="0"/>
                                          </p:val>
                                        </p:tav>
                                      </p:tavLst>
                                    </p:anim>
                                    <p:set>
                                      <p:cBhvr>
                                        <p:cTn id="8" dur="1" fill="hold">
                                          <p:stCondLst>
                                            <p:cond delay="499"/>
                                          </p:stCondLst>
                                        </p:cTn>
                                        <p:tgtEl>
                                          <p:spTgt spid="9"/>
                                        </p:tgtEl>
                                        <p:attrNameLst>
                                          <p:attrName>style.visibility</p:attrName>
                                        </p:attrNameLst>
                                      </p:cBhvr>
                                      <p:to>
                                        <p:strVal val="hidden"/>
                                      </p:to>
                                    </p:set>
                                  </p:childTnLst>
                                </p:cTn>
                              </p:par>
                              <p:par>
                                <p:cTn id="9" presetID="23" presetClass="exit" presetSubtype="32" fill="hold" grpId="0" nodeType="withEffect">
                                  <p:stCondLst>
                                    <p:cond delay="0"/>
                                  </p:stCondLst>
                                  <p:childTnLst>
                                    <p:anim calcmode="lin" valueType="num">
                                      <p:cBhvr>
                                        <p:cTn id="10" dur="500"/>
                                        <p:tgtEl>
                                          <p:spTgt spid="12"/>
                                        </p:tgtEl>
                                        <p:attrNameLst>
                                          <p:attrName>ppt_w</p:attrName>
                                        </p:attrNameLst>
                                      </p:cBhvr>
                                      <p:tavLst>
                                        <p:tav tm="0">
                                          <p:val>
                                            <p:strVal val="ppt_w"/>
                                          </p:val>
                                        </p:tav>
                                        <p:tav tm="100000">
                                          <p:val>
                                            <p:fltVal val="0"/>
                                          </p:val>
                                        </p:tav>
                                      </p:tavLst>
                                    </p:anim>
                                    <p:anim calcmode="lin" valueType="num">
                                      <p:cBhvr>
                                        <p:cTn id="11" dur="500"/>
                                        <p:tgtEl>
                                          <p:spTgt spid="12"/>
                                        </p:tgtEl>
                                        <p:attrNameLst>
                                          <p:attrName>ppt_h</p:attrName>
                                        </p:attrNameLst>
                                      </p:cBhvr>
                                      <p:tavLst>
                                        <p:tav tm="0">
                                          <p:val>
                                            <p:strVal val="ppt_h"/>
                                          </p:val>
                                        </p:tav>
                                        <p:tav tm="100000">
                                          <p:val>
                                            <p:fltVal val="0"/>
                                          </p:val>
                                        </p:tav>
                                      </p:tavLst>
                                    </p:anim>
                                    <p:set>
                                      <p:cBhvr>
                                        <p:cTn id="12" dur="1" fill="hold">
                                          <p:stCondLst>
                                            <p:cond delay="499"/>
                                          </p:stCondLst>
                                        </p:cTn>
                                        <p:tgtEl>
                                          <p:spTgt spid="12"/>
                                        </p:tgtEl>
                                        <p:attrNameLst>
                                          <p:attrName>style.visibility</p:attrName>
                                        </p:attrNameLst>
                                      </p:cBhvr>
                                      <p:to>
                                        <p:strVal val="hidden"/>
                                      </p:to>
                                    </p:set>
                                  </p:childTnLst>
                                </p:cTn>
                              </p:par>
                              <p:par>
                                <p:cTn id="13" presetID="23" presetClass="exit" presetSubtype="32" fill="hold" nodeType="withEffect">
                                  <p:stCondLst>
                                    <p:cond delay="0"/>
                                  </p:stCondLst>
                                  <p:childTnLst>
                                    <p:anim calcmode="lin" valueType="num">
                                      <p:cBhvr>
                                        <p:cTn id="14" dur="500"/>
                                        <p:tgtEl>
                                          <p:spTgt spid="4"/>
                                        </p:tgtEl>
                                        <p:attrNameLst>
                                          <p:attrName>ppt_w</p:attrName>
                                        </p:attrNameLst>
                                      </p:cBhvr>
                                      <p:tavLst>
                                        <p:tav tm="0">
                                          <p:val>
                                            <p:strVal val="ppt_w"/>
                                          </p:val>
                                        </p:tav>
                                        <p:tav tm="100000">
                                          <p:val>
                                            <p:fltVal val="0"/>
                                          </p:val>
                                        </p:tav>
                                      </p:tavLst>
                                    </p:anim>
                                    <p:anim calcmode="lin" valueType="num">
                                      <p:cBhvr>
                                        <p:cTn id="15" dur="500"/>
                                        <p:tgtEl>
                                          <p:spTgt spid="4"/>
                                        </p:tgtEl>
                                        <p:attrNameLst>
                                          <p:attrName>ppt_h</p:attrName>
                                        </p:attrNameLst>
                                      </p:cBhvr>
                                      <p:tavLst>
                                        <p:tav tm="0">
                                          <p:val>
                                            <p:strVal val="ppt_h"/>
                                          </p:val>
                                        </p:tav>
                                        <p:tav tm="100000">
                                          <p:val>
                                            <p:fltVal val="0"/>
                                          </p:val>
                                        </p:tav>
                                      </p:tavLst>
                                    </p:anim>
                                    <p:set>
                                      <p:cBhvr>
                                        <p:cTn id="16" dur="1" fill="hold">
                                          <p:stCondLst>
                                            <p:cond delay="499"/>
                                          </p:stCondLst>
                                        </p:cTn>
                                        <p:tgtEl>
                                          <p:spTgt spid="4"/>
                                        </p:tgtEl>
                                        <p:attrNameLst>
                                          <p:attrName>style.visibility</p:attrName>
                                        </p:attrNameLst>
                                      </p:cBhvr>
                                      <p:to>
                                        <p:strVal val="hidden"/>
                                      </p:to>
                                    </p:set>
                                  </p:childTnLst>
                                </p:cTn>
                              </p:par>
                              <p:par>
                                <p:cTn id="17" presetID="23" presetClass="exit" presetSubtype="32" fill="hold" nodeType="withEffect">
                                  <p:stCondLst>
                                    <p:cond delay="0"/>
                                  </p:stCondLst>
                                  <p:childTnLst>
                                    <p:anim calcmode="lin" valueType="num">
                                      <p:cBhvr>
                                        <p:cTn id="18" dur="500"/>
                                        <p:tgtEl>
                                          <p:spTgt spid="8"/>
                                        </p:tgtEl>
                                        <p:attrNameLst>
                                          <p:attrName>ppt_w</p:attrName>
                                        </p:attrNameLst>
                                      </p:cBhvr>
                                      <p:tavLst>
                                        <p:tav tm="0">
                                          <p:val>
                                            <p:strVal val="ppt_w"/>
                                          </p:val>
                                        </p:tav>
                                        <p:tav tm="100000">
                                          <p:val>
                                            <p:fltVal val="0"/>
                                          </p:val>
                                        </p:tav>
                                      </p:tavLst>
                                    </p:anim>
                                    <p:anim calcmode="lin" valueType="num">
                                      <p:cBhvr>
                                        <p:cTn id="19" dur="500"/>
                                        <p:tgtEl>
                                          <p:spTgt spid="8"/>
                                        </p:tgtEl>
                                        <p:attrNameLst>
                                          <p:attrName>ppt_h</p:attrName>
                                        </p:attrNameLst>
                                      </p:cBhvr>
                                      <p:tavLst>
                                        <p:tav tm="0">
                                          <p:val>
                                            <p:strVal val="ppt_h"/>
                                          </p:val>
                                        </p:tav>
                                        <p:tav tm="100000">
                                          <p:val>
                                            <p:fltVal val="0"/>
                                          </p:val>
                                        </p:tav>
                                      </p:tavLst>
                                    </p:anim>
                                    <p:set>
                                      <p:cBhvr>
                                        <p:cTn id="20"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79B7DF-3984-FAD4-3C9D-F62D0F42C808}"/>
            </a:ext>
          </a:extLst>
        </p:cNvPr>
        <p:cNvGrpSpPr/>
        <p:nvPr/>
      </p:nvGrpSpPr>
      <p:grpSpPr>
        <a:xfrm>
          <a:off x="0" y="0"/>
          <a:ext cx="0" cy="0"/>
          <a:chOff x="0" y="0"/>
          <a:chExt cx="0" cy="0"/>
        </a:xfrm>
      </p:grpSpPr>
      <p:sp>
        <p:nvSpPr>
          <p:cNvPr id="2" name="Rectángulo 4">
            <a:extLst>
              <a:ext uri="{FF2B5EF4-FFF2-40B4-BE49-F238E27FC236}">
                <a16:creationId xmlns:a16="http://schemas.microsoft.com/office/drawing/2014/main" id="{4EA58B3A-243E-F4DA-F3CD-4752B93A98F2}"/>
              </a:ext>
            </a:extLst>
          </p:cNvPr>
          <p:cNvSpPr/>
          <p:nvPr/>
        </p:nvSpPr>
        <p:spPr>
          <a:xfrm>
            <a:off x="0" y="13701"/>
            <a:ext cx="12192000" cy="116205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5" name="Imagen1">
            <a:extLst>
              <a:ext uri="{FF2B5EF4-FFF2-40B4-BE49-F238E27FC236}">
                <a16:creationId xmlns:a16="http://schemas.microsoft.com/office/drawing/2014/main" id="{DD149EEC-6699-4E62-82D3-A79201D573B0}"/>
              </a:ext>
            </a:extLst>
          </p:cNvPr>
          <p:cNvPicPr>
            <a:picLocks noChangeAspect="1" noChangeArrowheads="1"/>
          </p:cNvPicPr>
          <p:nvPr/>
        </p:nvPicPr>
        <p:blipFill>
          <a:blip r:embed="rId2" cstate="print"/>
          <a:srcRect/>
          <a:stretch>
            <a:fillRect/>
          </a:stretch>
        </p:blipFill>
        <p:spPr bwMode="auto">
          <a:xfrm>
            <a:off x="9133114" y="24587"/>
            <a:ext cx="2264208" cy="1127155"/>
          </a:xfrm>
          <a:prstGeom prst="rect">
            <a:avLst/>
          </a:prstGeom>
          <a:solidFill>
            <a:srgbClr val="974706"/>
          </a:solidFill>
          <a:ln w="9525">
            <a:solidFill>
              <a:srgbClr val="974706"/>
            </a:solidFill>
            <a:prstDash val="dash"/>
            <a:miter lim="800000"/>
            <a:headEnd/>
            <a:tailEnd/>
          </a:ln>
        </p:spPr>
      </p:pic>
      <p:sp>
        <p:nvSpPr>
          <p:cNvPr id="6" name="TextBox 5">
            <a:extLst>
              <a:ext uri="{FF2B5EF4-FFF2-40B4-BE49-F238E27FC236}">
                <a16:creationId xmlns:a16="http://schemas.microsoft.com/office/drawing/2014/main" id="{F0748EA2-E6BD-92C8-2BC6-FC81546D006E}"/>
              </a:ext>
            </a:extLst>
          </p:cNvPr>
          <p:cNvSpPr txBox="1"/>
          <p:nvPr/>
        </p:nvSpPr>
        <p:spPr>
          <a:xfrm>
            <a:off x="503853" y="2476207"/>
            <a:ext cx="11075437" cy="2549352"/>
          </a:xfrm>
          <a:prstGeom prst="rect">
            <a:avLst/>
          </a:prstGeom>
          <a:noFill/>
        </p:spPr>
        <p:txBody>
          <a:bodyPr wrap="square">
            <a:spAutoFit/>
          </a:bodyPr>
          <a:lstStyle/>
          <a:p>
            <a:pPr indent="180340" algn="just">
              <a:lnSpc>
                <a:spcPct val="200000"/>
              </a:lnSpc>
            </a:pPr>
            <a:r>
              <a:rPr lang="es-VE" sz="14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 </a:t>
            </a:r>
            <a:endParaRPr lang="es-VE" sz="1400" dirty="0">
              <a:solidFill>
                <a:srgbClr val="000000"/>
              </a:solidFill>
              <a:effectLst/>
              <a:latin typeface="Times New Roman" panose="02020603050405020304" pitchFamily="18" charset="0"/>
              <a:ea typeface="Calibri" panose="020F0502020204030204" pitchFamily="34" charset="0"/>
              <a:cs typeface="SimSun" panose="02010600030101010101" pitchFamily="2" charset="-122"/>
            </a:endParaRPr>
          </a:p>
          <a:p>
            <a:pPr indent="180340" algn="just">
              <a:lnSpc>
                <a:spcPct val="200000"/>
              </a:lnSpc>
            </a:pPr>
            <a:r>
              <a:rPr lang="es-VE" sz="14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 </a:t>
            </a:r>
            <a:endParaRPr lang="es-VE" sz="1400" dirty="0">
              <a:solidFill>
                <a:srgbClr val="000000"/>
              </a:solidFill>
              <a:effectLst/>
              <a:latin typeface="Times New Roman" panose="02020603050405020304" pitchFamily="18" charset="0"/>
              <a:ea typeface="Calibri" panose="020F0502020204030204" pitchFamily="34" charset="0"/>
              <a:cs typeface="SimSun" panose="02010600030101010101" pitchFamily="2" charset="-122"/>
            </a:endParaRPr>
          </a:p>
          <a:p>
            <a:pPr indent="180340" algn="just">
              <a:lnSpc>
                <a:spcPct val="150000"/>
              </a:lnSpc>
            </a:pPr>
            <a:r>
              <a:rPr lang="es-VE" sz="2400" b="1" dirty="0">
                <a:solidFill>
                  <a:srgbClr val="000000"/>
                </a:solidFill>
                <a:effectLst/>
                <a:latin typeface="Arial" panose="020B0604020202020204" pitchFamily="34" charset="0"/>
                <a:ea typeface="Calibri" panose="020F0502020204030204" pitchFamily="34" charset="0"/>
                <a:cs typeface="SimSun" panose="02010600030101010101" pitchFamily="2" charset="-122"/>
              </a:rPr>
              <a:t>Desarrollar un programa en estabilidad laboral</a:t>
            </a:r>
            <a:r>
              <a:rPr lang="es-VE" sz="24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 maximizar la satisfacción laboral, desde la teoría bifactorial de PhD Herzberg, I</a:t>
            </a:r>
            <a:r>
              <a:rPr lang="es-VE" sz="2400" dirty="0">
                <a:solidFill>
                  <a:srgbClr val="000000"/>
                </a:solidFill>
                <a:latin typeface="Arial" panose="020B0604020202020204" pitchFamily="34" charset="0"/>
                <a:ea typeface="Calibri" panose="020F0502020204030204" pitchFamily="34" charset="0"/>
                <a:cs typeface="SimSun" panose="02010600030101010101" pitchFamily="2" charset="-122"/>
              </a:rPr>
              <a:t>.</a:t>
            </a:r>
            <a:r>
              <a:rPr lang="es-VE" sz="24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 en </a:t>
            </a:r>
            <a:r>
              <a:rPr lang="es-VE" sz="2400" dirty="0">
                <a:solidFill>
                  <a:srgbClr val="000000"/>
                </a:solidFill>
                <a:latin typeface="Arial" panose="020B0604020202020204" pitchFamily="34" charset="0"/>
                <a:ea typeface="Calibri" panose="020F0502020204030204" pitchFamily="34" charset="0"/>
                <a:cs typeface="SimSun" panose="02010600030101010101" pitchFamily="2" charset="-122"/>
              </a:rPr>
              <a:t>una empresa estatal Venezolana</a:t>
            </a:r>
            <a:endParaRPr lang="es-VE" sz="2400" strike="sngStrike" dirty="0">
              <a:solidFill>
                <a:srgbClr val="FF0000"/>
              </a:solidFill>
              <a:effectLst/>
              <a:latin typeface="Times New Roman" panose="02020603050405020304" pitchFamily="18" charset="0"/>
              <a:ea typeface="Calibri" panose="020F0502020204030204" pitchFamily="34" charset="0"/>
              <a:cs typeface="SimSun" panose="02010600030101010101" pitchFamily="2" charset="-122"/>
            </a:endParaRPr>
          </a:p>
        </p:txBody>
      </p:sp>
      <p:sp>
        <p:nvSpPr>
          <p:cNvPr id="8" name="CuadroTexto 1">
            <a:extLst>
              <a:ext uri="{FF2B5EF4-FFF2-40B4-BE49-F238E27FC236}">
                <a16:creationId xmlns:a16="http://schemas.microsoft.com/office/drawing/2014/main" id="{D9828467-2D1B-B2AB-3F02-B563597AA3BB}"/>
              </a:ext>
            </a:extLst>
          </p:cNvPr>
          <p:cNvSpPr txBox="1"/>
          <p:nvPr/>
        </p:nvSpPr>
        <p:spPr>
          <a:xfrm>
            <a:off x="0" y="381139"/>
            <a:ext cx="771525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2800" b="1" dirty="0">
                <a:solidFill>
                  <a:schemeClr val="bg1"/>
                </a:solidFill>
                <a:latin typeface="Arial" panose="020B0604020202020204" pitchFamily="34" charset="0"/>
                <a:cs typeface="Arial" panose="020B0604020202020204" pitchFamily="34" charset="0"/>
              </a:rPr>
              <a:t>PROPUESTA  </a:t>
            </a:r>
            <a:endParaRPr lang="en-US" sz="2800" b="1" dirty="0">
              <a:solidFill>
                <a:schemeClr val="bg1"/>
              </a:solidFill>
              <a:latin typeface="Arial" panose="020B0604020202020204" pitchFamily="34" charset="0"/>
              <a:cs typeface="Arial" panose="020B0604020202020204" pitchFamily="34" charset="0"/>
            </a:endParaRPr>
          </a:p>
        </p:txBody>
      </p:sp>
      <p:sp>
        <p:nvSpPr>
          <p:cNvPr id="3" name="Rectángulo 10">
            <a:extLst>
              <a:ext uri="{FF2B5EF4-FFF2-40B4-BE49-F238E27FC236}">
                <a16:creationId xmlns:a16="http://schemas.microsoft.com/office/drawing/2014/main" id="{EB055E38-7269-951F-C560-E452C8719808}"/>
              </a:ext>
            </a:extLst>
          </p:cNvPr>
          <p:cNvSpPr/>
          <p:nvPr/>
        </p:nvSpPr>
        <p:spPr>
          <a:xfrm>
            <a:off x="1883432" y="1633169"/>
            <a:ext cx="5069818" cy="530594"/>
          </a:xfrm>
          <a:prstGeom prst="rect">
            <a:avLst/>
          </a:prstGeom>
        </p:spPr>
        <p:txBody>
          <a:bodyPr wrap="square">
            <a:spAutoFit/>
          </a:bodyPr>
          <a:lstStyle/>
          <a:p>
            <a:pPr>
              <a:lnSpc>
                <a:spcPct val="107000"/>
              </a:lnSpc>
              <a:spcAft>
                <a:spcPts val="800"/>
              </a:spcAft>
            </a:pPr>
            <a:r>
              <a:rPr lang="es-VE" sz="2800" b="1" dirty="0">
                <a:latin typeface="Times New Roman" panose="02020603050405020304" pitchFamily="18" charset="0"/>
                <a:ea typeface="Calibri" panose="020F0502020204030204" pitchFamily="34" charset="0"/>
                <a:cs typeface="Times New Roman" panose="02020603050405020304" pitchFamily="18" charset="0"/>
              </a:rPr>
              <a:t> OBJETIVO GENERAL</a:t>
            </a:r>
            <a:r>
              <a:rPr lang="es-VE" sz="28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391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xit" presetSubtype="32" fill="hold" grpId="0" nodeType="clickEffect">
                                  <p:stCondLst>
                                    <p:cond delay="0"/>
                                  </p:stCondLst>
                                  <p:childTnLst>
                                    <p:anim calcmode="lin" valueType="num">
                                      <p:cBhvr>
                                        <p:cTn id="6" dur="500"/>
                                        <p:tgtEl>
                                          <p:spTgt spid="3"/>
                                        </p:tgtEl>
                                        <p:attrNameLst>
                                          <p:attrName>ppt_w</p:attrName>
                                        </p:attrNameLst>
                                      </p:cBhvr>
                                      <p:tavLst>
                                        <p:tav tm="0">
                                          <p:val>
                                            <p:strVal val="ppt_w"/>
                                          </p:val>
                                        </p:tav>
                                        <p:tav tm="100000">
                                          <p:val>
                                            <p:fltVal val="0"/>
                                          </p:val>
                                        </p:tav>
                                      </p:tavLst>
                                    </p:anim>
                                    <p:anim calcmode="lin" valueType="num">
                                      <p:cBhvr>
                                        <p:cTn id="7" dur="500"/>
                                        <p:tgtEl>
                                          <p:spTgt spid="3"/>
                                        </p:tgtEl>
                                        <p:attrNameLst>
                                          <p:attrName>ppt_h</p:attrName>
                                        </p:attrNameLst>
                                      </p:cBhvr>
                                      <p:tavLst>
                                        <p:tav tm="0">
                                          <p:val>
                                            <p:strVal val="ppt_h"/>
                                          </p:val>
                                        </p:tav>
                                        <p:tav tm="100000">
                                          <p:val>
                                            <p:fltVal val="0"/>
                                          </p:val>
                                        </p:tav>
                                      </p:tavLst>
                                    </p:anim>
                                    <p:set>
                                      <p:cBhvr>
                                        <p:cTn id="8" dur="1" fill="hold">
                                          <p:stCondLst>
                                            <p:cond delay="499"/>
                                          </p:stCondLst>
                                        </p:cTn>
                                        <p:tgtEl>
                                          <p:spTgt spid="3"/>
                                        </p:tgtEl>
                                        <p:attrNameLst>
                                          <p:attrName>style.visibility</p:attrName>
                                        </p:attrNameLst>
                                      </p:cBhvr>
                                      <p:to>
                                        <p:strVal val="hidden"/>
                                      </p:to>
                                    </p:set>
                                  </p:childTnLst>
                                </p:cTn>
                              </p:par>
                              <p:par>
                                <p:cTn id="9" presetID="23" presetClass="exit" presetSubtype="32" fill="hold" grpId="0" nodeType="withEffect">
                                  <p:stCondLst>
                                    <p:cond delay="0"/>
                                  </p:stCondLst>
                                  <p:childTnLst>
                                    <p:anim calcmode="lin" valueType="num">
                                      <p:cBhvr>
                                        <p:cTn id="10" dur="500"/>
                                        <p:tgtEl>
                                          <p:spTgt spid="6"/>
                                        </p:tgtEl>
                                        <p:attrNameLst>
                                          <p:attrName>ppt_w</p:attrName>
                                        </p:attrNameLst>
                                      </p:cBhvr>
                                      <p:tavLst>
                                        <p:tav tm="0">
                                          <p:val>
                                            <p:strVal val="ppt_w"/>
                                          </p:val>
                                        </p:tav>
                                        <p:tav tm="100000">
                                          <p:val>
                                            <p:fltVal val="0"/>
                                          </p:val>
                                        </p:tav>
                                      </p:tavLst>
                                    </p:anim>
                                    <p:anim calcmode="lin" valueType="num">
                                      <p:cBhvr>
                                        <p:cTn id="11" dur="500"/>
                                        <p:tgtEl>
                                          <p:spTgt spid="6"/>
                                        </p:tgtEl>
                                        <p:attrNameLst>
                                          <p:attrName>ppt_h</p:attrName>
                                        </p:attrNameLst>
                                      </p:cBhvr>
                                      <p:tavLst>
                                        <p:tav tm="0">
                                          <p:val>
                                            <p:strVal val="ppt_h"/>
                                          </p:val>
                                        </p:tav>
                                        <p:tav tm="100000">
                                          <p:val>
                                            <p:fltVal val="0"/>
                                          </p:val>
                                        </p:tav>
                                      </p:tavLst>
                                    </p:anim>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733709-6BE6-DEAC-B943-0233E79D39A1}"/>
            </a:ext>
          </a:extLst>
        </p:cNvPr>
        <p:cNvGrpSpPr/>
        <p:nvPr/>
      </p:nvGrpSpPr>
      <p:grpSpPr>
        <a:xfrm>
          <a:off x="0" y="0"/>
          <a:ext cx="0" cy="0"/>
          <a:chOff x="0" y="0"/>
          <a:chExt cx="0" cy="0"/>
        </a:xfrm>
      </p:grpSpPr>
      <p:sp>
        <p:nvSpPr>
          <p:cNvPr id="2" name="Rectángulo 4">
            <a:extLst>
              <a:ext uri="{FF2B5EF4-FFF2-40B4-BE49-F238E27FC236}">
                <a16:creationId xmlns:a16="http://schemas.microsoft.com/office/drawing/2014/main" id="{1EC3A394-708E-1FD2-8076-1E069341D272}"/>
              </a:ext>
            </a:extLst>
          </p:cNvPr>
          <p:cNvSpPr/>
          <p:nvPr/>
        </p:nvSpPr>
        <p:spPr>
          <a:xfrm>
            <a:off x="0" y="13701"/>
            <a:ext cx="12192000" cy="116205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5" name="Imagen1">
            <a:extLst>
              <a:ext uri="{FF2B5EF4-FFF2-40B4-BE49-F238E27FC236}">
                <a16:creationId xmlns:a16="http://schemas.microsoft.com/office/drawing/2014/main" id="{CB35364B-A603-056F-C989-51EA338CE18B}"/>
              </a:ext>
            </a:extLst>
          </p:cNvPr>
          <p:cNvPicPr>
            <a:picLocks noChangeAspect="1" noChangeArrowheads="1"/>
          </p:cNvPicPr>
          <p:nvPr/>
        </p:nvPicPr>
        <p:blipFill>
          <a:blip r:embed="rId2" cstate="print"/>
          <a:srcRect/>
          <a:stretch>
            <a:fillRect/>
          </a:stretch>
        </p:blipFill>
        <p:spPr bwMode="auto">
          <a:xfrm>
            <a:off x="9133114" y="24587"/>
            <a:ext cx="2264208" cy="1127155"/>
          </a:xfrm>
          <a:prstGeom prst="rect">
            <a:avLst/>
          </a:prstGeom>
          <a:solidFill>
            <a:srgbClr val="974706"/>
          </a:solidFill>
          <a:ln w="9525">
            <a:solidFill>
              <a:srgbClr val="974706"/>
            </a:solidFill>
            <a:prstDash val="dash"/>
            <a:miter lim="800000"/>
            <a:headEnd/>
            <a:tailEnd/>
          </a:ln>
        </p:spPr>
      </p:pic>
      <p:sp>
        <p:nvSpPr>
          <p:cNvPr id="7" name="TextBox 6">
            <a:extLst>
              <a:ext uri="{FF2B5EF4-FFF2-40B4-BE49-F238E27FC236}">
                <a16:creationId xmlns:a16="http://schemas.microsoft.com/office/drawing/2014/main" id="{396A8601-DA9F-12BB-8953-779985043EDA}"/>
              </a:ext>
            </a:extLst>
          </p:cNvPr>
          <p:cNvSpPr txBox="1"/>
          <p:nvPr/>
        </p:nvSpPr>
        <p:spPr>
          <a:xfrm>
            <a:off x="252501" y="8349347"/>
            <a:ext cx="11374016" cy="1951496"/>
          </a:xfrm>
          <a:prstGeom prst="rect">
            <a:avLst/>
          </a:prstGeom>
          <a:noFill/>
        </p:spPr>
        <p:txBody>
          <a:bodyPr wrap="square">
            <a:spAutoFit/>
          </a:bodyPr>
          <a:lstStyle/>
          <a:p>
            <a:pPr marL="457200" indent="-457200" algn="just">
              <a:lnSpc>
                <a:spcPct val="150000"/>
              </a:lnSpc>
              <a:buFont typeface="Arial" panose="020B0604020202020204" pitchFamily="34" charset="0"/>
              <a:buChar char="•"/>
            </a:pPr>
            <a:r>
              <a:rPr lang="es-VE"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Evaluar de forma periódica los resultados de la implementación del programa de estabilidad laboral en el en </a:t>
            </a:r>
            <a:r>
              <a:rPr lang="es-VE" sz="2800" dirty="0">
                <a:solidFill>
                  <a:srgbClr val="000000"/>
                </a:solidFill>
                <a:latin typeface="Arial" panose="020B0604020202020204" pitchFamily="34" charset="0"/>
                <a:ea typeface="Calibri" panose="020F0502020204030204" pitchFamily="34" charset="0"/>
                <a:cs typeface="Arial" panose="020B0604020202020204" pitchFamily="34" charset="0"/>
              </a:rPr>
              <a:t>una empresa estatal Venezolana.</a:t>
            </a:r>
            <a:endParaRPr lang="es-VE" sz="2800" strike="sngStrike"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 name="CuadroTexto 1">
            <a:extLst>
              <a:ext uri="{FF2B5EF4-FFF2-40B4-BE49-F238E27FC236}">
                <a16:creationId xmlns:a16="http://schemas.microsoft.com/office/drawing/2014/main" id="{92D39C75-E8FE-C725-DFDC-3C30850040A9}"/>
              </a:ext>
            </a:extLst>
          </p:cNvPr>
          <p:cNvSpPr txBox="1"/>
          <p:nvPr/>
        </p:nvSpPr>
        <p:spPr>
          <a:xfrm>
            <a:off x="0" y="381139"/>
            <a:ext cx="771525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2800" b="1" dirty="0">
                <a:solidFill>
                  <a:schemeClr val="bg1"/>
                </a:solidFill>
                <a:latin typeface="Arial" panose="020B0604020202020204" pitchFamily="34" charset="0"/>
                <a:cs typeface="Arial" panose="020B0604020202020204" pitchFamily="34" charset="0"/>
              </a:rPr>
              <a:t>PROPUESTA  </a:t>
            </a:r>
            <a:endParaRPr lang="en-US" sz="2800" b="1" dirty="0">
              <a:solidFill>
                <a:schemeClr val="bg1"/>
              </a:solidFill>
              <a:latin typeface="Arial" panose="020B0604020202020204" pitchFamily="34" charset="0"/>
              <a:cs typeface="Arial" panose="020B0604020202020204" pitchFamily="34" charset="0"/>
            </a:endParaRPr>
          </a:p>
        </p:txBody>
      </p:sp>
      <p:sp>
        <p:nvSpPr>
          <p:cNvPr id="6" name="Rectángulo 10">
            <a:extLst>
              <a:ext uri="{FF2B5EF4-FFF2-40B4-BE49-F238E27FC236}">
                <a16:creationId xmlns:a16="http://schemas.microsoft.com/office/drawing/2014/main" id="{B7EB06E0-C67D-A9B5-4685-FF888FE5B3F0}"/>
              </a:ext>
            </a:extLst>
          </p:cNvPr>
          <p:cNvSpPr/>
          <p:nvPr/>
        </p:nvSpPr>
        <p:spPr>
          <a:xfrm>
            <a:off x="1690656" y="1236136"/>
            <a:ext cx="5069818" cy="530594"/>
          </a:xfrm>
          <a:prstGeom prst="rect">
            <a:avLst/>
          </a:prstGeom>
        </p:spPr>
        <p:txBody>
          <a:bodyPr wrap="square">
            <a:spAutoFit/>
          </a:bodyPr>
          <a:lstStyle/>
          <a:p>
            <a:pPr>
              <a:lnSpc>
                <a:spcPct val="107000"/>
              </a:lnSpc>
              <a:spcAft>
                <a:spcPts val="800"/>
              </a:spcAft>
            </a:pPr>
            <a:r>
              <a:rPr lang="es-VE" sz="2800" b="1" dirty="0">
                <a:latin typeface="Times New Roman" panose="02020603050405020304" pitchFamily="18" charset="0"/>
                <a:ea typeface="Calibri" panose="020F0502020204030204" pitchFamily="34" charset="0"/>
                <a:cs typeface="Times New Roman" panose="02020603050405020304" pitchFamily="18" charset="0"/>
              </a:rPr>
              <a:t>OBJETIVOS ESPECIFICOS</a:t>
            </a:r>
            <a:r>
              <a:rPr lang="es-VE" sz="28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ángulo 11">
            <a:extLst>
              <a:ext uri="{FF2B5EF4-FFF2-40B4-BE49-F238E27FC236}">
                <a16:creationId xmlns:a16="http://schemas.microsoft.com/office/drawing/2014/main" id="{F66E0B05-0CEF-13F9-7DEB-5ED4064F53A6}"/>
              </a:ext>
            </a:extLst>
          </p:cNvPr>
          <p:cNvSpPr/>
          <p:nvPr/>
        </p:nvSpPr>
        <p:spPr>
          <a:xfrm>
            <a:off x="-43273" y="2787119"/>
            <a:ext cx="11824448" cy="1131848"/>
          </a:xfrm>
          <a:prstGeom prst="rect">
            <a:avLst/>
          </a:prstGeom>
        </p:spPr>
        <p:txBody>
          <a:bodyPr wrap="square">
            <a:spAutoFit/>
          </a:bodyPr>
          <a:lstStyle/>
          <a:p>
            <a:pPr marL="342900" indent="-342900" algn="just">
              <a:lnSpc>
                <a:spcPct val="150000"/>
              </a:lnSpc>
              <a:buFont typeface="Symbol" panose="05050102010706020507" pitchFamily="18" charset="2"/>
              <a:buChar char=""/>
            </a:pPr>
            <a:r>
              <a:rPr lang="es-VE" sz="2400" dirty="0">
                <a:effectLst/>
                <a:latin typeface="Arial" panose="020B0604020202020204" pitchFamily="34" charset="0"/>
                <a:ea typeface="Calibri" panose="020F0502020204030204" pitchFamily="34" charset="0"/>
              </a:rPr>
              <a:t> </a:t>
            </a:r>
            <a:r>
              <a:rPr lang="es-VE" sz="2400" b="1" dirty="0">
                <a:solidFill>
                  <a:srgbClr val="000000"/>
                </a:solidFill>
                <a:effectLst/>
                <a:latin typeface="Arial" panose="020B0604020202020204" pitchFamily="34" charset="0"/>
                <a:ea typeface="Calibri" panose="020F0502020204030204" pitchFamily="34" charset="0"/>
                <a:cs typeface="SimSun" panose="02010600030101010101" pitchFamily="2" charset="-122"/>
              </a:rPr>
              <a:t>Concienciar a los trabajadores </a:t>
            </a:r>
            <a:r>
              <a:rPr lang="es-VE" sz="24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de los </a:t>
            </a:r>
            <a:r>
              <a:rPr lang="es-VE" sz="2400" b="1" dirty="0">
                <a:solidFill>
                  <a:srgbClr val="000000"/>
                </a:solidFill>
                <a:effectLst/>
                <a:latin typeface="Arial" panose="020B0604020202020204" pitchFamily="34" charset="0"/>
                <a:ea typeface="Calibri" panose="020F0502020204030204" pitchFamily="34" charset="0"/>
                <a:cs typeface="SimSun" panose="02010600030101010101" pitchFamily="2" charset="-122"/>
              </a:rPr>
              <a:t>factores motivacionales </a:t>
            </a:r>
            <a:r>
              <a:rPr lang="es-VE" sz="24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como generadores de satisfacción en </a:t>
            </a:r>
            <a:r>
              <a:rPr lang="es-VE" sz="2400" dirty="0">
                <a:solidFill>
                  <a:srgbClr val="000000"/>
                </a:solidFill>
                <a:latin typeface="Arial" panose="020B0604020202020204" pitchFamily="34" charset="0"/>
                <a:ea typeface="Calibri" panose="020F0502020204030204" pitchFamily="34" charset="0"/>
                <a:cs typeface="SimSun" panose="02010600030101010101" pitchFamily="2" charset="-122"/>
              </a:rPr>
              <a:t>una empresa estatal Venezolana.</a:t>
            </a:r>
          </a:p>
        </p:txBody>
      </p:sp>
      <p:sp>
        <p:nvSpPr>
          <p:cNvPr id="10" name="Rectángulo 11">
            <a:extLst>
              <a:ext uri="{FF2B5EF4-FFF2-40B4-BE49-F238E27FC236}">
                <a16:creationId xmlns:a16="http://schemas.microsoft.com/office/drawing/2014/main" id="{61750645-D29D-CB8F-DA31-A7E324E105A2}"/>
              </a:ext>
            </a:extLst>
          </p:cNvPr>
          <p:cNvSpPr/>
          <p:nvPr/>
        </p:nvSpPr>
        <p:spPr>
          <a:xfrm>
            <a:off x="-43273" y="2867567"/>
            <a:ext cx="11824448" cy="1131848"/>
          </a:xfrm>
          <a:prstGeom prst="rect">
            <a:avLst/>
          </a:prstGeom>
        </p:spPr>
        <p:txBody>
          <a:bodyPr wrap="square">
            <a:spAutoFit/>
          </a:bodyPr>
          <a:lstStyle/>
          <a:p>
            <a:pPr marL="342900" indent="-342900" algn="just">
              <a:lnSpc>
                <a:spcPct val="150000"/>
              </a:lnSpc>
              <a:buFont typeface="Symbol" panose="05050102010706020507" pitchFamily="18" charset="2"/>
              <a:buChar char=""/>
            </a:pPr>
            <a:r>
              <a:rPr lang="es-VE" sz="2400" dirty="0">
                <a:effectLst/>
                <a:latin typeface="Arial" panose="020B0604020202020204" pitchFamily="34" charset="0"/>
                <a:ea typeface="Calibri" panose="020F0502020204030204" pitchFamily="34" charset="0"/>
              </a:rPr>
              <a:t> </a:t>
            </a:r>
            <a:r>
              <a:rPr lang="es-VE" sz="2400" b="1" dirty="0">
                <a:solidFill>
                  <a:srgbClr val="000000"/>
                </a:solidFill>
                <a:effectLst/>
                <a:latin typeface="Arial" panose="020B0604020202020204" pitchFamily="34" charset="0"/>
                <a:ea typeface="Calibri" panose="020F0502020204030204" pitchFamily="34" charset="0"/>
                <a:cs typeface="SimSun" panose="02010600030101010101" pitchFamily="2" charset="-122"/>
              </a:rPr>
              <a:t>Aplicar técnicas motivacionales basadas en la generación de satisfacción </a:t>
            </a:r>
            <a:r>
              <a:rPr lang="es-VE" sz="24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permanente de PhD Herzberg, en una empresa estatal Venezolana,</a:t>
            </a:r>
            <a:endParaRPr lang="es-VE" sz="2400" dirty="0">
              <a:solidFill>
                <a:srgbClr val="000000"/>
              </a:solidFill>
              <a:latin typeface="Arial" panose="020B0604020202020204" pitchFamily="34" charset="0"/>
              <a:ea typeface="Calibri" panose="020F0502020204030204" pitchFamily="34" charset="0"/>
              <a:cs typeface="SimSun" panose="02010600030101010101" pitchFamily="2" charset="-122"/>
            </a:endParaRPr>
          </a:p>
        </p:txBody>
      </p:sp>
      <p:sp>
        <p:nvSpPr>
          <p:cNvPr id="11" name="Rectángulo 11">
            <a:extLst>
              <a:ext uri="{FF2B5EF4-FFF2-40B4-BE49-F238E27FC236}">
                <a16:creationId xmlns:a16="http://schemas.microsoft.com/office/drawing/2014/main" id="{BFAD16EC-5302-17BF-9A81-334CCDBD156C}"/>
              </a:ext>
            </a:extLst>
          </p:cNvPr>
          <p:cNvSpPr/>
          <p:nvPr/>
        </p:nvSpPr>
        <p:spPr>
          <a:xfrm>
            <a:off x="-76709" y="2865186"/>
            <a:ext cx="11824448" cy="1685846"/>
          </a:xfrm>
          <a:prstGeom prst="rect">
            <a:avLst/>
          </a:prstGeom>
        </p:spPr>
        <p:txBody>
          <a:bodyPr wrap="square">
            <a:spAutoFit/>
          </a:bodyPr>
          <a:lstStyle/>
          <a:p>
            <a:pPr marL="342900" lvl="0" indent="-342900" algn="just">
              <a:lnSpc>
                <a:spcPct val="150000"/>
              </a:lnSpc>
              <a:buFont typeface="Symbol" panose="05050102010706020507" pitchFamily="18" charset="2"/>
              <a:buChar char=""/>
            </a:pPr>
            <a:r>
              <a:rPr lang="es-VE" sz="2400" dirty="0">
                <a:effectLst/>
                <a:latin typeface="Arial" panose="020B0604020202020204" pitchFamily="34" charset="0"/>
                <a:ea typeface="Calibri" panose="020F0502020204030204" pitchFamily="34" charset="0"/>
              </a:rPr>
              <a:t> </a:t>
            </a:r>
            <a:r>
              <a:rPr lang="es-VE" sz="2400" b="1" dirty="0">
                <a:solidFill>
                  <a:srgbClr val="000000"/>
                </a:solidFill>
                <a:effectLst/>
                <a:latin typeface="Arial" panose="020B0604020202020204" pitchFamily="34" charset="0"/>
                <a:ea typeface="Calibri" panose="020F0502020204030204" pitchFamily="34" charset="0"/>
                <a:cs typeface="SimSun" panose="02010600030101010101" pitchFamily="2" charset="-122"/>
              </a:rPr>
              <a:t>Evaluar de forma periódica los resultados de la implementación</a:t>
            </a:r>
            <a:r>
              <a:rPr lang="es-VE" sz="24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 del programa de estabilidad laboral en </a:t>
            </a:r>
            <a:r>
              <a:rPr lang="es-VE" sz="2400" dirty="0">
                <a:solidFill>
                  <a:srgbClr val="000000"/>
                </a:solidFill>
                <a:latin typeface="Arial" panose="020B0604020202020204" pitchFamily="34" charset="0"/>
                <a:ea typeface="Calibri" panose="020F0502020204030204" pitchFamily="34" charset="0"/>
                <a:cs typeface="SimSun" panose="02010600030101010101" pitchFamily="2" charset="-122"/>
              </a:rPr>
              <a:t>una empresa estatal Venezolana.</a:t>
            </a:r>
            <a:endParaRPr lang="es-VE" sz="2400" strike="sngStrike" dirty="0">
              <a:solidFill>
                <a:srgbClr val="FF0000"/>
              </a:solidFill>
              <a:effectLst/>
              <a:latin typeface="Times New Roman" panose="02020603050405020304" pitchFamily="18" charset="0"/>
              <a:ea typeface="Calibri" panose="020F0502020204030204" pitchFamily="34" charset="0"/>
              <a:cs typeface="SimSun" panose="02010600030101010101" pitchFamily="2" charset="-122"/>
            </a:endParaRPr>
          </a:p>
          <a:p>
            <a:pPr marL="342900" indent="-342900" algn="just">
              <a:lnSpc>
                <a:spcPct val="150000"/>
              </a:lnSpc>
              <a:buFont typeface="Symbol" panose="05050102010706020507" pitchFamily="18" charset="2"/>
              <a:buChar char=""/>
            </a:pPr>
            <a:endParaRPr lang="es-VE" sz="2400" dirty="0">
              <a:solidFill>
                <a:srgbClr val="000000"/>
              </a:solidFill>
              <a:latin typeface="Arial" panose="020B0604020202020204" pitchFamily="34" charset="0"/>
              <a:ea typeface="Calibri" panose="020F0502020204030204" pitchFamily="34" charset="0"/>
              <a:cs typeface="SimSun" panose="02010600030101010101" pitchFamily="2" charset="-122"/>
            </a:endParaRPr>
          </a:p>
        </p:txBody>
      </p:sp>
      <p:sp>
        <p:nvSpPr>
          <p:cNvPr id="12" name="CuadroTexto 48">
            <a:extLst>
              <a:ext uri="{FF2B5EF4-FFF2-40B4-BE49-F238E27FC236}">
                <a16:creationId xmlns:a16="http://schemas.microsoft.com/office/drawing/2014/main" id="{C585BA06-CE3F-503C-F8AE-4F1A5C524120}"/>
              </a:ext>
            </a:extLst>
          </p:cNvPr>
          <p:cNvSpPr txBox="1"/>
          <p:nvPr/>
        </p:nvSpPr>
        <p:spPr>
          <a:xfrm>
            <a:off x="1295834" y="5129826"/>
            <a:ext cx="10643665" cy="1384995"/>
          </a:xfrm>
          <a:prstGeom prst="rect">
            <a:avLst/>
          </a:prstGeom>
          <a:noFill/>
        </p:spPr>
        <p:txBody>
          <a:bodyPr wrap="square">
            <a:spAutoFit/>
          </a:bodyPr>
          <a:lstStyle/>
          <a:p>
            <a:r>
              <a:rPr lang="es-VE" sz="2800" b="1" dirty="0">
                <a:effectLst/>
                <a:latin typeface="Times New Roman" panose="02020603050405020304" pitchFamily="18" charset="0"/>
                <a:ea typeface="Calibri" panose="020F0502020204030204" pitchFamily="34" charset="0"/>
                <a:cs typeface="Times New Roman" panose="02020603050405020304" pitchFamily="18" charset="0"/>
              </a:rPr>
              <a:t>Un plan operativo </a:t>
            </a:r>
            <a:r>
              <a:rPr lang="es-VE" sz="2800" dirty="0">
                <a:effectLst/>
                <a:latin typeface="Times New Roman" panose="02020603050405020304" pitchFamily="18" charset="0"/>
                <a:ea typeface="Calibri" panose="020F0502020204030204" pitchFamily="34" charset="0"/>
                <a:cs typeface="Times New Roman" panose="02020603050405020304" pitchFamily="18" charset="0"/>
              </a:rPr>
              <a:t>se trata de un </a:t>
            </a:r>
            <a:r>
              <a:rPr lang="es-VE" sz="2800" b="1" dirty="0">
                <a:effectLst/>
                <a:latin typeface="Times New Roman" panose="02020603050405020304" pitchFamily="18" charset="0"/>
                <a:ea typeface="Calibri" panose="020F0502020204030204" pitchFamily="34" charset="0"/>
                <a:cs typeface="Times New Roman" panose="02020603050405020304" pitchFamily="18" charset="0"/>
              </a:rPr>
              <a:t>instrumento de gestión </a:t>
            </a:r>
            <a:r>
              <a:rPr lang="es-VE" sz="2800" dirty="0">
                <a:effectLst/>
                <a:latin typeface="Times New Roman" panose="02020603050405020304" pitchFamily="18" charset="0"/>
                <a:ea typeface="Calibri" panose="020F0502020204030204" pitchFamily="34" charset="0"/>
                <a:cs typeface="Times New Roman" panose="02020603050405020304" pitchFamily="18" charset="0"/>
              </a:rPr>
              <a:t>muy útil </a:t>
            </a:r>
            <a:r>
              <a:rPr lang="es-VE" sz="2800" b="1" dirty="0">
                <a:effectLst/>
                <a:latin typeface="Times New Roman" panose="02020603050405020304" pitchFamily="18" charset="0"/>
                <a:ea typeface="Calibri" panose="020F0502020204030204" pitchFamily="34" charset="0"/>
                <a:cs typeface="Times New Roman" panose="02020603050405020304" pitchFamily="18" charset="0"/>
              </a:rPr>
              <a:t>para cumplir objetivos y desarrollar la distribución</a:t>
            </a:r>
            <a:r>
              <a:rPr lang="es-VE" sz="2800" dirty="0">
                <a:effectLst/>
                <a:latin typeface="Times New Roman" panose="02020603050405020304" pitchFamily="18" charset="0"/>
                <a:ea typeface="Calibri" panose="020F0502020204030204" pitchFamily="34" charset="0"/>
                <a:cs typeface="Times New Roman" panose="02020603050405020304" pitchFamily="18" charset="0"/>
              </a:rPr>
              <a:t>, ya que </a:t>
            </a:r>
            <a:r>
              <a:rPr lang="es-VE" sz="2800" b="1" dirty="0">
                <a:effectLst/>
                <a:latin typeface="Times New Roman" panose="02020603050405020304" pitchFamily="18" charset="0"/>
                <a:ea typeface="Calibri" panose="020F0502020204030204" pitchFamily="34" charset="0"/>
                <a:cs typeface="Times New Roman" panose="02020603050405020304" pitchFamily="18" charset="0"/>
              </a:rPr>
              <a:t>permite indicar cada una de las acciones </a:t>
            </a:r>
            <a:r>
              <a:rPr lang="es-VE" sz="2800" dirty="0">
                <a:effectLst/>
                <a:latin typeface="Times New Roman" panose="02020603050405020304" pitchFamily="18" charset="0"/>
                <a:ea typeface="Calibri" panose="020F0502020204030204" pitchFamily="34" charset="0"/>
                <a:cs typeface="Times New Roman" panose="02020603050405020304" pitchFamily="18" charset="0"/>
              </a:rPr>
              <a:t>que se </a:t>
            </a:r>
            <a:r>
              <a:rPr lang="es-VE" sz="2800" b="1" dirty="0">
                <a:effectLst/>
                <a:latin typeface="Times New Roman" panose="02020603050405020304" pitchFamily="18" charset="0"/>
                <a:ea typeface="Calibri" panose="020F0502020204030204" pitchFamily="34" charset="0"/>
                <a:cs typeface="Times New Roman" panose="02020603050405020304" pitchFamily="18" charset="0"/>
              </a:rPr>
              <a:t>realizarán.</a:t>
            </a:r>
            <a:endParaRPr lang="es-VE" sz="2800" b="1" dirty="0">
              <a:latin typeface="Times New Roman" panose="02020603050405020304" pitchFamily="18" charset="0"/>
              <a:cs typeface="Times New Roman" panose="02020603050405020304" pitchFamily="18" charset="0"/>
            </a:endParaRPr>
          </a:p>
        </p:txBody>
      </p:sp>
      <p:sp>
        <p:nvSpPr>
          <p:cNvPr id="13" name="CuadroTexto 104">
            <a:extLst>
              <a:ext uri="{FF2B5EF4-FFF2-40B4-BE49-F238E27FC236}">
                <a16:creationId xmlns:a16="http://schemas.microsoft.com/office/drawing/2014/main" id="{74482BA8-220B-941A-620C-F16BAF719835}"/>
              </a:ext>
            </a:extLst>
          </p:cNvPr>
          <p:cNvSpPr txBox="1"/>
          <p:nvPr/>
        </p:nvSpPr>
        <p:spPr>
          <a:xfrm>
            <a:off x="189995" y="1501433"/>
            <a:ext cx="1674796" cy="661207"/>
          </a:xfrm>
          <a:prstGeom prst="rect">
            <a:avLst/>
          </a:prstGeom>
          <a:noFill/>
        </p:spPr>
        <p:txBody>
          <a:bodyPr wrap="square">
            <a:spAutoFit/>
          </a:bodyPr>
          <a:lstStyle/>
          <a:p>
            <a:pPr marL="342900" lvl="0" indent="-342900" algn="just">
              <a:lnSpc>
                <a:spcPct val="150000"/>
              </a:lnSpc>
              <a:buFont typeface="Symbol" panose="05050102010706020507" pitchFamily="18" charset="2"/>
              <a:buChar char=""/>
            </a:pPr>
            <a:r>
              <a:rPr lang="es-VE"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Fase I:</a:t>
            </a:r>
          </a:p>
        </p:txBody>
      </p:sp>
      <p:sp>
        <p:nvSpPr>
          <p:cNvPr id="14" name="CuadroTexto 104">
            <a:extLst>
              <a:ext uri="{FF2B5EF4-FFF2-40B4-BE49-F238E27FC236}">
                <a16:creationId xmlns:a16="http://schemas.microsoft.com/office/drawing/2014/main" id="{54736B6E-377E-0902-A0FD-B94A6CD99904}"/>
              </a:ext>
            </a:extLst>
          </p:cNvPr>
          <p:cNvSpPr txBox="1"/>
          <p:nvPr/>
        </p:nvSpPr>
        <p:spPr>
          <a:xfrm>
            <a:off x="252501" y="1530432"/>
            <a:ext cx="1674796" cy="661207"/>
          </a:xfrm>
          <a:prstGeom prst="rect">
            <a:avLst/>
          </a:prstGeom>
          <a:noFill/>
        </p:spPr>
        <p:txBody>
          <a:bodyPr wrap="square">
            <a:spAutoFit/>
          </a:bodyPr>
          <a:lstStyle/>
          <a:p>
            <a:pPr marL="342900" lvl="0" indent="-342900" algn="just">
              <a:lnSpc>
                <a:spcPct val="150000"/>
              </a:lnSpc>
              <a:buFont typeface="Symbol" panose="05050102010706020507" pitchFamily="18" charset="2"/>
              <a:buChar char=""/>
            </a:pPr>
            <a:r>
              <a:rPr lang="es-VE"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Fase II:</a:t>
            </a:r>
          </a:p>
        </p:txBody>
      </p:sp>
      <p:sp>
        <p:nvSpPr>
          <p:cNvPr id="15" name="CuadroTexto 104">
            <a:extLst>
              <a:ext uri="{FF2B5EF4-FFF2-40B4-BE49-F238E27FC236}">
                <a16:creationId xmlns:a16="http://schemas.microsoft.com/office/drawing/2014/main" id="{68A18F4C-6FE3-5936-8B5F-9CDB828F5D7E}"/>
              </a:ext>
            </a:extLst>
          </p:cNvPr>
          <p:cNvSpPr txBox="1"/>
          <p:nvPr/>
        </p:nvSpPr>
        <p:spPr>
          <a:xfrm>
            <a:off x="161383" y="1510518"/>
            <a:ext cx="1885322" cy="661207"/>
          </a:xfrm>
          <a:prstGeom prst="rect">
            <a:avLst/>
          </a:prstGeom>
          <a:noFill/>
        </p:spPr>
        <p:txBody>
          <a:bodyPr wrap="square">
            <a:spAutoFit/>
          </a:bodyPr>
          <a:lstStyle/>
          <a:p>
            <a:pPr marL="342900" lvl="0" indent="-342900" algn="just">
              <a:lnSpc>
                <a:spcPct val="150000"/>
              </a:lnSpc>
              <a:buFont typeface="Symbol" panose="05050102010706020507" pitchFamily="18" charset="2"/>
              <a:buChar char=""/>
            </a:pPr>
            <a:r>
              <a:rPr lang="es-VE"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Fase III:</a:t>
            </a:r>
          </a:p>
        </p:txBody>
      </p:sp>
      <p:sp>
        <p:nvSpPr>
          <p:cNvPr id="16" name="CuadroTexto 47">
            <a:extLst>
              <a:ext uri="{FF2B5EF4-FFF2-40B4-BE49-F238E27FC236}">
                <a16:creationId xmlns:a16="http://schemas.microsoft.com/office/drawing/2014/main" id="{A5616ED2-9D0B-B76D-AF2D-63FD52485996}"/>
              </a:ext>
            </a:extLst>
          </p:cNvPr>
          <p:cNvSpPr txBox="1"/>
          <p:nvPr/>
        </p:nvSpPr>
        <p:spPr>
          <a:xfrm>
            <a:off x="7162900" y="2407606"/>
            <a:ext cx="3940427" cy="523220"/>
          </a:xfrm>
          <a:prstGeom prst="rect">
            <a:avLst/>
          </a:prstGeom>
          <a:noFill/>
        </p:spPr>
        <p:txBody>
          <a:bodyPr wrap="square">
            <a:spAutoFit/>
          </a:bodyPr>
          <a:lstStyle/>
          <a:p>
            <a:pPr marL="457200" indent="-457200">
              <a:buFont typeface="Arial" panose="020B0604020202020204" pitchFamily="34" charset="0"/>
              <a:buChar char="•"/>
            </a:pPr>
            <a:r>
              <a:rPr lang="es-VE"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Carteleras etc</a:t>
            </a:r>
            <a:r>
              <a:rPr lang="es-VE"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s-VE" sz="2800" dirty="0"/>
          </a:p>
        </p:txBody>
      </p:sp>
      <p:sp>
        <p:nvSpPr>
          <p:cNvPr id="17" name="CuadroTexto 60">
            <a:extLst>
              <a:ext uri="{FF2B5EF4-FFF2-40B4-BE49-F238E27FC236}">
                <a16:creationId xmlns:a16="http://schemas.microsoft.com/office/drawing/2014/main" id="{4D838D4B-A14E-3F4F-1994-4A82F4977642}"/>
              </a:ext>
            </a:extLst>
          </p:cNvPr>
          <p:cNvSpPr txBox="1"/>
          <p:nvPr/>
        </p:nvSpPr>
        <p:spPr>
          <a:xfrm>
            <a:off x="-43273" y="3684642"/>
            <a:ext cx="3700827" cy="523220"/>
          </a:xfrm>
          <a:prstGeom prst="rect">
            <a:avLst/>
          </a:prstGeom>
          <a:noFill/>
        </p:spPr>
        <p:txBody>
          <a:bodyPr wrap="square">
            <a:spAutoFit/>
          </a:bodyPr>
          <a:lstStyle/>
          <a:p>
            <a:r>
              <a:rPr lang="es-VE"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Aplicación Técnica</a:t>
            </a:r>
            <a:r>
              <a:rPr lang="es-VE"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s-VE" sz="2800" dirty="0"/>
          </a:p>
        </p:txBody>
      </p:sp>
      <p:sp>
        <p:nvSpPr>
          <p:cNvPr id="18" name="Abrir llave 61">
            <a:extLst>
              <a:ext uri="{FF2B5EF4-FFF2-40B4-BE49-F238E27FC236}">
                <a16:creationId xmlns:a16="http://schemas.microsoft.com/office/drawing/2014/main" id="{2C4C2F5C-6B54-FCE9-7218-F517F3D02F97}"/>
              </a:ext>
            </a:extLst>
          </p:cNvPr>
          <p:cNvSpPr/>
          <p:nvPr/>
        </p:nvSpPr>
        <p:spPr>
          <a:xfrm>
            <a:off x="2852316" y="2633919"/>
            <a:ext cx="1074149" cy="2919041"/>
          </a:xfrm>
          <a:prstGeom prst="leftBrace">
            <a:avLst>
              <a:gd name="adj1" fmla="val 8333"/>
              <a:gd name="adj2" fmla="val 2453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VE" dirty="0"/>
          </a:p>
        </p:txBody>
      </p:sp>
      <p:sp>
        <p:nvSpPr>
          <p:cNvPr id="19" name="CuadroTexto 62">
            <a:extLst>
              <a:ext uri="{FF2B5EF4-FFF2-40B4-BE49-F238E27FC236}">
                <a16:creationId xmlns:a16="http://schemas.microsoft.com/office/drawing/2014/main" id="{3D81FBE6-477A-9069-7A04-C264242EDCB4}"/>
              </a:ext>
            </a:extLst>
          </p:cNvPr>
          <p:cNvSpPr txBox="1"/>
          <p:nvPr/>
        </p:nvSpPr>
        <p:spPr>
          <a:xfrm>
            <a:off x="3604614" y="3021028"/>
            <a:ext cx="3700827" cy="954107"/>
          </a:xfrm>
          <a:prstGeom prst="rect">
            <a:avLst/>
          </a:prstGeom>
          <a:noFill/>
        </p:spPr>
        <p:txBody>
          <a:bodyPr wrap="square">
            <a:spAutoFit/>
          </a:bodyPr>
          <a:lstStyle/>
          <a:p>
            <a:r>
              <a:rPr lang="es-VE"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Se crean medios de </a:t>
            </a:r>
            <a:r>
              <a:rPr lang="es-VE"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Comunicación</a:t>
            </a:r>
            <a:r>
              <a:rPr lang="es-VE"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s-VE" sz="2800" b="1" dirty="0"/>
          </a:p>
        </p:txBody>
      </p:sp>
      <p:sp>
        <p:nvSpPr>
          <p:cNvPr id="20" name="Abrir llave 64">
            <a:extLst>
              <a:ext uri="{FF2B5EF4-FFF2-40B4-BE49-F238E27FC236}">
                <a16:creationId xmlns:a16="http://schemas.microsoft.com/office/drawing/2014/main" id="{723EA8CD-43E4-9BCA-3DE2-0FD0C34F55EE}"/>
              </a:ext>
            </a:extLst>
          </p:cNvPr>
          <p:cNvSpPr/>
          <p:nvPr/>
        </p:nvSpPr>
        <p:spPr>
          <a:xfrm>
            <a:off x="6616707" y="2368621"/>
            <a:ext cx="527910" cy="2108377"/>
          </a:xfrm>
          <a:prstGeom prst="leftBrace">
            <a:avLst>
              <a:gd name="adj1" fmla="val 8333"/>
              <a:gd name="adj2" fmla="val 4004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VE"/>
          </a:p>
        </p:txBody>
      </p:sp>
      <p:sp>
        <p:nvSpPr>
          <p:cNvPr id="21" name="CuadroTexto 65">
            <a:extLst>
              <a:ext uri="{FF2B5EF4-FFF2-40B4-BE49-F238E27FC236}">
                <a16:creationId xmlns:a16="http://schemas.microsoft.com/office/drawing/2014/main" id="{B928ADBB-C1F2-DB16-87CE-330F2FAE9F27}"/>
              </a:ext>
            </a:extLst>
          </p:cNvPr>
          <p:cNvSpPr txBox="1"/>
          <p:nvPr/>
        </p:nvSpPr>
        <p:spPr>
          <a:xfrm>
            <a:off x="3604614" y="4546007"/>
            <a:ext cx="3700827" cy="523220"/>
          </a:xfrm>
          <a:prstGeom prst="rect">
            <a:avLst/>
          </a:prstGeom>
          <a:noFill/>
        </p:spPr>
        <p:txBody>
          <a:bodyPr wrap="square">
            <a:spAutoFit/>
          </a:bodyPr>
          <a:lstStyle/>
          <a:p>
            <a:r>
              <a:rPr lang="es-VE"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Motivación</a:t>
            </a:r>
            <a:r>
              <a:rPr lang="es-VE"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s-VE" sz="2800" dirty="0"/>
          </a:p>
        </p:txBody>
      </p:sp>
      <p:sp>
        <p:nvSpPr>
          <p:cNvPr id="22" name="CuadroTexto 66">
            <a:extLst>
              <a:ext uri="{FF2B5EF4-FFF2-40B4-BE49-F238E27FC236}">
                <a16:creationId xmlns:a16="http://schemas.microsoft.com/office/drawing/2014/main" id="{2B2BEC28-0233-EB31-FD6C-E30447015247}"/>
              </a:ext>
            </a:extLst>
          </p:cNvPr>
          <p:cNvSpPr txBox="1"/>
          <p:nvPr/>
        </p:nvSpPr>
        <p:spPr>
          <a:xfrm>
            <a:off x="7158084" y="3011936"/>
            <a:ext cx="3700827" cy="523220"/>
          </a:xfrm>
          <a:prstGeom prst="rect">
            <a:avLst/>
          </a:prstGeom>
          <a:noFill/>
        </p:spPr>
        <p:txBody>
          <a:bodyPr wrap="square">
            <a:spAutoFit/>
          </a:bodyPr>
          <a:lstStyle/>
          <a:p>
            <a:pPr marL="457200" indent="-457200">
              <a:buFont typeface="Arial" panose="020B0604020202020204" pitchFamily="34" charset="0"/>
              <a:buChar char="•"/>
            </a:pPr>
            <a:r>
              <a:rPr lang="es-VE"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Empoderamiento</a:t>
            </a:r>
            <a:r>
              <a:rPr lang="es-VE"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s-VE" sz="2800" dirty="0"/>
          </a:p>
        </p:txBody>
      </p:sp>
      <p:sp>
        <p:nvSpPr>
          <p:cNvPr id="23" name="CuadroTexto 67">
            <a:extLst>
              <a:ext uri="{FF2B5EF4-FFF2-40B4-BE49-F238E27FC236}">
                <a16:creationId xmlns:a16="http://schemas.microsoft.com/office/drawing/2014/main" id="{9055BCDF-69C7-2425-B672-F6FD803D9FD9}"/>
              </a:ext>
            </a:extLst>
          </p:cNvPr>
          <p:cNvSpPr txBox="1"/>
          <p:nvPr/>
        </p:nvSpPr>
        <p:spPr>
          <a:xfrm>
            <a:off x="7172302" y="3531074"/>
            <a:ext cx="3940427" cy="523220"/>
          </a:xfrm>
          <a:prstGeom prst="rect">
            <a:avLst/>
          </a:prstGeom>
          <a:noFill/>
        </p:spPr>
        <p:txBody>
          <a:bodyPr wrap="square">
            <a:spAutoFit/>
          </a:bodyPr>
          <a:lstStyle/>
          <a:p>
            <a:pPr marL="457200" indent="-457200">
              <a:buFont typeface="Arial" panose="020B0604020202020204" pitchFamily="34" charset="0"/>
              <a:buChar char="•"/>
            </a:pPr>
            <a:r>
              <a:rPr lang="es-VE"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Integración.</a:t>
            </a:r>
            <a:endParaRPr lang="es-VE" sz="2800" dirty="0"/>
          </a:p>
        </p:txBody>
      </p:sp>
      <p:sp>
        <p:nvSpPr>
          <p:cNvPr id="24" name="CuadroTexto 68">
            <a:extLst>
              <a:ext uri="{FF2B5EF4-FFF2-40B4-BE49-F238E27FC236}">
                <a16:creationId xmlns:a16="http://schemas.microsoft.com/office/drawing/2014/main" id="{09DF0907-9AA9-EE00-8190-4670E2B4FC3E}"/>
              </a:ext>
            </a:extLst>
          </p:cNvPr>
          <p:cNvSpPr txBox="1"/>
          <p:nvPr/>
        </p:nvSpPr>
        <p:spPr>
          <a:xfrm>
            <a:off x="7172302" y="4031768"/>
            <a:ext cx="2228605" cy="523220"/>
          </a:xfrm>
          <a:prstGeom prst="rect">
            <a:avLst/>
          </a:prstGeom>
          <a:noFill/>
        </p:spPr>
        <p:txBody>
          <a:bodyPr wrap="square">
            <a:spAutoFit/>
          </a:bodyPr>
          <a:lstStyle/>
          <a:p>
            <a:pPr marL="457200" indent="-457200">
              <a:buFont typeface="Arial" panose="020B0604020202020204" pitchFamily="34" charset="0"/>
              <a:buChar char="•"/>
            </a:pPr>
            <a:r>
              <a:rPr lang="es-VE"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Pertenecía.</a:t>
            </a:r>
            <a:endParaRPr lang="es-VE" sz="2800" dirty="0"/>
          </a:p>
        </p:txBody>
      </p:sp>
      <p:sp>
        <p:nvSpPr>
          <p:cNvPr id="25" name="CuadroTexto 69">
            <a:extLst>
              <a:ext uri="{FF2B5EF4-FFF2-40B4-BE49-F238E27FC236}">
                <a16:creationId xmlns:a16="http://schemas.microsoft.com/office/drawing/2014/main" id="{B64457CC-3216-AA22-3E72-00FDFA5706E8}"/>
              </a:ext>
            </a:extLst>
          </p:cNvPr>
          <p:cNvSpPr txBox="1"/>
          <p:nvPr/>
        </p:nvSpPr>
        <p:spPr>
          <a:xfrm>
            <a:off x="7331800" y="4704521"/>
            <a:ext cx="4961874" cy="954107"/>
          </a:xfrm>
          <a:prstGeom prst="rect">
            <a:avLst/>
          </a:prstGeom>
          <a:noFill/>
        </p:spPr>
        <p:txBody>
          <a:bodyPr wrap="square">
            <a:spAutoFit/>
          </a:bodyPr>
          <a:lstStyle/>
          <a:p>
            <a:pPr marL="457200" indent="-457200">
              <a:buFont typeface="Arial" panose="020B0604020202020204" pitchFamily="34" charset="0"/>
              <a:buChar char="•"/>
            </a:pPr>
            <a:r>
              <a:rPr lang="es-VE"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Se fijan metas Empresariales coordinado por GGH</a:t>
            </a:r>
            <a:r>
              <a:rPr lang="es-VE"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s-VE" sz="2800" dirty="0"/>
          </a:p>
        </p:txBody>
      </p:sp>
      <p:sp>
        <p:nvSpPr>
          <p:cNvPr id="26" name="CuadroTexto 70">
            <a:extLst>
              <a:ext uri="{FF2B5EF4-FFF2-40B4-BE49-F238E27FC236}">
                <a16:creationId xmlns:a16="http://schemas.microsoft.com/office/drawing/2014/main" id="{77A9752C-8516-A190-7D12-AFB73EBE4E0E}"/>
              </a:ext>
            </a:extLst>
          </p:cNvPr>
          <p:cNvSpPr txBox="1"/>
          <p:nvPr/>
        </p:nvSpPr>
        <p:spPr>
          <a:xfrm>
            <a:off x="7240446" y="5529877"/>
            <a:ext cx="5834382" cy="954107"/>
          </a:xfrm>
          <a:prstGeom prst="rect">
            <a:avLst/>
          </a:prstGeom>
          <a:noFill/>
        </p:spPr>
        <p:txBody>
          <a:bodyPr wrap="square">
            <a:spAutoFit/>
          </a:bodyPr>
          <a:lstStyle/>
          <a:p>
            <a:pPr marL="457200" indent="-457200">
              <a:buFont typeface="Arial" panose="020B0604020202020204" pitchFamily="34" charset="0"/>
              <a:buChar char="•"/>
            </a:pPr>
            <a:r>
              <a:rPr lang="es-VE"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El reconocimiento en General coordinado por GGH</a:t>
            </a:r>
            <a:r>
              <a:rPr lang="es-VE"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s-VE" sz="2800" dirty="0"/>
          </a:p>
        </p:txBody>
      </p:sp>
      <p:sp>
        <p:nvSpPr>
          <p:cNvPr id="27" name="CuadroTexto 72">
            <a:extLst>
              <a:ext uri="{FF2B5EF4-FFF2-40B4-BE49-F238E27FC236}">
                <a16:creationId xmlns:a16="http://schemas.microsoft.com/office/drawing/2014/main" id="{89CF42CD-A18B-EC20-88DE-7A9D2507B642}"/>
              </a:ext>
            </a:extLst>
          </p:cNvPr>
          <p:cNvSpPr txBox="1"/>
          <p:nvPr/>
        </p:nvSpPr>
        <p:spPr>
          <a:xfrm>
            <a:off x="3625225" y="5092948"/>
            <a:ext cx="3700827" cy="523220"/>
          </a:xfrm>
          <a:prstGeom prst="rect">
            <a:avLst/>
          </a:prstGeom>
          <a:noFill/>
        </p:spPr>
        <p:txBody>
          <a:bodyPr wrap="square">
            <a:spAutoFit/>
          </a:bodyPr>
          <a:lstStyle/>
          <a:p>
            <a:r>
              <a:rPr lang="es-VE"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Para Adiestrados</a:t>
            </a:r>
            <a:r>
              <a:rPr lang="es-VE"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s-VE" sz="2800" dirty="0"/>
          </a:p>
        </p:txBody>
      </p:sp>
      <p:sp>
        <p:nvSpPr>
          <p:cNvPr id="28" name="Abrir llave 90">
            <a:extLst>
              <a:ext uri="{FF2B5EF4-FFF2-40B4-BE49-F238E27FC236}">
                <a16:creationId xmlns:a16="http://schemas.microsoft.com/office/drawing/2014/main" id="{E42D14F9-F72D-842B-9E7F-FA92895B71F0}"/>
              </a:ext>
            </a:extLst>
          </p:cNvPr>
          <p:cNvSpPr/>
          <p:nvPr/>
        </p:nvSpPr>
        <p:spPr>
          <a:xfrm>
            <a:off x="6336122" y="4783904"/>
            <a:ext cx="1074149" cy="1436692"/>
          </a:xfrm>
          <a:prstGeom prst="leftBrace">
            <a:avLst>
              <a:gd name="adj1" fmla="val 8333"/>
              <a:gd name="adj2" fmla="val 2544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VE"/>
          </a:p>
        </p:txBody>
      </p:sp>
      <p:sp>
        <p:nvSpPr>
          <p:cNvPr id="30" name="CuadroTexto 39">
            <a:extLst>
              <a:ext uri="{FF2B5EF4-FFF2-40B4-BE49-F238E27FC236}">
                <a16:creationId xmlns:a16="http://schemas.microsoft.com/office/drawing/2014/main" id="{E9C6554E-D806-A6F0-BA34-0A39AA4A9A3B}"/>
              </a:ext>
            </a:extLst>
          </p:cNvPr>
          <p:cNvSpPr txBox="1"/>
          <p:nvPr/>
        </p:nvSpPr>
        <p:spPr>
          <a:xfrm>
            <a:off x="5322678" y="4201611"/>
            <a:ext cx="3700827" cy="523220"/>
          </a:xfrm>
          <a:prstGeom prst="rect">
            <a:avLst/>
          </a:prstGeom>
          <a:noFill/>
        </p:spPr>
        <p:txBody>
          <a:bodyPr wrap="square">
            <a:spAutoFit/>
          </a:bodyPr>
          <a:lstStyle/>
          <a:p>
            <a:r>
              <a:rPr lang="es-VE"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Facilita</a:t>
            </a:r>
            <a:r>
              <a:rPr lang="es-VE"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dores</a:t>
            </a:r>
            <a:r>
              <a:rPr lang="es-VE"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s-VE" sz="2800" dirty="0"/>
          </a:p>
        </p:txBody>
      </p:sp>
      <p:sp>
        <p:nvSpPr>
          <p:cNvPr id="31" name="CuadroTexto 42">
            <a:extLst>
              <a:ext uri="{FF2B5EF4-FFF2-40B4-BE49-F238E27FC236}">
                <a16:creationId xmlns:a16="http://schemas.microsoft.com/office/drawing/2014/main" id="{DBF1F27D-AF23-DFFF-24D3-49E77F04CC38}"/>
              </a:ext>
            </a:extLst>
          </p:cNvPr>
          <p:cNvSpPr txBox="1"/>
          <p:nvPr/>
        </p:nvSpPr>
        <p:spPr>
          <a:xfrm>
            <a:off x="1630896" y="5924721"/>
            <a:ext cx="3700827" cy="523220"/>
          </a:xfrm>
          <a:prstGeom prst="rect">
            <a:avLst/>
          </a:prstGeom>
          <a:noFill/>
        </p:spPr>
        <p:txBody>
          <a:bodyPr wrap="square">
            <a:spAutoFit/>
          </a:bodyPr>
          <a:lstStyle/>
          <a:p>
            <a:r>
              <a:rPr lang="es-VE"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Comunicación H y V</a:t>
            </a:r>
            <a:r>
              <a:rPr lang="es-VE"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s-VE" sz="2800" dirty="0"/>
          </a:p>
        </p:txBody>
      </p:sp>
      <p:sp>
        <p:nvSpPr>
          <p:cNvPr id="32" name="CuadroTexto 45">
            <a:extLst>
              <a:ext uri="{FF2B5EF4-FFF2-40B4-BE49-F238E27FC236}">
                <a16:creationId xmlns:a16="http://schemas.microsoft.com/office/drawing/2014/main" id="{DF65444A-D5A0-B45B-622A-0B35882B5D10}"/>
              </a:ext>
            </a:extLst>
          </p:cNvPr>
          <p:cNvSpPr txBox="1"/>
          <p:nvPr/>
        </p:nvSpPr>
        <p:spPr>
          <a:xfrm>
            <a:off x="5258414" y="6067354"/>
            <a:ext cx="3700827" cy="523220"/>
          </a:xfrm>
          <a:prstGeom prst="rect">
            <a:avLst/>
          </a:prstGeom>
          <a:noFill/>
        </p:spPr>
        <p:txBody>
          <a:bodyPr wrap="square">
            <a:spAutoFit/>
          </a:bodyPr>
          <a:lstStyle/>
          <a:p>
            <a:r>
              <a:rPr lang="es-VE"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Adiestrados</a:t>
            </a:r>
            <a:r>
              <a:rPr lang="es-VE"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s-VE" sz="2800" dirty="0"/>
          </a:p>
        </p:txBody>
      </p:sp>
      <p:sp>
        <p:nvSpPr>
          <p:cNvPr id="33" name="CuadroTexto 46">
            <a:extLst>
              <a:ext uri="{FF2B5EF4-FFF2-40B4-BE49-F238E27FC236}">
                <a16:creationId xmlns:a16="http://schemas.microsoft.com/office/drawing/2014/main" id="{2670FCD7-AB5D-D83E-BDEC-4B7C616B31F0}"/>
              </a:ext>
            </a:extLst>
          </p:cNvPr>
          <p:cNvSpPr txBox="1"/>
          <p:nvPr/>
        </p:nvSpPr>
        <p:spPr>
          <a:xfrm>
            <a:off x="7617117" y="3904065"/>
            <a:ext cx="3700827" cy="523220"/>
          </a:xfrm>
          <a:prstGeom prst="rect">
            <a:avLst/>
          </a:prstGeom>
          <a:noFill/>
        </p:spPr>
        <p:txBody>
          <a:bodyPr wrap="square">
            <a:spAutoFit/>
          </a:bodyPr>
          <a:lstStyle/>
          <a:p>
            <a:r>
              <a:rPr lang="es-VE"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Monitorear</a:t>
            </a:r>
            <a:r>
              <a:rPr lang="es-VE"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s-VE" sz="2800" dirty="0"/>
          </a:p>
        </p:txBody>
      </p:sp>
      <p:sp>
        <p:nvSpPr>
          <p:cNvPr id="34" name="CuadroTexto 49">
            <a:extLst>
              <a:ext uri="{FF2B5EF4-FFF2-40B4-BE49-F238E27FC236}">
                <a16:creationId xmlns:a16="http://schemas.microsoft.com/office/drawing/2014/main" id="{428297D8-61A6-60FD-7DDD-1C27A44E999E}"/>
              </a:ext>
            </a:extLst>
          </p:cNvPr>
          <p:cNvSpPr txBox="1"/>
          <p:nvPr/>
        </p:nvSpPr>
        <p:spPr>
          <a:xfrm>
            <a:off x="7400520" y="4548143"/>
            <a:ext cx="4939270" cy="954107"/>
          </a:xfrm>
          <a:prstGeom prst="rect">
            <a:avLst/>
          </a:prstGeom>
          <a:noFill/>
        </p:spPr>
        <p:txBody>
          <a:bodyPr wrap="square">
            <a:spAutoFit/>
          </a:bodyPr>
          <a:lstStyle/>
          <a:p>
            <a:r>
              <a:rPr lang="es-VE"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Dirigir (de forma supervisada) en equipo</a:t>
            </a:r>
            <a:r>
              <a:rPr lang="es-VE"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s-VE" sz="2800" dirty="0"/>
          </a:p>
        </p:txBody>
      </p:sp>
      <p:sp>
        <p:nvSpPr>
          <p:cNvPr id="35" name="Abrir llave 51">
            <a:extLst>
              <a:ext uri="{FF2B5EF4-FFF2-40B4-BE49-F238E27FC236}">
                <a16:creationId xmlns:a16="http://schemas.microsoft.com/office/drawing/2014/main" id="{3D7BAEC9-6276-D0E0-0DD9-F3367A90EC83}"/>
              </a:ext>
            </a:extLst>
          </p:cNvPr>
          <p:cNvSpPr/>
          <p:nvPr/>
        </p:nvSpPr>
        <p:spPr>
          <a:xfrm>
            <a:off x="7127134" y="3842134"/>
            <a:ext cx="614900" cy="1736352"/>
          </a:xfrm>
          <a:prstGeom prst="leftBrace">
            <a:avLst>
              <a:gd name="adj1" fmla="val 8333"/>
              <a:gd name="adj2" fmla="val 2218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VE" dirty="0"/>
          </a:p>
        </p:txBody>
      </p:sp>
      <p:sp>
        <p:nvSpPr>
          <p:cNvPr id="36" name="Abrir llave 53">
            <a:extLst>
              <a:ext uri="{FF2B5EF4-FFF2-40B4-BE49-F238E27FC236}">
                <a16:creationId xmlns:a16="http://schemas.microsoft.com/office/drawing/2014/main" id="{C1B2E36C-7A65-C333-1FC4-FC33F6344253}"/>
              </a:ext>
            </a:extLst>
          </p:cNvPr>
          <p:cNvSpPr/>
          <p:nvPr/>
        </p:nvSpPr>
        <p:spPr>
          <a:xfrm>
            <a:off x="4760554" y="3997890"/>
            <a:ext cx="614900" cy="2791185"/>
          </a:xfrm>
          <a:prstGeom prst="leftBrace">
            <a:avLst>
              <a:gd name="adj1" fmla="val 8333"/>
              <a:gd name="adj2" fmla="val 8814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VE"/>
          </a:p>
        </p:txBody>
      </p:sp>
      <p:sp>
        <p:nvSpPr>
          <p:cNvPr id="37" name="CuadroTexto 58">
            <a:extLst>
              <a:ext uri="{FF2B5EF4-FFF2-40B4-BE49-F238E27FC236}">
                <a16:creationId xmlns:a16="http://schemas.microsoft.com/office/drawing/2014/main" id="{0571D662-DD19-F0C0-9150-CE1D8032E2D6}"/>
              </a:ext>
            </a:extLst>
          </p:cNvPr>
          <p:cNvSpPr txBox="1"/>
          <p:nvPr/>
        </p:nvSpPr>
        <p:spPr>
          <a:xfrm>
            <a:off x="7707870" y="5963244"/>
            <a:ext cx="3700827" cy="523220"/>
          </a:xfrm>
          <a:prstGeom prst="rect">
            <a:avLst/>
          </a:prstGeom>
          <a:noFill/>
        </p:spPr>
        <p:txBody>
          <a:bodyPr wrap="square">
            <a:spAutoFit/>
          </a:bodyPr>
          <a:lstStyle/>
          <a:p>
            <a:r>
              <a:rPr lang="es-VE"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Monitorear</a:t>
            </a:r>
            <a:r>
              <a:rPr lang="es-VE"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s-VE" sz="2800" dirty="0"/>
          </a:p>
        </p:txBody>
      </p:sp>
      <p:sp>
        <p:nvSpPr>
          <p:cNvPr id="38" name="Flecha: a la derecha con muesca 59">
            <a:extLst>
              <a:ext uri="{FF2B5EF4-FFF2-40B4-BE49-F238E27FC236}">
                <a16:creationId xmlns:a16="http://schemas.microsoft.com/office/drawing/2014/main" id="{44088C79-7A2D-C920-E12A-263EE16F545A}"/>
              </a:ext>
            </a:extLst>
          </p:cNvPr>
          <p:cNvSpPr/>
          <p:nvPr/>
        </p:nvSpPr>
        <p:spPr>
          <a:xfrm>
            <a:off x="7230013" y="6129812"/>
            <a:ext cx="405991" cy="285053"/>
          </a:xfrm>
          <a:prstGeom prst="notch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39" name="CuadroTexto 47">
            <a:extLst>
              <a:ext uri="{FF2B5EF4-FFF2-40B4-BE49-F238E27FC236}">
                <a16:creationId xmlns:a16="http://schemas.microsoft.com/office/drawing/2014/main" id="{C3243C32-2928-34AB-39C0-5060D374E3FA}"/>
              </a:ext>
            </a:extLst>
          </p:cNvPr>
          <p:cNvSpPr txBox="1"/>
          <p:nvPr/>
        </p:nvSpPr>
        <p:spPr>
          <a:xfrm>
            <a:off x="8888697" y="1765518"/>
            <a:ext cx="3940427" cy="523220"/>
          </a:xfrm>
          <a:prstGeom prst="rect">
            <a:avLst/>
          </a:prstGeom>
          <a:noFill/>
        </p:spPr>
        <p:txBody>
          <a:bodyPr wrap="square">
            <a:spAutoFit/>
          </a:bodyPr>
          <a:lstStyle/>
          <a:p>
            <a:pPr marL="457200" indent="-457200">
              <a:buFont typeface="Arial" panose="020B0604020202020204" pitchFamily="34" charset="0"/>
              <a:buChar char="•"/>
            </a:pPr>
            <a:r>
              <a:rPr lang="es-VE"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Bidireccionalidad</a:t>
            </a:r>
            <a:r>
              <a:rPr lang="es-VE"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s-VE" sz="2800" dirty="0"/>
          </a:p>
        </p:txBody>
      </p:sp>
    </p:spTree>
    <p:extLst>
      <p:ext uri="{BB962C8B-B14F-4D97-AF65-F5344CB8AC3E}">
        <p14:creationId xmlns:p14="http://schemas.microsoft.com/office/powerpoint/2010/main" val="2452731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xit" presetSubtype="32" fill="hold" grpId="1" nodeType="clickEffect">
                                  <p:stCondLst>
                                    <p:cond delay="0"/>
                                  </p:stCondLst>
                                  <p:childTnLst>
                                    <p:anim calcmode="lin" valueType="num">
                                      <p:cBhvr>
                                        <p:cTn id="16" dur="500"/>
                                        <p:tgtEl>
                                          <p:spTgt spid="13"/>
                                        </p:tgtEl>
                                        <p:attrNameLst>
                                          <p:attrName>ppt_w</p:attrName>
                                        </p:attrNameLst>
                                      </p:cBhvr>
                                      <p:tavLst>
                                        <p:tav tm="0">
                                          <p:val>
                                            <p:strVal val="ppt_w"/>
                                          </p:val>
                                        </p:tav>
                                        <p:tav tm="100000">
                                          <p:val>
                                            <p:fltVal val="0"/>
                                          </p:val>
                                        </p:tav>
                                      </p:tavLst>
                                    </p:anim>
                                    <p:anim calcmode="lin" valueType="num">
                                      <p:cBhvr>
                                        <p:cTn id="17" dur="500"/>
                                        <p:tgtEl>
                                          <p:spTgt spid="13"/>
                                        </p:tgtEl>
                                        <p:attrNameLst>
                                          <p:attrName>ppt_h</p:attrName>
                                        </p:attrNameLst>
                                      </p:cBhvr>
                                      <p:tavLst>
                                        <p:tav tm="0">
                                          <p:val>
                                            <p:strVal val="ppt_h"/>
                                          </p:val>
                                        </p:tav>
                                        <p:tav tm="100000">
                                          <p:val>
                                            <p:fltVal val="0"/>
                                          </p:val>
                                        </p:tav>
                                      </p:tavLst>
                                    </p:anim>
                                    <p:set>
                                      <p:cBhvr>
                                        <p:cTn id="18" dur="1" fill="hold">
                                          <p:stCondLst>
                                            <p:cond delay="499"/>
                                          </p:stCondLst>
                                        </p:cTn>
                                        <p:tgtEl>
                                          <p:spTgt spid="13"/>
                                        </p:tgtEl>
                                        <p:attrNameLst>
                                          <p:attrName>style.visibility</p:attrName>
                                        </p:attrNameLst>
                                      </p:cBhvr>
                                      <p:to>
                                        <p:strVal val="hidden"/>
                                      </p:to>
                                    </p:set>
                                  </p:childTnLst>
                                </p:cTn>
                              </p:par>
                              <p:par>
                                <p:cTn id="19" presetID="23" presetClass="exit" presetSubtype="32" fill="hold" grpId="1" nodeType="withEffect">
                                  <p:stCondLst>
                                    <p:cond delay="0"/>
                                  </p:stCondLst>
                                  <p:childTnLst>
                                    <p:anim calcmode="lin" valueType="num">
                                      <p:cBhvr>
                                        <p:cTn id="20" dur="500"/>
                                        <p:tgtEl>
                                          <p:spTgt spid="12"/>
                                        </p:tgtEl>
                                        <p:attrNameLst>
                                          <p:attrName>ppt_w</p:attrName>
                                        </p:attrNameLst>
                                      </p:cBhvr>
                                      <p:tavLst>
                                        <p:tav tm="0">
                                          <p:val>
                                            <p:strVal val="ppt_w"/>
                                          </p:val>
                                        </p:tav>
                                        <p:tav tm="100000">
                                          <p:val>
                                            <p:fltVal val="0"/>
                                          </p:val>
                                        </p:tav>
                                      </p:tavLst>
                                    </p:anim>
                                    <p:anim calcmode="lin" valueType="num">
                                      <p:cBhvr>
                                        <p:cTn id="21" dur="500"/>
                                        <p:tgtEl>
                                          <p:spTgt spid="12"/>
                                        </p:tgtEl>
                                        <p:attrNameLst>
                                          <p:attrName>ppt_h</p:attrName>
                                        </p:attrNameLst>
                                      </p:cBhvr>
                                      <p:tavLst>
                                        <p:tav tm="0">
                                          <p:val>
                                            <p:strVal val="ppt_h"/>
                                          </p:val>
                                        </p:tav>
                                        <p:tav tm="100000">
                                          <p:val>
                                            <p:fltVal val="0"/>
                                          </p:val>
                                        </p:tav>
                                      </p:tavLst>
                                    </p:anim>
                                    <p:set>
                                      <p:cBhvr>
                                        <p:cTn id="22" dur="1" fill="hold">
                                          <p:stCondLst>
                                            <p:cond delay="499"/>
                                          </p:stCondLst>
                                        </p:cTn>
                                        <p:tgtEl>
                                          <p:spTgt spid="12"/>
                                        </p:tgtEl>
                                        <p:attrNameLst>
                                          <p:attrName>style.visibility</p:attrName>
                                        </p:attrNameLst>
                                      </p:cBhvr>
                                      <p:to>
                                        <p:strVal val="hidden"/>
                                      </p:to>
                                    </p:set>
                                  </p:childTnLst>
                                </p:cTn>
                              </p:par>
                              <p:par>
                                <p:cTn id="23" presetID="23" presetClass="exit" presetSubtype="32" fill="hold" grpId="0" nodeType="withEffect">
                                  <p:stCondLst>
                                    <p:cond delay="0"/>
                                  </p:stCondLst>
                                  <p:childTnLst>
                                    <p:anim calcmode="lin" valueType="num">
                                      <p:cBhvr>
                                        <p:cTn id="24" dur="500"/>
                                        <p:tgtEl>
                                          <p:spTgt spid="9"/>
                                        </p:tgtEl>
                                        <p:attrNameLst>
                                          <p:attrName>ppt_w</p:attrName>
                                        </p:attrNameLst>
                                      </p:cBhvr>
                                      <p:tavLst>
                                        <p:tav tm="0">
                                          <p:val>
                                            <p:strVal val="ppt_w"/>
                                          </p:val>
                                        </p:tav>
                                        <p:tav tm="100000">
                                          <p:val>
                                            <p:fltVal val="0"/>
                                          </p:val>
                                        </p:tav>
                                      </p:tavLst>
                                    </p:anim>
                                    <p:anim calcmode="lin" valueType="num">
                                      <p:cBhvr>
                                        <p:cTn id="25" dur="500"/>
                                        <p:tgtEl>
                                          <p:spTgt spid="9"/>
                                        </p:tgtEl>
                                        <p:attrNameLst>
                                          <p:attrName>ppt_h</p:attrName>
                                        </p:attrNameLst>
                                      </p:cBhvr>
                                      <p:tavLst>
                                        <p:tav tm="0">
                                          <p:val>
                                            <p:strVal val="ppt_h"/>
                                          </p:val>
                                        </p:tav>
                                        <p:tav tm="100000">
                                          <p:val>
                                            <p:fltVal val="0"/>
                                          </p:val>
                                        </p:tav>
                                      </p:tavLst>
                                    </p:anim>
                                    <p:set>
                                      <p:cBhvr>
                                        <p:cTn id="26" dur="1" fill="hold">
                                          <p:stCondLst>
                                            <p:cond delay="499"/>
                                          </p:stCondLst>
                                        </p:cTn>
                                        <p:tgtEl>
                                          <p:spTgt spid="9"/>
                                        </p:tgtEl>
                                        <p:attrNameLst>
                                          <p:attrName>style.visibility</p:attrName>
                                        </p:attrNameLst>
                                      </p:cBhvr>
                                      <p:to>
                                        <p:strVal val="hidden"/>
                                      </p:to>
                                    </p:set>
                                  </p:childTnLst>
                                </p:cTn>
                              </p:par>
                            </p:childTnLst>
                          </p:cTn>
                        </p:par>
                        <p:par>
                          <p:cTn id="27" fill="hold">
                            <p:stCondLst>
                              <p:cond delay="500"/>
                            </p:stCondLst>
                            <p:childTnLst>
                              <p:par>
                                <p:cTn id="28" presetID="2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childTnLst>
                                </p:cTn>
                              </p:par>
                              <p:par>
                                <p:cTn id="36" presetID="23" presetClass="entr" presetSubtype="16"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anim calcmode="lin" valueType="num">
                                      <p:cBhvr>
                                        <p:cTn id="38" dur="500" fill="hold"/>
                                        <p:tgtEl>
                                          <p:spTgt spid="30"/>
                                        </p:tgtEl>
                                        <p:attrNameLst>
                                          <p:attrName>ppt_w</p:attrName>
                                        </p:attrNameLst>
                                      </p:cBhvr>
                                      <p:tavLst>
                                        <p:tav tm="0">
                                          <p:val>
                                            <p:fltVal val="0"/>
                                          </p:val>
                                        </p:tav>
                                        <p:tav tm="100000">
                                          <p:val>
                                            <p:strVal val="#ppt_w"/>
                                          </p:val>
                                        </p:tav>
                                      </p:tavLst>
                                    </p:anim>
                                    <p:anim calcmode="lin" valueType="num">
                                      <p:cBhvr>
                                        <p:cTn id="39" dur="500" fill="hold"/>
                                        <p:tgtEl>
                                          <p:spTgt spid="30"/>
                                        </p:tgtEl>
                                        <p:attrNameLst>
                                          <p:attrName>ppt_h</p:attrName>
                                        </p:attrNameLst>
                                      </p:cBhvr>
                                      <p:tavLst>
                                        <p:tav tm="0">
                                          <p:val>
                                            <p:fltVal val="0"/>
                                          </p:val>
                                        </p:tav>
                                        <p:tav tm="100000">
                                          <p:val>
                                            <p:strVal val="#ppt_h"/>
                                          </p:val>
                                        </p:tav>
                                      </p:tavLst>
                                    </p:anim>
                                  </p:childTnLst>
                                </p:cTn>
                              </p:par>
                              <p:par>
                                <p:cTn id="40" presetID="23" presetClass="entr" presetSubtype="16"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childTnLst>
                                </p:cTn>
                              </p:par>
                              <p:par>
                                <p:cTn id="44" presetID="23" presetClass="entr" presetSubtype="16"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p:cTn id="46" dur="500" fill="hold"/>
                                        <p:tgtEl>
                                          <p:spTgt spid="32"/>
                                        </p:tgtEl>
                                        <p:attrNameLst>
                                          <p:attrName>ppt_w</p:attrName>
                                        </p:attrNameLst>
                                      </p:cBhvr>
                                      <p:tavLst>
                                        <p:tav tm="0">
                                          <p:val>
                                            <p:fltVal val="0"/>
                                          </p:val>
                                        </p:tav>
                                        <p:tav tm="100000">
                                          <p:val>
                                            <p:strVal val="#ppt_w"/>
                                          </p:val>
                                        </p:tav>
                                      </p:tavLst>
                                    </p:anim>
                                    <p:anim calcmode="lin" valueType="num">
                                      <p:cBhvr>
                                        <p:cTn id="47" dur="500" fill="hold"/>
                                        <p:tgtEl>
                                          <p:spTgt spid="32"/>
                                        </p:tgtEl>
                                        <p:attrNameLst>
                                          <p:attrName>ppt_h</p:attrName>
                                        </p:attrNameLst>
                                      </p:cBhvr>
                                      <p:tavLst>
                                        <p:tav tm="0">
                                          <p:val>
                                            <p:fltVal val="0"/>
                                          </p:val>
                                        </p:tav>
                                        <p:tav tm="100000">
                                          <p:val>
                                            <p:strVal val="#ppt_h"/>
                                          </p:val>
                                        </p:tav>
                                      </p:tavLst>
                                    </p:anim>
                                  </p:childTnLst>
                                </p:cTn>
                              </p:par>
                              <p:par>
                                <p:cTn id="48" presetID="2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childTnLst>
                                </p:cTn>
                              </p:par>
                              <p:par>
                                <p:cTn id="56" presetID="23" presetClass="entr" presetSubtype="16" fill="hold" grpId="0" nodeType="with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p:cTn id="58" dur="500" fill="hold"/>
                                        <p:tgtEl>
                                          <p:spTgt spid="35"/>
                                        </p:tgtEl>
                                        <p:attrNameLst>
                                          <p:attrName>ppt_w</p:attrName>
                                        </p:attrNameLst>
                                      </p:cBhvr>
                                      <p:tavLst>
                                        <p:tav tm="0">
                                          <p:val>
                                            <p:fltVal val="0"/>
                                          </p:val>
                                        </p:tav>
                                        <p:tav tm="100000">
                                          <p:val>
                                            <p:strVal val="#ppt_w"/>
                                          </p:val>
                                        </p:tav>
                                      </p:tavLst>
                                    </p:anim>
                                    <p:anim calcmode="lin" valueType="num">
                                      <p:cBhvr>
                                        <p:cTn id="59" dur="500" fill="hold"/>
                                        <p:tgtEl>
                                          <p:spTgt spid="35"/>
                                        </p:tgtEl>
                                        <p:attrNameLst>
                                          <p:attrName>ppt_h</p:attrName>
                                        </p:attrNameLst>
                                      </p:cBhvr>
                                      <p:tavLst>
                                        <p:tav tm="0">
                                          <p:val>
                                            <p:fltVal val="0"/>
                                          </p:val>
                                        </p:tav>
                                        <p:tav tm="100000">
                                          <p:val>
                                            <p:strVal val="#ppt_h"/>
                                          </p:val>
                                        </p:tav>
                                      </p:tavLst>
                                    </p:anim>
                                  </p:childTnLst>
                                </p:cTn>
                              </p:par>
                              <p:par>
                                <p:cTn id="60" presetID="23" presetClass="entr" presetSubtype="16" fill="hold" grpId="0" nodeType="withEffect">
                                  <p:stCondLst>
                                    <p:cond delay="0"/>
                                  </p:stCondLst>
                                  <p:childTnLst>
                                    <p:set>
                                      <p:cBhvr>
                                        <p:cTn id="61" dur="1" fill="hold">
                                          <p:stCondLst>
                                            <p:cond delay="0"/>
                                          </p:stCondLst>
                                        </p:cTn>
                                        <p:tgtEl>
                                          <p:spTgt spid="36"/>
                                        </p:tgtEl>
                                        <p:attrNameLst>
                                          <p:attrName>style.visibility</p:attrName>
                                        </p:attrNameLst>
                                      </p:cBhvr>
                                      <p:to>
                                        <p:strVal val="visible"/>
                                      </p:to>
                                    </p:set>
                                    <p:anim calcmode="lin" valueType="num">
                                      <p:cBhvr>
                                        <p:cTn id="62" dur="500" fill="hold"/>
                                        <p:tgtEl>
                                          <p:spTgt spid="36"/>
                                        </p:tgtEl>
                                        <p:attrNameLst>
                                          <p:attrName>ppt_w</p:attrName>
                                        </p:attrNameLst>
                                      </p:cBhvr>
                                      <p:tavLst>
                                        <p:tav tm="0">
                                          <p:val>
                                            <p:fltVal val="0"/>
                                          </p:val>
                                        </p:tav>
                                        <p:tav tm="100000">
                                          <p:val>
                                            <p:strVal val="#ppt_w"/>
                                          </p:val>
                                        </p:tav>
                                      </p:tavLst>
                                    </p:anim>
                                    <p:anim calcmode="lin" valueType="num">
                                      <p:cBhvr>
                                        <p:cTn id="63" dur="500" fill="hold"/>
                                        <p:tgtEl>
                                          <p:spTgt spid="36"/>
                                        </p:tgtEl>
                                        <p:attrNameLst>
                                          <p:attrName>ppt_h</p:attrName>
                                        </p:attrNameLst>
                                      </p:cBhvr>
                                      <p:tavLst>
                                        <p:tav tm="0">
                                          <p:val>
                                            <p:fltVal val="0"/>
                                          </p:val>
                                        </p:tav>
                                        <p:tav tm="100000">
                                          <p:val>
                                            <p:strVal val="#ppt_h"/>
                                          </p:val>
                                        </p:tav>
                                      </p:tavLst>
                                    </p:anim>
                                  </p:childTnLst>
                                </p:cTn>
                              </p:par>
                              <p:par>
                                <p:cTn id="64" presetID="23" presetClass="entr" presetSubtype="16" fill="hold" grpId="0" nodeType="withEffect">
                                  <p:stCondLst>
                                    <p:cond delay="0"/>
                                  </p:stCondLst>
                                  <p:childTnLst>
                                    <p:set>
                                      <p:cBhvr>
                                        <p:cTn id="65" dur="1" fill="hold">
                                          <p:stCondLst>
                                            <p:cond delay="0"/>
                                          </p:stCondLst>
                                        </p:cTn>
                                        <p:tgtEl>
                                          <p:spTgt spid="37"/>
                                        </p:tgtEl>
                                        <p:attrNameLst>
                                          <p:attrName>style.visibility</p:attrName>
                                        </p:attrNameLst>
                                      </p:cBhvr>
                                      <p:to>
                                        <p:strVal val="visible"/>
                                      </p:to>
                                    </p:set>
                                    <p:anim calcmode="lin" valueType="num">
                                      <p:cBhvr>
                                        <p:cTn id="66" dur="500" fill="hold"/>
                                        <p:tgtEl>
                                          <p:spTgt spid="37"/>
                                        </p:tgtEl>
                                        <p:attrNameLst>
                                          <p:attrName>ppt_w</p:attrName>
                                        </p:attrNameLst>
                                      </p:cBhvr>
                                      <p:tavLst>
                                        <p:tav tm="0">
                                          <p:val>
                                            <p:fltVal val="0"/>
                                          </p:val>
                                        </p:tav>
                                        <p:tav tm="100000">
                                          <p:val>
                                            <p:strVal val="#ppt_w"/>
                                          </p:val>
                                        </p:tav>
                                      </p:tavLst>
                                    </p:anim>
                                    <p:anim calcmode="lin" valueType="num">
                                      <p:cBhvr>
                                        <p:cTn id="67" dur="500" fill="hold"/>
                                        <p:tgtEl>
                                          <p:spTgt spid="37"/>
                                        </p:tgtEl>
                                        <p:attrNameLst>
                                          <p:attrName>ppt_h</p:attrName>
                                        </p:attrNameLst>
                                      </p:cBhvr>
                                      <p:tavLst>
                                        <p:tav tm="0">
                                          <p:val>
                                            <p:fltVal val="0"/>
                                          </p:val>
                                        </p:tav>
                                        <p:tav tm="100000">
                                          <p:val>
                                            <p:strVal val="#ppt_h"/>
                                          </p:val>
                                        </p:tav>
                                      </p:tavLst>
                                    </p:anim>
                                  </p:childTnLst>
                                </p:cTn>
                              </p:par>
                              <p:par>
                                <p:cTn id="68" presetID="23" presetClass="entr" presetSubtype="16"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childTnLst>
                    </p:cTn>
                  </p:par>
                  <p:par>
                    <p:cTn id="72" fill="hold">
                      <p:stCondLst>
                        <p:cond delay="indefinite"/>
                      </p:stCondLst>
                      <p:childTnLst>
                        <p:par>
                          <p:cTn id="73" fill="hold">
                            <p:stCondLst>
                              <p:cond delay="0"/>
                            </p:stCondLst>
                            <p:childTnLst>
                              <p:par>
                                <p:cTn id="74" presetID="23" presetClass="exit" presetSubtype="32" fill="hold" grpId="1" nodeType="clickEffect">
                                  <p:stCondLst>
                                    <p:cond delay="0"/>
                                  </p:stCondLst>
                                  <p:childTnLst>
                                    <p:anim calcmode="lin" valueType="num">
                                      <p:cBhvr>
                                        <p:cTn id="75" dur="500"/>
                                        <p:tgtEl>
                                          <p:spTgt spid="11"/>
                                        </p:tgtEl>
                                        <p:attrNameLst>
                                          <p:attrName>ppt_w</p:attrName>
                                        </p:attrNameLst>
                                      </p:cBhvr>
                                      <p:tavLst>
                                        <p:tav tm="0">
                                          <p:val>
                                            <p:strVal val="ppt_w"/>
                                          </p:val>
                                        </p:tav>
                                        <p:tav tm="100000">
                                          <p:val>
                                            <p:fltVal val="0"/>
                                          </p:val>
                                        </p:tav>
                                      </p:tavLst>
                                    </p:anim>
                                    <p:anim calcmode="lin" valueType="num">
                                      <p:cBhvr>
                                        <p:cTn id="76" dur="500"/>
                                        <p:tgtEl>
                                          <p:spTgt spid="11"/>
                                        </p:tgtEl>
                                        <p:attrNameLst>
                                          <p:attrName>ppt_h</p:attrName>
                                        </p:attrNameLst>
                                      </p:cBhvr>
                                      <p:tavLst>
                                        <p:tav tm="0">
                                          <p:val>
                                            <p:strVal val="ppt_h"/>
                                          </p:val>
                                        </p:tav>
                                        <p:tav tm="100000">
                                          <p:val>
                                            <p:fltVal val="0"/>
                                          </p:val>
                                        </p:tav>
                                      </p:tavLst>
                                    </p:anim>
                                    <p:set>
                                      <p:cBhvr>
                                        <p:cTn id="77" dur="1" fill="hold">
                                          <p:stCondLst>
                                            <p:cond delay="499"/>
                                          </p:stCondLst>
                                        </p:cTn>
                                        <p:tgtEl>
                                          <p:spTgt spid="11"/>
                                        </p:tgtEl>
                                        <p:attrNameLst>
                                          <p:attrName>style.visibility</p:attrName>
                                        </p:attrNameLst>
                                      </p:cBhvr>
                                      <p:to>
                                        <p:strVal val="hidden"/>
                                      </p:to>
                                    </p:set>
                                  </p:childTnLst>
                                </p:cTn>
                              </p:par>
                              <p:par>
                                <p:cTn id="78" presetID="23" presetClass="exit" presetSubtype="32" fill="hold" grpId="1" nodeType="withEffect">
                                  <p:stCondLst>
                                    <p:cond delay="0"/>
                                  </p:stCondLst>
                                  <p:childTnLst>
                                    <p:anim calcmode="lin" valueType="num">
                                      <p:cBhvr>
                                        <p:cTn id="79" dur="500"/>
                                        <p:tgtEl>
                                          <p:spTgt spid="14"/>
                                        </p:tgtEl>
                                        <p:attrNameLst>
                                          <p:attrName>ppt_w</p:attrName>
                                        </p:attrNameLst>
                                      </p:cBhvr>
                                      <p:tavLst>
                                        <p:tav tm="0">
                                          <p:val>
                                            <p:strVal val="ppt_w"/>
                                          </p:val>
                                        </p:tav>
                                        <p:tav tm="100000">
                                          <p:val>
                                            <p:fltVal val="0"/>
                                          </p:val>
                                        </p:tav>
                                      </p:tavLst>
                                    </p:anim>
                                    <p:anim calcmode="lin" valueType="num">
                                      <p:cBhvr>
                                        <p:cTn id="80" dur="500"/>
                                        <p:tgtEl>
                                          <p:spTgt spid="14"/>
                                        </p:tgtEl>
                                        <p:attrNameLst>
                                          <p:attrName>ppt_h</p:attrName>
                                        </p:attrNameLst>
                                      </p:cBhvr>
                                      <p:tavLst>
                                        <p:tav tm="0">
                                          <p:val>
                                            <p:strVal val="ppt_h"/>
                                          </p:val>
                                        </p:tav>
                                        <p:tav tm="100000">
                                          <p:val>
                                            <p:fltVal val="0"/>
                                          </p:val>
                                        </p:tav>
                                      </p:tavLst>
                                    </p:anim>
                                    <p:set>
                                      <p:cBhvr>
                                        <p:cTn id="81" dur="1" fill="hold">
                                          <p:stCondLst>
                                            <p:cond delay="499"/>
                                          </p:stCondLst>
                                        </p:cTn>
                                        <p:tgtEl>
                                          <p:spTgt spid="14"/>
                                        </p:tgtEl>
                                        <p:attrNameLst>
                                          <p:attrName>style.visibility</p:attrName>
                                        </p:attrNameLst>
                                      </p:cBhvr>
                                      <p:to>
                                        <p:strVal val="hidden"/>
                                      </p:to>
                                    </p:set>
                                  </p:childTnLst>
                                </p:cTn>
                              </p:par>
                              <p:par>
                                <p:cTn id="82" presetID="23" presetClass="exit" presetSubtype="32" fill="hold" grpId="1" nodeType="withEffect">
                                  <p:stCondLst>
                                    <p:cond delay="0"/>
                                  </p:stCondLst>
                                  <p:childTnLst>
                                    <p:anim calcmode="lin" valueType="num">
                                      <p:cBhvr>
                                        <p:cTn id="83" dur="500"/>
                                        <p:tgtEl>
                                          <p:spTgt spid="30"/>
                                        </p:tgtEl>
                                        <p:attrNameLst>
                                          <p:attrName>ppt_w</p:attrName>
                                        </p:attrNameLst>
                                      </p:cBhvr>
                                      <p:tavLst>
                                        <p:tav tm="0">
                                          <p:val>
                                            <p:strVal val="ppt_w"/>
                                          </p:val>
                                        </p:tav>
                                        <p:tav tm="100000">
                                          <p:val>
                                            <p:fltVal val="0"/>
                                          </p:val>
                                        </p:tav>
                                      </p:tavLst>
                                    </p:anim>
                                    <p:anim calcmode="lin" valueType="num">
                                      <p:cBhvr>
                                        <p:cTn id="84" dur="500"/>
                                        <p:tgtEl>
                                          <p:spTgt spid="30"/>
                                        </p:tgtEl>
                                        <p:attrNameLst>
                                          <p:attrName>ppt_h</p:attrName>
                                        </p:attrNameLst>
                                      </p:cBhvr>
                                      <p:tavLst>
                                        <p:tav tm="0">
                                          <p:val>
                                            <p:strVal val="ppt_h"/>
                                          </p:val>
                                        </p:tav>
                                        <p:tav tm="100000">
                                          <p:val>
                                            <p:fltVal val="0"/>
                                          </p:val>
                                        </p:tav>
                                      </p:tavLst>
                                    </p:anim>
                                    <p:set>
                                      <p:cBhvr>
                                        <p:cTn id="85" dur="1" fill="hold">
                                          <p:stCondLst>
                                            <p:cond delay="499"/>
                                          </p:stCondLst>
                                        </p:cTn>
                                        <p:tgtEl>
                                          <p:spTgt spid="30"/>
                                        </p:tgtEl>
                                        <p:attrNameLst>
                                          <p:attrName>style.visibility</p:attrName>
                                        </p:attrNameLst>
                                      </p:cBhvr>
                                      <p:to>
                                        <p:strVal val="hidden"/>
                                      </p:to>
                                    </p:set>
                                  </p:childTnLst>
                                </p:cTn>
                              </p:par>
                              <p:par>
                                <p:cTn id="86" presetID="23" presetClass="exit" presetSubtype="32" fill="hold" grpId="1" nodeType="withEffect">
                                  <p:stCondLst>
                                    <p:cond delay="0"/>
                                  </p:stCondLst>
                                  <p:childTnLst>
                                    <p:anim calcmode="lin" valueType="num">
                                      <p:cBhvr>
                                        <p:cTn id="87" dur="500"/>
                                        <p:tgtEl>
                                          <p:spTgt spid="31"/>
                                        </p:tgtEl>
                                        <p:attrNameLst>
                                          <p:attrName>ppt_w</p:attrName>
                                        </p:attrNameLst>
                                      </p:cBhvr>
                                      <p:tavLst>
                                        <p:tav tm="0">
                                          <p:val>
                                            <p:strVal val="ppt_w"/>
                                          </p:val>
                                        </p:tav>
                                        <p:tav tm="100000">
                                          <p:val>
                                            <p:fltVal val="0"/>
                                          </p:val>
                                        </p:tav>
                                      </p:tavLst>
                                    </p:anim>
                                    <p:anim calcmode="lin" valueType="num">
                                      <p:cBhvr>
                                        <p:cTn id="88" dur="500"/>
                                        <p:tgtEl>
                                          <p:spTgt spid="31"/>
                                        </p:tgtEl>
                                        <p:attrNameLst>
                                          <p:attrName>ppt_h</p:attrName>
                                        </p:attrNameLst>
                                      </p:cBhvr>
                                      <p:tavLst>
                                        <p:tav tm="0">
                                          <p:val>
                                            <p:strVal val="ppt_h"/>
                                          </p:val>
                                        </p:tav>
                                        <p:tav tm="100000">
                                          <p:val>
                                            <p:fltVal val="0"/>
                                          </p:val>
                                        </p:tav>
                                      </p:tavLst>
                                    </p:anim>
                                    <p:set>
                                      <p:cBhvr>
                                        <p:cTn id="89" dur="1" fill="hold">
                                          <p:stCondLst>
                                            <p:cond delay="499"/>
                                          </p:stCondLst>
                                        </p:cTn>
                                        <p:tgtEl>
                                          <p:spTgt spid="31"/>
                                        </p:tgtEl>
                                        <p:attrNameLst>
                                          <p:attrName>style.visibility</p:attrName>
                                        </p:attrNameLst>
                                      </p:cBhvr>
                                      <p:to>
                                        <p:strVal val="hidden"/>
                                      </p:to>
                                    </p:set>
                                  </p:childTnLst>
                                </p:cTn>
                              </p:par>
                              <p:par>
                                <p:cTn id="90" presetID="23" presetClass="exit" presetSubtype="32" fill="hold" grpId="1" nodeType="withEffect">
                                  <p:stCondLst>
                                    <p:cond delay="0"/>
                                  </p:stCondLst>
                                  <p:childTnLst>
                                    <p:anim calcmode="lin" valueType="num">
                                      <p:cBhvr>
                                        <p:cTn id="91" dur="500"/>
                                        <p:tgtEl>
                                          <p:spTgt spid="32"/>
                                        </p:tgtEl>
                                        <p:attrNameLst>
                                          <p:attrName>ppt_w</p:attrName>
                                        </p:attrNameLst>
                                      </p:cBhvr>
                                      <p:tavLst>
                                        <p:tav tm="0">
                                          <p:val>
                                            <p:strVal val="ppt_w"/>
                                          </p:val>
                                        </p:tav>
                                        <p:tav tm="100000">
                                          <p:val>
                                            <p:fltVal val="0"/>
                                          </p:val>
                                        </p:tav>
                                      </p:tavLst>
                                    </p:anim>
                                    <p:anim calcmode="lin" valueType="num">
                                      <p:cBhvr>
                                        <p:cTn id="92" dur="500"/>
                                        <p:tgtEl>
                                          <p:spTgt spid="32"/>
                                        </p:tgtEl>
                                        <p:attrNameLst>
                                          <p:attrName>ppt_h</p:attrName>
                                        </p:attrNameLst>
                                      </p:cBhvr>
                                      <p:tavLst>
                                        <p:tav tm="0">
                                          <p:val>
                                            <p:strVal val="ppt_h"/>
                                          </p:val>
                                        </p:tav>
                                        <p:tav tm="100000">
                                          <p:val>
                                            <p:fltVal val="0"/>
                                          </p:val>
                                        </p:tav>
                                      </p:tavLst>
                                    </p:anim>
                                    <p:set>
                                      <p:cBhvr>
                                        <p:cTn id="93" dur="1" fill="hold">
                                          <p:stCondLst>
                                            <p:cond delay="499"/>
                                          </p:stCondLst>
                                        </p:cTn>
                                        <p:tgtEl>
                                          <p:spTgt spid="32"/>
                                        </p:tgtEl>
                                        <p:attrNameLst>
                                          <p:attrName>style.visibility</p:attrName>
                                        </p:attrNameLst>
                                      </p:cBhvr>
                                      <p:to>
                                        <p:strVal val="hidden"/>
                                      </p:to>
                                    </p:set>
                                  </p:childTnLst>
                                </p:cTn>
                              </p:par>
                              <p:par>
                                <p:cTn id="94" presetID="23" presetClass="exit" presetSubtype="32" fill="hold" grpId="1" nodeType="withEffect">
                                  <p:stCondLst>
                                    <p:cond delay="0"/>
                                  </p:stCondLst>
                                  <p:childTnLst>
                                    <p:anim calcmode="lin" valueType="num">
                                      <p:cBhvr>
                                        <p:cTn id="95" dur="500"/>
                                        <p:tgtEl>
                                          <p:spTgt spid="33"/>
                                        </p:tgtEl>
                                        <p:attrNameLst>
                                          <p:attrName>ppt_w</p:attrName>
                                        </p:attrNameLst>
                                      </p:cBhvr>
                                      <p:tavLst>
                                        <p:tav tm="0">
                                          <p:val>
                                            <p:strVal val="ppt_w"/>
                                          </p:val>
                                        </p:tav>
                                        <p:tav tm="100000">
                                          <p:val>
                                            <p:fltVal val="0"/>
                                          </p:val>
                                        </p:tav>
                                      </p:tavLst>
                                    </p:anim>
                                    <p:anim calcmode="lin" valueType="num">
                                      <p:cBhvr>
                                        <p:cTn id="96" dur="500"/>
                                        <p:tgtEl>
                                          <p:spTgt spid="33"/>
                                        </p:tgtEl>
                                        <p:attrNameLst>
                                          <p:attrName>ppt_h</p:attrName>
                                        </p:attrNameLst>
                                      </p:cBhvr>
                                      <p:tavLst>
                                        <p:tav tm="0">
                                          <p:val>
                                            <p:strVal val="ppt_h"/>
                                          </p:val>
                                        </p:tav>
                                        <p:tav tm="100000">
                                          <p:val>
                                            <p:fltVal val="0"/>
                                          </p:val>
                                        </p:tav>
                                      </p:tavLst>
                                    </p:anim>
                                    <p:set>
                                      <p:cBhvr>
                                        <p:cTn id="97" dur="1" fill="hold">
                                          <p:stCondLst>
                                            <p:cond delay="499"/>
                                          </p:stCondLst>
                                        </p:cTn>
                                        <p:tgtEl>
                                          <p:spTgt spid="33"/>
                                        </p:tgtEl>
                                        <p:attrNameLst>
                                          <p:attrName>style.visibility</p:attrName>
                                        </p:attrNameLst>
                                      </p:cBhvr>
                                      <p:to>
                                        <p:strVal val="hidden"/>
                                      </p:to>
                                    </p:set>
                                  </p:childTnLst>
                                </p:cTn>
                              </p:par>
                              <p:par>
                                <p:cTn id="98" presetID="23" presetClass="exit" presetSubtype="32" fill="hold" grpId="1" nodeType="withEffect">
                                  <p:stCondLst>
                                    <p:cond delay="0"/>
                                  </p:stCondLst>
                                  <p:childTnLst>
                                    <p:anim calcmode="lin" valueType="num">
                                      <p:cBhvr>
                                        <p:cTn id="99" dur="500"/>
                                        <p:tgtEl>
                                          <p:spTgt spid="34"/>
                                        </p:tgtEl>
                                        <p:attrNameLst>
                                          <p:attrName>ppt_w</p:attrName>
                                        </p:attrNameLst>
                                      </p:cBhvr>
                                      <p:tavLst>
                                        <p:tav tm="0">
                                          <p:val>
                                            <p:strVal val="ppt_w"/>
                                          </p:val>
                                        </p:tav>
                                        <p:tav tm="100000">
                                          <p:val>
                                            <p:fltVal val="0"/>
                                          </p:val>
                                        </p:tav>
                                      </p:tavLst>
                                    </p:anim>
                                    <p:anim calcmode="lin" valueType="num">
                                      <p:cBhvr>
                                        <p:cTn id="100" dur="500"/>
                                        <p:tgtEl>
                                          <p:spTgt spid="34"/>
                                        </p:tgtEl>
                                        <p:attrNameLst>
                                          <p:attrName>ppt_h</p:attrName>
                                        </p:attrNameLst>
                                      </p:cBhvr>
                                      <p:tavLst>
                                        <p:tav tm="0">
                                          <p:val>
                                            <p:strVal val="ppt_h"/>
                                          </p:val>
                                        </p:tav>
                                        <p:tav tm="100000">
                                          <p:val>
                                            <p:fltVal val="0"/>
                                          </p:val>
                                        </p:tav>
                                      </p:tavLst>
                                    </p:anim>
                                    <p:set>
                                      <p:cBhvr>
                                        <p:cTn id="101" dur="1" fill="hold">
                                          <p:stCondLst>
                                            <p:cond delay="499"/>
                                          </p:stCondLst>
                                        </p:cTn>
                                        <p:tgtEl>
                                          <p:spTgt spid="34"/>
                                        </p:tgtEl>
                                        <p:attrNameLst>
                                          <p:attrName>style.visibility</p:attrName>
                                        </p:attrNameLst>
                                      </p:cBhvr>
                                      <p:to>
                                        <p:strVal val="hidden"/>
                                      </p:to>
                                    </p:set>
                                  </p:childTnLst>
                                </p:cTn>
                              </p:par>
                              <p:par>
                                <p:cTn id="102" presetID="23" presetClass="exit" presetSubtype="32" fill="hold" grpId="1" nodeType="withEffect">
                                  <p:stCondLst>
                                    <p:cond delay="0"/>
                                  </p:stCondLst>
                                  <p:childTnLst>
                                    <p:anim calcmode="lin" valueType="num">
                                      <p:cBhvr>
                                        <p:cTn id="103" dur="500"/>
                                        <p:tgtEl>
                                          <p:spTgt spid="35"/>
                                        </p:tgtEl>
                                        <p:attrNameLst>
                                          <p:attrName>ppt_w</p:attrName>
                                        </p:attrNameLst>
                                      </p:cBhvr>
                                      <p:tavLst>
                                        <p:tav tm="0">
                                          <p:val>
                                            <p:strVal val="ppt_w"/>
                                          </p:val>
                                        </p:tav>
                                        <p:tav tm="100000">
                                          <p:val>
                                            <p:fltVal val="0"/>
                                          </p:val>
                                        </p:tav>
                                      </p:tavLst>
                                    </p:anim>
                                    <p:anim calcmode="lin" valueType="num">
                                      <p:cBhvr>
                                        <p:cTn id="104" dur="500"/>
                                        <p:tgtEl>
                                          <p:spTgt spid="35"/>
                                        </p:tgtEl>
                                        <p:attrNameLst>
                                          <p:attrName>ppt_h</p:attrName>
                                        </p:attrNameLst>
                                      </p:cBhvr>
                                      <p:tavLst>
                                        <p:tav tm="0">
                                          <p:val>
                                            <p:strVal val="ppt_h"/>
                                          </p:val>
                                        </p:tav>
                                        <p:tav tm="100000">
                                          <p:val>
                                            <p:fltVal val="0"/>
                                          </p:val>
                                        </p:tav>
                                      </p:tavLst>
                                    </p:anim>
                                    <p:set>
                                      <p:cBhvr>
                                        <p:cTn id="105" dur="1" fill="hold">
                                          <p:stCondLst>
                                            <p:cond delay="499"/>
                                          </p:stCondLst>
                                        </p:cTn>
                                        <p:tgtEl>
                                          <p:spTgt spid="35"/>
                                        </p:tgtEl>
                                        <p:attrNameLst>
                                          <p:attrName>style.visibility</p:attrName>
                                        </p:attrNameLst>
                                      </p:cBhvr>
                                      <p:to>
                                        <p:strVal val="hidden"/>
                                      </p:to>
                                    </p:set>
                                  </p:childTnLst>
                                </p:cTn>
                              </p:par>
                              <p:par>
                                <p:cTn id="106" presetID="23" presetClass="exit" presetSubtype="32" fill="hold" grpId="1" nodeType="withEffect">
                                  <p:stCondLst>
                                    <p:cond delay="0"/>
                                  </p:stCondLst>
                                  <p:childTnLst>
                                    <p:anim calcmode="lin" valueType="num">
                                      <p:cBhvr>
                                        <p:cTn id="107" dur="500"/>
                                        <p:tgtEl>
                                          <p:spTgt spid="36"/>
                                        </p:tgtEl>
                                        <p:attrNameLst>
                                          <p:attrName>ppt_w</p:attrName>
                                        </p:attrNameLst>
                                      </p:cBhvr>
                                      <p:tavLst>
                                        <p:tav tm="0">
                                          <p:val>
                                            <p:strVal val="ppt_w"/>
                                          </p:val>
                                        </p:tav>
                                        <p:tav tm="100000">
                                          <p:val>
                                            <p:fltVal val="0"/>
                                          </p:val>
                                        </p:tav>
                                      </p:tavLst>
                                    </p:anim>
                                    <p:anim calcmode="lin" valueType="num">
                                      <p:cBhvr>
                                        <p:cTn id="108" dur="500"/>
                                        <p:tgtEl>
                                          <p:spTgt spid="36"/>
                                        </p:tgtEl>
                                        <p:attrNameLst>
                                          <p:attrName>ppt_h</p:attrName>
                                        </p:attrNameLst>
                                      </p:cBhvr>
                                      <p:tavLst>
                                        <p:tav tm="0">
                                          <p:val>
                                            <p:strVal val="ppt_h"/>
                                          </p:val>
                                        </p:tav>
                                        <p:tav tm="100000">
                                          <p:val>
                                            <p:fltVal val="0"/>
                                          </p:val>
                                        </p:tav>
                                      </p:tavLst>
                                    </p:anim>
                                    <p:set>
                                      <p:cBhvr>
                                        <p:cTn id="109" dur="1" fill="hold">
                                          <p:stCondLst>
                                            <p:cond delay="499"/>
                                          </p:stCondLst>
                                        </p:cTn>
                                        <p:tgtEl>
                                          <p:spTgt spid="36"/>
                                        </p:tgtEl>
                                        <p:attrNameLst>
                                          <p:attrName>style.visibility</p:attrName>
                                        </p:attrNameLst>
                                      </p:cBhvr>
                                      <p:to>
                                        <p:strVal val="hidden"/>
                                      </p:to>
                                    </p:set>
                                  </p:childTnLst>
                                </p:cTn>
                              </p:par>
                              <p:par>
                                <p:cTn id="110" presetID="23" presetClass="exit" presetSubtype="32" fill="hold" grpId="1" nodeType="withEffect">
                                  <p:stCondLst>
                                    <p:cond delay="0"/>
                                  </p:stCondLst>
                                  <p:childTnLst>
                                    <p:anim calcmode="lin" valueType="num">
                                      <p:cBhvr>
                                        <p:cTn id="111" dur="500"/>
                                        <p:tgtEl>
                                          <p:spTgt spid="37"/>
                                        </p:tgtEl>
                                        <p:attrNameLst>
                                          <p:attrName>ppt_w</p:attrName>
                                        </p:attrNameLst>
                                      </p:cBhvr>
                                      <p:tavLst>
                                        <p:tav tm="0">
                                          <p:val>
                                            <p:strVal val="ppt_w"/>
                                          </p:val>
                                        </p:tav>
                                        <p:tav tm="100000">
                                          <p:val>
                                            <p:fltVal val="0"/>
                                          </p:val>
                                        </p:tav>
                                      </p:tavLst>
                                    </p:anim>
                                    <p:anim calcmode="lin" valueType="num">
                                      <p:cBhvr>
                                        <p:cTn id="112" dur="500"/>
                                        <p:tgtEl>
                                          <p:spTgt spid="37"/>
                                        </p:tgtEl>
                                        <p:attrNameLst>
                                          <p:attrName>ppt_h</p:attrName>
                                        </p:attrNameLst>
                                      </p:cBhvr>
                                      <p:tavLst>
                                        <p:tav tm="0">
                                          <p:val>
                                            <p:strVal val="ppt_h"/>
                                          </p:val>
                                        </p:tav>
                                        <p:tav tm="100000">
                                          <p:val>
                                            <p:fltVal val="0"/>
                                          </p:val>
                                        </p:tav>
                                      </p:tavLst>
                                    </p:anim>
                                    <p:set>
                                      <p:cBhvr>
                                        <p:cTn id="113" dur="1" fill="hold">
                                          <p:stCondLst>
                                            <p:cond delay="499"/>
                                          </p:stCondLst>
                                        </p:cTn>
                                        <p:tgtEl>
                                          <p:spTgt spid="37"/>
                                        </p:tgtEl>
                                        <p:attrNameLst>
                                          <p:attrName>style.visibility</p:attrName>
                                        </p:attrNameLst>
                                      </p:cBhvr>
                                      <p:to>
                                        <p:strVal val="hidden"/>
                                      </p:to>
                                    </p:set>
                                  </p:childTnLst>
                                </p:cTn>
                              </p:par>
                              <p:par>
                                <p:cTn id="114" presetID="23" presetClass="exit" presetSubtype="32" fill="hold" grpId="1" nodeType="withEffect">
                                  <p:stCondLst>
                                    <p:cond delay="0"/>
                                  </p:stCondLst>
                                  <p:childTnLst>
                                    <p:anim calcmode="lin" valueType="num">
                                      <p:cBhvr>
                                        <p:cTn id="115" dur="500"/>
                                        <p:tgtEl>
                                          <p:spTgt spid="38"/>
                                        </p:tgtEl>
                                        <p:attrNameLst>
                                          <p:attrName>ppt_w</p:attrName>
                                        </p:attrNameLst>
                                      </p:cBhvr>
                                      <p:tavLst>
                                        <p:tav tm="0">
                                          <p:val>
                                            <p:strVal val="ppt_w"/>
                                          </p:val>
                                        </p:tav>
                                        <p:tav tm="100000">
                                          <p:val>
                                            <p:fltVal val="0"/>
                                          </p:val>
                                        </p:tav>
                                      </p:tavLst>
                                    </p:anim>
                                    <p:anim calcmode="lin" valueType="num">
                                      <p:cBhvr>
                                        <p:cTn id="116" dur="500"/>
                                        <p:tgtEl>
                                          <p:spTgt spid="38"/>
                                        </p:tgtEl>
                                        <p:attrNameLst>
                                          <p:attrName>ppt_h</p:attrName>
                                        </p:attrNameLst>
                                      </p:cBhvr>
                                      <p:tavLst>
                                        <p:tav tm="0">
                                          <p:val>
                                            <p:strVal val="ppt_h"/>
                                          </p:val>
                                        </p:tav>
                                        <p:tav tm="100000">
                                          <p:val>
                                            <p:fltVal val="0"/>
                                          </p:val>
                                        </p:tav>
                                      </p:tavLst>
                                    </p:anim>
                                    <p:set>
                                      <p:cBhvr>
                                        <p:cTn id="117" dur="1" fill="hold">
                                          <p:stCondLst>
                                            <p:cond delay="499"/>
                                          </p:stCondLst>
                                        </p:cTn>
                                        <p:tgtEl>
                                          <p:spTgt spid="38"/>
                                        </p:tgtEl>
                                        <p:attrNameLst>
                                          <p:attrName>style.visibility</p:attrName>
                                        </p:attrNameLst>
                                      </p:cBhvr>
                                      <p:to>
                                        <p:strVal val="hidden"/>
                                      </p:to>
                                    </p:set>
                                  </p:childTnLst>
                                </p:cTn>
                              </p:par>
                            </p:childTnLst>
                          </p:cTn>
                        </p:par>
                        <p:par>
                          <p:cTn id="118" fill="hold">
                            <p:stCondLst>
                              <p:cond delay="500"/>
                            </p:stCondLst>
                            <p:childTnLst>
                              <p:par>
                                <p:cTn id="119" presetID="23" presetClass="entr" presetSubtype="16" fill="hold" grpId="0" nodeType="afterEffect">
                                  <p:stCondLst>
                                    <p:cond delay="0"/>
                                  </p:stCondLst>
                                  <p:childTnLst>
                                    <p:set>
                                      <p:cBhvr>
                                        <p:cTn id="120" dur="1" fill="hold">
                                          <p:stCondLst>
                                            <p:cond delay="0"/>
                                          </p:stCondLst>
                                        </p:cTn>
                                        <p:tgtEl>
                                          <p:spTgt spid="15"/>
                                        </p:tgtEl>
                                        <p:attrNameLst>
                                          <p:attrName>style.visibility</p:attrName>
                                        </p:attrNameLst>
                                      </p:cBhvr>
                                      <p:to>
                                        <p:strVal val="visible"/>
                                      </p:to>
                                    </p:set>
                                    <p:anim calcmode="lin" valueType="num">
                                      <p:cBhvr>
                                        <p:cTn id="121" dur="500" fill="hold"/>
                                        <p:tgtEl>
                                          <p:spTgt spid="15"/>
                                        </p:tgtEl>
                                        <p:attrNameLst>
                                          <p:attrName>ppt_w</p:attrName>
                                        </p:attrNameLst>
                                      </p:cBhvr>
                                      <p:tavLst>
                                        <p:tav tm="0">
                                          <p:val>
                                            <p:fltVal val="0"/>
                                          </p:val>
                                        </p:tav>
                                        <p:tav tm="100000">
                                          <p:val>
                                            <p:strVal val="#ppt_w"/>
                                          </p:val>
                                        </p:tav>
                                      </p:tavLst>
                                    </p:anim>
                                    <p:anim calcmode="lin" valueType="num">
                                      <p:cBhvr>
                                        <p:cTn id="122" dur="500" fill="hold"/>
                                        <p:tgtEl>
                                          <p:spTgt spid="15"/>
                                        </p:tgtEl>
                                        <p:attrNameLst>
                                          <p:attrName>ppt_h</p:attrName>
                                        </p:attrNameLst>
                                      </p:cBhvr>
                                      <p:tavLst>
                                        <p:tav tm="0">
                                          <p:val>
                                            <p:fltVal val="0"/>
                                          </p:val>
                                        </p:tav>
                                        <p:tav tm="100000">
                                          <p:val>
                                            <p:strVal val="#ppt_h"/>
                                          </p:val>
                                        </p:tav>
                                      </p:tavLst>
                                    </p:anim>
                                  </p:childTnLst>
                                </p:cTn>
                              </p:par>
                              <p:par>
                                <p:cTn id="123" presetID="23" presetClass="entr" presetSubtype="16" fill="hold" grpId="0" nodeType="withEffect">
                                  <p:stCondLst>
                                    <p:cond delay="0"/>
                                  </p:stCondLst>
                                  <p:childTnLst>
                                    <p:set>
                                      <p:cBhvr>
                                        <p:cTn id="124" dur="1" fill="hold">
                                          <p:stCondLst>
                                            <p:cond delay="0"/>
                                          </p:stCondLst>
                                        </p:cTn>
                                        <p:tgtEl>
                                          <p:spTgt spid="10"/>
                                        </p:tgtEl>
                                        <p:attrNameLst>
                                          <p:attrName>style.visibility</p:attrName>
                                        </p:attrNameLst>
                                      </p:cBhvr>
                                      <p:to>
                                        <p:strVal val="visible"/>
                                      </p:to>
                                    </p:set>
                                    <p:anim calcmode="lin" valueType="num">
                                      <p:cBhvr>
                                        <p:cTn id="125" dur="500" fill="hold"/>
                                        <p:tgtEl>
                                          <p:spTgt spid="10"/>
                                        </p:tgtEl>
                                        <p:attrNameLst>
                                          <p:attrName>ppt_w</p:attrName>
                                        </p:attrNameLst>
                                      </p:cBhvr>
                                      <p:tavLst>
                                        <p:tav tm="0">
                                          <p:val>
                                            <p:fltVal val="0"/>
                                          </p:val>
                                        </p:tav>
                                        <p:tav tm="100000">
                                          <p:val>
                                            <p:strVal val="#ppt_w"/>
                                          </p:val>
                                        </p:tav>
                                      </p:tavLst>
                                    </p:anim>
                                    <p:anim calcmode="lin" valueType="num">
                                      <p:cBhvr>
                                        <p:cTn id="126"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127" fill="hold">
                      <p:stCondLst>
                        <p:cond delay="indefinite"/>
                      </p:stCondLst>
                      <p:childTnLst>
                        <p:par>
                          <p:cTn id="128" fill="hold">
                            <p:stCondLst>
                              <p:cond delay="0"/>
                            </p:stCondLst>
                            <p:childTnLst>
                              <p:par>
                                <p:cTn id="129" presetID="23" presetClass="exit" presetSubtype="32" fill="hold" grpId="1" nodeType="clickEffect">
                                  <p:stCondLst>
                                    <p:cond delay="0"/>
                                  </p:stCondLst>
                                  <p:childTnLst>
                                    <p:anim calcmode="lin" valueType="num">
                                      <p:cBhvr>
                                        <p:cTn id="130" dur="500"/>
                                        <p:tgtEl>
                                          <p:spTgt spid="10"/>
                                        </p:tgtEl>
                                        <p:attrNameLst>
                                          <p:attrName>ppt_w</p:attrName>
                                        </p:attrNameLst>
                                      </p:cBhvr>
                                      <p:tavLst>
                                        <p:tav tm="0">
                                          <p:val>
                                            <p:strVal val="ppt_w"/>
                                          </p:val>
                                        </p:tav>
                                        <p:tav tm="100000">
                                          <p:val>
                                            <p:fltVal val="0"/>
                                          </p:val>
                                        </p:tav>
                                      </p:tavLst>
                                    </p:anim>
                                    <p:anim calcmode="lin" valueType="num">
                                      <p:cBhvr>
                                        <p:cTn id="131" dur="500"/>
                                        <p:tgtEl>
                                          <p:spTgt spid="10"/>
                                        </p:tgtEl>
                                        <p:attrNameLst>
                                          <p:attrName>ppt_h</p:attrName>
                                        </p:attrNameLst>
                                      </p:cBhvr>
                                      <p:tavLst>
                                        <p:tav tm="0">
                                          <p:val>
                                            <p:strVal val="ppt_h"/>
                                          </p:val>
                                        </p:tav>
                                        <p:tav tm="100000">
                                          <p:val>
                                            <p:fltVal val="0"/>
                                          </p:val>
                                        </p:tav>
                                      </p:tavLst>
                                    </p:anim>
                                    <p:set>
                                      <p:cBhvr>
                                        <p:cTn id="132" dur="1" fill="hold">
                                          <p:stCondLst>
                                            <p:cond delay="499"/>
                                          </p:stCondLst>
                                        </p:cTn>
                                        <p:tgtEl>
                                          <p:spTgt spid="10"/>
                                        </p:tgtEl>
                                        <p:attrNameLst>
                                          <p:attrName>style.visibility</p:attrName>
                                        </p:attrNameLst>
                                      </p:cBhvr>
                                      <p:to>
                                        <p:strVal val="hidden"/>
                                      </p:to>
                                    </p:set>
                                  </p:childTnLst>
                                </p:cTn>
                              </p:par>
                            </p:childTnLst>
                          </p:cTn>
                        </p:par>
                        <p:par>
                          <p:cTn id="133" fill="hold">
                            <p:stCondLst>
                              <p:cond delay="500"/>
                            </p:stCondLst>
                            <p:childTnLst>
                              <p:par>
                                <p:cTn id="134" presetID="23" presetClass="entr" presetSubtype="16" fill="hold" grpId="0" nodeType="afterEffect">
                                  <p:stCondLst>
                                    <p:cond delay="0"/>
                                  </p:stCondLst>
                                  <p:childTnLst>
                                    <p:set>
                                      <p:cBhvr>
                                        <p:cTn id="135" dur="1" fill="hold">
                                          <p:stCondLst>
                                            <p:cond delay="0"/>
                                          </p:stCondLst>
                                        </p:cTn>
                                        <p:tgtEl>
                                          <p:spTgt spid="16"/>
                                        </p:tgtEl>
                                        <p:attrNameLst>
                                          <p:attrName>style.visibility</p:attrName>
                                        </p:attrNameLst>
                                      </p:cBhvr>
                                      <p:to>
                                        <p:strVal val="visible"/>
                                      </p:to>
                                    </p:set>
                                    <p:anim calcmode="lin" valueType="num">
                                      <p:cBhvr>
                                        <p:cTn id="136" dur="500" fill="hold"/>
                                        <p:tgtEl>
                                          <p:spTgt spid="16"/>
                                        </p:tgtEl>
                                        <p:attrNameLst>
                                          <p:attrName>ppt_w</p:attrName>
                                        </p:attrNameLst>
                                      </p:cBhvr>
                                      <p:tavLst>
                                        <p:tav tm="0">
                                          <p:val>
                                            <p:fltVal val="0"/>
                                          </p:val>
                                        </p:tav>
                                        <p:tav tm="100000">
                                          <p:val>
                                            <p:strVal val="#ppt_w"/>
                                          </p:val>
                                        </p:tav>
                                      </p:tavLst>
                                    </p:anim>
                                    <p:anim calcmode="lin" valueType="num">
                                      <p:cBhvr>
                                        <p:cTn id="137" dur="500" fill="hold"/>
                                        <p:tgtEl>
                                          <p:spTgt spid="16"/>
                                        </p:tgtEl>
                                        <p:attrNameLst>
                                          <p:attrName>ppt_h</p:attrName>
                                        </p:attrNameLst>
                                      </p:cBhvr>
                                      <p:tavLst>
                                        <p:tav tm="0">
                                          <p:val>
                                            <p:fltVal val="0"/>
                                          </p:val>
                                        </p:tav>
                                        <p:tav tm="100000">
                                          <p:val>
                                            <p:strVal val="#ppt_h"/>
                                          </p:val>
                                        </p:tav>
                                      </p:tavLst>
                                    </p:anim>
                                  </p:childTnLst>
                                </p:cTn>
                              </p:par>
                              <p:par>
                                <p:cTn id="138" presetID="23" presetClass="entr" presetSubtype="16" fill="hold" grpId="0" nodeType="withEffect">
                                  <p:stCondLst>
                                    <p:cond delay="0"/>
                                  </p:stCondLst>
                                  <p:childTnLst>
                                    <p:set>
                                      <p:cBhvr>
                                        <p:cTn id="139" dur="1" fill="hold">
                                          <p:stCondLst>
                                            <p:cond delay="0"/>
                                          </p:stCondLst>
                                        </p:cTn>
                                        <p:tgtEl>
                                          <p:spTgt spid="17"/>
                                        </p:tgtEl>
                                        <p:attrNameLst>
                                          <p:attrName>style.visibility</p:attrName>
                                        </p:attrNameLst>
                                      </p:cBhvr>
                                      <p:to>
                                        <p:strVal val="visible"/>
                                      </p:to>
                                    </p:set>
                                    <p:anim calcmode="lin" valueType="num">
                                      <p:cBhvr>
                                        <p:cTn id="140" dur="500" fill="hold"/>
                                        <p:tgtEl>
                                          <p:spTgt spid="17"/>
                                        </p:tgtEl>
                                        <p:attrNameLst>
                                          <p:attrName>ppt_w</p:attrName>
                                        </p:attrNameLst>
                                      </p:cBhvr>
                                      <p:tavLst>
                                        <p:tav tm="0">
                                          <p:val>
                                            <p:fltVal val="0"/>
                                          </p:val>
                                        </p:tav>
                                        <p:tav tm="100000">
                                          <p:val>
                                            <p:strVal val="#ppt_w"/>
                                          </p:val>
                                        </p:tav>
                                      </p:tavLst>
                                    </p:anim>
                                    <p:anim calcmode="lin" valueType="num">
                                      <p:cBhvr>
                                        <p:cTn id="141" dur="500" fill="hold"/>
                                        <p:tgtEl>
                                          <p:spTgt spid="17"/>
                                        </p:tgtEl>
                                        <p:attrNameLst>
                                          <p:attrName>ppt_h</p:attrName>
                                        </p:attrNameLst>
                                      </p:cBhvr>
                                      <p:tavLst>
                                        <p:tav tm="0">
                                          <p:val>
                                            <p:fltVal val="0"/>
                                          </p:val>
                                        </p:tav>
                                        <p:tav tm="100000">
                                          <p:val>
                                            <p:strVal val="#ppt_h"/>
                                          </p:val>
                                        </p:tav>
                                      </p:tavLst>
                                    </p:anim>
                                  </p:childTnLst>
                                </p:cTn>
                              </p:par>
                              <p:par>
                                <p:cTn id="142" presetID="23" presetClass="entr" presetSubtype="16"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childTnLst>
                                </p:cTn>
                              </p:par>
                              <p:par>
                                <p:cTn id="146" presetID="23" presetClass="entr" presetSubtype="16" fill="hold" grpId="0" nodeType="withEffect">
                                  <p:stCondLst>
                                    <p:cond delay="0"/>
                                  </p:stCondLst>
                                  <p:childTnLst>
                                    <p:set>
                                      <p:cBhvr>
                                        <p:cTn id="147" dur="1" fill="hold">
                                          <p:stCondLst>
                                            <p:cond delay="0"/>
                                          </p:stCondLst>
                                        </p:cTn>
                                        <p:tgtEl>
                                          <p:spTgt spid="19"/>
                                        </p:tgtEl>
                                        <p:attrNameLst>
                                          <p:attrName>style.visibility</p:attrName>
                                        </p:attrNameLst>
                                      </p:cBhvr>
                                      <p:to>
                                        <p:strVal val="visible"/>
                                      </p:to>
                                    </p:set>
                                    <p:anim calcmode="lin" valueType="num">
                                      <p:cBhvr>
                                        <p:cTn id="148" dur="500" fill="hold"/>
                                        <p:tgtEl>
                                          <p:spTgt spid="19"/>
                                        </p:tgtEl>
                                        <p:attrNameLst>
                                          <p:attrName>ppt_w</p:attrName>
                                        </p:attrNameLst>
                                      </p:cBhvr>
                                      <p:tavLst>
                                        <p:tav tm="0">
                                          <p:val>
                                            <p:fltVal val="0"/>
                                          </p:val>
                                        </p:tav>
                                        <p:tav tm="100000">
                                          <p:val>
                                            <p:strVal val="#ppt_w"/>
                                          </p:val>
                                        </p:tav>
                                      </p:tavLst>
                                    </p:anim>
                                    <p:anim calcmode="lin" valueType="num">
                                      <p:cBhvr>
                                        <p:cTn id="149" dur="500" fill="hold"/>
                                        <p:tgtEl>
                                          <p:spTgt spid="19"/>
                                        </p:tgtEl>
                                        <p:attrNameLst>
                                          <p:attrName>ppt_h</p:attrName>
                                        </p:attrNameLst>
                                      </p:cBhvr>
                                      <p:tavLst>
                                        <p:tav tm="0">
                                          <p:val>
                                            <p:fltVal val="0"/>
                                          </p:val>
                                        </p:tav>
                                        <p:tav tm="100000">
                                          <p:val>
                                            <p:strVal val="#ppt_h"/>
                                          </p:val>
                                        </p:tav>
                                      </p:tavLst>
                                    </p:anim>
                                  </p:childTnLst>
                                </p:cTn>
                              </p:par>
                              <p:par>
                                <p:cTn id="150" presetID="23" presetClass="entr" presetSubtype="16" fill="hold" grpId="0" nodeType="withEffect">
                                  <p:stCondLst>
                                    <p:cond delay="0"/>
                                  </p:stCondLst>
                                  <p:childTnLst>
                                    <p:set>
                                      <p:cBhvr>
                                        <p:cTn id="151" dur="1" fill="hold">
                                          <p:stCondLst>
                                            <p:cond delay="0"/>
                                          </p:stCondLst>
                                        </p:cTn>
                                        <p:tgtEl>
                                          <p:spTgt spid="20"/>
                                        </p:tgtEl>
                                        <p:attrNameLst>
                                          <p:attrName>style.visibility</p:attrName>
                                        </p:attrNameLst>
                                      </p:cBhvr>
                                      <p:to>
                                        <p:strVal val="visible"/>
                                      </p:to>
                                    </p:set>
                                    <p:anim calcmode="lin" valueType="num">
                                      <p:cBhvr>
                                        <p:cTn id="152" dur="500" fill="hold"/>
                                        <p:tgtEl>
                                          <p:spTgt spid="20"/>
                                        </p:tgtEl>
                                        <p:attrNameLst>
                                          <p:attrName>ppt_w</p:attrName>
                                        </p:attrNameLst>
                                      </p:cBhvr>
                                      <p:tavLst>
                                        <p:tav tm="0">
                                          <p:val>
                                            <p:fltVal val="0"/>
                                          </p:val>
                                        </p:tav>
                                        <p:tav tm="100000">
                                          <p:val>
                                            <p:strVal val="#ppt_w"/>
                                          </p:val>
                                        </p:tav>
                                      </p:tavLst>
                                    </p:anim>
                                    <p:anim calcmode="lin" valueType="num">
                                      <p:cBhvr>
                                        <p:cTn id="153" dur="500" fill="hold"/>
                                        <p:tgtEl>
                                          <p:spTgt spid="20"/>
                                        </p:tgtEl>
                                        <p:attrNameLst>
                                          <p:attrName>ppt_h</p:attrName>
                                        </p:attrNameLst>
                                      </p:cBhvr>
                                      <p:tavLst>
                                        <p:tav tm="0">
                                          <p:val>
                                            <p:fltVal val="0"/>
                                          </p:val>
                                        </p:tav>
                                        <p:tav tm="100000">
                                          <p:val>
                                            <p:strVal val="#ppt_h"/>
                                          </p:val>
                                        </p:tav>
                                      </p:tavLst>
                                    </p:anim>
                                  </p:childTnLst>
                                </p:cTn>
                              </p:par>
                              <p:par>
                                <p:cTn id="154" presetID="23" presetClass="entr" presetSubtype="16" fill="hold" grpId="0" nodeType="withEffect">
                                  <p:stCondLst>
                                    <p:cond delay="0"/>
                                  </p:stCondLst>
                                  <p:childTnLst>
                                    <p:set>
                                      <p:cBhvr>
                                        <p:cTn id="155" dur="1" fill="hold">
                                          <p:stCondLst>
                                            <p:cond delay="0"/>
                                          </p:stCondLst>
                                        </p:cTn>
                                        <p:tgtEl>
                                          <p:spTgt spid="21"/>
                                        </p:tgtEl>
                                        <p:attrNameLst>
                                          <p:attrName>style.visibility</p:attrName>
                                        </p:attrNameLst>
                                      </p:cBhvr>
                                      <p:to>
                                        <p:strVal val="visible"/>
                                      </p:to>
                                    </p:set>
                                    <p:anim calcmode="lin" valueType="num">
                                      <p:cBhvr>
                                        <p:cTn id="156" dur="500" fill="hold"/>
                                        <p:tgtEl>
                                          <p:spTgt spid="21"/>
                                        </p:tgtEl>
                                        <p:attrNameLst>
                                          <p:attrName>ppt_w</p:attrName>
                                        </p:attrNameLst>
                                      </p:cBhvr>
                                      <p:tavLst>
                                        <p:tav tm="0">
                                          <p:val>
                                            <p:fltVal val="0"/>
                                          </p:val>
                                        </p:tav>
                                        <p:tav tm="100000">
                                          <p:val>
                                            <p:strVal val="#ppt_w"/>
                                          </p:val>
                                        </p:tav>
                                      </p:tavLst>
                                    </p:anim>
                                    <p:anim calcmode="lin" valueType="num">
                                      <p:cBhvr>
                                        <p:cTn id="157" dur="500" fill="hold"/>
                                        <p:tgtEl>
                                          <p:spTgt spid="21"/>
                                        </p:tgtEl>
                                        <p:attrNameLst>
                                          <p:attrName>ppt_h</p:attrName>
                                        </p:attrNameLst>
                                      </p:cBhvr>
                                      <p:tavLst>
                                        <p:tav tm="0">
                                          <p:val>
                                            <p:fltVal val="0"/>
                                          </p:val>
                                        </p:tav>
                                        <p:tav tm="100000">
                                          <p:val>
                                            <p:strVal val="#ppt_h"/>
                                          </p:val>
                                        </p:tav>
                                      </p:tavLst>
                                    </p:anim>
                                  </p:childTnLst>
                                </p:cTn>
                              </p:par>
                              <p:par>
                                <p:cTn id="158" presetID="23" presetClass="entr" presetSubtype="16" fill="hold" grpId="0" nodeType="withEffect">
                                  <p:stCondLst>
                                    <p:cond delay="0"/>
                                  </p:stCondLst>
                                  <p:childTnLst>
                                    <p:set>
                                      <p:cBhvr>
                                        <p:cTn id="159" dur="1" fill="hold">
                                          <p:stCondLst>
                                            <p:cond delay="0"/>
                                          </p:stCondLst>
                                        </p:cTn>
                                        <p:tgtEl>
                                          <p:spTgt spid="22"/>
                                        </p:tgtEl>
                                        <p:attrNameLst>
                                          <p:attrName>style.visibility</p:attrName>
                                        </p:attrNameLst>
                                      </p:cBhvr>
                                      <p:to>
                                        <p:strVal val="visible"/>
                                      </p:to>
                                    </p:set>
                                    <p:anim calcmode="lin" valueType="num">
                                      <p:cBhvr>
                                        <p:cTn id="160" dur="500" fill="hold"/>
                                        <p:tgtEl>
                                          <p:spTgt spid="22"/>
                                        </p:tgtEl>
                                        <p:attrNameLst>
                                          <p:attrName>ppt_w</p:attrName>
                                        </p:attrNameLst>
                                      </p:cBhvr>
                                      <p:tavLst>
                                        <p:tav tm="0">
                                          <p:val>
                                            <p:fltVal val="0"/>
                                          </p:val>
                                        </p:tav>
                                        <p:tav tm="100000">
                                          <p:val>
                                            <p:strVal val="#ppt_w"/>
                                          </p:val>
                                        </p:tav>
                                      </p:tavLst>
                                    </p:anim>
                                    <p:anim calcmode="lin" valueType="num">
                                      <p:cBhvr>
                                        <p:cTn id="161" dur="500" fill="hold"/>
                                        <p:tgtEl>
                                          <p:spTgt spid="22"/>
                                        </p:tgtEl>
                                        <p:attrNameLst>
                                          <p:attrName>ppt_h</p:attrName>
                                        </p:attrNameLst>
                                      </p:cBhvr>
                                      <p:tavLst>
                                        <p:tav tm="0">
                                          <p:val>
                                            <p:fltVal val="0"/>
                                          </p:val>
                                        </p:tav>
                                        <p:tav tm="100000">
                                          <p:val>
                                            <p:strVal val="#ppt_h"/>
                                          </p:val>
                                        </p:tav>
                                      </p:tavLst>
                                    </p:anim>
                                  </p:childTnLst>
                                </p:cTn>
                              </p:par>
                              <p:par>
                                <p:cTn id="162" presetID="23" presetClass="entr" presetSubtype="16" fill="hold" grpId="0" nodeType="withEffect">
                                  <p:stCondLst>
                                    <p:cond delay="0"/>
                                  </p:stCondLst>
                                  <p:childTnLst>
                                    <p:set>
                                      <p:cBhvr>
                                        <p:cTn id="163" dur="1" fill="hold">
                                          <p:stCondLst>
                                            <p:cond delay="0"/>
                                          </p:stCondLst>
                                        </p:cTn>
                                        <p:tgtEl>
                                          <p:spTgt spid="23"/>
                                        </p:tgtEl>
                                        <p:attrNameLst>
                                          <p:attrName>style.visibility</p:attrName>
                                        </p:attrNameLst>
                                      </p:cBhvr>
                                      <p:to>
                                        <p:strVal val="visible"/>
                                      </p:to>
                                    </p:set>
                                    <p:anim calcmode="lin" valueType="num">
                                      <p:cBhvr>
                                        <p:cTn id="164" dur="500" fill="hold"/>
                                        <p:tgtEl>
                                          <p:spTgt spid="23"/>
                                        </p:tgtEl>
                                        <p:attrNameLst>
                                          <p:attrName>ppt_w</p:attrName>
                                        </p:attrNameLst>
                                      </p:cBhvr>
                                      <p:tavLst>
                                        <p:tav tm="0">
                                          <p:val>
                                            <p:fltVal val="0"/>
                                          </p:val>
                                        </p:tav>
                                        <p:tav tm="100000">
                                          <p:val>
                                            <p:strVal val="#ppt_w"/>
                                          </p:val>
                                        </p:tav>
                                      </p:tavLst>
                                    </p:anim>
                                    <p:anim calcmode="lin" valueType="num">
                                      <p:cBhvr>
                                        <p:cTn id="165" dur="500" fill="hold"/>
                                        <p:tgtEl>
                                          <p:spTgt spid="23"/>
                                        </p:tgtEl>
                                        <p:attrNameLst>
                                          <p:attrName>ppt_h</p:attrName>
                                        </p:attrNameLst>
                                      </p:cBhvr>
                                      <p:tavLst>
                                        <p:tav tm="0">
                                          <p:val>
                                            <p:fltVal val="0"/>
                                          </p:val>
                                        </p:tav>
                                        <p:tav tm="100000">
                                          <p:val>
                                            <p:strVal val="#ppt_h"/>
                                          </p:val>
                                        </p:tav>
                                      </p:tavLst>
                                    </p:anim>
                                  </p:childTnLst>
                                </p:cTn>
                              </p:par>
                              <p:par>
                                <p:cTn id="166" presetID="23" presetClass="entr" presetSubtype="16" fill="hold" grpId="0" nodeType="withEffect">
                                  <p:stCondLst>
                                    <p:cond delay="0"/>
                                  </p:stCondLst>
                                  <p:childTnLst>
                                    <p:set>
                                      <p:cBhvr>
                                        <p:cTn id="167" dur="1" fill="hold">
                                          <p:stCondLst>
                                            <p:cond delay="0"/>
                                          </p:stCondLst>
                                        </p:cTn>
                                        <p:tgtEl>
                                          <p:spTgt spid="39"/>
                                        </p:tgtEl>
                                        <p:attrNameLst>
                                          <p:attrName>style.visibility</p:attrName>
                                        </p:attrNameLst>
                                      </p:cBhvr>
                                      <p:to>
                                        <p:strVal val="visible"/>
                                      </p:to>
                                    </p:set>
                                    <p:anim calcmode="lin" valueType="num">
                                      <p:cBhvr>
                                        <p:cTn id="168" dur="500" fill="hold"/>
                                        <p:tgtEl>
                                          <p:spTgt spid="39"/>
                                        </p:tgtEl>
                                        <p:attrNameLst>
                                          <p:attrName>ppt_w</p:attrName>
                                        </p:attrNameLst>
                                      </p:cBhvr>
                                      <p:tavLst>
                                        <p:tav tm="0">
                                          <p:val>
                                            <p:fltVal val="0"/>
                                          </p:val>
                                        </p:tav>
                                        <p:tav tm="100000">
                                          <p:val>
                                            <p:strVal val="#ppt_w"/>
                                          </p:val>
                                        </p:tav>
                                      </p:tavLst>
                                    </p:anim>
                                    <p:anim calcmode="lin" valueType="num">
                                      <p:cBhvr>
                                        <p:cTn id="169" dur="500" fill="hold"/>
                                        <p:tgtEl>
                                          <p:spTgt spid="39"/>
                                        </p:tgtEl>
                                        <p:attrNameLst>
                                          <p:attrName>ppt_h</p:attrName>
                                        </p:attrNameLst>
                                      </p:cBhvr>
                                      <p:tavLst>
                                        <p:tav tm="0">
                                          <p:val>
                                            <p:fltVal val="0"/>
                                          </p:val>
                                        </p:tav>
                                        <p:tav tm="100000">
                                          <p:val>
                                            <p:strVal val="#ppt_h"/>
                                          </p:val>
                                        </p:tav>
                                      </p:tavLst>
                                    </p:anim>
                                  </p:childTnLst>
                                </p:cTn>
                              </p:par>
                              <p:par>
                                <p:cTn id="170" presetID="23" presetClass="entr" presetSubtype="16" fill="hold" grpId="0" nodeType="withEffect">
                                  <p:stCondLst>
                                    <p:cond delay="0"/>
                                  </p:stCondLst>
                                  <p:childTnLst>
                                    <p:set>
                                      <p:cBhvr>
                                        <p:cTn id="171" dur="1" fill="hold">
                                          <p:stCondLst>
                                            <p:cond delay="0"/>
                                          </p:stCondLst>
                                        </p:cTn>
                                        <p:tgtEl>
                                          <p:spTgt spid="24"/>
                                        </p:tgtEl>
                                        <p:attrNameLst>
                                          <p:attrName>style.visibility</p:attrName>
                                        </p:attrNameLst>
                                      </p:cBhvr>
                                      <p:to>
                                        <p:strVal val="visible"/>
                                      </p:to>
                                    </p:set>
                                    <p:anim calcmode="lin" valueType="num">
                                      <p:cBhvr>
                                        <p:cTn id="172" dur="500" fill="hold"/>
                                        <p:tgtEl>
                                          <p:spTgt spid="24"/>
                                        </p:tgtEl>
                                        <p:attrNameLst>
                                          <p:attrName>ppt_w</p:attrName>
                                        </p:attrNameLst>
                                      </p:cBhvr>
                                      <p:tavLst>
                                        <p:tav tm="0">
                                          <p:val>
                                            <p:fltVal val="0"/>
                                          </p:val>
                                        </p:tav>
                                        <p:tav tm="100000">
                                          <p:val>
                                            <p:strVal val="#ppt_w"/>
                                          </p:val>
                                        </p:tav>
                                      </p:tavLst>
                                    </p:anim>
                                    <p:anim calcmode="lin" valueType="num">
                                      <p:cBhvr>
                                        <p:cTn id="173" dur="500" fill="hold"/>
                                        <p:tgtEl>
                                          <p:spTgt spid="24"/>
                                        </p:tgtEl>
                                        <p:attrNameLst>
                                          <p:attrName>ppt_h</p:attrName>
                                        </p:attrNameLst>
                                      </p:cBhvr>
                                      <p:tavLst>
                                        <p:tav tm="0">
                                          <p:val>
                                            <p:fltVal val="0"/>
                                          </p:val>
                                        </p:tav>
                                        <p:tav tm="100000">
                                          <p:val>
                                            <p:strVal val="#ppt_h"/>
                                          </p:val>
                                        </p:tav>
                                      </p:tavLst>
                                    </p:anim>
                                  </p:childTnLst>
                                </p:cTn>
                              </p:par>
                              <p:par>
                                <p:cTn id="174" presetID="23" presetClass="entr" presetSubtype="16" fill="hold" grpId="0" nodeType="withEffect">
                                  <p:stCondLst>
                                    <p:cond delay="0"/>
                                  </p:stCondLst>
                                  <p:childTnLst>
                                    <p:set>
                                      <p:cBhvr>
                                        <p:cTn id="175" dur="1" fill="hold">
                                          <p:stCondLst>
                                            <p:cond delay="0"/>
                                          </p:stCondLst>
                                        </p:cTn>
                                        <p:tgtEl>
                                          <p:spTgt spid="25"/>
                                        </p:tgtEl>
                                        <p:attrNameLst>
                                          <p:attrName>style.visibility</p:attrName>
                                        </p:attrNameLst>
                                      </p:cBhvr>
                                      <p:to>
                                        <p:strVal val="visible"/>
                                      </p:to>
                                    </p:set>
                                    <p:anim calcmode="lin" valueType="num">
                                      <p:cBhvr>
                                        <p:cTn id="176" dur="500" fill="hold"/>
                                        <p:tgtEl>
                                          <p:spTgt spid="25"/>
                                        </p:tgtEl>
                                        <p:attrNameLst>
                                          <p:attrName>ppt_w</p:attrName>
                                        </p:attrNameLst>
                                      </p:cBhvr>
                                      <p:tavLst>
                                        <p:tav tm="0">
                                          <p:val>
                                            <p:fltVal val="0"/>
                                          </p:val>
                                        </p:tav>
                                        <p:tav tm="100000">
                                          <p:val>
                                            <p:strVal val="#ppt_w"/>
                                          </p:val>
                                        </p:tav>
                                      </p:tavLst>
                                    </p:anim>
                                    <p:anim calcmode="lin" valueType="num">
                                      <p:cBhvr>
                                        <p:cTn id="177" dur="500" fill="hold"/>
                                        <p:tgtEl>
                                          <p:spTgt spid="25"/>
                                        </p:tgtEl>
                                        <p:attrNameLst>
                                          <p:attrName>ppt_h</p:attrName>
                                        </p:attrNameLst>
                                      </p:cBhvr>
                                      <p:tavLst>
                                        <p:tav tm="0">
                                          <p:val>
                                            <p:fltVal val="0"/>
                                          </p:val>
                                        </p:tav>
                                        <p:tav tm="100000">
                                          <p:val>
                                            <p:strVal val="#ppt_h"/>
                                          </p:val>
                                        </p:tav>
                                      </p:tavLst>
                                    </p:anim>
                                  </p:childTnLst>
                                </p:cTn>
                              </p:par>
                              <p:par>
                                <p:cTn id="178" presetID="23" presetClass="entr" presetSubtype="16" fill="hold" grpId="0" nodeType="withEffect">
                                  <p:stCondLst>
                                    <p:cond delay="0"/>
                                  </p:stCondLst>
                                  <p:childTnLst>
                                    <p:set>
                                      <p:cBhvr>
                                        <p:cTn id="179" dur="1" fill="hold">
                                          <p:stCondLst>
                                            <p:cond delay="0"/>
                                          </p:stCondLst>
                                        </p:cTn>
                                        <p:tgtEl>
                                          <p:spTgt spid="27"/>
                                        </p:tgtEl>
                                        <p:attrNameLst>
                                          <p:attrName>style.visibility</p:attrName>
                                        </p:attrNameLst>
                                      </p:cBhvr>
                                      <p:to>
                                        <p:strVal val="visible"/>
                                      </p:to>
                                    </p:set>
                                    <p:anim calcmode="lin" valueType="num">
                                      <p:cBhvr>
                                        <p:cTn id="180" dur="500" fill="hold"/>
                                        <p:tgtEl>
                                          <p:spTgt spid="27"/>
                                        </p:tgtEl>
                                        <p:attrNameLst>
                                          <p:attrName>ppt_w</p:attrName>
                                        </p:attrNameLst>
                                      </p:cBhvr>
                                      <p:tavLst>
                                        <p:tav tm="0">
                                          <p:val>
                                            <p:fltVal val="0"/>
                                          </p:val>
                                        </p:tav>
                                        <p:tav tm="100000">
                                          <p:val>
                                            <p:strVal val="#ppt_w"/>
                                          </p:val>
                                        </p:tav>
                                      </p:tavLst>
                                    </p:anim>
                                    <p:anim calcmode="lin" valueType="num">
                                      <p:cBhvr>
                                        <p:cTn id="181" dur="500" fill="hold"/>
                                        <p:tgtEl>
                                          <p:spTgt spid="27"/>
                                        </p:tgtEl>
                                        <p:attrNameLst>
                                          <p:attrName>ppt_h</p:attrName>
                                        </p:attrNameLst>
                                      </p:cBhvr>
                                      <p:tavLst>
                                        <p:tav tm="0">
                                          <p:val>
                                            <p:fltVal val="0"/>
                                          </p:val>
                                        </p:tav>
                                        <p:tav tm="100000">
                                          <p:val>
                                            <p:strVal val="#ppt_h"/>
                                          </p:val>
                                        </p:tav>
                                      </p:tavLst>
                                    </p:anim>
                                  </p:childTnLst>
                                </p:cTn>
                              </p:par>
                              <p:par>
                                <p:cTn id="182" presetID="23" presetClass="entr" presetSubtype="16" fill="hold" grpId="0" nodeType="withEffect">
                                  <p:stCondLst>
                                    <p:cond delay="0"/>
                                  </p:stCondLst>
                                  <p:childTnLst>
                                    <p:set>
                                      <p:cBhvr>
                                        <p:cTn id="183" dur="1" fill="hold">
                                          <p:stCondLst>
                                            <p:cond delay="0"/>
                                          </p:stCondLst>
                                        </p:cTn>
                                        <p:tgtEl>
                                          <p:spTgt spid="28"/>
                                        </p:tgtEl>
                                        <p:attrNameLst>
                                          <p:attrName>style.visibility</p:attrName>
                                        </p:attrNameLst>
                                      </p:cBhvr>
                                      <p:to>
                                        <p:strVal val="visible"/>
                                      </p:to>
                                    </p:set>
                                    <p:anim calcmode="lin" valueType="num">
                                      <p:cBhvr>
                                        <p:cTn id="184" dur="500" fill="hold"/>
                                        <p:tgtEl>
                                          <p:spTgt spid="28"/>
                                        </p:tgtEl>
                                        <p:attrNameLst>
                                          <p:attrName>ppt_w</p:attrName>
                                        </p:attrNameLst>
                                      </p:cBhvr>
                                      <p:tavLst>
                                        <p:tav tm="0">
                                          <p:val>
                                            <p:fltVal val="0"/>
                                          </p:val>
                                        </p:tav>
                                        <p:tav tm="100000">
                                          <p:val>
                                            <p:strVal val="#ppt_w"/>
                                          </p:val>
                                        </p:tav>
                                      </p:tavLst>
                                    </p:anim>
                                    <p:anim calcmode="lin" valueType="num">
                                      <p:cBhvr>
                                        <p:cTn id="185" dur="500" fill="hold"/>
                                        <p:tgtEl>
                                          <p:spTgt spid="28"/>
                                        </p:tgtEl>
                                        <p:attrNameLst>
                                          <p:attrName>ppt_h</p:attrName>
                                        </p:attrNameLst>
                                      </p:cBhvr>
                                      <p:tavLst>
                                        <p:tav tm="0">
                                          <p:val>
                                            <p:fltVal val="0"/>
                                          </p:val>
                                        </p:tav>
                                        <p:tav tm="100000">
                                          <p:val>
                                            <p:strVal val="#ppt_h"/>
                                          </p:val>
                                        </p:tav>
                                      </p:tavLst>
                                    </p:anim>
                                  </p:childTnLst>
                                </p:cTn>
                              </p:par>
                              <p:par>
                                <p:cTn id="186" presetID="23" presetClass="entr" presetSubtype="16" fill="hold" grpId="0" nodeType="withEffect">
                                  <p:stCondLst>
                                    <p:cond delay="0"/>
                                  </p:stCondLst>
                                  <p:childTnLst>
                                    <p:set>
                                      <p:cBhvr>
                                        <p:cTn id="187" dur="1" fill="hold">
                                          <p:stCondLst>
                                            <p:cond delay="0"/>
                                          </p:stCondLst>
                                        </p:cTn>
                                        <p:tgtEl>
                                          <p:spTgt spid="26"/>
                                        </p:tgtEl>
                                        <p:attrNameLst>
                                          <p:attrName>style.visibility</p:attrName>
                                        </p:attrNameLst>
                                      </p:cBhvr>
                                      <p:to>
                                        <p:strVal val="visible"/>
                                      </p:to>
                                    </p:set>
                                    <p:anim calcmode="lin" valueType="num">
                                      <p:cBhvr>
                                        <p:cTn id="188" dur="500" fill="hold"/>
                                        <p:tgtEl>
                                          <p:spTgt spid="26"/>
                                        </p:tgtEl>
                                        <p:attrNameLst>
                                          <p:attrName>ppt_w</p:attrName>
                                        </p:attrNameLst>
                                      </p:cBhvr>
                                      <p:tavLst>
                                        <p:tav tm="0">
                                          <p:val>
                                            <p:fltVal val="0"/>
                                          </p:val>
                                        </p:tav>
                                        <p:tav tm="100000">
                                          <p:val>
                                            <p:strVal val="#ppt_w"/>
                                          </p:val>
                                        </p:tav>
                                      </p:tavLst>
                                    </p:anim>
                                    <p:anim calcmode="lin" valueType="num">
                                      <p:cBhvr>
                                        <p:cTn id="189"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190" fill="hold">
                      <p:stCondLst>
                        <p:cond delay="indefinite"/>
                      </p:stCondLst>
                      <p:childTnLst>
                        <p:par>
                          <p:cTn id="191" fill="hold">
                            <p:stCondLst>
                              <p:cond delay="0"/>
                            </p:stCondLst>
                            <p:childTnLst>
                              <p:par>
                                <p:cTn id="192" presetID="23" presetClass="exit" presetSubtype="32" fill="hold" grpId="2" nodeType="clickEffect">
                                  <p:stCondLst>
                                    <p:cond delay="0"/>
                                  </p:stCondLst>
                                  <p:childTnLst>
                                    <p:anim calcmode="lin" valueType="num">
                                      <p:cBhvr>
                                        <p:cTn id="193" dur="500"/>
                                        <p:tgtEl>
                                          <p:spTgt spid="11"/>
                                        </p:tgtEl>
                                        <p:attrNameLst>
                                          <p:attrName>ppt_w</p:attrName>
                                        </p:attrNameLst>
                                      </p:cBhvr>
                                      <p:tavLst>
                                        <p:tav tm="0">
                                          <p:val>
                                            <p:strVal val="ppt_w"/>
                                          </p:val>
                                        </p:tav>
                                        <p:tav tm="100000">
                                          <p:val>
                                            <p:fltVal val="0"/>
                                          </p:val>
                                        </p:tav>
                                      </p:tavLst>
                                    </p:anim>
                                    <p:anim calcmode="lin" valueType="num">
                                      <p:cBhvr>
                                        <p:cTn id="194" dur="500"/>
                                        <p:tgtEl>
                                          <p:spTgt spid="11"/>
                                        </p:tgtEl>
                                        <p:attrNameLst>
                                          <p:attrName>ppt_h</p:attrName>
                                        </p:attrNameLst>
                                      </p:cBhvr>
                                      <p:tavLst>
                                        <p:tav tm="0">
                                          <p:val>
                                            <p:strVal val="ppt_h"/>
                                          </p:val>
                                        </p:tav>
                                        <p:tav tm="100000">
                                          <p:val>
                                            <p:fltVal val="0"/>
                                          </p:val>
                                        </p:tav>
                                      </p:tavLst>
                                    </p:anim>
                                    <p:set>
                                      <p:cBhvr>
                                        <p:cTn id="195" dur="1" fill="hold">
                                          <p:stCondLst>
                                            <p:cond delay="499"/>
                                          </p:stCondLst>
                                        </p:cTn>
                                        <p:tgtEl>
                                          <p:spTgt spid="11"/>
                                        </p:tgtEl>
                                        <p:attrNameLst>
                                          <p:attrName>style.visibility</p:attrName>
                                        </p:attrNameLst>
                                      </p:cBhvr>
                                      <p:to>
                                        <p:strVal val="hidden"/>
                                      </p:to>
                                    </p:set>
                                  </p:childTnLst>
                                </p:cTn>
                              </p:par>
                              <p:par>
                                <p:cTn id="196" presetID="23" presetClass="exit" presetSubtype="32" fill="hold" grpId="1" nodeType="withEffect">
                                  <p:stCondLst>
                                    <p:cond delay="0"/>
                                  </p:stCondLst>
                                  <p:childTnLst>
                                    <p:anim calcmode="lin" valueType="num">
                                      <p:cBhvr>
                                        <p:cTn id="197" dur="500"/>
                                        <p:tgtEl>
                                          <p:spTgt spid="15"/>
                                        </p:tgtEl>
                                        <p:attrNameLst>
                                          <p:attrName>ppt_w</p:attrName>
                                        </p:attrNameLst>
                                      </p:cBhvr>
                                      <p:tavLst>
                                        <p:tav tm="0">
                                          <p:val>
                                            <p:strVal val="ppt_w"/>
                                          </p:val>
                                        </p:tav>
                                        <p:tav tm="100000">
                                          <p:val>
                                            <p:fltVal val="0"/>
                                          </p:val>
                                        </p:tav>
                                      </p:tavLst>
                                    </p:anim>
                                    <p:anim calcmode="lin" valueType="num">
                                      <p:cBhvr>
                                        <p:cTn id="198" dur="500"/>
                                        <p:tgtEl>
                                          <p:spTgt spid="15"/>
                                        </p:tgtEl>
                                        <p:attrNameLst>
                                          <p:attrName>ppt_h</p:attrName>
                                        </p:attrNameLst>
                                      </p:cBhvr>
                                      <p:tavLst>
                                        <p:tav tm="0">
                                          <p:val>
                                            <p:strVal val="ppt_h"/>
                                          </p:val>
                                        </p:tav>
                                        <p:tav tm="100000">
                                          <p:val>
                                            <p:fltVal val="0"/>
                                          </p:val>
                                        </p:tav>
                                      </p:tavLst>
                                    </p:anim>
                                    <p:set>
                                      <p:cBhvr>
                                        <p:cTn id="199" dur="1" fill="hold">
                                          <p:stCondLst>
                                            <p:cond delay="499"/>
                                          </p:stCondLst>
                                        </p:cTn>
                                        <p:tgtEl>
                                          <p:spTgt spid="15"/>
                                        </p:tgtEl>
                                        <p:attrNameLst>
                                          <p:attrName>style.visibility</p:attrName>
                                        </p:attrNameLst>
                                      </p:cBhvr>
                                      <p:to>
                                        <p:strVal val="hidden"/>
                                      </p:to>
                                    </p:set>
                                  </p:childTnLst>
                                </p:cTn>
                              </p:par>
                              <p:par>
                                <p:cTn id="200" presetID="23" presetClass="exit" presetSubtype="32" fill="hold" grpId="1" nodeType="withEffect">
                                  <p:stCondLst>
                                    <p:cond delay="0"/>
                                  </p:stCondLst>
                                  <p:childTnLst>
                                    <p:anim calcmode="lin" valueType="num">
                                      <p:cBhvr>
                                        <p:cTn id="201" dur="500"/>
                                        <p:tgtEl>
                                          <p:spTgt spid="16"/>
                                        </p:tgtEl>
                                        <p:attrNameLst>
                                          <p:attrName>ppt_w</p:attrName>
                                        </p:attrNameLst>
                                      </p:cBhvr>
                                      <p:tavLst>
                                        <p:tav tm="0">
                                          <p:val>
                                            <p:strVal val="ppt_w"/>
                                          </p:val>
                                        </p:tav>
                                        <p:tav tm="100000">
                                          <p:val>
                                            <p:fltVal val="0"/>
                                          </p:val>
                                        </p:tav>
                                      </p:tavLst>
                                    </p:anim>
                                    <p:anim calcmode="lin" valueType="num">
                                      <p:cBhvr>
                                        <p:cTn id="202" dur="500"/>
                                        <p:tgtEl>
                                          <p:spTgt spid="16"/>
                                        </p:tgtEl>
                                        <p:attrNameLst>
                                          <p:attrName>ppt_h</p:attrName>
                                        </p:attrNameLst>
                                      </p:cBhvr>
                                      <p:tavLst>
                                        <p:tav tm="0">
                                          <p:val>
                                            <p:strVal val="ppt_h"/>
                                          </p:val>
                                        </p:tav>
                                        <p:tav tm="100000">
                                          <p:val>
                                            <p:fltVal val="0"/>
                                          </p:val>
                                        </p:tav>
                                      </p:tavLst>
                                    </p:anim>
                                    <p:set>
                                      <p:cBhvr>
                                        <p:cTn id="203" dur="1" fill="hold">
                                          <p:stCondLst>
                                            <p:cond delay="499"/>
                                          </p:stCondLst>
                                        </p:cTn>
                                        <p:tgtEl>
                                          <p:spTgt spid="16"/>
                                        </p:tgtEl>
                                        <p:attrNameLst>
                                          <p:attrName>style.visibility</p:attrName>
                                        </p:attrNameLst>
                                      </p:cBhvr>
                                      <p:to>
                                        <p:strVal val="hidden"/>
                                      </p:to>
                                    </p:set>
                                  </p:childTnLst>
                                </p:cTn>
                              </p:par>
                              <p:par>
                                <p:cTn id="204" presetID="23" presetClass="exit" presetSubtype="32" fill="hold" grpId="1" nodeType="withEffect">
                                  <p:stCondLst>
                                    <p:cond delay="0"/>
                                  </p:stCondLst>
                                  <p:childTnLst>
                                    <p:anim calcmode="lin" valueType="num">
                                      <p:cBhvr>
                                        <p:cTn id="205" dur="500"/>
                                        <p:tgtEl>
                                          <p:spTgt spid="17"/>
                                        </p:tgtEl>
                                        <p:attrNameLst>
                                          <p:attrName>ppt_w</p:attrName>
                                        </p:attrNameLst>
                                      </p:cBhvr>
                                      <p:tavLst>
                                        <p:tav tm="0">
                                          <p:val>
                                            <p:strVal val="ppt_w"/>
                                          </p:val>
                                        </p:tav>
                                        <p:tav tm="100000">
                                          <p:val>
                                            <p:fltVal val="0"/>
                                          </p:val>
                                        </p:tav>
                                      </p:tavLst>
                                    </p:anim>
                                    <p:anim calcmode="lin" valueType="num">
                                      <p:cBhvr>
                                        <p:cTn id="206" dur="500"/>
                                        <p:tgtEl>
                                          <p:spTgt spid="17"/>
                                        </p:tgtEl>
                                        <p:attrNameLst>
                                          <p:attrName>ppt_h</p:attrName>
                                        </p:attrNameLst>
                                      </p:cBhvr>
                                      <p:tavLst>
                                        <p:tav tm="0">
                                          <p:val>
                                            <p:strVal val="ppt_h"/>
                                          </p:val>
                                        </p:tav>
                                        <p:tav tm="100000">
                                          <p:val>
                                            <p:fltVal val="0"/>
                                          </p:val>
                                        </p:tav>
                                      </p:tavLst>
                                    </p:anim>
                                    <p:set>
                                      <p:cBhvr>
                                        <p:cTn id="207" dur="1" fill="hold">
                                          <p:stCondLst>
                                            <p:cond delay="499"/>
                                          </p:stCondLst>
                                        </p:cTn>
                                        <p:tgtEl>
                                          <p:spTgt spid="17"/>
                                        </p:tgtEl>
                                        <p:attrNameLst>
                                          <p:attrName>style.visibility</p:attrName>
                                        </p:attrNameLst>
                                      </p:cBhvr>
                                      <p:to>
                                        <p:strVal val="hidden"/>
                                      </p:to>
                                    </p:set>
                                  </p:childTnLst>
                                </p:cTn>
                              </p:par>
                              <p:par>
                                <p:cTn id="208" presetID="23" presetClass="exit" presetSubtype="32" fill="hold" grpId="1" nodeType="withEffect">
                                  <p:stCondLst>
                                    <p:cond delay="0"/>
                                  </p:stCondLst>
                                  <p:childTnLst>
                                    <p:anim calcmode="lin" valueType="num">
                                      <p:cBhvr>
                                        <p:cTn id="209" dur="500"/>
                                        <p:tgtEl>
                                          <p:spTgt spid="18"/>
                                        </p:tgtEl>
                                        <p:attrNameLst>
                                          <p:attrName>ppt_w</p:attrName>
                                        </p:attrNameLst>
                                      </p:cBhvr>
                                      <p:tavLst>
                                        <p:tav tm="0">
                                          <p:val>
                                            <p:strVal val="ppt_w"/>
                                          </p:val>
                                        </p:tav>
                                        <p:tav tm="100000">
                                          <p:val>
                                            <p:fltVal val="0"/>
                                          </p:val>
                                        </p:tav>
                                      </p:tavLst>
                                    </p:anim>
                                    <p:anim calcmode="lin" valueType="num">
                                      <p:cBhvr>
                                        <p:cTn id="210" dur="500"/>
                                        <p:tgtEl>
                                          <p:spTgt spid="18"/>
                                        </p:tgtEl>
                                        <p:attrNameLst>
                                          <p:attrName>ppt_h</p:attrName>
                                        </p:attrNameLst>
                                      </p:cBhvr>
                                      <p:tavLst>
                                        <p:tav tm="0">
                                          <p:val>
                                            <p:strVal val="ppt_h"/>
                                          </p:val>
                                        </p:tav>
                                        <p:tav tm="100000">
                                          <p:val>
                                            <p:fltVal val="0"/>
                                          </p:val>
                                        </p:tav>
                                      </p:tavLst>
                                    </p:anim>
                                    <p:set>
                                      <p:cBhvr>
                                        <p:cTn id="211" dur="1" fill="hold">
                                          <p:stCondLst>
                                            <p:cond delay="499"/>
                                          </p:stCondLst>
                                        </p:cTn>
                                        <p:tgtEl>
                                          <p:spTgt spid="18"/>
                                        </p:tgtEl>
                                        <p:attrNameLst>
                                          <p:attrName>style.visibility</p:attrName>
                                        </p:attrNameLst>
                                      </p:cBhvr>
                                      <p:to>
                                        <p:strVal val="hidden"/>
                                      </p:to>
                                    </p:set>
                                  </p:childTnLst>
                                </p:cTn>
                              </p:par>
                              <p:par>
                                <p:cTn id="212" presetID="23" presetClass="exit" presetSubtype="32" fill="hold" grpId="1" nodeType="withEffect">
                                  <p:stCondLst>
                                    <p:cond delay="0"/>
                                  </p:stCondLst>
                                  <p:childTnLst>
                                    <p:anim calcmode="lin" valueType="num">
                                      <p:cBhvr>
                                        <p:cTn id="213" dur="500"/>
                                        <p:tgtEl>
                                          <p:spTgt spid="19"/>
                                        </p:tgtEl>
                                        <p:attrNameLst>
                                          <p:attrName>ppt_w</p:attrName>
                                        </p:attrNameLst>
                                      </p:cBhvr>
                                      <p:tavLst>
                                        <p:tav tm="0">
                                          <p:val>
                                            <p:strVal val="ppt_w"/>
                                          </p:val>
                                        </p:tav>
                                        <p:tav tm="100000">
                                          <p:val>
                                            <p:fltVal val="0"/>
                                          </p:val>
                                        </p:tav>
                                      </p:tavLst>
                                    </p:anim>
                                    <p:anim calcmode="lin" valueType="num">
                                      <p:cBhvr>
                                        <p:cTn id="214" dur="500"/>
                                        <p:tgtEl>
                                          <p:spTgt spid="19"/>
                                        </p:tgtEl>
                                        <p:attrNameLst>
                                          <p:attrName>ppt_h</p:attrName>
                                        </p:attrNameLst>
                                      </p:cBhvr>
                                      <p:tavLst>
                                        <p:tav tm="0">
                                          <p:val>
                                            <p:strVal val="ppt_h"/>
                                          </p:val>
                                        </p:tav>
                                        <p:tav tm="100000">
                                          <p:val>
                                            <p:fltVal val="0"/>
                                          </p:val>
                                        </p:tav>
                                      </p:tavLst>
                                    </p:anim>
                                    <p:set>
                                      <p:cBhvr>
                                        <p:cTn id="215" dur="1" fill="hold">
                                          <p:stCondLst>
                                            <p:cond delay="499"/>
                                          </p:stCondLst>
                                        </p:cTn>
                                        <p:tgtEl>
                                          <p:spTgt spid="19"/>
                                        </p:tgtEl>
                                        <p:attrNameLst>
                                          <p:attrName>style.visibility</p:attrName>
                                        </p:attrNameLst>
                                      </p:cBhvr>
                                      <p:to>
                                        <p:strVal val="hidden"/>
                                      </p:to>
                                    </p:set>
                                  </p:childTnLst>
                                </p:cTn>
                              </p:par>
                              <p:par>
                                <p:cTn id="216" presetID="23" presetClass="exit" presetSubtype="32" fill="hold" grpId="1" nodeType="withEffect">
                                  <p:stCondLst>
                                    <p:cond delay="0"/>
                                  </p:stCondLst>
                                  <p:childTnLst>
                                    <p:anim calcmode="lin" valueType="num">
                                      <p:cBhvr>
                                        <p:cTn id="217" dur="500"/>
                                        <p:tgtEl>
                                          <p:spTgt spid="20"/>
                                        </p:tgtEl>
                                        <p:attrNameLst>
                                          <p:attrName>ppt_w</p:attrName>
                                        </p:attrNameLst>
                                      </p:cBhvr>
                                      <p:tavLst>
                                        <p:tav tm="0">
                                          <p:val>
                                            <p:strVal val="ppt_w"/>
                                          </p:val>
                                        </p:tav>
                                        <p:tav tm="100000">
                                          <p:val>
                                            <p:fltVal val="0"/>
                                          </p:val>
                                        </p:tav>
                                      </p:tavLst>
                                    </p:anim>
                                    <p:anim calcmode="lin" valueType="num">
                                      <p:cBhvr>
                                        <p:cTn id="218" dur="500"/>
                                        <p:tgtEl>
                                          <p:spTgt spid="20"/>
                                        </p:tgtEl>
                                        <p:attrNameLst>
                                          <p:attrName>ppt_h</p:attrName>
                                        </p:attrNameLst>
                                      </p:cBhvr>
                                      <p:tavLst>
                                        <p:tav tm="0">
                                          <p:val>
                                            <p:strVal val="ppt_h"/>
                                          </p:val>
                                        </p:tav>
                                        <p:tav tm="100000">
                                          <p:val>
                                            <p:fltVal val="0"/>
                                          </p:val>
                                        </p:tav>
                                      </p:tavLst>
                                    </p:anim>
                                    <p:set>
                                      <p:cBhvr>
                                        <p:cTn id="219" dur="1" fill="hold">
                                          <p:stCondLst>
                                            <p:cond delay="499"/>
                                          </p:stCondLst>
                                        </p:cTn>
                                        <p:tgtEl>
                                          <p:spTgt spid="20"/>
                                        </p:tgtEl>
                                        <p:attrNameLst>
                                          <p:attrName>style.visibility</p:attrName>
                                        </p:attrNameLst>
                                      </p:cBhvr>
                                      <p:to>
                                        <p:strVal val="hidden"/>
                                      </p:to>
                                    </p:set>
                                  </p:childTnLst>
                                </p:cTn>
                              </p:par>
                              <p:par>
                                <p:cTn id="220" presetID="23" presetClass="exit" presetSubtype="32" fill="hold" grpId="1" nodeType="withEffect">
                                  <p:stCondLst>
                                    <p:cond delay="0"/>
                                  </p:stCondLst>
                                  <p:childTnLst>
                                    <p:anim calcmode="lin" valueType="num">
                                      <p:cBhvr>
                                        <p:cTn id="221" dur="500"/>
                                        <p:tgtEl>
                                          <p:spTgt spid="21"/>
                                        </p:tgtEl>
                                        <p:attrNameLst>
                                          <p:attrName>ppt_w</p:attrName>
                                        </p:attrNameLst>
                                      </p:cBhvr>
                                      <p:tavLst>
                                        <p:tav tm="0">
                                          <p:val>
                                            <p:strVal val="ppt_w"/>
                                          </p:val>
                                        </p:tav>
                                        <p:tav tm="100000">
                                          <p:val>
                                            <p:fltVal val="0"/>
                                          </p:val>
                                        </p:tav>
                                      </p:tavLst>
                                    </p:anim>
                                    <p:anim calcmode="lin" valueType="num">
                                      <p:cBhvr>
                                        <p:cTn id="222" dur="500"/>
                                        <p:tgtEl>
                                          <p:spTgt spid="21"/>
                                        </p:tgtEl>
                                        <p:attrNameLst>
                                          <p:attrName>ppt_h</p:attrName>
                                        </p:attrNameLst>
                                      </p:cBhvr>
                                      <p:tavLst>
                                        <p:tav tm="0">
                                          <p:val>
                                            <p:strVal val="ppt_h"/>
                                          </p:val>
                                        </p:tav>
                                        <p:tav tm="100000">
                                          <p:val>
                                            <p:fltVal val="0"/>
                                          </p:val>
                                        </p:tav>
                                      </p:tavLst>
                                    </p:anim>
                                    <p:set>
                                      <p:cBhvr>
                                        <p:cTn id="223" dur="1" fill="hold">
                                          <p:stCondLst>
                                            <p:cond delay="499"/>
                                          </p:stCondLst>
                                        </p:cTn>
                                        <p:tgtEl>
                                          <p:spTgt spid="21"/>
                                        </p:tgtEl>
                                        <p:attrNameLst>
                                          <p:attrName>style.visibility</p:attrName>
                                        </p:attrNameLst>
                                      </p:cBhvr>
                                      <p:to>
                                        <p:strVal val="hidden"/>
                                      </p:to>
                                    </p:set>
                                  </p:childTnLst>
                                </p:cTn>
                              </p:par>
                              <p:par>
                                <p:cTn id="224" presetID="23" presetClass="exit" presetSubtype="32" fill="hold" grpId="1" nodeType="withEffect">
                                  <p:stCondLst>
                                    <p:cond delay="0"/>
                                  </p:stCondLst>
                                  <p:childTnLst>
                                    <p:anim calcmode="lin" valueType="num">
                                      <p:cBhvr>
                                        <p:cTn id="225" dur="500"/>
                                        <p:tgtEl>
                                          <p:spTgt spid="22"/>
                                        </p:tgtEl>
                                        <p:attrNameLst>
                                          <p:attrName>ppt_w</p:attrName>
                                        </p:attrNameLst>
                                      </p:cBhvr>
                                      <p:tavLst>
                                        <p:tav tm="0">
                                          <p:val>
                                            <p:strVal val="ppt_w"/>
                                          </p:val>
                                        </p:tav>
                                        <p:tav tm="100000">
                                          <p:val>
                                            <p:fltVal val="0"/>
                                          </p:val>
                                        </p:tav>
                                      </p:tavLst>
                                    </p:anim>
                                    <p:anim calcmode="lin" valueType="num">
                                      <p:cBhvr>
                                        <p:cTn id="226" dur="500"/>
                                        <p:tgtEl>
                                          <p:spTgt spid="22"/>
                                        </p:tgtEl>
                                        <p:attrNameLst>
                                          <p:attrName>ppt_h</p:attrName>
                                        </p:attrNameLst>
                                      </p:cBhvr>
                                      <p:tavLst>
                                        <p:tav tm="0">
                                          <p:val>
                                            <p:strVal val="ppt_h"/>
                                          </p:val>
                                        </p:tav>
                                        <p:tav tm="100000">
                                          <p:val>
                                            <p:fltVal val="0"/>
                                          </p:val>
                                        </p:tav>
                                      </p:tavLst>
                                    </p:anim>
                                    <p:set>
                                      <p:cBhvr>
                                        <p:cTn id="227" dur="1" fill="hold">
                                          <p:stCondLst>
                                            <p:cond delay="499"/>
                                          </p:stCondLst>
                                        </p:cTn>
                                        <p:tgtEl>
                                          <p:spTgt spid="22"/>
                                        </p:tgtEl>
                                        <p:attrNameLst>
                                          <p:attrName>style.visibility</p:attrName>
                                        </p:attrNameLst>
                                      </p:cBhvr>
                                      <p:to>
                                        <p:strVal val="hidden"/>
                                      </p:to>
                                    </p:set>
                                  </p:childTnLst>
                                </p:cTn>
                              </p:par>
                              <p:par>
                                <p:cTn id="228" presetID="23" presetClass="exit" presetSubtype="32" fill="hold" grpId="1" nodeType="withEffect">
                                  <p:stCondLst>
                                    <p:cond delay="0"/>
                                  </p:stCondLst>
                                  <p:childTnLst>
                                    <p:anim calcmode="lin" valueType="num">
                                      <p:cBhvr>
                                        <p:cTn id="229" dur="500"/>
                                        <p:tgtEl>
                                          <p:spTgt spid="23"/>
                                        </p:tgtEl>
                                        <p:attrNameLst>
                                          <p:attrName>ppt_w</p:attrName>
                                        </p:attrNameLst>
                                      </p:cBhvr>
                                      <p:tavLst>
                                        <p:tav tm="0">
                                          <p:val>
                                            <p:strVal val="ppt_w"/>
                                          </p:val>
                                        </p:tav>
                                        <p:tav tm="100000">
                                          <p:val>
                                            <p:fltVal val="0"/>
                                          </p:val>
                                        </p:tav>
                                      </p:tavLst>
                                    </p:anim>
                                    <p:anim calcmode="lin" valueType="num">
                                      <p:cBhvr>
                                        <p:cTn id="230" dur="500"/>
                                        <p:tgtEl>
                                          <p:spTgt spid="23"/>
                                        </p:tgtEl>
                                        <p:attrNameLst>
                                          <p:attrName>ppt_h</p:attrName>
                                        </p:attrNameLst>
                                      </p:cBhvr>
                                      <p:tavLst>
                                        <p:tav tm="0">
                                          <p:val>
                                            <p:strVal val="ppt_h"/>
                                          </p:val>
                                        </p:tav>
                                        <p:tav tm="100000">
                                          <p:val>
                                            <p:fltVal val="0"/>
                                          </p:val>
                                        </p:tav>
                                      </p:tavLst>
                                    </p:anim>
                                    <p:set>
                                      <p:cBhvr>
                                        <p:cTn id="231" dur="1" fill="hold">
                                          <p:stCondLst>
                                            <p:cond delay="499"/>
                                          </p:stCondLst>
                                        </p:cTn>
                                        <p:tgtEl>
                                          <p:spTgt spid="23"/>
                                        </p:tgtEl>
                                        <p:attrNameLst>
                                          <p:attrName>style.visibility</p:attrName>
                                        </p:attrNameLst>
                                      </p:cBhvr>
                                      <p:to>
                                        <p:strVal val="hidden"/>
                                      </p:to>
                                    </p:set>
                                  </p:childTnLst>
                                </p:cTn>
                              </p:par>
                              <p:par>
                                <p:cTn id="232" presetID="23" presetClass="exit" presetSubtype="32" fill="hold" grpId="1" nodeType="withEffect">
                                  <p:stCondLst>
                                    <p:cond delay="0"/>
                                  </p:stCondLst>
                                  <p:childTnLst>
                                    <p:anim calcmode="lin" valueType="num">
                                      <p:cBhvr>
                                        <p:cTn id="233" dur="500"/>
                                        <p:tgtEl>
                                          <p:spTgt spid="24"/>
                                        </p:tgtEl>
                                        <p:attrNameLst>
                                          <p:attrName>ppt_w</p:attrName>
                                        </p:attrNameLst>
                                      </p:cBhvr>
                                      <p:tavLst>
                                        <p:tav tm="0">
                                          <p:val>
                                            <p:strVal val="ppt_w"/>
                                          </p:val>
                                        </p:tav>
                                        <p:tav tm="100000">
                                          <p:val>
                                            <p:fltVal val="0"/>
                                          </p:val>
                                        </p:tav>
                                      </p:tavLst>
                                    </p:anim>
                                    <p:anim calcmode="lin" valueType="num">
                                      <p:cBhvr>
                                        <p:cTn id="234" dur="500"/>
                                        <p:tgtEl>
                                          <p:spTgt spid="24"/>
                                        </p:tgtEl>
                                        <p:attrNameLst>
                                          <p:attrName>ppt_h</p:attrName>
                                        </p:attrNameLst>
                                      </p:cBhvr>
                                      <p:tavLst>
                                        <p:tav tm="0">
                                          <p:val>
                                            <p:strVal val="ppt_h"/>
                                          </p:val>
                                        </p:tav>
                                        <p:tav tm="100000">
                                          <p:val>
                                            <p:fltVal val="0"/>
                                          </p:val>
                                        </p:tav>
                                      </p:tavLst>
                                    </p:anim>
                                    <p:set>
                                      <p:cBhvr>
                                        <p:cTn id="235" dur="1" fill="hold">
                                          <p:stCondLst>
                                            <p:cond delay="499"/>
                                          </p:stCondLst>
                                        </p:cTn>
                                        <p:tgtEl>
                                          <p:spTgt spid="24"/>
                                        </p:tgtEl>
                                        <p:attrNameLst>
                                          <p:attrName>style.visibility</p:attrName>
                                        </p:attrNameLst>
                                      </p:cBhvr>
                                      <p:to>
                                        <p:strVal val="hidden"/>
                                      </p:to>
                                    </p:set>
                                  </p:childTnLst>
                                </p:cTn>
                              </p:par>
                              <p:par>
                                <p:cTn id="236" presetID="23" presetClass="exit" presetSubtype="32" fill="hold" grpId="1" nodeType="withEffect">
                                  <p:stCondLst>
                                    <p:cond delay="0"/>
                                  </p:stCondLst>
                                  <p:childTnLst>
                                    <p:anim calcmode="lin" valueType="num">
                                      <p:cBhvr>
                                        <p:cTn id="237" dur="500"/>
                                        <p:tgtEl>
                                          <p:spTgt spid="27"/>
                                        </p:tgtEl>
                                        <p:attrNameLst>
                                          <p:attrName>ppt_w</p:attrName>
                                        </p:attrNameLst>
                                      </p:cBhvr>
                                      <p:tavLst>
                                        <p:tav tm="0">
                                          <p:val>
                                            <p:strVal val="ppt_w"/>
                                          </p:val>
                                        </p:tav>
                                        <p:tav tm="100000">
                                          <p:val>
                                            <p:fltVal val="0"/>
                                          </p:val>
                                        </p:tav>
                                      </p:tavLst>
                                    </p:anim>
                                    <p:anim calcmode="lin" valueType="num">
                                      <p:cBhvr>
                                        <p:cTn id="238" dur="500"/>
                                        <p:tgtEl>
                                          <p:spTgt spid="27"/>
                                        </p:tgtEl>
                                        <p:attrNameLst>
                                          <p:attrName>ppt_h</p:attrName>
                                        </p:attrNameLst>
                                      </p:cBhvr>
                                      <p:tavLst>
                                        <p:tav tm="0">
                                          <p:val>
                                            <p:strVal val="ppt_h"/>
                                          </p:val>
                                        </p:tav>
                                        <p:tav tm="100000">
                                          <p:val>
                                            <p:fltVal val="0"/>
                                          </p:val>
                                        </p:tav>
                                      </p:tavLst>
                                    </p:anim>
                                    <p:set>
                                      <p:cBhvr>
                                        <p:cTn id="239" dur="1" fill="hold">
                                          <p:stCondLst>
                                            <p:cond delay="499"/>
                                          </p:stCondLst>
                                        </p:cTn>
                                        <p:tgtEl>
                                          <p:spTgt spid="27"/>
                                        </p:tgtEl>
                                        <p:attrNameLst>
                                          <p:attrName>style.visibility</p:attrName>
                                        </p:attrNameLst>
                                      </p:cBhvr>
                                      <p:to>
                                        <p:strVal val="hidden"/>
                                      </p:to>
                                    </p:set>
                                  </p:childTnLst>
                                </p:cTn>
                              </p:par>
                              <p:par>
                                <p:cTn id="240" presetID="23" presetClass="exit" presetSubtype="32" fill="hold" grpId="1" nodeType="withEffect">
                                  <p:stCondLst>
                                    <p:cond delay="0"/>
                                  </p:stCondLst>
                                  <p:childTnLst>
                                    <p:anim calcmode="lin" valueType="num">
                                      <p:cBhvr>
                                        <p:cTn id="241" dur="500"/>
                                        <p:tgtEl>
                                          <p:spTgt spid="28"/>
                                        </p:tgtEl>
                                        <p:attrNameLst>
                                          <p:attrName>ppt_w</p:attrName>
                                        </p:attrNameLst>
                                      </p:cBhvr>
                                      <p:tavLst>
                                        <p:tav tm="0">
                                          <p:val>
                                            <p:strVal val="ppt_w"/>
                                          </p:val>
                                        </p:tav>
                                        <p:tav tm="100000">
                                          <p:val>
                                            <p:fltVal val="0"/>
                                          </p:val>
                                        </p:tav>
                                      </p:tavLst>
                                    </p:anim>
                                    <p:anim calcmode="lin" valueType="num">
                                      <p:cBhvr>
                                        <p:cTn id="242" dur="500"/>
                                        <p:tgtEl>
                                          <p:spTgt spid="28"/>
                                        </p:tgtEl>
                                        <p:attrNameLst>
                                          <p:attrName>ppt_h</p:attrName>
                                        </p:attrNameLst>
                                      </p:cBhvr>
                                      <p:tavLst>
                                        <p:tav tm="0">
                                          <p:val>
                                            <p:strVal val="ppt_h"/>
                                          </p:val>
                                        </p:tav>
                                        <p:tav tm="100000">
                                          <p:val>
                                            <p:fltVal val="0"/>
                                          </p:val>
                                        </p:tav>
                                      </p:tavLst>
                                    </p:anim>
                                    <p:set>
                                      <p:cBhvr>
                                        <p:cTn id="243" dur="1" fill="hold">
                                          <p:stCondLst>
                                            <p:cond delay="499"/>
                                          </p:stCondLst>
                                        </p:cTn>
                                        <p:tgtEl>
                                          <p:spTgt spid="28"/>
                                        </p:tgtEl>
                                        <p:attrNameLst>
                                          <p:attrName>style.visibility</p:attrName>
                                        </p:attrNameLst>
                                      </p:cBhvr>
                                      <p:to>
                                        <p:strVal val="hidden"/>
                                      </p:to>
                                    </p:set>
                                  </p:childTnLst>
                                </p:cTn>
                              </p:par>
                              <p:par>
                                <p:cTn id="244" presetID="23" presetClass="exit" presetSubtype="32" fill="hold" grpId="0" nodeType="withEffect">
                                  <p:stCondLst>
                                    <p:cond delay="0"/>
                                  </p:stCondLst>
                                  <p:childTnLst>
                                    <p:anim calcmode="lin" valueType="num">
                                      <p:cBhvr>
                                        <p:cTn id="245" dur="500"/>
                                        <p:tgtEl>
                                          <p:spTgt spid="6"/>
                                        </p:tgtEl>
                                        <p:attrNameLst>
                                          <p:attrName>ppt_w</p:attrName>
                                        </p:attrNameLst>
                                      </p:cBhvr>
                                      <p:tavLst>
                                        <p:tav tm="0">
                                          <p:val>
                                            <p:strVal val="ppt_w"/>
                                          </p:val>
                                        </p:tav>
                                        <p:tav tm="100000">
                                          <p:val>
                                            <p:fltVal val="0"/>
                                          </p:val>
                                        </p:tav>
                                      </p:tavLst>
                                    </p:anim>
                                    <p:anim calcmode="lin" valueType="num">
                                      <p:cBhvr>
                                        <p:cTn id="246" dur="500"/>
                                        <p:tgtEl>
                                          <p:spTgt spid="6"/>
                                        </p:tgtEl>
                                        <p:attrNameLst>
                                          <p:attrName>ppt_h</p:attrName>
                                        </p:attrNameLst>
                                      </p:cBhvr>
                                      <p:tavLst>
                                        <p:tav tm="0">
                                          <p:val>
                                            <p:strVal val="ppt_h"/>
                                          </p:val>
                                        </p:tav>
                                        <p:tav tm="100000">
                                          <p:val>
                                            <p:fltVal val="0"/>
                                          </p:val>
                                        </p:tav>
                                      </p:tavLst>
                                    </p:anim>
                                    <p:set>
                                      <p:cBhvr>
                                        <p:cTn id="247" dur="1" fill="hold">
                                          <p:stCondLst>
                                            <p:cond delay="499"/>
                                          </p:stCondLst>
                                        </p:cTn>
                                        <p:tgtEl>
                                          <p:spTgt spid="6"/>
                                        </p:tgtEl>
                                        <p:attrNameLst>
                                          <p:attrName>style.visibility</p:attrName>
                                        </p:attrNameLst>
                                      </p:cBhvr>
                                      <p:to>
                                        <p:strVal val="hidden"/>
                                      </p:to>
                                    </p:set>
                                  </p:childTnLst>
                                </p:cTn>
                              </p:par>
                              <p:par>
                                <p:cTn id="248" presetID="23" presetClass="exit" presetSubtype="32" fill="hold" grpId="1" nodeType="withEffect">
                                  <p:stCondLst>
                                    <p:cond delay="0"/>
                                  </p:stCondLst>
                                  <p:childTnLst>
                                    <p:anim calcmode="lin" valueType="num">
                                      <p:cBhvr>
                                        <p:cTn id="249" dur="500"/>
                                        <p:tgtEl>
                                          <p:spTgt spid="39"/>
                                        </p:tgtEl>
                                        <p:attrNameLst>
                                          <p:attrName>ppt_w</p:attrName>
                                        </p:attrNameLst>
                                      </p:cBhvr>
                                      <p:tavLst>
                                        <p:tav tm="0">
                                          <p:val>
                                            <p:strVal val="ppt_w"/>
                                          </p:val>
                                        </p:tav>
                                        <p:tav tm="100000">
                                          <p:val>
                                            <p:fltVal val="0"/>
                                          </p:val>
                                        </p:tav>
                                      </p:tavLst>
                                    </p:anim>
                                    <p:anim calcmode="lin" valueType="num">
                                      <p:cBhvr>
                                        <p:cTn id="250" dur="500"/>
                                        <p:tgtEl>
                                          <p:spTgt spid="39"/>
                                        </p:tgtEl>
                                        <p:attrNameLst>
                                          <p:attrName>ppt_h</p:attrName>
                                        </p:attrNameLst>
                                      </p:cBhvr>
                                      <p:tavLst>
                                        <p:tav tm="0">
                                          <p:val>
                                            <p:strVal val="ppt_h"/>
                                          </p:val>
                                        </p:tav>
                                        <p:tav tm="100000">
                                          <p:val>
                                            <p:fltVal val="0"/>
                                          </p:val>
                                        </p:tav>
                                      </p:tavLst>
                                    </p:anim>
                                    <p:set>
                                      <p:cBhvr>
                                        <p:cTn id="251" dur="1" fill="hold">
                                          <p:stCondLst>
                                            <p:cond delay="499"/>
                                          </p:stCondLst>
                                        </p:cTn>
                                        <p:tgtEl>
                                          <p:spTgt spid="39"/>
                                        </p:tgtEl>
                                        <p:attrNameLst>
                                          <p:attrName>style.visibility</p:attrName>
                                        </p:attrNameLst>
                                      </p:cBhvr>
                                      <p:to>
                                        <p:strVal val="hidden"/>
                                      </p:to>
                                    </p:set>
                                  </p:childTnLst>
                                </p:cTn>
                              </p:par>
                              <p:par>
                                <p:cTn id="252" presetID="23" presetClass="exit" presetSubtype="32" fill="hold" grpId="1" nodeType="withEffect">
                                  <p:stCondLst>
                                    <p:cond delay="0"/>
                                  </p:stCondLst>
                                  <p:childTnLst>
                                    <p:anim calcmode="lin" valueType="num">
                                      <p:cBhvr>
                                        <p:cTn id="253" dur="500"/>
                                        <p:tgtEl>
                                          <p:spTgt spid="26"/>
                                        </p:tgtEl>
                                        <p:attrNameLst>
                                          <p:attrName>ppt_w</p:attrName>
                                        </p:attrNameLst>
                                      </p:cBhvr>
                                      <p:tavLst>
                                        <p:tav tm="0">
                                          <p:val>
                                            <p:strVal val="ppt_w"/>
                                          </p:val>
                                        </p:tav>
                                        <p:tav tm="100000">
                                          <p:val>
                                            <p:fltVal val="0"/>
                                          </p:val>
                                        </p:tav>
                                      </p:tavLst>
                                    </p:anim>
                                    <p:anim calcmode="lin" valueType="num">
                                      <p:cBhvr>
                                        <p:cTn id="254" dur="500"/>
                                        <p:tgtEl>
                                          <p:spTgt spid="26"/>
                                        </p:tgtEl>
                                        <p:attrNameLst>
                                          <p:attrName>ppt_h</p:attrName>
                                        </p:attrNameLst>
                                      </p:cBhvr>
                                      <p:tavLst>
                                        <p:tav tm="0">
                                          <p:val>
                                            <p:strVal val="ppt_h"/>
                                          </p:val>
                                        </p:tav>
                                        <p:tav tm="100000">
                                          <p:val>
                                            <p:fltVal val="0"/>
                                          </p:val>
                                        </p:tav>
                                      </p:tavLst>
                                    </p:anim>
                                    <p:set>
                                      <p:cBhvr>
                                        <p:cTn id="255" dur="1" fill="hold">
                                          <p:stCondLst>
                                            <p:cond delay="499"/>
                                          </p:stCondLst>
                                        </p:cTn>
                                        <p:tgtEl>
                                          <p:spTgt spid="26"/>
                                        </p:tgtEl>
                                        <p:attrNameLst>
                                          <p:attrName>style.visibility</p:attrName>
                                        </p:attrNameLst>
                                      </p:cBhvr>
                                      <p:to>
                                        <p:strVal val="hidden"/>
                                      </p:to>
                                    </p:set>
                                  </p:childTnLst>
                                </p:cTn>
                              </p:par>
                              <p:par>
                                <p:cTn id="256" presetID="23" presetClass="exit" presetSubtype="32" fill="hold" grpId="1" nodeType="withEffect">
                                  <p:stCondLst>
                                    <p:cond delay="0"/>
                                  </p:stCondLst>
                                  <p:childTnLst>
                                    <p:anim calcmode="lin" valueType="num">
                                      <p:cBhvr>
                                        <p:cTn id="257" dur="500"/>
                                        <p:tgtEl>
                                          <p:spTgt spid="25"/>
                                        </p:tgtEl>
                                        <p:attrNameLst>
                                          <p:attrName>ppt_w</p:attrName>
                                        </p:attrNameLst>
                                      </p:cBhvr>
                                      <p:tavLst>
                                        <p:tav tm="0">
                                          <p:val>
                                            <p:strVal val="ppt_w"/>
                                          </p:val>
                                        </p:tav>
                                        <p:tav tm="100000">
                                          <p:val>
                                            <p:fltVal val="0"/>
                                          </p:val>
                                        </p:tav>
                                      </p:tavLst>
                                    </p:anim>
                                    <p:anim calcmode="lin" valueType="num">
                                      <p:cBhvr>
                                        <p:cTn id="258" dur="500"/>
                                        <p:tgtEl>
                                          <p:spTgt spid="25"/>
                                        </p:tgtEl>
                                        <p:attrNameLst>
                                          <p:attrName>ppt_h</p:attrName>
                                        </p:attrNameLst>
                                      </p:cBhvr>
                                      <p:tavLst>
                                        <p:tav tm="0">
                                          <p:val>
                                            <p:strVal val="ppt_h"/>
                                          </p:val>
                                        </p:tav>
                                        <p:tav tm="100000">
                                          <p:val>
                                            <p:fltVal val="0"/>
                                          </p:val>
                                        </p:tav>
                                      </p:tavLst>
                                    </p:anim>
                                    <p:set>
                                      <p:cBhvr>
                                        <p:cTn id="259"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0" grpId="1"/>
      <p:bldP spid="11" grpId="0"/>
      <p:bldP spid="11" grpId="1"/>
      <p:bldP spid="11" grpId="2"/>
      <p:bldP spid="12" grpId="0"/>
      <p:bldP spid="12" grpId="1"/>
      <p:bldP spid="13" grpId="0"/>
      <p:bldP spid="13" grpId="1"/>
      <p:bldP spid="14" grpId="0"/>
      <p:bldP spid="14" grpId="1"/>
      <p:bldP spid="15" grpId="0"/>
      <p:bldP spid="15" grpId="1"/>
      <p:bldP spid="16" grpId="0"/>
      <p:bldP spid="16" grpId="1"/>
      <p:bldP spid="17" grpId="0"/>
      <p:bldP spid="17" grpId="1"/>
      <p:bldP spid="18" grpId="0" animBg="1"/>
      <p:bldP spid="18" grpId="1" animBg="1"/>
      <p:bldP spid="19" grpId="0"/>
      <p:bldP spid="19" grpId="1"/>
      <p:bldP spid="20" grpId="0" animBg="1"/>
      <p:bldP spid="20" grpId="1" animBg="1"/>
      <p:bldP spid="21" grpId="0"/>
      <p:bldP spid="21" grpId="1"/>
      <p:bldP spid="22" grpId="0"/>
      <p:bldP spid="22" grpId="1"/>
      <p:bldP spid="23" grpId="0"/>
      <p:bldP spid="23" grpId="1"/>
      <p:bldP spid="24" grpId="0"/>
      <p:bldP spid="24" grpId="1"/>
      <p:bldP spid="25" grpId="0"/>
      <p:bldP spid="25" grpId="1"/>
      <p:bldP spid="26" grpId="0"/>
      <p:bldP spid="26" grpId="1"/>
      <p:bldP spid="27" grpId="0"/>
      <p:bldP spid="27" grpId="1"/>
      <p:bldP spid="28" grpId="0" animBg="1"/>
      <p:bldP spid="28" grpId="1" animBg="1"/>
      <p:bldP spid="30" grpId="0"/>
      <p:bldP spid="30" grpId="1"/>
      <p:bldP spid="31" grpId="0"/>
      <p:bldP spid="31" grpId="1"/>
      <p:bldP spid="32" grpId="0"/>
      <p:bldP spid="32" grpId="1"/>
      <p:bldP spid="33" grpId="0"/>
      <p:bldP spid="33" grpId="1"/>
      <p:bldP spid="34" grpId="0"/>
      <p:bldP spid="34" grpId="1"/>
      <p:bldP spid="35" grpId="0" animBg="1"/>
      <p:bldP spid="35" grpId="1" animBg="1"/>
      <p:bldP spid="36" grpId="0" animBg="1"/>
      <p:bldP spid="36" grpId="1" animBg="1"/>
      <p:bldP spid="37" grpId="0"/>
      <p:bldP spid="37" grpId="1"/>
      <p:bldP spid="38" grpId="0" animBg="1"/>
      <p:bldP spid="38" grpId="1" animBg="1"/>
      <p:bldP spid="39" grpId="0"/>
      <p:bldP spid="39"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7F71B4-12E7-F887-E7C0-9D3FD8175C0F}"/>
            </a:ext>
          </a:extLst>
        </p:cNvPr>
        <p:cNvGrpSpPr/>
        <p:nvPr/>
      </p:nvGrpSpPr>
      <p:grpSpPr>
        <a:xfrm>
          <a:off x="0" y="0"/>
          <a:ext cx="0" cy="0"/>
          <a:chOff x="0" y="0"/>
          <a:chExt cx="0" cy="0"/>
        </a:xfrm>
      </p:grpSpPr>
      <p:sp>
        <p:nvSpPr>
          <p:cNvPr id="2" name="Rectángulo 4">
            <a:extLst>
              <a:ext uri="{FF2B5EF4-FFF2-40B4-BE49-F238E27FC236}">
                <a16:creationId xmlns:a16="http://schemas.microsoft.com/office/drawing/2014/main" id="{F7C7236D-9ADB-1482-754A-57985F3CCD0C}"/>
              </a:ext>
            </a:extLst>
          </p:cNvPr>
          <p:cNvSpPr/>
          <p:nvPr/>
        </p:nvSpPr>
        <p:spPr>
          <a:xfrm>
            <a:off x="0" y="13701"/>
            <a:ext cx="12192000" cy="116205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5" name="Imagen1">
            <a:extLst>
              <a:ext uri="{FF2B5EF4-FFF2-40B4-BE49-F238E27FC236}">
                <a16:creationId xmlns:a16="http://schemas.microsoft.com/office/drawing/2014/main" id="{BA960745-FED3-DB13-A2CA-9E4C40596670}"/>
              </a:ext>
            </a:extLst>
          </p:cNvPr>
          <p:cNvPicPr>
            <a:picLocks noChangeAspect="1" noChangeArrowheads="1"/>
          </p:cNvPicPr>
          <p:nvPr/>
        </p:nvPicPr>
        <p:blipFill>
          <a:blip r:embed="rId2" cstate="print"/>
          <a:srcRect/>
          <a:stretch>
            <a:fillRect/>
          </a:stretch>
        </p:blipFill>
        <p:spPr bwMode="auto">
          <a:xfrm>
            <a:off x="9133114" y="24587"/>
            <a:ext cx="2264208" cy="1127155"/>
          </a:xfrm>
          <a:prstGeom prst="rect">
            <a:avLst/>
          </a:prstGeom>
          <a:solidFill>
            <a:srgbClr val="974706"/>
          </a:solidFill>
          <a:ln w="9525">
            <a:solidFill>
              <a:srgbClr val="974706"/>
            </a:solidFill>
            <a:prstDash val="dash"/>
            <a:miter lim="800000"/>
            <a:headEnd/>
            <a:tailEnd/>
          </a:ln>
        </p:spPr>
      </p:pic>
      <p:sp>
        <p:nvSpPr>
          <p:cNvPr id="6" name="TextBox 5">
            <a:extLst>
              <a:ext uri="{FF2B5EF4-FFF2-40B4-BE49-F238E27FC236}">
                <a16:creationId xmlns:a16="http://schemas.microsoft.com/office/drawing/2014/main" id="{C67501A6-EE6C-59C7-3600-0201169340C8}"/>
              </a:ext>
            </a:extLst>
          </p:cNvPr>
          <p:cNvSpPr txBox="1"/>
          <p:nvPr/>
        </p:nvSpPr>
        <p:spPr>
          <a:xfrm>
            <a:off x="0" y="1988208"/>
            <a:ext cx="12192000" cy="5504392"/>
          </a:xfrm>
          <a:prstGeom prst="rect">
            <a:avLst/>
          </a:prstGeom>
          <a:noFill/>
        </p:spPr>
        <p:txBody>
          <a:bodyPr wrap="square">
            <a:spAutoFit/>
          </a:bodyPr>
          <a:lstStyle/>
          <a:p>
            <a:pPr indent="180340" algn="just">
              <a:lnSpc>
                <a:spcPct val="200000"/>
              </a:lnSpc>
            </a:pPr>
            <a:r>
              <a:rPr lang="es-VE" sz="14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 </a:t>
            </a:r>
            <a:endParaRPr lang="es-VE" sz="1400" dirty="0">
              <a:solidFill>
                <a:srgbClr val="000000"/>
              </a:solidFill>
              <a:effectLst/>
              <a:latin typeface="Times New Roman" panose="02020603050405020304" pitchFamily="18" charset="0"/>
              <a:ea typeface="Calibri" panose="020F0502020204030204" pitchFamily="34" charset="0"/>
              <a:cs typeface="SimSun" panose="02010600030101010101" pitchFamily="2" charset="-122"/>
            </a:endParaRPr>
          </a:p>
          <a:p>
            <a:pPr indent="180340" algn="just">
              <a:lnSpc>
                <a:spcPct val="200000"/>
              </a:lnSpc>
            </a:pPr>
            <a:r>
              <a:rPr lang="es-VE" sz="14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 </a:t>
            </a:r>
            <a:endParaRPr lang="es-VE" sz="1400" dirty="0">
              <a:solidFill>
                <a:srgbClr val="000000"/>
              </a:solidFill>
              <a:effectLst/>
              <a:latin typeface="Times New Roman" panose="02020603050405020304" pitchFamily="18" charset="0"/>
              <a:ea typeface="Calibri" panose="020F0502020204030204" pitchFamily="34" charset="0"/>
              <a:cs typeface="SimSun" panose="02010600030101010101" pitchFamily="2" charset="-122"/>
            </a:endParaRPr>
          </a:p>
          <a:p>
            <a:pPr indent="180340" algn="just">
              <a:lnSpc>
                <a:spcPct val="150000"/>
              </a:lnSpc>
            </a:pPr>
            <a:r>
              <a:rPr lang="es-VE" sz="2400" b="1" dirty="0">
                <a:solidFill>
                  <a:srgbClr val="000000"/>
                </a:solidFill>
                <a:latin typeface="Arial" panose="020B0604020202020204" pitchFamily="34" charset="0"/>
                <a:ea typeface="Calibri" panose="020F0502020204030204" pitchFamily="34" charset="0"/>
                <a:cs typeface="SimSun" panose="02010600030101010101" pitchFamily="2" charset="-122"/>
              </a:rPr>
              <a:t>Desarrollar una propuesta de tesis doctoral para la </a:t>
            </a:r>
          </a:p>
          <a:p>
            <a:pPr indent="180340" algn="just">
              <a:lnSpc>
                <a:spcPct val="150000"/>
              </a:lnSpc>
            </a:pPr>
            <a:r>
              <a:rPr lang="es-VE" sz="2400" b="1" dirty="0">
                <a:solidFill>
                  <a:srgbClr val="000000"/>
                </a:solidFill>
                <a:latin typeface="Arial" panose="020B0604020202020204" pitchFamily="34" charset="0"/>
                <a:ea typeface="Calibri" panose="020F0502020204030204" pitchFamily="34" charset="0"/>
                <a:cs typeface="SimSun" panose="02010600030101010101" pitchFamily="2" charset="-122"/>
              </a:rPr>
              <a:t>Comisión de Estudios de Postgrado de la Facultad de Ciencias Económicas y Sociales de la Universidad Central de Venezuela, en el programa doctoral de Gestión Investigación Desarrollo. </a:t>
            </a:r>
          </a:p>
          <a:p>
            <a:pPr indent="180340" algn="just">
              <a:lnSpc>
                <a:spcPct val="150000"/>
              </a:lnSpc>
            </a:pPr>
            <a:endParaRPr lang="es-VE" sz="2400" b="1" dirty="0">
              <a:solidFill>
                <a:srgbClr val="000000"/>
              </a:solidFill>
              <a:latin typeface="Arial" panose="020B0604020202020204" pitchFamily="34" charset="0"/>
              <a:ea typeface="Calibri" panose="020F0502020204030204" pitchFamily="34" charset="0"/>
              <a:cs typeface="SimSun" panose="02010600030101010101" pitchFamily="2" charset="-122"/>
            </a:endParaRPr>
          </a:p>
          <a:p>
            <a:pPr indent="180340" algn="ctr">
              <a:lnSpc>
                <a:spcPct val="150000"/>
              </a:lnSpc>
            </a:pPr>
            <a:r>
              <a:rPr lang="es-VE" sz="2400" b="1" dirty="0">
                <a:solidFill>
                  <a:srgbClr val="000000"/>
                </a:solidFill>
                <a:latin typeface="Arial" panose="020B0604020202020204" pitchFamily="34" charset="0"/>
                <a:ea typeface="Calibri" panose="020F0502020204030204" pitchFamily="34" charset="0"/>
                <a:cs typeface="SimSun" panose="02010600030101010101" pitchFamily="2" charset="-122"/>
              </a:rPr>
              <a:t>Construcción del Corpus Teórico de la Ingeniería del Consentimiento basada </a:t>
            </a:r>
            <a:r>
              <a:rPr lang="es-VE" sz="2800" b="1" dirty="0">
                <a:solidFill>
                  <a:srgbClr val="000000"/>
                </a:solidFill>
                <a:latin typeface="Arial" panose="020B0604020202020204" pitchFamily="34" charset="0"/>
                <a:ea typeface="Calibri" panose="020F0502020204030204" pitchFamily="34" charset="0"/>
                <a:cs typeface="SimSun" panose="02010600030101010101" pitchFamily="2" charset="-122"/>
              </a:rPr>
              <a:t>en </a:t>
            </a:r>
            <a:r>
              <a:rPr lang="es-VE" sz="2800" b="1" dirty="0"/>
              <a:t>Edward Louis Bernays Freud.</a:t>
            </a:r>
            <a:r>
              <a:rPr lang="es-VE" sz="2800" b="1" dirty="0">
                <a:solidFill>
                  <a:srgbClr val="000000"/>
                </a:solidFill>
                <a:latin typeface="Arial" panose="020B0604020202020204" pitchFamily="34" charset="0"/>
                <a:ea typeface="Calibri" panose="020F0502020204030204" pitchFamily="34" charset="0"/>
                <a:cs typeface="SimSun" panose="02010600030101010101" pitchFamily="2" charset="-122"/>
              </a:rPr>
              <a:t> </a:t>
            </a:r>
          </a:p>
          <a:p>
            <a:pPr indent="180340" algn="just">
              <a:lnSpc>
                <a:spcPct val="150000"/>
              </a:lnSpc>
            </a:pPr>
            <a:endParaRPr lang="es-VE" sz="2400" strike="sngStrike" dirty="0">
              <a:solidFill>
                <a:srgbClr val="FF0000"/>
              </a:solidFill>
              <a:effectLst/>
              <a:latin typeface="Times New Roman" panose="02020603050405020304" pitchFamily="18" charset="0"/>
              <a:ea typeface="Calibri" panose="020F0502020204030204" pitchFamily="34" charset="0"/>
              <a:cs typeface="SimSun" panose="02010600030101010101" pitchFamily="2" charset="-122"/>
            </a:endParaRPr>
          </a:p>
        </p:txBody>
      </p:sp>
      <p:sp>
        <p:nvSpPr>
          <p:cNvPr id="8" name="CuadroTexto 1">
            <a:extLst>
              <a:ext uri="{FF2B5EF4-FFF2-40B4-BE49-F238E27FC236}">
                <a16:creationId xmlns:a16="http://schemas.microsoft.com/office/drawing/2014/main" id="{85668415-7C48-EC10-99B1-CF59427D06E3}"/>
              </a:ext>
            </a:extLst>
          </p:cNvPr>
          <p:cNvSpPr txBox="1"/>
          <p:nvPr/>
        </p:nvSpPr>
        <p:spPr>
          <a:xfrm>
            <a:off x="0" y="381139"/>
            <a:ext cx="771525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2800" b="1" dirty="0">
                <a:solidFill>
                  <a:schemeClr val="bg1"/>
                </a:solidFill>
                <a:latin typeface="Arial" panose="020B0604020202020204" pitchFamily="34" charset="0"/>
                <a:cs typeface="Arial" panose="020B0604020202020204" pitchFamily="34" charset="0"/>
              </a:rPr>
              <a:t>PROPUESTA  </a:t>
            </a:r>
            <a:endParaRPr lang="en-US" sz="2800" b="1" dirty="0">
              <a:solidFill>
                <a:schemeClr val="bg1"/>
              </a:solidFill>
              <a:latin typeface="Arial" panose="020B0604020202020204" pitchFamily="34" charset="0"/>
              <a:cs typeface="Arial" panose="020B0604020202020204" pitchFamily="34" charset="0"/>
            </a:endParaRPr>
          </a:p>
        </p:txBody>
      </p:sp>
      <p:sp>
        <p:nvSpPr>
          <p:cNvPr id="3" name="Rectángulo 10">
            <a:extLst>
              <a:ext uri="{FF2B5EF4-FFF2-40B4-BE49-F238E27FC236}">
                <a16:creationId xmlns:a16="http://schemas.microsoft.com/office/drawing/2014/main" id="{557658C3-4DD0-E362-EC45-689A472857F7}"/>
              </a:ext>
            </a:extLst>
          </p:cNvPr>
          <p:cNvSpPr/>
          <p:nvPr/>
        </p:nvSpPr>
        <p:spPr>
          <a:xfrm>
            <a:off x="3033406" y="1716816"/>
            <a:ext cx="6750674" cy="530594"/>
          </a:xfrm>
          <a:prstGeom prst="rect">
            <a:avLst/>
          </a:prstGeom>
        </p:spPr>
        <p:txBody>
          <a:bodyPr wrap="square">
            <a:spAutoFit/>
          </a:bodyPr>
          <a:lstStyle/>
          <a:p>
            <a:pPr>
              <a:lnSpc>
                <a:spcPct val="107000"/>
              </a:lnSpc>
              <a:spcAft>
                <a:spcPts val="800"/>
              </a:spcAft>
            </a:pPr>
            <a:r>
              <a:rPr lang="es-VE" sz="2800" b="1" dirty="0">
                <a:latin typeface="Times New Roman" panose="02020603050405020304" pitchFamily="18" charset="0"/>
                <a:ea typeface="Calibri" panose="020F0502020204030204" pitchFamily="34" charset="0"/>
                <a:cs typeface="Times New Roman" panose="02020603050405020304" pitchFamily="18" charset="0"/>
              </a:rPr>
              <a:t> BASADA EN PSICOLOGIA SOCIAL</a:t>
            </a:r>
            <a:r>
              <a:rPr lang="es-VE" sz="28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043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xit" presetSubtype="32" fill="hold" grpId="0" nodeType="clickEffect">
                                  <p:stCondLst>
                                    <p:cond delay="0"/>
                                  </p:stCondLst>
                                  <p:childTnLst>
                                    <p:anim calcmode="lin" valueType="num">
                                      <p:cBhvr>
                                        <p:cTn id="6" dur="500"/>
                                        <p:tgtEl>
                                          <p:spTgt spid="3"/>
                                        </p:tgtEl>
                                        <p:attrNameLst>
                                          <p:attrName>ppt_w</p:attrName>
                                        </p:attrNameLst>
                                      </p:cBhvr>
                                      <p:tavLst>
                                        <p:tav tm="0">
                                          <p:val>
                                            <p:strVal val="ppt_w"/>
                                          </p:val>
                                        </p:tav>
                                        <p:tav tm="100000">
                                          <p:val>
                                            <p:fltVal val="0"/>
                                          </p:val>
                                        </p:tav>
                                      </p:tavLst>
                                    </p:anim>
                                    <p:anim calcmode="lin" valueType="num">
                                      <p:cBhvr>
                                        <p:cTn id="7" dur="500"/>
                                        <p:tgtEl>
                                          <p:spTgt spid="3"/>
                                        </p:tgtEl>
                                        <p:attrNameLst>
                                          <p:attrName>ppt_h</p:attrName>
                                        </p:attrNameLst>
                                      </p:cBhvr>
                                      <p:tavLst>
                                        <p:tav tm="0">
                                          <p:val>
                                            <p:strVal val="ppt_h"/>
                                          </p:val>
                                        </p:tav>
                                        <p:tav tm="100000">
                                          <p:val>
                                            <p:fltVal val="0"/>
                                          </p:val>
                                        </p:tav>
                                      </p:tavLst>
                                    </p:anim>
                                    <p:set>
                                      <p:cBhvr>
                                        <p:cTn id="8" dur="1" fill="hold">
                                          <p:stCondLst>
                                            <p:cond delay="499"/>
                                          </p:stCondLst>
                                        </p:cTn>
                                        <p:tgtEl>
                                          <p:spTgt spid="3"/>
                                        </p:tgtEl>
                                        <p:attrNameLst>
                                          <p:attrName>style.visibility</p:attrName>
                                        </p:attrNameLst>
                                      </p:cBhvr>
                                      <p:to>
                                        <p:strVal val="hidden"/>
                                      </p:to>
                                    </p:set>
                                  </p:childTnLst>
                                </p:cTn>
                              </p:par>
                              <p:par>
                                <p:cTn id="9" presetID="23" presetClass="exit" presetSubtype="32" fill="hold" grpId="0" nodeType="withEffect">
                                  <p:stCondLst>
                                    <p:cond delay="0"/>
                                  </p:stCondLst>
                                  <p:childTnLst>
                                    <p:anim calcmode="lin" valueType="num">
                                      <p:cBhvr>
                                        <p:cTn id="10" dur="500"/>
                                        <p:tgtEl>
                                          <p:spTgt spid="6"/>
                                        </p:tgtEl>
                                        <p:attrNameLst>
                                          <p:attrName>ppt_w</p:attrName>
                                        </p:attrNameLst>
                                      </p:cBhvr>
                                      <p:tavLst>
                                        <p:tav tm="0">
                                          <p:val>
                                            <p:strVal val="ppt_w"/>
                                          </p:val>
                                        </p:tav>
                                        <p:tav tm="100000">
                                          <p:val>
                                            <p:fltVal val="0"/>
                                          </p:val>
                                        </p:tav>
                                      </p:tavLst>
                                    </p:anim>
                                    <p:anim calcmode="lin" valueType="num">
                                      <p:cBhvr>
                                        <p:cTn id="11" dur="500"/>
                                        <p:tgtEl>
                                          <p:spTgt spid="6"/>
                                        </p:tgtEl>
                                        <p:attrNameLst>
                                          <p:attrName>ppt_h</p:attrName>
                                        </p:attrNameLst>
                                      </p:cBhvr>
                                      <p:tavLst>
                                        <p:tav tm="0">
                                          <p:val>
                                            <p:strVal val="ppt_h"/>
                                          </p:val>
                                        </p:tav>
                                        <p:tav tm="100000">
                                          <p:val>
                                            <p:fltVal val="0"/>
                                          </p:val>
                                        </p:tav>
                                      </p:tavLst>
                                    </p:anim>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CBD29-C6CE-1DE9-263F-D2D064F4787E}"/>
            </a:ext>
          </a:extLst>
        </p:cNvPr>
        <p:cNvGrpSpPr/>
        <p:nvPr/>
      </p:nvGrpSpPr>
      <p:grpSpPr>
        <a:xfrm>
          <a:off x="0" y="0"/>
          <a:ext cx="0" cy="0"/>
          <a:chOff x="0" y="0"/>
          <a:chExt cx="0" cy="0"/>
        </a:xfrm>
      </p:grpSpPr>
      <p:sp>
        <p:nvSpPr>
          <p:cNvPr id="2" name="Rectángulo 4">
            <a:extLst>
              <a:ext uri="{FF2B5EF4-FFF2-40B4-BE49-F238E27FC236}">
                <a16:creationId xmlns:a16="http://schemas.microsoft.com/office/drawing/2014/main" id="{CDF76589-C0EE-33CF-CDFE-3D24A422C3C9}"/>
              </a:ext>
            </a:extLst>
          </p:cNvPr>
          <p:cNvSpPr/>
          <p:nvPr/>
        </p:nvSpPr>
        <p:spPr>
          <a:xfrm>
            <a:off x="0" y="13701"/>
            <a:ext cx="12192000" cy="116205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5" name="Imagen1">
            <a:extLst>
              <a:ext uri="{FF2B5EF4-FFF2-40B4-BE49-F238E27FC236}">
                <a16:creationId xmlns:a16="http://schemas.microsoft.com/office/drawing/2014/main" id="{D3FE4100-B69B-5A2D-186E-0DCC3E34B930}"/>
              </a:ext>
            </a:extLst>
          </p:cNvPr>
          <p:cNvPicPr>
            <a:picLocks noChangeAspect="1" noChangeArrowheads="1"/>
          </p:cNvPicPr>
          <p:nvPr/>
        </p:nvPicPr>
        <p:blipFill>
          <a:blip r:embed="rId2" cstate="print"/>
          <a:srcRect/>
          <a:stretch>
            <a:fillRect/>
          </a:stretch>
        </p:blipFill>
        <p:spPr bwMode="auto">
          <a:xfrm>
            <a:off x="9133114" y="24587"/>
            <a:ext cx="2264208" cy="1127155"/>
          </a:xfrm>
          <a:prstGeom prst="rect">
            <a:avLst/>
          </a:prstGeom>
          <a:solidFill>
            <a:srgbClr val="974706"/>
          </a:solidFill>
          <a:ln w="9525">
            <a:solidFill>
              <a:srgbClr val="974706"/>
            </a:solidFill>
            <a:prstDash val="dash"/>
            <a:miter lim="800000"/>
            <a:headEnd/>
            <a:tailEnd/>
          </a:ln>
        </p:spPr>
      </p:pic>
      <p:sp>
        <p:nvSpPr>
          <p:cNvPr id="6" name="TextBox 5">
            <a:extLst>
              <a:ext uri="{FF2B5EF4-FFF2-40B4-BE49-F238E27FC236}">
                <a16:creationId xmlns:a16="http://schemas.microsoft.com/office/drawing/2014/main" id="{E9237874-6D06-88EA-F28F-5AB8DEEFDC8D}"/>
              </a:ext>
            </a:extLst>
          </p:cNvPr>
          <p:cNvSpPr txBox="1"/>
          <p:nvPr/>
        </p:nvSpPr>
        <p:spPr>
          <a:xfrm>
            <a:off x="0" y="1988208"/>
            <a:ext cx="12192000" cy="5504392"/>
          </a:xfrm>
          <a:prstGeom prst="rect">
            <a:avLst/>
          </a:prstGeom>
          <a:noFill/>
        </p:spPr>
        <p:txBody>
          <a:bodyPr wrap="square">
            <a:spAutoFit/>
          </a:bodyPr>
          <a:lstStyle/>
          <a:p>
            <a:pPr indent="180340" algn="just">
              <a:lnSpc>
                <a:spcPct val="200000"/>
              </a:lnSpc>
            </a:pPr>
            <a:r>
              <a:rPr lang="es-VE" sz="14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 </a:t>
            </a:r>
            <a:endParaRPr lang="es-VE" sz="1400" dirty="0">
              <a:solidFill>
                <a:srgbClr val="000000"/>
              </a:solidFill>
              <a:effectLst/>
              <a:latin typeface="Times New Roman" panose="02020603050405020304" pitchFamily="18" charset="0"/>
              <a:ea typeface="Calibri" panose="020F0502020204030204" pitchFamily="34" charset="0"/>
              <a:cs typeface="SimSun" panose="02010600030101010101" pitchFamily="2" charset="-122"/>
            </a:endParaRPr>
          </a:p>
          <a:p>
            <a:pPr indent="180340" algn="just">
              <a:lnSpc>
                <a:spcPct val="200000"/>
              </a:lnSpc>
            </a:pPr>
            <a:r>
              <a:rPr lang="es-VE" sz="14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 </a:t>
            </a:r>
            <a:endParaRPr lang="es-VE" sz="1400" dirty="0">
              <a:solidFill>
                <a:srgbClr val="000000"/>
              </a:solidFill>
              <a:effectLst/>
              <a:latin typeface="Times New Roman" panose="02020603050405020304" pitchFamily="18" charset="0"/>
              <a:ea typeface="Calibri" panose="020F0502020204030204" pitchFamily="34" charset="0"/>
              <a:cs typeface="SimSun" panose="02010600030101010101" pitchFamily="2" charset="-122"/>
            </a:endParaRPr>
          </a:p>
          <a:p>
            <a:pPr indent="180340" algn="just">
              <a:lnSpc>
                <a:spcPct val="150000"/>
              </a:lnSpc>
            </a:pPr>
            <a:r>
              <a:rPr lang="es-VE" sz="2400" b="1" dirty="0">
                <a:solidFill>
                  <a:srgbClr val="000000"/>
                </a:solidFill>
                <a:latin typeface="Arial" panose="020B0604020202020204" pitchFamily="34" charset="0"/>
                <a:ea typeface="Calibri" panose="020F0502020204030204" pitchFamily="34" charset="0"/>
                <a:cs typeface="SimSun" panose="02010600030101010101" pitchFamily="2" charset="-122"/>
              </a:rPr>
              <a:t>Desarrollar una propuesta de tesis doctoral para la </a:t>
            </a:r>
          </a:p>
          <a:p>
            <a:pPr indent="180340" algn="just">
              <a:lnSpc>
                <a:spcPct val="150000"/>
              </a:lnSpc>
            </a:pPr>
            <a:r>
              <a:rPr lang="es-VE" sz="2400" b="1" dirty="0">
                <a:solidFill>
                  <a:srgbClr val="000000"/>
                </a:solidFill>
                <a:latin typeface="Arial" panose="020B0604020202020204" pitchFamily="34" charset="0"/>
                <a:ea typeface="Calibri" panose="020F0502020204030204" pitchFamily="34" charset="0"/>
                <a:cs typeface="SimSun" panose="02010600030101010101" pitchFamily="2" charset="-122"/>
              </a:rPr>
              <a:t>Comisión de Estudios de Postgrado de la Facultad de Ciencias Económicas y Sociales de la Universidad Central de Venezuela, en el programa doctoral de Gestión Investigación Desarrollo. </a:t>
            </a:r>
          </a:p>
          <a:p>
            <a:pPr indent="180340" algn="just">
              <a:lnSpc>
                <a:spcPct val="150000"/>
              </a:lnSpc>
            </a:pPr>
            <a:endParaRPr lang="es-VE" sz="2400" b="1" dirty="0">
              <a:solidFill>
                <a:srgbClr val="000000"/>
              </a:solidFill>
              <a:latin typeface="Arial" panose="020B0604020202020204" pitchFamily="34" charset="0"/>
              <a:ea typeface="Calibri" panose="020F0502020204030204" pitchFamily="34" charset="0"/>
              <a:cs typeface="SimSun" panose="02010600030101010101" pitchFamily="2" charset="-122"/>
            </a:endParaRPr>
          </a:p>
          <a:p>
            <a:pPr indent="180340" algn="ctr">
              <a:lnSpc>
                <a:spcPct val="150000"/>
              </a:lnSpc>
            </a:pPr>
            <a:r>
              <a:rPr lang="es-VE" sz="2400" b="1" dirty="0">
                <a:solidFill>
                  <a:srgbClr val="000000"/>
                </a:solidFill>
                <a:latin typeface="Arial" panose="020B0604020202020204" pitchFamily="34" charset="0"/>
                <a:ea typeface="Calibri" panose="020F0502020204030204" pitchFamily="34" charset="0"/>
                <a:cs typeface="SimSun" panose="02010600030101010101" pitchFamily="2" charset="-122"/>
              </a:rPr>
              <a:t>Construcción del Corpus Teórico de la Ingeniería del Consentimiento basada </a:t>
            </a:r>
            <a:r>
              <a:rPr lang="es-VE" sz="2800" b="1" dirty="0">
                <a:solidFill>
                  <a:srgbClr val="000000"/>
                </a:solidFill>
                <a:latin typeface="Arial" panose="020B0604020202020204" pitchFamily="34" charset="0"/>
                <a:ea typeface="Calibri" panose="020F0502020204030204" pitchFamily="34" charset="0"/>
                <a:cs typeface="SimSun" panose="02010600030101010101" pitchFamily="2" charset="-122"/>
              </a:rPr>
              <a:t>en </a:t>
            </a:r>
            <a:r>
              <a:rPr lang="es-VE" sz="2800" b="1" dirty="0"/>
              <a:t>Edward Louis Bernays Freud.</a:t>
            </a:r>
            <a:r>
              <a:rPr lang="es-VE" sz="2800" b="1" dirty="0">
                <a:solidFill>
                  <a:srgbClr val="000000"/>
                </a:solidFill>
                <a:latin typeface="Arial" panose="020B0604020202020204" pitchFamily="34" charset="0"/>
                <a:ea typeface="Calibri" panose="020F0502020204030204" pitchFamily="34" charset="0"/>
                <a:cs typeface="SimSun" panose="02010600030101010101" pitchFamily="2" charset="-122"/>
              </a:rPr>
              <a:t> </a:t>
            </a:r>
          </a:p>
          <a:p>
            <a:pPr indent="180340" algn="just">
              <a:lnSpc>
                <a:spcPct val="150000"/>
              </a:lnSpc>
            </a:pPr>
            <a:endParaRPr lang="es-VE" sz="2400" strike="sngStrike" dirty="0">
              <a:solidFill>
                <a:srgbClr val="FF0000"/>
              </a:solidFill>
              <a:effectLst/>
              <a:latin typeface="Times New Roman" panose="02020603050405020304" pitchFamily="18" charset="0"/>
              <a:ea typeface="Calibri" panose="020F0502020204030204" pitchFamily="34" charset="0"/>
              <a:cs typeface="SimSun" panose="02010600030101010101" pitchFamily="2" charset="-122"/>
            </a:endParaRPr>
          </a:p>
        </p:txBody>
      </p:sp>
      <p:sp>
        <p:nvSpPr>
          <p:cNvPr id="8" name="CuadroTexto 1">
            <a:extLst>
              <a:ext uri="{FF2B5EF4-FFF2-40B4-BE49-F238E27FC236}">
                <a16:creationId xmlns:a16="http://schemas.microsoft.com/office/drawing/2014/main" id="{7022391E-E2F2-FB6D-EE57-6D4EA3D90BA5}"/>
              </a:ext>
            </a:extLst>
          </p:cNvPr>
          <p:cNvSpPr txBox="1"/>
          <p:nvPr/>
        </p:nvSpPr>
        <p:spPr>
          <a:xfrm>
            <a:off x="0" y="381139"/>
            <a:ext cx="771525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2800" b="1" dirty="0">
                <a:solidFill>
                  <a:schemeClr val="bg1"/>
                </a:solidFill>
                <a:latin typeface="Arial" panose="020B0604020202020204" pitchFamily="34" charset="0"/>
                <a:cs typeface="Arial" panose="020B0604020202020204" pitchFamily="34" charset="0"/>
              </a:rPr>
              <a:t>PROPUESTA  </a:t>
            </a:r>
            <a:endParaRPr lang="en-US" sz="2800" b="1" dirty="0">
              <a:solidFill>
                <a:schemeClr val="bg1"/>
              </a:solidFill>
              <a:latin typeface="Arial" panose="020B0604020202020204" pitchFamily="34" charset="0"/>
              <a:cs typeface="Arial" panose="020B0604020202020204" pitchFamily="34" charset="0"/>
            </a:endParaRPr>
          </a:p>
        </p:txBody>
      </p:sp>
      <p:sp>
        <p:nvSpPr>
          <p:cNvPr id="3" name="Rectángulo 10">
            <a:extLst>
              <a:ext uri="{FF2B5EF4-FFF2-40B4-BE49-F238E27FC236}">
                <a16:creationId xmlns:a16="http://schemas.microsoft.com/office/drawing/2014/main" id="{8A3A903B-BB98-6B8B-E658-5F42E13A88B4}"/>
              </a:ext>
            </a:extLst>
          </p:cNvPr>
          <p:cNvSpPr/>
          <p:nvPr/>
        </p:nvSpPr>
        <p:spPr>
          <a:xfrm>
            <a:off x="3033406" y="1716816"/>
            <a:ext cx="6750674" cy="530594"/>
          </a:xfrm>
          <a:prstGeom prst="rect">
            <a:avLst/>
          </a:prstGeom>
        </p:spPr>
        <p:txBody>
          <a:bodyPr wrap="square">
            <a:spAutoFit/>
          </a:bodyPr>
          <a:lstStyle/>
          <a:p>
            <a:pPr>
              <a:lnSpc>
                <a:spcPct val="107000"/>
              </a:lnSpc>
              <a:spcAft>
                <a:spcPts val="800"/>
              </a:spcAft>
            </a:pPr>
            <a:r>
              <a:rPr lang="es-VE" sz="2800" b="1" dirty="0">
                <a:latin typeface="Times New Roman" panose="02020603050405020304" pitchFamily="18" charset="0"/>
                <a:ea typeface="Calibri" panose="020F0502020204030204" pitchFamily="34" charset="0"/>
                <a:cs typeface="Times New Roman" panose="02020603050405020304" pitchFamily="18" charset="0"/>
              </a:rPr>
              <a:t> BASADA EN PSICOLOGIA SOCIAL</a:t>
            </a:r>
            <a:r>
              <a:rPr lang="es-VE" sz="28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9568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xit" presetSubtype="32" fill="hold" grpId="0" nodeType="clickEffect">
                                  <p:stCondLst>
                                    <p:cond delay="0"/>
                                  </p:stCondLst>
                                  <p:childTnLst>
                                    <p:anim calcmode="lin" valueType="num">
                                      <p:cBhvr>
                                        <p:cTn id="6" dur="500"/>
                                        <p:tgtEl>
                                          <p:spTgt spid="3"/>
                                        </p:tgtEl>
                                        <p:attrNameLst>
                                          <p:attrName>ppt_w</p:attrName>
                                        </p:attrNameLst>
                                      </p:cBhvr>
                                      <p:tavLst>
                                        <p:tav tm="0">
                                          <p:val>
                                            <p:strVal val="ppt_w"/>
                                          </p:val>
                                        </p:tav>
                                        <p:tav tm="100000">
                                          <p:val>
                                            <p:fltVal val="0"/>
                                          </p:val>
                                        </p:tav>
                                      </p:tavLst>
                                    </p:anim>
                                    <p:anim calcmode="lin" valueType="num">
                                      <p:cBhvr>
                                        <p:cTn id="7" dur="500"/>
                                        <p:tgtEl>
                                          <p:spTgt spid="3"/>
                                        </p:tgtEl>
                                        <p:attrNameLst>
                                          <p:attrName>ppt_h</p:attrName>
                                        </p:attrNameLst>
                                      </p:cBhvr>
                                      <p:tavLst>
                                        <p:tav tm="0">
                                          <p:val>
                                            <p:strVal val="ppt_h"/>
                                          </p:val>
                                        </p:tav>
                                        <p:tav tm="100000">
                                          <p:val>
                                            <p:fltVal val="0"/>
                                          </p:val>
                                        </p:tav>
                                      </p:tavLst>
                                    </p:anim>
                                    <p:set>
                                      <p:cBhvr>
                                        <p:cTn id="8" dur="1" fill="hold">
                                          <p:stCondLst>
                                            <p:cond delay="499"/>
                                          </p:stCondLst>
                                        </p:cTn>
                                        <p:tgtEl>
                                          <p:spTgt spid="3"/>
                                        </p:tgtEl>
                                        <p:attrNameLst>
                                          <p:attrName>style.visibility</p:attrName>
                                        </p:attrNameLst>
                                      </p:cBhvr>
                                      <p:to>
                                        <p:strVal val="hidden"/>
                                      </p:to>
                                    </p:set>
                                  </p:childTnLst>
                                </p:cTn>
                              </p:par>
                              <p:par>
                                <p:cTn id="9" presetID="23" presetClass="exit" presetSubtype="32" fill="hold" grpId="0" nodeType="withEffect">
                                  <p:stCondLst>
                                    <p:cond delay="0"/>
                                  </p:stCondLst>
                                  <p:childTnLst>
                                    <p:anim calcmode="lin" valueType="num">
                                      <p:cBhvr>
                                        <p:cTn id="10" dur="500"/>
                                        <p:tgtEl>
                                          <p:spTgt spid="6"/>
                                        </p:tgtEl>
                                        <p:attrNameLst>
                                          <p:attrName>ppt_w</p:attrName>
                                        </p:attrNameLst>
                                      </p:cBhvr>
                                      <p:tavLst>
                                        <p:tav tm="0">
                                          <p:val>
                                            <p:strVal val="ppt_w"/>
                                          </p:val>
                                        </p:tav>
                                        <p:tav tm="100000">
                                          <p:val>
                                            <p:fltVal val="0"/>
                                          </p:val>
                                        </p:tav>
                                      </p:tavLst>
                                    </p:anim>
                                    <p:anim calcmode="lin" valueType="num">
                                      <p:cBhvr>
                                        <p:cTn id="11" dur="500"/>
                                        <p:tgtEl>
                                          <p:spTgt spid="6"/>
                                        </p:tgtEl>
                                        <p:attrNameLst>
                                          <p:attrName>ppt_h</p:attrName>
                                        </p:attrNameLst>
                                      </p:cBhvr>
                                      <p:tavLst>
                                        <p:tav tm="0">
                                          <p:val>
                                            <p:strVal val="ppt_h"/>
                                          </p:val>
                                        </p:tav>
                                        <p:tav tm="100000">
                                          <p:val>
                                            <p:fltVal val="0"/>
                                          </p:val>
                                        </p:tav>
                                      </p:tavLst>
                                    </p:anim>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ADB586-1E37-1221-FCE1-A231F7E19DFE}"/>
            </a:ext>
          </a:extLst>
        </p:cNvPr>
        <p:cNvGrpSpPr/>
        <p:nvPr/>
      </p:nvGrpSpPr>
      <p:grpSpPr>
        <a:xfrm>
          <a:off x="0" y="0"/>
          <a:ext cx="0" cy="0"/>
          <a:chOff x="0" y="0"/>
          <a:chExt cx="0" cy="0"/>
        </a:xfrm>
      </p:grpSpPr>
      <p:sp>
        <p:nvSpPr>
          <p:cNvPr id="2" name="Rectángulo 4">
            <a:extLst>
              <a:ext uri="{FF2B5EF4-FFF2-40B4-BE49-F238E27FC236}">
                <a16:creationId xmlns:a16="http://schemas.microsoft.com/office/drawing/2014/main" id="{28CF1FE8-ABAB-36A1-51C0-BE223CA3C9A8}"/>
              </a:ext>
            </a:extLst>
          </p:cNvPr>
          <p:cNvSpPr/>
          <p:nvPr/>
        </p:nvSpPr>
        <p:spPr>
          <a:xfrm>
            <a:off x="0" y="9329"/>
            <a:ext cx="12192000" cy="116205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s-ES" sz="3200" b="1" dirty="0">
                <a:latin typeface="Arial" panose="020B0604020202020204" pitchFamily="34" charset="0"/>
                <a:cs typeface="Arial" panose="020B0604020202020204" pitchFamily="34" charset="0"/>
              </a:rPr>
              <a:t>DESCRIPCIÓN DE LA REALIDAD </a:t>
            </a:r>
            <a:endParaRPr lang="en-US" sz="3200" b="1" dirty="0">
              <a:latin typeface="Arial" panose="020B0604020202020204" pitchFamily="34" charset="0"/>
              <a:cs typeface="Arial" panose="020B0604020202020204" pitchFamily="34" charset="0"/>
            </a:endParaRPr>
          </a:p>
        </p:txBody>
      </p:sp>
      <p:pic>
        <p:nvPicPr>
          <p:cNvPr id="3" name="Imagen1">
            <a:extLst>
              <a:ext uri="{FF2B5EF4-FFF2-40B4-BE49-F238E27FC236}">
                <a16:creationId xmlns:a16="http://schemas.microsoft.com/office/drawing/2014/main" id="{7D3A2F89-6A15-A29D-77AC-581C4C5BB31B}"/>
              </a:ext>
            </a:extLst>
          </p:cNvPr>
          <p:cNvPicPr>
            <a:picLocks noChangeAspect="1" noChangeArrowheads="1"/>
          </p:cNvPicPr>
          <p:nvPr/>
        </p:nvPicPr>
        <p:blipFill>
          <a:blip r:embed="rId2" cstate="print"/>
          <a:srcRect/>
          <a:stretch>
            <a:fillRect/>
          </a:stretch>
        </p:blipFill>
        <p:spPr bwMode="auto">
          <a:xfrm>
            <a:off x="9133114" y="41014"/>
            <a:ext cx="2264208" cy="1127155"/>
          </a:xfrm>
          <a:prstGeom prst="rect">
            <a:avLst/>
          </a:prstGeom>
          <a:solidFill>
            <a:srgbClr val="974706"/>
          </a:solidFill>
          <a:ln w="9525">
            <a:solidFill>
              <a:srgbClr val="974706"/>
            </a:solidFill>
            <a:prstDash val="dash"/>
            <a:miter lim="800000"/>
            <a:headEnd/>
            <a:tailEnd/>
          </a:ln>
        </p:spPr>
      </p:pic>
      <p:sp>
        <p:nvSpPr>
          <p:cNvPr id="12" name="CuadroTexto 7">
            <a:extLst>
              <a:ext uri="{FF2B5EF4-FFF2-40B4-BE49-F238E27FC236}">
                <a16:creationId xmlns:a16="http://schemas.microsoft.com/office/drawing/2014/main" id="{45BCB81A-F8FC-3E1B-2E02-EDC7F9A7A337}"/>
              </a:ext>
            </a:extLst>
          </p:cNvPr>
          <p:cNvSpPr txBox="1"/>
          <p:nvPr/>
        </p:nvSpPr>
        <p:spPr>
          <a:xfrm>
            <a:off x="866832" y="2184537"/>
            <a:ext cx="449702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buAutoNum type="arabicPeriod"/>
            </a:pPr>
            <a:r>
              <a:rPr lang="es-ES" sz="2400" b="1" dirty="0">
                <a:latin typeface="Arial" panose="020B0604020202020204" pitchFamily="34" charset="0"/>
                <a:cs typeface="Arial" panose="020B0604020202020204" pitchFamily="34" charset="0"/>
              </a:rPr>
              <a:t>Alta rotación del personal. </a:t>
            </a:r>
            <a:endParaRPr lang="en-US" sz="2400" dirty="0">
              <a:latin typeface="Arial" panose="020B0604020202020204" pitchFamily="34" charset="0"/>
              <a:cs typeface="Arial" panose="020B0604020202020204" pitchFamily="34" charset="0"/>
            </a:endParaRPr>
          </a:p>
        </p:txBody>
      </p:sp>
      <p:graphicFrame>
        <p:nvGraphicFramePr>
          <p:cNvPr id="10" name="2 Gráfico">
            <a:extLst>
              <a:ext uri="{FF2B5EF4-FFF2-40B4-BE49-F238E27FC236}">
                <a16:creationId xmlns:a16="http://schemas.microsoft.com/office/drawing/2014/main" id="{DB394294-94C6-DE4A-CAC0-B08AB1EFE1D6}"/>
              </a:ext>
            </a:extLst>
          </p:cNvPr>
          <p:cNvGraphicFramePr>
            <a:graphicFrameLocks/>
          </p:cNvGraphicFramePr>
          <p:nvPr>
            <p:extLst>
              <p:ext uri="{D42A27DB-BD31-4B8C-83A1-F6EECF244321}">
                <p14:modId xmlns:p14="http://schemas.microsoft.com/office/powerpoint/2010/main" val="4292079592"/>
              </p:ext>
            </p:extLst>
          </p:nvPr>
        </p:nvGraphicFramePr>
        <p:xfrm>
          <a:off x="6991109" y="2339997"/>
          <a:ext cx="6024809" cy="3817856"/>
        </p:xfrm>
        <a:graphic>
          <a:graphicData uri="http://schemas.openxmlformats.org/drawingml/2006/chart">
            <c:chart xmlns:c="http://schemas.openxmlformats.org/drawingml/2006/chart" xmlns:r="http://schemas.openxmlformats.org/officeDocument/2006/relationships" r:id="rId3"/>
          </a:graphicData>
        </a:graphic>
      </p:graphicFrame>
      <p:sp>
        <p:nvSpPr>
          <p:cNvPr id="11" name="CuadroTexto 10">
            <a:extLst>
              <a:ext uri="{FF2B5EF4-FFF2-40B4-BE49-F238E27FC236}">
                <a16:creationId xmlns:a16="http://schemas.microsoft.com/office/drawing/2014/main" id="{7C4FE384-55D5-6AAF-799F-9D2D125FE87C}"/>
              </a:ext>
            </a:extLst>
          </p:cNvPr>
          <p:cNvSpPr txBox="1"/>
          <p:nvPr/>
        </p:nvSpPr>
        <p:spPr>
          <a:xfrm>
            <a:off x="7268736" y="1737910"/>
            <a:ext cx="4811829" cy="400110"/>
          </a:xfrm>
          <a:prstGeom prst="rect">
            <a:avLst/>
          </a:prstGeom>
          <a:noFill/>
        </p:spPr>
        <p:txBody>
          <a:bodyPr wrap="square" rtlCol="0">
            <a:spAutoFit/>
          </a:bodyPr>
          <a:lstStyle/>
          <a:p>
            <a:r>
              <a:rPr lang="es-VE" sz="2000" b="1" dirty="0">
                <a:solidFill>
                  <a:srgbClr val="00B050"/>
                </a:solidFill>
                <a:latin typeface="Times New Roman" panose="02020603050405020304" pitchFamily="18" charset="0"/>
                <a:cs typeface="Times New Roman" panose="02020603050405020304" pitchFamily="18" charset="0"/>
              </a:rPr>
              <a:t>50.35%  1775 personas Finales 2019</a:t>
            </a:r>
          </a:p>
        </p:txBody>
      </p:sp>
      <p:sp>
        <p:nvSpPr>
          <p:cNvPr id="13" name="CuadroTexto 10">
            <a:extLst>
              <a:ext uri="{FF2B5EF4-FFF2-40B4-BE49-F238E27FC236}">
                <a16:creationId xmlns:a16="http://schemas.microsoft.com/office/drawing/2014/main" id="{AD0398FE-104C-6A5E-F172-65BE891B4036}"/>
              </a:ext>
            </a:extLst>
          </p:cNvPr>
          <p:cNvSpPr txBox="1"/>
          <p:nvPr/>
        </p:nvSpPr>
        <p:spPr>
          <a:xfrm>
            <a:off x="7268736" y="2376783"/>
            <a:ext cx="4507028" cy="400110"/>
          </a:xfrm>
          <a:prstGeom prst="rect">
            <a:avLst/>
          </a:prstGeom>
          <a:noFill/>
        </p:spPr>
        <p:txBody>
          <a:bodyPr wrap="square" rtlCol="0">
            <a:spAutoFit/>
          </a:bodyPr>
          <a:lstStyle/>
          <a:p>
            <a:r>
              <a:rPr lang="es-VE" sz="2000" b="1" dirty="0">
                <a:solidFill>
                  <a:srgbClr val="FF0000"/>
                </a:solidFill>
                <a:latin typeface="Times New Roman" panose="02020603050405020304" pitchFamily="18" charset="0"/>
                <a:cs typeface="Times New Roman" panose="02020603050405020304" pitchFamily="18" charset="0"/>
              </a:rPr>
              <a:t>33,78%  1746 personas Finales 2018</a:t>
            </a:r>
          </a:p>
        </p:txBody>
      </p:sp>
    </p:spTree>
    <p:extLst>
      <p:ext uri="{BB962C8B-B14F-4D97-AF65-F5344CB8AC3E}">
        <p14:creationId xmlns:p14="http://schemas.microsoft.com/office/powerpoint/2010/main" val="745801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xit" presetSubtype="32" fill="hold" grpId="1" nodeType="clickEffect">
                                  <p:stCondLst>
                                    <p:cond delay="0"/>
                                  </p:stCondLst>
                                  <p:childTnLst>
                                    <p:anim calcmode="lin" valueType="num">
                                      <p:cBhvr>
                                        <p:cTn id="6" dur="500"/>
                                        <p:tgtEl>
                                          <p:spTgt spid="11"/>
                                        </p:tgtEl>
                                        <p:attrNameLst>
                                          <p:attrName>ppt_w</p:attrName>
                                        </p:attrNameLst>
                                      </p:cBhvr>
                                      <p:tavLst>
                                        <p:tav tm="0">
                                          <p:val>
                                            <p:strVal val="ppt_w"/>
                                          </p:val>
                                        </p:tav>
                                        <p:tav tm="100000">
                                          <p:val>
                                            <p:fltVal val="0"/>
                                          </p:val>
                                        </p:tav>
                                      </p:tavLst>
                                    </p:anim>
                                    <p:anim calcmode="lin" valueType="num">
                                      <p:cBhvr>
                                        <p:cTn id="7" dur="500"/>
                                        <p:tgtEl>
                                          <p:spTgt spid="11"/>
                                        </p:tgtEl>
                                        <p:attrNameLst>
                                          <p:attrName>ppt_h</p:attrName>
                                        </p:attrNameLst>
                                      </p:cBhvr>
                                      <p:tavLst>
                                        <p:tav tm="0">
                                          <p:val>
                                            <p:strVal val="ppt_h"/>
                                          </p:val>
                                        </p:tav>
                                        <p:tav tm="100000">
                                          <p:val>
                                            <p:fltVal val="0"/>
                                          </p:val>
                                        </p:tav>
                                      </p:tavLst>
                                    </p:anim>
                                    <p:set>
                                      <p:cBhvr>
                                        <p:cTn id="8" dur="1" fill="hold">
                                          <p:stCondLst>
                                            <p:cond delay="499"/>
                                          </p:stCondLst>
                                        </p:cTn>
                                        <p:tgtEl>
                                          <p:spTgt spid="11"/>
                                        </p:tgtEl>
                                        <p:attrNameLst>
                                          <p:attrName>style.visibility</p:attrName>
                                        </p:attrNameLst>
                                      </p:cBhvr>
                                      <p:to>
                                        <p:strVal val="hidden"/>
                                      </p:to>
                                    </p:set>
                                  </p:childTnLst>
                                </p:cTn>
                              </p:par>
                              <p:par>
                                <p:cTn id="9" presetID="23" presetClass="exit" presetSubtype="32" fill="hold" grpId="1" nodeType="withEffect">
                                  <p:stCondLst>
                                    <p:cond delay="0"/>
                                  </p:stCondLst>
                                  <p:childTnLst>
                                    <p:anim calcmode="lin" valueType="num">
                                      <p:cBhvr>
                                        <p:cTn id="10" dur="500"/>
                                        <p:tgtEl>
                                          <p:spTgt spid="10"/>
                                        </p:tgtEl>
                                        <p:attrNameLst>
                                          <p:attrName>ppt_w</p:attrName>
                                        </p:attrNameLst>
                                      </p:cBhvr>
                                      <p:tavLst>
                                        <p:tav tm="0">
                                          <p:val>
                                            <p:strVal val="ppt_w"/>
                                          </p:val>
                                        </p:tav>
                                        <p:tav tm="100000">
                                          <p:val>
                                            <p:fltVal val="0"/>
                                          </p:val>
                                        </p:tav>
                                      </p:tavLst>
                                    </p:anim>
                                    <p:anim calcmode="lin" valueType="num">
                                      <p:cBhvr>
                                        <p:cTn id="11" dur="500"/>
                                        <p:tgtEl>
                                          <p:spTgt spid="10"/>
                                        </p:tgtEl>
                                        <p:attrNameLst>
                                          <p:attrName>ppt_h</p:attrName>
                                        </p:attrNameLst>
                                      </p:cBhvr>
                                      <p:tavLst>
                                        <p:tav tm="0">
                                          <p:val>
                                            <p:strVal val="ppt_h"/>
                                          </p:val>
                                        </p:tav>
                                        <p:tav tm="100000">
                                          <p:val>
                                            <p:fltVal val="0"/>
                                          </p:val>
                                        </p:tav>
                                      </p:tavLst>
                                    </p:anim>
                                    <p:set>
                                      <p:cBhvr>
                                        <p:cTn id="12" dur="1" fill="hold">
                                          <p:stCondLst>
                                            <p:cond delay="499"/>
                                          </p:stCondLst>
                                        </p:cTn>
                                        <p:tgtEl>
                                          <p:spTgt spid="10"/>
                                        </p:tgtEl>
                                        <p:attrNameLst>
                                          <p:attrName>style.visibility</p:attrName>
                                        </p:attrNameLst>
                                      </p:cBhvr>
                                      <p:to>
                                        <p:strVal val="hidden"/>
                                      </p:to>
                                    </p:set>
                                  </p:childTnLst>
                                </p:cTn>
                              </p:par>
                              <p:par>
                                <p:cTn id="13" presetID="23" presetClass="exit" presetSubtype="32" fill="hold" grpId="1" nodeType="withEffect">
                                  <p:stCondLst>
                                    <p:cond delay="0"/>
                                  </p:stCondLst>
                                  <p:childTnLst>
                                    <p:anim calcmode="lin" valueType="num">
                                      <p:cBhvr>
                                        <p:cTn id="14" dur="500"/>
                                        <p:tgtEl>
                                          <p:spTgt spid="13"/>
                                        </p:tgtEl>
                                        <p:attrNameLst>
                                          <p:attrName>ppt_w</p:attrName>
                                        </p:attrNameLst>
                                      </p:cBhvr>
                                      <p:tavLst>
                                        <p:tav tm="0">
                                          <p:val>
                                            <p:strVal val="ppt_w"/>
                                          </p:val>
                                        </p:tav>
                                        <p:tav tm="100000">
                                          <p:val>
                                            <p:fltVal val="0"/>
                                          </p:val>
                                        </p:tav>
                                      </p:tavLst>
                                    </p:anim>
                                    <p:anim calcmode="lin" valueType="num">
                                      <p:cBhvr>
                                        <p:cTn id="15" dur="500"/>
                                        <p:tgtEl>
                                          <p:spTgt spid="13"/>
                                        </p:tgtEl>
                                        <p:attrNameLst>
                                          <p:attrName>ppt_h</p:attrName>
                                        </p:attrNameLst>
                                      </p:cBhvr>
                                      <p:tavLst>
                                        <p:tav tm="0">
                                          <p:val>
                                            <p:strVal val="ppt_h"/>
                                          </p:val>
                                        </p:tav>
                                        <p:tav tm="100000">
                                          <p:val>
                                            <p:fltVal val="0"/>
                                          </p:val>
                                        </p:tav>
                                      </p:tavLst>
                                    </p:anim>
                                    <p:set>
                                      <p:cBhvr>
                                        <p:cTn id="16" dur="1" fill="hold">
                                          <p:stCondLst>
                                            <p:cond delay="499"/>
                                          </p:stCondLst>
                                        </p:cTn>
                                        <p:tgtEl>
                                          <p:spTgt spid="13"/>
                                        </p:tgtEl>
                                        <p:attrNameLst>
                                          <p:attrName>style.visibility</p:attrName>
                                        </p:attrNameLst>
                                      </p:cBhvr>
                                      <p:to>
                                        <p:strVal val="hidden"/>
                                      </p:to>
                                    </p:set>
                                  </p:childTnLst>
                                </p:cTn>
                              </p:par>
                              <p:par>
                                <p:cTn id="17" presetID="23" presetClass="exit" presetSubtype="32" fill="hold" grpId="1" nodeType="withEffect">
                                  <p:stCondLst>
                                    <p:cond delay="0"/>
                                  </p:stCondLst>
                                  <p:childTnLst>
                                    <p:anim calcmode="lin" valueType="num">
                                      <p:cBhvr>
                                        <p:cTn id="18" dur="500"/>
                                        <p:tgtEl>
                                          <p:spTgt spid="12"/>
                                        </p:tgtEl>
                                        <p:attrNameLst>
                                          <p:attrName>ppt_w</p:attrName>
                                        </p:attrNameLst>
                                      </p:cBhvr>
                                      <p:tavLst>
                                        <p:tav tm="0">
                                          <p:val>
                                            <p:strVal val="ppt_w"/>
                                          </p:val>
                                        </p:tav>
                                        <p:tav tm="100000">
                                          <p:val>
                                            <p:fltVal val="0"/>
                                          </p:val>
                                        </p:tav>
                                      </p:tavLst>
                                    </p:anim>
                                    <p:anim calcmode="lin" valueType="num">
                                      <p:cBhvr>
                                        <p:cTn id="19" dur="500"/>
                                        <p:tgtEl>
                                          <p:spTgt spid="12"/>
                                        </p:tgtEl>
                                        <p:attrNameLst>
                                          <p:attrName>ppt_h</p:attrName>
                                        </p:attrNameLst>
                                      </p:cBhvr>
                                      <p:tavLst>
                                        <p:tav tm="0">
                                          <p:val>
                                            <p:strVal val="ppt_h"/>
                                          </p:val>
                                        </p:tav>
                                        <p:tav tm="100000">
                                          <p:val>
                                            <p:fltVal val="0"/>
                                          </p:val>
                                        </p:tav>
                                      </p:tavLst>
                                    </p:anim>
                                    <p:set>
                                      <p:cBhvr>
                                        <p:cTn id="20"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p:bldGraphic spid="10" grpId="1">
        <p:bldAsOne/>
      </p:bldGraphic>
      <p:bldP spid="11" grpId="1"/>
      <p:bldP spid="13"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9D62C-CDE1-3751-32BF-9041E6210CBC}"/>
            </a:ext>
          </a:extLst>
        </p:cNvPr>
        <p:cNvGrpSpPr/>
        <p:nvPr/>
      </p:nvGrpSpPr>
      <p:grpSpPr>
        <a:xfrm>
          <a:off x="0" y="0"/>
          <a:ext cx="0" cy="0"/>
          <a:chOff x="0" y="0"/>
          <a:chExt cx="0" cy="0"/>
        </a:xfrm>
      </p:grpSpPr>
      <p:sp>
        <p:nvSpPr>
          <p:cNvPr id="2" name="Rectángulo 4">
            <a:extLst>
              <a:ext uri="{FF2B5EF4-FFF2-40B4-BE49-F238E27FC236}">
                <a16:creationId xmlns:a16="http://schemas.microsoft.com/office/drawing/2014/main" id="{D45572BF-68C1-6BD2-D26A-DAFB7997AF61}"/>
              </a:ext>
            </a:extLst>
          </p:cNvPr>
          <p:cNvSpPr/>
          <p:nvPr/>
        </p:nvSpPr>
        <p:spPr>
          <a:xfrm>
            <a:off x="0" y="13701"/>
            <a:ext cx="12192000" cy="116205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 name="CuadroTexto 1">
            <a:extLst>
              <a:ext uri="{FF2B5EF4-FFF2-40B4-BE49-F238E27FC236}">
                <a16:creationId xmlns:a16="http://schemas.microsoft.com/office/drawing/2014/main" id="{C086B46B-ACBD-144F-6E2D-796979B452D5}"/>
              </a:ext>
            </a:extLst>
          </p:cNvPr>
          <p:cNvSpPr txBox="1"/>
          <p:nvPr/>
        </p:nvSpPr>
        <p:spPr>
          <a:xfrm>
            <a:off x="0" y="374043"/>
            <a:ext cx="771525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2800" b="1" dirty="0">
                <a:solidFill>
                  <a:schemeClr val="bg1"/>
                </a:solidFill>
                <a:latin typeface="Arial" panose="020B0604020202020204" pitchFamily="34" charset="0"/>
                <a:cs typeface="Arial" panose="020B0604020202020204" pitchFamily="34" charset="0"/>
              </a:rPr>
              <a:t>ANEXO INTERROGANTES.</a:t>
            </a:r>
            <a:endParaRPr lang="en-US" sz="2800" b="1" dirty="0">
              <a:solidFill>
                <a:schemeClr val="bg1"/>
              </a:solidFill>
              <a:latin typeface="Arial" panose="020B0604020202020204" pitchFamily="34" charset="0"/>
              <a:cs typeface="Arial" panose="020B0604020202020204" pitchFamily="34" charset="0"/>
            </a:endParaRPr>
          </a:p>
        </p:txBody>
      </p:sp>
      <p:pic>
        <p:nvPicPr>
          <p:cNvPr id="5" name="Imagen1">
            <a:extLst>
              <a:ext uri="{FF2B5EF4-FFF2-40B4-BE49-F238E27FC236}">
                <a16:creationId xmlns:a16="http://schemas.microsoft.com/office/drawing/2014/main" id="{02FEEA4A-2E8B-3C21-E39A-704FDA9700FA}"/>
              </a:ext>
            </a:extLst>
          </p:cNvPr>
          <p:cNvPicPr>
            <a:picLocks noChangeAspect="1" noChangeArrowheads="1"/>
          </p:cNvPicPr>
          <p:nvPr/>
        </p:nvPicPr>
        <p:blipFill>
          <a:blip r:embed="rId2" cstate="print"/>
          <a:srcRect/>
          <a:stretch>
            <a:fillRect/>
          </a:stretch>
        </p:blipFill>
        <p:spPr bwMode="auto">
          <a:xfrm>
            <a:off x="9133114" y="24587"/>
            <a:ext cx="2264208" cy="1127155"/>
          </a:xfrm>
          <a:prstGeom prst="rect">
            <a:avLst/>
          </a:prstGeom>
          <a:solidFill>
            <a:srgbClr val="974706"/>
          </a:solidFill>
          <a:ln w="9525">
            <a:solidFill>
              <a:srgbClr val="974706"/>
            </a:solidFill>
            <a:prstDash val="dash"/>
            <a:miter lim="800000"/>
            <a:headEnd/>
            <a:tailEnd/>
          </a:ln>
        </p:spPr>
      </p:pic>
      <p:sp>
        <p:nvSpPr>
          <p:cNvPr id="6" name="TextBox 5">
            <a:extLst>
              <a:ext uri="{FF2B5EF4-FFF2-40B4-BE49-F238E27FC236}">
                <a16:creationId xmlns:a16="http://schemas.microsoft.com/office/drawing/2014/main" id="{D56D479A-F4CD-8F5D-1580-FB23553F571B}"/>
              </a:ext>
            </a:extLst>
          </p:cNvPr>
          <p:cNvSpPr txBox="1"/>
          <p:nvPr/>
        </p:nvSpPr>
        <p:spPr>
          <a:xfrm>
            <a:off x="435882" y="5726152"/>
            <a:ext cx="10778199" cy="1131848"/>
          </a:xfrm>
          <a:prstGeom prst="rect">
            <a:avLst/>
          </a:prstGeom>
          <a:noFill/>
        </p:spPr>
        <p:txBody>
          <a:bodyPr wrap="square">
            <a:spAutoFit/>
          </a:bodyPr>
          <a:lstStyle/>
          <a:p>
            <a:pPr>
              <a:lnSpc>
                <a:spcPct val="150000"/>
              </a:lnSpc>
            </a:pPr>
            <a:r>
              <a:rPr lang="es-ES"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4. </a:t>
            </a:r>
            <a:r>
              <a:rPr lang="es-VE" sz="2400" b="0" i="0" dirty="0">
                <a:solidFill>
                  <a:srgbClr val="040C28"/>
                </a:solidFill>
                <a:effectLst/>
                <a:latin typeface="Arial" panose="020B0604020202020204" pitchFamily="34" charset="0"/>
                <a:cs typeface="Arial" panose="020B0604020202020204" pitchFamily="34" charset="0"/>
              </a:rPr>
              <a:t>¿ </a:t>
            </a:r>
            <a:r>
              <a:rPr lang="es-E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Existe un gobierno invisible que controla otros gobiernos emergentes a trávez de </a:t>
            </a:r>
            <a:r>
              <a:rPr lang="es-ES"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las personas</a:t>
            </a:r>
            <a:r>
              <a:rPr lang="es-VE" sz="2400" b="1" i="0" dirty="0">
                <a:solidFill>
                  <a:srgbClr val="040C28"/>
                </a:solidFill>
                <a:effectLst/>
                <a:latin typeface="Arial" panose="020B0604020202020204" pitchFamily="34" charset="0"/>
                <a:cs typeface="Arial" panose="020B0604020202020204" pitchFamily="34" charset="0"/>
              </a:rPr>
              <a:t> </a:t>
            </a:r>
            <a:r>
              <a:rPr lang="es-VE" sz="2400" b="0" i="0" dirty="0">
                <a:solidFill>
                  <a:srgbClr val="040C28"/>
                </a:solidFill>
                <a:effectLst/>
                <a:latin typeface="Arial" panose="020B0604020202020204" pitchFamily="34" charset="0"/>
                <a:cs typeface="Arial" panose="020B0604020202020204" pitchFamily="34" charset="0"/>
              </a:rPr>
              <a:t>?.</a:t>
            </a:r>
            <a:r>
              <a:rPr lang="es-E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s-VE" sz="24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AB69836-79E1-E463-2FAB-DB22AF3FECC5}"/>
              </a:ext>
            </a:extLst>
          </p:cNvPr>
          <p:cNvSpPr txBox="1"/>
          <p:nvPr/>
        </p:nvSpPr>
        <p:spPr>
          <a:xfrm>
            <a:off x="402945" y="3275209"/>
            <a:ext cx="11368508" cy="1131848"/>
          </a:xfrm>
          <a:prstGeom prst="rect">
            <a:avLst/>
          </a:prstGeom>
          <a:noFill/>
        </p:spPr>
        <p:txBody>
          <a:bodyPr wrap="square">
            <a:spAutoFit/>
          </a:bodyPr>
          <a:lstStyle/>
          <a:p>
            <a:pPr algn="just">
              <a:lnSpc>
                <a:spcPct val="150000"/>
              </a:lnSpc>
            </a:pPr>
            <a:r>
              <a:rPr lang="es-ES"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2. </a:t>
            </a:r>
            <a:r>
              <a:rPr lang="es-VE" sz="2400" b="0" i="0" dirty="0">
                <a:solidFill>
                  <a:srgbClr val="040C28"/>
                </a:solidFill>
                <a:effectLst/>
                <a:latin typeface="Arial" panose="020B0604020202020204" pitchFamily="34" charset="0"/>
                <a:cs typeface="Arial" panose="020B0604020202020204" pitchFamily="34" charset="0"/>
              </a:rPr>
              <a:t>¿ </a:t>
            </a:r>
            <a:r>
              <a:rPr lang="es-VE" sz="2400" dirty="0">
                <a:solidFill>
                  <a:srgbClr val="040C28"/>
                </a:solidFill>
                <a:latin typeface="Arial" panose="020B0604020202020204" pitchFamily="34" charset="0"/>
                <a:cs typeface="Arial" panose="020B0604020202020204" pitchFamily="34" charset="0"/>
              </a:rPr>
              <a:t>Son </a:t>
            </a:r>
            <a:r>
              <a:rPr lang="es-ES" sz="2400" dirty="0">
                <a:solidFill>
                  <a:srgbClr val="000000"/>
                </a:solidFill>
                <a:latin typeface="Arial" panose="020B0604020202020204" pitchFamily="34" charset="0"/>
                <a:cs typeface="Arial" panose="020B0604020202020204" pitchFamily="34" charset="0"/>
              </a:rPr>
              <a:t>l</a:t>
            </a:r>
            <a:r>
              <a:rPr lang="es-E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as redes sociales catalizadores de la agrupación de seres humano en intereses propios o de clase dominante</a:t>
            </a:r>
            <a:r>
              <a:rPr lang="es-VE" sz="2400" b="0" i="0" dirty="0">
                <a:solidFill>
                  <a:srgbClr val="040C28"/>
                </a:solidFill>
                <a:effectLst/>
                <a:latin typeface="Arial" panose="020B0604020202020204" pitchFamily="34" charset="0"/>
                <a:cs typeface="Arial" panose="020B0604020202020204" pitchFamily="34" charset="0"/>
              </a:rPr>
              <a:t> ?</a:t>
            </a:r>
            <a:r>
              <a:rPr lang="es-E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p:txBody>
      </p:sp>
      <p:sp>
        <p:nvSpPr>
          <p:cNvPr id="9" name="TextBox 8">
            <a:extLst>
              <a:ext uri="{FF2B5EF4-FFF2-40B4-BE49-F238E27FC236}">
                <a16:creationId xmlns:a16="http://schemas.microsoft.com/office/drawing/2014/main" id="{04903B99-DA45-1EC2-9DBA-D7EB05FECC42}"/>
              </a:ext>
            </a:extLst>
          </p:cNvPr>
          <p:cNvSpPr txBox="1"/>
          <p:nvPr/>
        </p:nvSpPr>
        <p:spPr>
          <a:xfrm>
            <a:off x="402945" y="4594304"/>
            <a:ext cx="11704172" cy="1131848"/>
          </a:xfrm>
          <a:prstGeom prst="rect">
            <a:avLst/>
          </a:prstGeom>
          <a:noFill/>
        </p:spPr>
        <p:txBody>
          <a:bodyPr wrap="square">
            <a:spAutoFit/>
          </a:bodyPr>
          <a:lstStyle/>
          <a:p>
            <a:pPr>
              <a:lnSpc>
                <a:spcPct val="150000"/>
              </a:lnSpc>
            </a:pPr>
            <a:r>
              <a:rPr lang="es-ES"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3. </a:t>
            </a:r>
            <a:r>
              <a:rPr lang="es-VE" sz="2400" b="0" i="0" dirty="0">
                <a:solidFill>
                  <a:srgbClr val="040C28"/>
                </a:solidFill>
                <a:effectLst/>
                <a:latin typeface="Arial" panose="020B0604020202020204" pitchFamily="34" charset="0"/>
                <a:cs typeface="Arial" panose="020B0604020202020204" pitchFamily="34" charset="0"/>
              </a:rPr>
              <a:t>¿ </a:t>
            </a:r>
            <a:r>
              <a:rPr lang="es-E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Los seres humanos se pueden influenciar, manipular y persuadir en una sociedad del conocimiento</a:t>
            </a:r>
            <a:r>
              <a:rPr lang="es-VE" sz="2400" b="0" i="0" dirty="0">
                <a:solidFill>
                  <a:srgbClr val="040C28"/>
                </a:solidFill>
                <a:effectLst/>
                <a:latin typeface="Arial" panose="020B0604020202020204" pitchFamily="34" charset="0"/>
                <a:cs typeface="Arial" panose="020B0604020202020204" pitchFamily="34" charset="0"/>
              </a:rPr>
              <a:t> ?</a:t>
            </a:r>
            <a:r>
              <a:rPr lang="es-E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s-VE" sz="24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91F06094-D4E9-9226-264D-4CB68AA67310}"/>
              </a:ext>
            </a:extLst>
          </p:cNvPr>
          <p:cNvSpPr txBox="1"/>
          <p:nvPr/>
        </p:nvSpPr>
        <p:spPr>
          <a:xfrm>
            <a:off x="435882" y="1981341"/>
            <a:ext cx="11678019" cy="1131848"/>
          </a:xfrm>
          <a:prstGeom prst="rect">
            <a:avLst/>
          </a:prstGeom>
          <a:noFill/>
        </p:spPr>
        <p:txBody>
          <a:bodyPr wrap="square">
            <a:spAutoFit/>
          </a:bodyPr>
          <a:lstStyle/>
          <a:p>
            <a:pPr>
              <a:lnSpc>
                <a:spcPct val="150000"/>
              </a:lnSpc>
            </a:pPr>
            <a:r>
              <a:rPr lang="es-ES"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1. </a:t>
            </a:r>
            <a:r>
              <a:rPr lang="es-VE" sz="2400" b="0" i="0" dirty="0">
                <a:solidFill>
                  <a:srgbClr val="040C28"/>
                </a:solidFill>
                <a:effectLst/>
                <a:latin typeface="Arial" panose="020B0604020202020204" pitchFamily="34" charset="0"/>
                <a:cs typeface="Arial" panose="020B0604020202020204" pitchFamily="34" charset="0"/>
              </a:rPr>
              <a:t>¿</a:t>
            </a:r>
            <a:r>
              <a:rPr lang="es-E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Cual es el impacto de la conectividad y redes de vinculación social de las antiguas teorías para el control y orden social y generación del vinculo social</a:t>
            </a:r>
            <a:r>
              <a:rPr lang="es-VE" sz="2400" b="0" i="0" dirty="0">
                <a:solidFill>
                  <a:srgbClr val="040C28"/>
                </a:solidFill>
                <a:effectLst/>
                <a:latin typeface="Arial" panose="020B0604020202020204" pitchFamily="34" charset="0"/>
                <a:cs typeface="Arial" panose="020B0604020202020204" pitchFamily="34" charset="0"/>
              </a:rPr>
              <a:t>?</a:t>
            </a:r>
            <a:r>
              <a:rPr lang="es-E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s-VE"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71862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E8C3CB-CBB2-3B73-8D2A-87F4A8E808B2}"/>
            </a:ext>
          </a:extLst>
        </p:cNvPr>
        <p:cNvGrpSpPr/>
        <p:nvPr/>
      </p:nvGrpSpPr>
      <p:grpSpPr>
        <a:xfrm>
          <a:off x="0" y="0"/>
          <a:ext cx="0" cy="0"/>
          <a:chOff x="0" y="0"/>
          <a:chExt cx="0" cy="0"/>
        </a:xfrm>
      </p:grpSpPr>
      <p:sp>
        <p:nvSpPr>
          <p:cNvPr id="2" name="Rectángulo 4">
            <a:extLst>
              <a:ext uri="{FF2B5EF4-FFF2-40B4-BE49-F238E27FC236}">
                <a16:creationId xmlns:a16="http://schemas.microsoft.com/office/drawing/2014/main" id="{48BC3676-3D3E-83C5-4230-0115AEFA0250}"/>
              </a:ext>
            </a:extLst>
          </p:cNvPr>
          <p:cNvSpPr/>
          <p:nvPr/>
        </p:nvSpPr>
        <p:spPr>
          <a:xfrm>
            <a:off x="0" y="13701"/>
            <a:ext cx="12192000" cy="116205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 name="CuadroTexto 2">
            <a:extLst>
              <a:ext uri="{FF2B5EF4-FFF2-40B4-BE49-F238E27FC236}">
                <a16:creationId xmlns:a16="http://schemas.microsoft.com/office/drawing/2014/main" id="{E59F8380-0A37-4408-6110-CB3BAFE64835}"/>
              </a:ext>
            </a:extLst>
          </p:cNvPr>
          <p:cNvSpPr txBox="1"/>
          <p:nvPr/>
        </p:nvSpPr>
        <p:spPr>
          <a:xfrm>
            <a:off x="3467100" y="3309351"/>
            <a:ext cx="5238750"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6000" b="1" i="1" dirty="0">
                <a:solidFill>
                  <a:schemeClr val="accent2">
                    <a:lumMod val="50000"/>
                  </a:schemeClr>
                </a:solidFill>
                <a:latin typeface="Microsoft YaHei Light" panose="020B0502040204020203" pitchFamily="34" charset="-122"/>
                <a:ea typeface="Microsoft YaHei Light" panose="020B0502040204020203" pitchFamily="34" charset="-122"/>
              </a:rPr>
              <a:t>¡¡GRACIAS!!</a:t>
            </a:r>
            <a:r>
              <a:rPr lang="es-ES" b="1" dirty="0">
                <a:solidFill>
                  <a:schemeClr val="accent2">
                    <a:lumMod val="50000"/>
                  </a:schemeClr>
                </a:solidFill>
                <a:latin typeface="Blackadder ITC" panose="04020505051007020D02" pitchFamily="82" charset="0"/>
              </a:rPr>
              <a:t> </a:t>
            </a:r>
            <a:endParaRPr lang="en-US" b="1" dirty="0">
              <a:solidFill>
                <a:schemeClr val="accent2">
                  <a:lumMod val="50000"/>
                </a:schemeClr>
              </a:solidFill>
              <a:latin typeface="Blackadder ITC" panose="04020505051007020D02" pitchFamily="82" charset="0"/>
            </a:endParaRPr>
          </a:p>
        </p:txBody>
      </p:sp>
      <p:sp>
        <p:nvSpPr>
          <p:cNvPr id="4" name="CuadroTexto 1">
            <a:extLst>
              <a:ext uri="{FF2B5EF4-FFF2-40B4-BE49-F238E27FC236}">
                <a16:creationId xmlns:a16="http://schemas.microsoft.com/office/drawing/2014/main" id="{D6BBFD88-7A07-269A-C887-A0EB1373A8EF}"/>
              </a:ext>
            </a:extLst>
          </p:cNvPr>
          <p:cNvSpPr txBox="1"/>
          <p:nvPr/>
        </p:nvSpPr>
        <p:spPr>
          <a:xfrm>
            <a:off x="0" y="374043"/>
            <a:ext cx="771525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2800" b="1" dirty="0">
                <a:solidFill>
                  <a:schemeClr val="bg1"/>
                </a:solidFill>
                <a:latin typeface="Arial" panose="020B0604020202020204" pitchFamily="34" charset="0"/>
                <a:cs typeface="Arial" panose="020B0604020202020204" pitchFamily="34" charset="0"/>
              </a:rPr>
              <a:t>REFLEXIONES FINALES  </a:t>
            </a:r>
            <a:endParaRPr lang="en-US" sz="2800" b="1" dirty="0">
              <a:solidFill>
                <a:schemeClr val="bg1"/>
              </a:solidFill>
              <a:latin typeface="Arial" panose="020B0604020202020204" pitchFamily="34" charset="0"/>
              <a:cs typeface="Arial" panose="020B0604020202020204" pitchFamily="34" charset="0"/>
            </a:endParaRPr>
          </a:p>
        </p:txBody>
      </p:sp>
      <p:pic>
        <p:nvPicPr>
          <p:cNvPr id="5" name="Imagen1">
            <a:extLst>
              <a:ext uri="{FF2B5EF4-FFF2-40B4-BE49-F238E27FC236}">
                <a16:creationId xmlns:a16="http://schemas.microsoft.com/office/drawing/2014/main" id="{713CB041-E765-C210-FDBB-F18086BB36B4}"/>
              </a:ext>
            </a:extLst>
          </p:cNvPr>
          <p:cNvPicPr>
            <a:picLocks noChangeAspect="1" noChangeArrowheads="1"/>
          </p:cNvPicPr>
          <p:nvPr/>
        </p:nvPicPr>
        <p:blipFill>
          <a:blip r:embed="rId2" cstate="print"/>
          <a:srcRect/>
          <a:stretch>
            <a:fillRect/>
          </a:stretch>
        </p:blipFill>
        <p:spPr bwMode="auto">
          <a:xfrm>
            <a:off x="9133114" y="24587"/>
            <a:ext cx="2264208" cy="1127155"/>
          </a:xfrm>
          <a:prstGeom prst="rect">
            <a:avLst/>
          </a:prstGeom>
          <a:solidFill>
            <a:srgbClr val="974706"/>
          </a:solidFill>
          <a:ln w="9525">
            <a:solidFill>
              <a:srgbClr val="974706"/>
            </a:solidFill>
            <a:prstDash val="dash"/>
            <a:miter lim="800000"/>
            <a:headEnd/>
            <a:tailEnd/>
          </a:ln>
        </p:spPr>
      </p:pic>
    </p:spTree>
    <p:extLst>
      <p:ext uri="{BB962C8B-B14F-4D97-AF65-F5344CB8AC3E}">
        <p14:creationId xmlns:p14="http://schemas.microsoft.com/office/powerpoint/2010/main" val="875973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B944E-C0B2-AE03-70E5-75589555CDCD}"/>
            </a:ext>
          </a:extLst>
        </p:cNvPr>
        <p:cNvGrpSpPr/>
        <p:nvPr/>
      </p:nvGrpSpPr>
      <p:grpSpPr>
        <a:xfrm>
          <a:off x="0" y="0"/>
          <a:ext cx="0" cy="0"/>
          <a:chOff x="0" y="0"/>
          <a:chExt cx="0" cy="0"/>
        </a:xfrm>
      </p:grpSpPr>
      <p:sp>
        <p:nvSpPr>
          <p:cNvPr id="2" name="Rectángulo 4">
            <a:extLst>
              <a:ext uri="{FF2B5EF4-FFF2-40B4-BE49-F238E27FC236}">
                <a16:creationId xmlns:a16="http://schemas.microsoft.com/office/drawing/2014/main" id="{1F04A472-51FA-D826-818C-E75823DBE202}"/>
              </a:ext>
            </a:extLst>
          </p:cNvPr>
          <p:cNvSpPr/>
          <p:nvPr/>
        </p:nvSpPr>
        <p:spPr>
          <a:xfrm>
            <a:off x="0" y="9329"/>
            <a:ext cx="12192000" cy="116205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s-ES" sz="3200" b="1" dirty="0">
                <a:latin typeface="Arial" panose="020B0604020202020204" pitchFamily="34" charset="0"/>
                <a:cs typeface="Arial" panose="020B0604020202020204" pitchFamily="34" charset="0"/>
              </a:rPr>
              <a:t>DESCRIPCIÓN DE LA REALIDAD </a:t>
            </a:r>
            <a:endParaRPr lang="en-US" sz="3200" b="1" dirty="0">
              <a:latin typeface="Arial" panose="020B0604020202020204" pitchFamily="34" charset="0"/>
              <a:cs typeface="Arial" panose="020B0604020202020204" pitchFamily="34" charset="0"/>
            </a:endParaRPr>
          </a:p>
        </p:txBody>
      </p:sp>
      <p:pic>
        <p:nvPicPr>
          <p:cNvPr id="3" name="Imagen1">
            <a:extLst>
              <a:ext uri="{FF2B5EF4-FFF2-40B4-BE49-F238E27FC236}">
                <a16:creationId xmlns:a16="http://schemas.microsoft.com/office/drawing/2014/main" id="{63C60C43-0C73-2C66-7CDD-2E587D8FECBC}"/>
              </a:ext>
            </a:extLst>
          </p:cNvPr>
          <p:cNvPicPr>
            <a:picLocks noChangeAspect="1" noChangeArrowheads="1"/>
          </p:cNvPicPr>
          <p:nvPr/>
        </p:nvPicPr>
        <p:blipFill>
          <a:blip r:embed="rId2" cstate="print"/>
          <a:srcRect/>
          <a:stretch>
            <a:fillRect/>
          </a:stretch>
        </p:blipFill>
        <p:spPr bwMode="auto">
          <a:xfrm>
            <a:off x="9133114" y="41014"/>
            <a:ext cx="2264208" cy="1127155"/>
          </a:xfrm>
          <a:prstGeom prst="rect">
            <a:avLst/>
          </a:prstGeom>
          <a:solidFill>
            <a:srgbClr val="974706"/>
          </a:solidFill>
          <a:ln w="9525">
            <a:solidFill>
              <a:srgbClr val="974706"/>
            </a:solidFill>
            <a:prstDash val="dash"/>
            <a:miter lim="800000"/>
            <a:headEnd/>
            <a:tailEnd/>
          </a:ln>
        </p:spPr>
      </p:pic>
      <p:sp>
        <p:nvSpPr>
          <p:cNvPr id="7" name="TextBox 6">
            <a:extLst>
              <a:ext uri="{FF2B5EF4-FFF2-40B4-BE49-F238E27FC236}">
                <a16:creationId xmlns:a16="http://schemas.microsoft.com/office/drawing/2014/main" id="{14C4879D-21BA-9E7E-8879-62F761369E49}"/>
              </a:ext>
            </a:extLst>
          </p:cNvPr>
          <p:cNvSpPr txBox="1"/>
          <p:nvPr/>
        </p:nvSpPr>
        <p:spPr>
          <a:xfrm>
            <a:off x="866832" y="4211799"/>
            <a:ext cx="3827716" cy="461665"/>
          </a:xfrm>
          <a:prstGeom prst="rect">
            <a:avLst/>
          </a:prstGeom>
          <a:noFill/>
        </p:spPr>
        <p:txBody>
          <a:bodyPr wrap="square">
            <a:spAutoFit/>
          </a:bodyPr>
          <a:lstStyle/>
          <a:p>
            <a:pPr algn="just"/>
            <a:r>
              <a:rPr lang="es-ES" sz="2400" b="1" dirty="0">
                <a:latin typeface="Arial" panose="020B0604020202020204" pitchFamily="34" charset="0"/>
                <a:cs typeface="Arial" panose="020B0604020202020204" pitchFamily="34" charset="0"/>
              </a:rPr>
              <a:t>2. Falta de participación.</a:t>
            </a:r>
          </a:p>
        </p:txBody>
      </p:sp>
      <p:pic>
        <p:nvPicPr>
          <p:cNvPr id="4" name="Imagen 4">
            <a:extLst>
              <a:ext uri="{FF2B5EF4-FFF2-40B4-BE49-F238E27FC236}">
                <a16:creationId xmlns:a16="http://schemas.microsoft.com/office/drawing/2014/main" id="{E08D3CC5-84F1-D891-16D6-7DB1AB7698F7}"/>
              </a:ext>
            </a:extLst>
          </p:cNvPr>
          <p:cNvPicPr>
            <a:picLocks noChangeAspect="1"/>
          </p:cNvPicPr>
          <p:nvPr/>
        </p:nvPicPr>
        <p:blipFill>
          <a:blip r:embed="rId3"/>
          <a:stretch>
            <a:fillRect/>
          </a:stretch>
        </p:blipFill>
        <p:spPr>
          <a:xfrm>
            <a:off x="4776547" y="1692721"/>
            <a:ext cx="7241836" cy="3945872"/>
          </a:xfrm>
          <a:prstGeom prst="rect">
            <a:avLst/>
          </a:prstGeom>
        </p:spPr>
      </p:pic>
    </p:spTree>
    <p:extLst>
      <p:ext uri="{BB962C8B-B14F-4D97-AF65-F5344CB8AC3E}">
        <p14:creationId xmlns:p14="http://schemas.microsoft.com/office/powerpoint/2010/main" val="202606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xit" presetSubtype="32" fill="hold" nodeType="clickEffect">
                                  <p:stCondLst>
                                    <p:cond delay="0"/>
                                  </p:stCondLst>
                                  <p:childTnLst>
                                    <p:anim calcmode="lin" valueType="num">
                                      <p:cBhvr>
                                        <p:cTn id="6" dur="500"/>
                                        <p:tgtEl>
                                          <p:spTgt spid="4"/>
                                        </p:tgtEl>
                                        <p:attrNameLst>
                                          <p:attrName>ppt_w</p:attrName>
                                        </p:attrNameLst>
                                      </p:cBhvr>
                                      <p:tavLst>
                                        <p:tav tm="0">
                                          <p:val>
                                            <p:strVal val="ppt_w"/>
                                          </p:val>
                                        </p:tav>
                                        <p:tav tm="100000">
                                          <p:val>
                                            <p:fltVal val="0"/>
                                          </p:val>
                                        </p:tav>
                                      </p:tavLst>
                                    </p:anim>
                                    <p:anim calcmode="lin" valueType="num">
                                      <p:cBhvr>
                                        <p:cTn id="7" dur="500"/>
                                        <p:tgtEl>
                                          <p:spTgt spid="4"/>
                                        </p:tgtEl>
                                        <p:attrNameLst>
                                          <p:attrName>ppt_h</p:attrName>
                                        </p:attrNameLst>
                                      </p:cBhvr>
                                      <p:tavLst>
                                        <p:tav tm="0">
                                          <p:val>
                                            <p:strVal val="ppt_h"/>
                                          </p:val>
                                        </p:tav>
                                        <p:tav tm="100000">
                                          <p:val>
                                            <p:fltVal val="0"/>
                                          </p:val>
                                        </p:tav>
                                      </p:tavLst>
                                    </p:anim>
                                    <p:set>
                                      <p:cBhvr>
                                        <p:cTn id="8" dur="1" fill="hold">
                                          <p:stCondLst>
                                            <p:cond delay="499"/>
                                          </p:stCondLst>
                                        </p:cTn>
                                        <p:tgtEl>
                                          <p:spTgt spid="4"/>
                                        </p:tgtEl>
                                        <p:attrNameLst>
                                          <p:attrName>style.visibility</p:attrName>
                                        </p:attrNameLst>
                                      </p:cBhvr>
                                      <p:to>
                                        <p:strVal val="hidden"/>
                                      </p:to>
                                    </p:set>
                                  </p:childTnLst>
                                </p:cTn>
                              </p:par>
                              <p:par>
                                <p:cTn id="9" presetID="23" presetClass="exit" presetSubtype="32" fill="hold" grpId="1" nodeType="withEffect">
                                  <p:stCondLst>
                                    <p:cond delay="0"/>
                                  </p:stCondLst>
                                  <p:childTnLst>
                                    <p:anim calcmode="lin" valueType="num">
                                      <p:cBhvr>
                                        <p:cTn id="10" dur="500"/>
                                        <p:tgtEl>
                                          <p:spTgt spid="7"/>
                                        </p:tgtEl>
                                        <p:attrNameLst>
                                          <p:attrName>ppt_w</p:attrName>
                                        </p:attrNameLst>
                                      </p:cBhvr>
                                      <p:tavLst>
                                        <p:tav tm="0">
                                          <p:val>
                                            <p:strVal val="ppt_w"/>
                                          </p:val>
                                        </p:tav>
                                        <p:tav tm="100000">
                                          <p:val>
                                            <p:fltVal val="0"/>
                                          </p:val>
                                        </p:tav>
                                      </p:tavLst>
                                    </p:anim>
                                    <p:anim calcmode="lin" valueType="num">
                                      <p:cBhvr>
                                        <p:cTn id="11" dur="500"/>
                                        <p:tgtEl>
                                          <p:spTgt spid="7"/>
                                        </p:tgtEl>
                                        <p:attrNameLst>
                                          <p:attrName>ppt_h</p:attrName>
                                        </p:attrNameLst>
                                      </p:cBhvr>
                                      <p:tavLst>
                                        <p:tav tm="0">
                                          <p:val>
                                            <p:strVal val="ppt_h"/>
                                          </p:val>
                                        </p:tav>
                                        <p:tav tm="100000">
                                          <p:val>
                                            <p:fltVal val="0"/>
                                          </p:val>
                                        </p:tav>
                                      </p:tavLst>
                                    </p:anim>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B5828C-42DC-43F6-D17A-1AEC39FF096D}"/>
            </a:ext>
          </a:extLst>
        </p:cNvPr>
        <p:cNvGrpSpPr/>
        <p:nvPr/>
      </p:nvGrpSpPr>
      <p:grpSpPr>
        <a:xfrm>
          <a:off x="0" y="0"/>
          <a:ext cx="0" cy="0"/>
          <a:chOff x="0" y="0"/>
          <a:chExt cx="0" cy="0"/>
        </a:xfrm>
      </p:grpSpPr>
      <p:sp>
        <p:nvSpPr>
          <p:cNvPr id="2" name="Rectángulo 4">
            <a:extLst>
              <a:ext uri="{FF2B5EF4-FFF2-40B4-BE49-F238E27FC236}">
                <a16:creationId xmlns:a16="http://schemas.microsoft.com/office/drawing/2014/main" id="{968B5086-5DBF-2EE2-84C2-D41E72561EBA}"/>
              </a:ext>
            </a:extLst>
          </p:cNvPr>
          <p:cNvSpPr/>
          <p:nvPr/>
        </p:nvSpPr>
        <p:spPr>
          <a:xfrm>
            <a:off x="0" y="9329"/>
            <a:ext cx="12192000" cy="116205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s-ES" sz="3200" b="1" dirty="0">
                <a:latin typeface="Arial" panose="020B0604020202020204" pitchFamily="34" charset="0"/>
                <a:cs typeface="Arial" panose="020B0604020202020204" pitchFamily="34" charset="0"/>
              </a:rPr>
              <a:t>DESCRIPCIÓN DE LA REALIDAD </a:t>
            </a:r>
            <a:endParaRPr lang="en-US" sz="3200" b="1" dirty="0">
              <a:latin typeface="Arial" panose="020B0604020202020204" pitchFamily="34" charset="0"/>
              <a:cs typeface="Arial" panose="020B0604020202020204" pitchFamily="34" charset="0"/>
            </a:endParaRPr>
          </a:p>
        </p:txBody>
      </p:sp>
      <p:pic>
        <p:nvPicPr>
          <p:cNvPr id="3" name="Imagen1">
            <a:extLst>
              <a:ext uri="{FF2B5EF4-FFF2-40B4-BE49-F238E27FC236}">
                <a16:creationId xmlns:a16="http://schemas.microsoft.com/office/drawing/2014/main" id="{EEDC1B7B-F9AD-93E7-41C6-3DEA3A7150EB}"/>
              </a:ext>
            </a:extLst>
          </p:cNvPr>
          <p:cNvPicPr>
            <a:picLocks noChangeAspect="1" noChangeArrowheads="1"/>
          </p:cNvPicPr>
          <p:nvPr/>
        </p:nvPicPr>
        <p:blipFill>
          <a:blip r:embed="rId2" cstate="print"/>
          <a:srcRect/>
          <a:stretch>
            <a:fillRect/>
          </a:stretch>
        </p:blipFill>
        <p:spPr bwMode="auto">
          <a:xfrm>
            <a:off x="9133114" y="41014"/>
            <a:ext cx="2264208" cy="1127155"/>
          </a:xfrm>
          <a:prstGeom prst="rect">
            <a:avLst/>
          </a:prstGeom>
          <a:solidFill>
            <a:srgbClr val="974706"/>
          </a:solidFill>
          <a:ln w="9525">
            <a:solidFill>
              <a:srgbClr val="974706"/>
            </a:solidFill>
            <a:prstDash val="dash"/>
            <a:miter lim="800000"/>
            <a:headEnd/>
            <a:tailEnd/>
          </a:ln>
        </p:spPr>
      </p:pic>
      <p:sp>
        <p:nvSpPr>
          <p:cNvPr id="9" name="TextBox 8">
            <a:extLst>
              <a:ext uri="{FF2B5EF4-FFF2-40B4-BE49-F238E27FC236}">
                <a16:creationId xmlns:a16="http://schemas.microsoft.com/office/drawing/2014/main" id="{FAA1EFE5-7A43-ADD4-38A4-B2A032590A55}"/>
              </a:ext>
            </a:extLst>
          </p:cNvPr>
          <p:cNvSpPr txBox="1"/>
          <p:nvPr/>
        </p:nvSpPr>
        <p:spPr>
          <a:xfrm>
            <a:off x="751085" y="5927020"/>
            <a:ext cx="8050925" cy="461665"/>
          </a:xfrm>
          <a:prstGeom prst="rect">
            <a:avLst/>
          </a:prstGeom>
          <a:noFill/>
        </p:spPr>
        <p:txBody>
          <a:bodyPr wrap="square">
            <a:spAutoFit/>
          </a:bodyPr>
          <a:lstStyle/>
          <a:p>
            <a:pPr algn="just"/>
            <a:r>
              <a:rPr lang="es-ES" sz="2400" b="1" dirty="0">
                <a:latin typeface="Arial" panose="020B0604020202020204" pitchFamily="34" charset="0"/>
                <a:cs typeface="Arial" panose="020B0604020202020204" pitchFamily="34" charset="0"/>
              </a:rPr>
              <a:t>3. Alto nivel de permisos laborales (-14,92% en 2019).</a:t>
            </a:r>
          </a:p>
        </p:txBody>
      </p:sp>
      <p:sp>
        <p:nvSpPr>
          <p:cNvPr id="4" name="CuadroTexto 23">
            <a:extLst>
              <a:ext uri="{FF2B5EF4-FFF2-40B4-BE49-F238E27FC236}">
                <a16:creationId xmlns:a16="http://schemas.microsoft.com/office/drawing/2014/main" id="{BEBF4898-B329-3C27-D942-BF66B5D7EB0A}"/>
              </a:ext>
            </a:extLst>
          </p:cNvPr>
          <p:cNvSpPr txBox="1"/>
          <p:nvPr/>
        </p:nvSpPr>
        <p:spPr>
          <a:xfrm>
            <a:off x="7919440" y="1822854"/>
            <a:ext cx="4247013" cy="954107"/>
          </a:xfrm>
          <a:prstGeom prst="rect">
            <a:avLst/>
          </a:prstGeom>
          <a:noFill/>
        </p:spPr>
        <p:txBody>
          <a:bodyPr wrap="square" rtlCol="0">
            <a:spAutoFit/>
          </a:bodyPr>
          <a:lstStyle/>
          <a:p>
            <a:r>
              <a:rPr lang="es-VE" sz="2800" b="1" dirty="0">
                <a:solidFill>
                  <a:srgbClr val="FF0000"/>
                </a:solidFill>
                <a:latin typeface="Times New Roman" panose="02020603050405020304" pitchFamily="18" charset="0"/>
                <a:cs typeface="Times New Roman" panose="02020603050405020304" pitchFamily="18" charset="0"/>
              </a:rPr>
              <a:t>35,43%  - 449 personas. </a:t>
            </a:r>
          </a:p>
          <a:p>
            <a:r>
              <a:rPr lang="es-VE" sz="2800" b="1" dirty="0">
                <a:solidFill>
                  <a:srgbClr val="FF0000"/>
                </a:solidFill>
                <a:latin typeface="Times New Roman" panose="02020603050405020304" pitchFamily="18" charset="0"/>
                <a:cs typeface="Times New Roman" panose="02020603050405020304" pitchFamily="18" charset="0"/>
              </a:rPr>
              <a:t>14,92%  - 83 personas.</a:t>
            </a:r>
          </a:p>
        </p:txBody>
      </p:sp>
      <p:sp>
        <p:nvSpPr>
          <p:cNvPr id="5" name="CuadroTexto 29">
            <a:extLst>
              <a:ext uri="{FF2B5EF4-FFF2-40B4-BE49-F238E27FC236}">
                <a16:creationId xmlns:a16="http://schemas.microsoft.com/office/drawing/2014/main" id="{CCA73756-46E8-E9E0-DCC3-729B136BD017}"/>
              </a:ext>
            </a:extLst>
          </p:cNvPr>
          <p:cNvSpPr txBox="1"/>
          <p:nvPr/>
        </p:nvSpPr>
        <p:spPr>
          <a:xfrm>
            <a:off x="7852070" y="2920788"/>
            <a:ext cx="4908708" cy="523220"/>
          </a:xfrm>
          <a:prstGeom prst="rect">
            <a:avLst/>
          </a:prstGeom>
          <a:noFill/>
        </p:spPr>
        <p:txBody>
          <a:bodyPr wrap="square" rtlCol="0">
            <a:spAutoFit/>
          </a:bodyPr>
          <a:lstStyle/>
          <a:p>
            <a:r>
              <a:rPr lang="es-VE" sz="2800" b="1" dirty="0">
                <a:solidFill>
                  <a:srgbClr val="FF0000"/>
                </a:solidFill>
                <a:latin typeface="Times New Roman" panose="02020603050405020304" pitchFamily="18" charset="0"/>
                <a:cs typeface="Times New Roman" panose="02020603050405020304" pitchFamily="18" charset="0"/>
              </a:rPr>
              <a:t>50,35%  - </a:t>
            </a:r>
            <a:r>
              <a:rPr lang="es-VE" sz="2800" b="1" dirty="0">
                <a:solidFill>
                  <a:srgbClr val="00B050"/>
                </a:solidFill>
                <a:latin typeface="Times New Roman" panose="02020603050405020304" pitchFamily="18" charset="0"/>
                <a:cs typeface="Times New Roman" panose="02020603050405020304" pitchFamily="18" charset="0"/>
              </a:rPr>
              <a:t>535 </a:t>
            </a:r>
            <a:r>
              <a:rPr lang="es-VE" sz="2800" b="1" dirty="0">
                <a:solidFill>
                  <a:srgbClr val="FF0000"/>
                </a:solidFill>
                <a:latin typeface="Times New Roman" panose="02020603050405020304" pitchFamily="18" charset="0"/>
                <a:cs typeface="Times New Roman" panose="02020603050405020304" pitchFamily="18" charset="0"/>
              </a:rPr>
              <a:t>Finales 2019.</a:t>
            </a:r>
          </a:p>
        </p:txBody>
      </p:sp>
      <p:cxnSp>
        <p:nvCxnSpPr>
          <p:cNvPr id="6" name="Conector recto 42">
            <a:extLst>
              <a:ext uri="{FF2B5EF4-FFF2-40B4-BE49-F238E27FC236}">
                <a16:creationId xmlns:a16="http://schemas.microsoft.com/office/drawing/2014/main" id="{88BE77F6-52EE-3699-6FC9-A97A22DE969E}"/>
              </a:ext>
            </a:extLst>
          </p:cNvPr>
          <p:cNvCxnSpPr>
            <a:cxnSpLocks/>
          </p:cNvCxnSpPr>
          <p:nvPr/>
        </p:nvCxnSpPr>
        <p:spPr>
          <a:xfrm>
            <a:off x="7919440" y="2799385"/>
            <a:ext cx="1646038"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Imagen 20">
            <a:extLst>
              <a:ext uri="{FF2B5EF4-FFF2-40B4-BE49-F238E27FC236}">
                <a16:creationId xmlns:a16="http://schemas.microsoft.com/office/drawing/2014/main" id="{A54D781E-6BE2-0E0C-8A72-F4D2063B5D3B}"/>
              </a:ext>
            </a:extLst>
          </p:cNvPr>
          <p:cNvPicPr>
            <a:picLocks noChangeAspect="1"/>
          </p:cNvPicPr>
          <p:nvPr/>
        </p:nvPicPr>
        <p:blipFill>
          <a:blip r:embed="rId3"/>
          <a:stretch>
            <a:fillRect/>
          </a:stretch>
        </p:blipFill>
        <p:spPr>
          <a:xfrm>
            <a:off x="222246" y="2799385"/>
            <a:ext cx="7329238" cy="1396284"/>
          </a:xfrm>
          <a:prstGeom prst="rect">
            <a:avLst/>
          </a:prstGeom>
          <a:effectLst>
            <a:softEdge rad="101600"/>
          </a:effectLst>
        </p:spPr>
      </p:pic>
      <p:sp>
        <p:nvSpPr>
          <p:cNvPr id="14" name="CuadroTexto 21">
            <a:extLst>
              <a:ext uri="{FF2B5EF4-FFF2-40B4-BE49-F238E27FC236}">
                <a16:creationId xmlns:a16="http://schemas.microsoft.com/office/drawing/2014/main" id="{E4A36A14-D4DE-AB61-65FC-517A30C16607}"/>
              </a:ext>
            </a:extLst>
          </p:cNvPr>
          <p:cNvSpPr txBox="1"/>
          <p:nvPr/>
        </p:nvSpPr>
        <p:spPr>
          <a:xfrm>
            <a:off x="6096000" y="2379510"/>
            <a:ext cx="1399537" cy="523220"/>
          </a:xfrm>
          <a:prstGeom prst="rect">
            <a:avLst/>
          </a:prstGeom>
          <a:noFill/>
        </p:spPr>
        <p:txBody>
          <a:bodyPr wrap="square" rtlCol="0">
            <a:spAutoFit/>
          </a:bodyPr>
          <a:lstStyle/>
          <a:p>
            <a:r>
              <a:rPr lang="es-VE" sz="2800" b="1" dirty="0">
                <a:solidFill>
                  <a:srgbClr val="FF0000"/>
                </a:solidFill>
                <a:latin typeface="Times New Roman" panose="02020603050405020304" pitchFamily="18" charset="0"/>
                <a:cs typeface="Times New Roman" panose="02020603050405020304" pitchFamily="18" charset="0"/>
              </a:rPr>
              <a:t>14,92%</a:t>
            </a:r>
          </a:p>
        </p:txBody>
      </p:sp>
      <p:sp>
        <p:nvSpPr>
          <p:cNvPr id="15" name="CuadroTexto 23">
            <a:extLst>
              <a:ext uri="{FF2B5EF4-FFF2-40B4-BE49-F238E27FC236}">
                <a16:creationId xmlns:a16="http://schemas.microsoft.com/office/drawing/2014/main" id="{528B1DCB-BD2B-12FF-2C23-5A03871D3FE0}"/>
              </a:ext>
            </a:extLst>
          </p:cNvPr>
          <p:cNvSpPr txBox="1"/>
          <p:nvPr/>
        </p:nvSpPr>
        <p:spPr>
          <a:xfrm>
            <a:off x="8419864" y="4154129"/>
            <a:ext cx="4247013" cy="954107"/>
          </a:xfrm>
          <a:prstGeom prst="rect">
            <a:avLst/>
          </a:prstGeom>
          <a:noFill/>
        </p:spPr>
        <p:txBody>
          <a:bodyPr wrap="square" rtlCol="0">
            <a:spAutoFit/>
          </a:bodyPr>
          <a:lstStyle/>
          <a:p>
            <a:r>
              <a:rPr lang="es-VE" sz="2800" b="1" dirty="0">
                <a:solidFill>
                  <a:srgbClr val="FF0000"/>
                </a:solidFill>
                <a:latin typeface="Times New Roman" panose="02020603050405020304" pitchFamily="18" charset="0"/>
                <a:cs typeface="Times New Roman" panose="02020603050405020304" pitchFamily="18" charset="0"/>
              </a:rPr>
              <a:t>1510 personas. </a:t>
            </a:r>
          </a:p>
          <a:p>
            <a:r>
              <a:rPr lang="es-VE" sz="2800" b="1" dirty="0">
                <a:solidFill>
                  <a:srgbClr val="FF0000"/>
                </a:solidFill>
                <a:latin typeface="Times New Roman" panose="02020603050405020304" pitchFamily="18" charset="0"/>
                <a:cs typeface="Times New Roman" panose="02020603050405020304" pitchFamily="18" charset="0"/>
              </a:rPr>
              <a:t>535 -  personas.</a:t>
            </a:r>
          </a:p>
        </p:txBody>
      </p:sp>
      <p:sp>
        <p:nvSpPr>
          <p:cNvPr id="16" name="CuadroTexto 29">
            <a:extLst>
              <a:ext uri="{FF2B5EF4-FFF2-40B4-BE49-F238E27FC236}">
                <a16:creationId xmlns:a16="http://schemas.microsoft.com/office/drawing/2014/main" id="{2552F379-F047-8B4F-3EC7-BA7CB45338FB}"/>
              </a:ext>
            </a:extLst>
          </p:cNvPr>
          <p:cNvSpPr txBox="1"/>
          <p:nvPr/>
        </p:nvSpPr>
        <p:spPr>
          <a:xfrm>
            <a:off x="8352494" y="5252063"/>
            <a:ext cx="4908708" cy="523220"/>
          </a:xfrm>
          <a:prstGeom prst="rect">
            <a:avLst/>
          </a:prstGeom>
          <a:noFill/>
        </p:spPr>
        <p:txBody>
          <a:bodyPr wrap="square" rtlCol="0">
            <a:spAutoFit/>
          </a:bodyPr>
          <a:lstStyle/>
          <a:p>
            <a:r>
              <a:rPr lang="es-VE" sz="2800" b="1" dirty="0">
                <a:solidFill>
                  <a:srgbClr val="FF0000"/>
                </a:solidFill>
                <a:latin typeface="Times New Roman" panose="02020603050405020304" pitchFamily="18" charset="0"/>
                <a:cs typeface="Times New Roman" panose="02020603050405020304" pitchFamily="18" charset="0"/>
              </a:rPr>
              <a:t>975-Inicios 2020.</a:t>
            </a:r>
          </a:p>
        </p:txBody>
      </p:sp>
      <p:cxnSp>
        <p:nvCxnSpPr>
          <p:cNvPr id="17" name="Conector recto 42">
            <a:extLst>
              <a:ext uri="{FF2B5EF4-FFF2-40B4-BE49-F238E27FC236}">
                <a16:creationId xmlns:a16="http://schemas.microsoft.com/office/drawing/2014/main" id="{2BAF7694-85E5-41F2-6594-23737EA38771}"/>
              </a:ext>
            </a:extLst>
          </p:cNvPr>
          <p:cNvCxnSpPr>
            <a:cxnSpLocks/>
          </p:cNvCxnSpPr>
          <p:nvPr/>
        </p:nvCxnSpPr>
        <p:spPr>
          <a:xfrm>
            <a:off x="8419864" y="5130660"/>
            <a:ext cx="1646038"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7428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childTnLst>
                                </p:cTn>
                              </p:par>
                              <p:par>
                                <p:cTn id="14" presetID="23"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childTnLst>
                                </p:cTn>
                              </p:par>
                              <p:par>
                                <p:cTn id="18" presetID="23" presetClass="entr" presetSubtype="16"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750" fill="hold"/>
                                        <p:tgtEl>
                                          <p:spTgt spid="4"/>
                                        </p:tgtEl>
                                        <p:attrNameLst>
                                          <p:attrName>ppt_w</p:attrName>
                                        </p:attrNameLst>
                                      </p:cBhvr>
                                      <p:tavLst>
                                        <p:tav tm="0">
                                          <p:val>
                                            <p:fltVal val="0"/>
                                          </p:val>
                                        </p:tav>
                                        <p:tav tm="100000">
                                          <p:val>
                                            <p:strVal val="#ppt_w"/>
                                          </p:val>
                                        </p:tav>
                                      </p:tavLst>
                                    </p:anim>
                                    <p:anim calcmode="lin" valueType="num">
                                      <p:cBhvr>
                                        <p:cTn id="21" dur="750" fill="hold"/>
                                        <p:tgtEl>
                                          <p:spTgt spid="4"/>
                                        </p:tgtEl>
                                        <p:attrNameLst>
                                          <p:attrName>ppt_h</p:attrName>
                                        </p:attrNameLst>
                                      </p:cBhvr>
                                      <p:tavLst>
                                        <p:tav tm="0">
                                          <p:val>
                                            <p:fltVal val="0"/>
                                          </p:val>
                                        </p:tav>
                                        <p:tav tm="100000">
                                          <p:val>
                                            <p:strVal val="#ppt_h"/>
                                          </p:val>
                                        </p:tav>
                                      </p:tavLst>
                                    </p:anim>
                                  </p:childTnLst>
                                </p:cTn>
                              </p:par>
                            </p:childTnLst>
                          </p:cTn>
                        </p:par>
                        <p:par>
                          <p:cTn id="22" fill="hold">
                            <p:stCondLst>
                              <p:cond delay="1250"/>
                            </p:stCondLst>
                            <p:childTnLst>
                              <p:par>
                                <p:cTn id="23" presetID="2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fltVal val="0"/>
                                          </p:val>
                                        </p:tav>
                                        <p:tav tm="100000">
                                          <p:val>
                                            <p:strVal val="#ppt_w"/>
                                          </p:val>
                                        </p:tav>
                                      </p:tavLst>
                                    </p:anim>
                                    <p:anim calcmode="lin" valueType="num">
                                      <p:cBhvr>
                                        <p:cTn id="30" dur="1000" fill="hold"/>
                                        <p:tgtEl>
                                          <p:spTgt spid="6"/>
                                        </p:tgtEl>
                                        <p:attrNameLst>
                                          <p:attrName>ppt_h</p:attrName>
                                        </p:attrNameLst>
                                      </p:cBhvr>
                                      <p:tavLst>
                                        <p:tav tm="0">
                                          <p:val>
                                            <p:fltVal val="0"/>
                                          </p:val>
                                        </p:tav>
                                        <p:tav tm="100000">
                                          <p:val>
                                            <p:strVal val="#ppt_h"/>
                                          </p:val>
                                        </p:tav>
                                      </p:tavLst>
                                    </p:anim>
                                  </p:childTnLst>
                                </p:cTn>
                              </p:par>
                            </p:childTnLst>
                          </p:cTn>
                        </p:par>
                        <p:par>
                          <p:cTn id="31" fill="hold">
                            <p:stCondLst>
                              <p:cond delay="2250"/>
                            </p:stCondLst>
                            <p:childTnLst>
                              <p:par>
                                <p:cTn id="32" presetID="23" presetClass="entr" presetSubtype="16"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childTnLst>
                                </p:cTn>
                              </p:par>
                              <p:par>
                                <p:cTn id="36" presetID="23" presetClass="entr" presetSubtype="16"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xit" presetSubtype="32" fill="hold" grpId="1" nodeType="clickEffect">
                                  <p:stCondLst>
                                    <p:cond delay="0"/>
                                  </p:stCondLst>
                                  <p:childTnLst>
                                    <p:anim calcmode="lin" valueType="num">
                                      <p:cBhvr>
                                        <p:cTn id="48" dur="500"/>
                                        <p:tgtEl>
                                          <p:spTgt spid="9"/>
                                        </p:tgtEl>
                                        <p:attrNameLst>
                                          <p:attrName>ppt_w</p:attrName>
                                        </p:attrNameLst>
                                      </p:cBhvr>
                                      <p:tavLst>
                                        <p:tav tm="0">
                                          <p:val>
                                            <p:strVal val="ppt_w"/>
                                          </p:val>
                                        </p:tav>
                                        <p:tav tm="100000">
                                          <p:val>
                                            <p:fltVal val="0"/>
                                          </p:val>
                                        </p:tav>
                                      </p:tavLst>
                                    </p:anim>
                                    <p:anim calcmode="lin" valueType="num">
                                      <p:cBhvr>
                                        <p:cTn id="49" dur="500"/>
                                        <p:tgtEl>
                                          <p:spTgt spid="9"/>
                                        </p:tgtEl>
                                        <p:attrNameLst>
                                          <p:attrName>ppt_h</p:attrName>
                                        </p:attrNameLst>
                                      </p:cBhvr>
                                      <p:tavLst>
                                        <p:tav tm="0">
                                          <p:val>
                                            <p:strVal val="ppt_h"/>
                                          </p:val>
                                        </p:tav>
                                        <p:tav tm="100000">
                                          <p:val>
                                            <p:fltVal val="0"/>
                                          </p:val>
                                        </p:tav>
                                      </p:tavLst>
                                    </p:anim>
                                    <p:set>
                                      <p:cBhvr>
                                        <p:cTn id="50" dur="1" fill="hold">
                                          <p:stCondLst>
                                            <p:cond delay="499"/>
                                          </p:stCondLst>
                                        </p:cTn>
                                        <p:tgtEl>
                                          <p:spTgt spid="9"/>
                                        </p:tgtEl>
                                        <p:attrNameLst>
                                          <p:attrName>style.visibility</p:attrName>
                                        </p:attrNameLst>
                                      </p:cBhvr>
                                      <p:to>
                                        <p:strVal val="hidden"/>
                                      </p:to>
                                    </p:set>
                                  </p:childTnLst>
                                </p:cTn>
                              </p:par>
                              <p:par>
                                <p:cTn id="51" presetID="23" presetClass="exit" presetSubtype="32" fill="hold" grpId="1" nodeType="withEffect">
                                  <p:stCondLst>
                                    <p:cond delay="0"/>
                                  </p:stCondLst>
                                  <p:childTnLst>
                                    <p:anim calcmode="lin" valueType="num">
                                      <p:cBhvr>
                                        <p:cTn id="52" dur="500"/>
                                        <p:tgtEl>
                                          <p:spTgt spid="14"/>
                                        </p:tgtEl>
                                        <p:attrNameLst>
                                          <p:attrName>ppt_w</p:attrName>
                                        </p:attrNameLst>
                                      </p:cBhvr>
                                      <p:tavLst>
                                        <p:tav tm="0">
                                          <p:val>
                                            <p:strVal val="ppt_w"/>
                                          </p:val>
                                        </p:tav>
                                        <p:tav tm="100000">
                                          <p:val>
                                            <p:fltVal val="0"/>
                                          </p:val>
                                        </p:tav>
                                      </p:tavLst>
                                    </p:anim>
                                    <p:anim calcmode="lin" valueType="num">
                                      <p:cBhvr>
                                        <p:cTn id="53" dur="500"/>
                                        <p:tgtEl>
                                          <p:spTgt spid="14"/>
                                        </p:tgtEl>
                                        <p:attrNameLst>
                                          <p:attrName>ppt_h</p:attrName>
                                        </p:attrNameLst>
                                      </p:cBhvr>
                                      <p:tavLst>
                                        <p:tav tm="0">
                                          <p:val>
                                            <p:strVal val="ppt_h"/>
                                          </p:val>
                                        </p:tav>
                                        <p:tav tm="100000">
                                          <p:val>
                                            <p:fltVal val="0"/>
                                          </p:val>
                                        </p:tav>
                                      </p:tavLst>
                                    </p:anim>
                                    <p:set>
                                      <p:cBhvr>
                                        <p:cTn id="54" dur="1" fill="hold">
                                          <p:stCondLst>
                                            <p:cond delay="499"/>
                                          </p:stCondLst>
                                        </p:cTn>
                                        <p:tgtEl>
                                          <p:spTgt spid="14"/>
                                        </p:tgtEl>
                                        <p:attrNameLst>
                                          <p:attrName>style.visibility</p:attrName>
                                        </p:attrNameLst>
                                      </p:cBhvr>
                                      <p:to>
                                        <p:strVal val="hidden"/>
                                      </p:to>
                                    </p:set>
                                  </p:childTnLst>
                                </p:cTn>
                              </p:par>
                              <p:par>
                                <p:cTn id="55" presetID="23" presetClass="exit" presetSubtype="32" fill="hold" nodeType="withEffect">
                                  <p:stCondLst>
                                    <p:cond delay="0"/>
                                  </p:stCondLst>
                                  <p:childTnLst>
                                    <p:anim calcmode="lin" valueType="num">
                                      <p:cBhvr>
                                        <p:cTn id="56" dur="500"/>
                                        <p:tgtEl>
                                          <p:spTgt spid="8"/>
                                        </p:tgtEl>
                                        <p:attrNameLst>
                                          <p:attrName>ppt_w</p:attrName>
                                        </p:attrNameLst>
                                      </p:cBhvr>
                                      <p:tavLst>
                                        <p:tav tm="0">
                                          <p:val>
                                            <p:strVal val="ppt_w"/>
                                          </p:val>
                                        </p:tav>
                                        <p:tav tm="100000">
                                          <p:val>
                                            <p:fltVal val="0"/>
                                          </p:val>
                                        </p:tav>
                                      </p:tavLst>
                                    </p:anim>
                                    <p:anim calcmode="lin" valueType="num">
                                      <p:cBhvr>
                                        <p:cTn id="57" dur="500"/>
                                        <p:tgtEl>
                                          <p:spTgt spid="8"/>
                                        </p:tgtEl>
                                        <p:attrNameLst>
                                          <p:attrName>ppt_h</p:attrName>
                                        </p:attrNameLst>
                                      </p:cBhvr>
                                      <p:tavLst>
                                        <p:tav tm="0">
                                          <p:val>
                                            <p:strVal val="ppt_h"/>
                                          </p:val>
                                        </p:tav>
                                        <p:tav tm="100000">
                                          <p:val>
                                            <p:fltVal val="0"/>
                                          </p:val>
                                        </p:tav>
                                      </p:tavLst>
                                    </p:anim>
                                    <p:set>
                                      <p:cBhvr>
                                        <p:cTn id="58" dur="1" fill="hold">
                                          <p:stCondLst>
                                            <p:cond delay="499"/>
                                          </p:stCondLst>
                                        </p:cTn>
                                        <p:tgtEl>
                                          <p:spTgt spid="8"/>
                                        </p:tgtEl>
                                        <p:attrNameLst>
                                          <p:attrName>style.visibility</p:attrName>
                                        </p:attrNameLst>
                                      </p:cBhvr>
                                      <p:to>
                                        <p:strVal val="hidden"/>
                                      </p:to>
                                    </p:set>
                                  </p:childTnLst>
                                </p:cTn>
                              </p:par>
                              <p:par>
                                <p:cTn id="59" presetID="23" presetClass="exit" presetSubtype="32" fill="hold" grpId="1" nodeType="withEffect">
                                  <p:stCondLst>
                                    <p:cond delay="0"/>
                                  </p:stCondLst>
                                  <p:childTnLst>
                                    <p:anim calcmode="lin" valueType="num">
                                      <p:cBhvr>
                                        <p:cTn id="60" dur="500"/>
                                        <p:tgtEl>
                                          <p:spTgt spid="4"/>
                                        </p:tgtEl>
                                        <p:attrNameLst>
                                          <p:attrName>ppt_w</p:attrName>
                                        </p:attrNameLst>
                                      </p:cBhvr>
                                      <p:tavLst>
                                        <p:tav tm="0">
                                          <p:val>
                                            <p:strVal val="ppt_w"/>
                                          </p:val>
                                        </p:tav>
                                        <p:tav tm="100000">
                                          <p:val>
                                            <p:fltVal val="0"/>
                                          </p:val>
                                        </p:tav>
                                      </p:tavLst>
                                    </p:anim>
                                    <p:anim calcmode="lin" valueType="num">
                                      <p:cBhvr>
                                        <p:cTn id="61" dur="500"/>
                                        <p:tgtEl>
                                          <p:spTgt spid="4"/>
                                        </p:tgtEl>
                                        <p:attrNameLst>
                                          <p:attrName>ppt_h</p:attrName>
                                        </p:attrNameLst>
                                      </p:cBhvr>
                                      <p:tavLst>
                                        <p:tav tm="0">
                                          <p:val>
                                            <p:strVal val="ppt_h"/>
                                          </p:val>
                                        </p:tav>
                                        <p:tav tm="100000">
                                          <p:val>
                                            <p:fltVal val="0"/>
                                          </p:val>
                                        </p:tav>
                                      </p:tavLst>
                                    </p:anim>
                                    <p:set>
                                      <p:cBhvr>
                                        <p:cTn id="62" dur="1" fill="hold">
                                          <p:stCondLst>
                                            <p:cond delay="499"/>
                                          </p:stCondLst>
                                        </p:cTn>
                                        <p:tgtEl>
                                          <p:spTgt spid="4"/>
                                        </p:tgtEl>
                                        <p:attrNameLst>
                                          <p:attrName>style.visibility</p:attrName>
                                        </p:attrNameLst>
                                      </p:cBhvr>
                                      <p:to>
                                        <p:strVal val="hidden"/>
                                      </p:to>
                                    </p:set>
                                  </p:childTnLst>
                                </p:cTn>
                              </p:par>
                              <p:par>
                                <p:cTn id="63" presetID="23" presetClass="exit" presetSubtype="32" fill="hold" grpId="1" nodeType="withEffect">
                                  <p:stCondLst>
                                    <p:cond delay="0"/>
                                  </p:stCondLst>
                                  <p:childTnLst>
                                    <p:anim calcmode="lin" valueType="num">
                                      <p:cBhvr>
                                        <p:cTn id="64" dur="500"/>
                                        <p:tgtEl>
                                          <p:spTgt spid="5"/>
                                        </p:tgtEl>
                                        <p:attrNameLst>
                                          <p:attrName>ppt_w</p:attrName>
                                        </p:attrNameLst>
                                      </p:cBhvr>
                                      <p:tavLst>
                                        <p:tav tm="0">
                                          <p:val>
                                            <p:strVal val="ppt_w"/>
                                          </p:val>
                                        </p:tav>
                                        <p:tav tm="100000">
                                          <p:val>
                                            <p:fltVal val="0"/>
                                          </p:val>
                                        </p:tav>
                                      </p:tavLst>
                                    </p:anim>
                                    <p:anim calcmode="lin" valueType="num">
                                      <p:cBhvr>
                                        <p:cTn id="65" dur="500"/>
                                        <p:tgtEl>
                                          <p:spTgt spid="5"/>
                                        </p:tgtEl>
                                        <p:attrNameLst>
                                          <p:attrName>ppt_h</p:attrName>
                                        </p:attrNameLst>
                                      </p:cBhvr>
                                      <p:tavLst>
                                        <p:tav tm="0">
                                          <p:val>
                                            <p:strVal val="ppt_h"/>
                                          </p:val>
                                        </p:tav>
                                        <p:tav tm="100000">
                                          <p:val>
                                            <p:fltVal val="0"/>
                                          </p:val>
                                        </p:tav>
                                      </p:tavLst>
                                    </p:anim>
                                    <p:set>
                                      <p:cBhvr>
                                        <p:cTn id="66" dur="1" fill="hold">
                                          <p:stCondLst>
                                            <p:cond delay="499"/>
                                          </p:stCondLst>
                                        </p:cTn>
                                        <p:tgtEl>
                                          <p:spTgt spid="5"/>
                                        </p:tgtEl>
                                        <p:attrNameLst>
                                          <p:attrName>style.visibility</p:attrName>
                                        </p:attrNameLst>
                                      </p:cBhvr>
                                      <p:to>
                                        <p:strVal val="hidden"/>
                                      </p:to>
                                    </p:set>
                                  </p:childTnLst>
                                </p:cTn>
                              </p:par>
                              <p:par>
                                <p:cTn id="67" presetID="23" presetClass="exit" presetSubtype="32" fill="hold" nodeType="withEffect">
                                  <p:stCondLst>
                                    <p:cond delay="0"/>
                                  </p:stCondLst>
                                  <p:childTnLst>
                                    <p:anim calcmode="lin" valueType="num">
                                      <p:cBhvr>
                                        <p:cTn id="68" dur="500"/>
                                        <p:tgtEl>
                                          <p:spTgt spid="6"/>
                                        </p:tgtEl>
                                        <p:attrNameLst>
                                          <p:attrName>ppt_w</p:attrName>
                                        </p:attrNameLst>
                                      </p:cBhvr>
                                      <p:tavLst>
                                        <p:tav tm="0">
                                          <p:val>
                                            <p:strVal val="ppt_w"/>
                                          </p:val>
                                        </p:tav>
                                        <p:tav tm="100000">
                                          <p:val>
                                            <p:fltVal val="0"/>
                                          </p:val>
                                        </p:tav>
                                      </p:tavLst>
                                    </p:anim>
                                    <p:anim calcmode="lin" valueType="num">
                                      <p:cBhvr>
                                        <p:cTn id="69" dur="500"/>
                                        <p:tgtEl>
                                          <p:spTgt spid="6"/>
                                        </p:tgtEl>
                                        <p:attrNameLst>
                                          <p:attrName>ppt_h</p:attrName>
                                        </p:attrNameLst>
                                      </p:cBhvr>
                                      <p:tavLst>
                                        <p:tav tm="0">
                                          <p:val>
                                            <p:strVal val="ppt_h"/>
                                          </p:val>
                                        </p:tav>
                                        <p:tav tm="100000">
                                          <p:val>
                                            <p:fltVal val="0"/>
                                          </p:val>
                                        </p:tav>
                                      </p:tavLst>
                                    </p:anim>
                                    <p:set>
                                      <p:cBhvr>
                                        <p:cTn id="70" dur="1" fill="hold">
                                          <p:stCondLst>
                                            <p:cond delay="499"/>
                                          </p:stCondLst>
                                        </p:cTn>
                                        <p:tgtEl>
                                          <p:spTgt spid="6"/>
                                        </p:tgtEl>
                                        <p:attrNameLst>
                                          <p:attrName>style.visibility</p:attrName>
                                        </p:attrNameLst>
                                      </p:cBhvr>
                                      <p:to>
                                        <p:strVal val="hidden"/>
                                      </p:to>
                                    </p:set>
                                  </p:childTnLst>
                                </p:cTn>
                              </p:par>
                              <p:par>
                                <p:cTn id="71" presetID="23" presetClass="exit" presetSubtype="32" fill="hold" nodeType="withEffect">
                                  <p:stCondLst>
                                    <p:cond delay="0"/>
                                  </p:stCondLst>
                                  <p:childTnLst>
                                    <p:anim calcmode="lin" valueType="num">
                                      <p:cBhvr>
                                        <p:cTn id="72" dur="500"/>
                                        <p:tgtEl>
                                          <p:spTgt spid="17"/>
                                        </p:tgtEl>
                                        <p:attrNameLst>
                                          <p:attrName>ppt_w</p:attrName>
                                        </p:attrNameLst>
                                      </p:cBhvr>
                                      <p:tavLst>
                                        <p:tav tm="0">
                                          <p:val>
                                            <p:strVal val="ppt_w"/>
                                          </p:val>
                                        </p:tav>
                                        <p:tav tm="100000">
                                          <p:val>
                                            <p:fltVal val="0"/>
                                          </p:val>
                                        </p:tav>
                                      </p:tavLst>
                                    </p:anim>
                                    <p:anim calcmode="lin" valueType="num">
                                      <p:cBhvr>
                                        <p:cTn id="73" dur="500"/>
                                        <p:tgtEl>
                                          <p:spTgt spid="17"/>
                                        </p:tgtEl>
                                        <p:attrNameLst>
                                          <p:attrName>ppt_h</p:attrName>
                                        </p:attrNameLst>
                                      </p:cBhvr>
                                      <p:tavLst>
                                        <p:tav tm="0">
                                          <p:val>
                                            <p:strVal val="ppt_h"/>
                                          </p:val>
                                        </p:tav>
                                        <p:tav tm="100000">
                                          <p:val>
                                            <p:fltVal val="0"/>
                                          </p:val>
                                        </p:tav>
                                      </p:tavLst>
                                    </p:anim>
                                    <p:set>
                                      <p:cBhvr>
                                        <p:cTn id="74" dur="1" fill="hold">
                                          <p:stCondLst>
                                            <p:cond delay="499"/>
                                          </p:stCondLst>
                                        </p:cTn>
                                        <p:tgtEl>
                                          <p:spTgt spid="17"/>
                                        </p:tgtEl>
                                        <p:attrNameLst>
                                          <p:attrName>style.visibility</p:attrName>
                                        </p:attrNameLst>
                                      </p:cBhvr>
                                      <p:to>
                                        <p:strVal val="hidden"/>
                                      </p:to>
                                    </p:set>
                                  </p:childTnLst>
                                </p:cTn>
                              </p:par>
                              <p:par>
                                <p:cTn id="75" presetID="23" presetClass="exit" presetSubtype="32" fill="hold" grpId="1" nodeType="withEffect">
                                  <p:stCondLst>
                                    <p:cond delay="0"/>
                                  </p:stCondLst>
                                  <p:childTnLst>
                                    <p:anim calcmode="lin" valueType="num">
                                      <p:cBhvr>
                                        <p:cTn id="76" dur="500"/>
                                        <p:tgtEl>
                                          <p:spTgt spid="15"/>
                                        </p:tgtEl>
                                        <p:attrNameLst>
                                          <p:attrName>ppt_w</p:attrName>
                                        </p:attrNameLst>
                                      </p:cBhvr>
                                      <p:tavLst>
                                        <p:tav tm="0">
                                          <p:val>
                                            <p:strVal val="ppt_w"/>
                                          </p:val>
                                        </p:tav>
                                        <p:tav tm="100000">
                                          <p:val>
                                            <p:fltVal val="0"/>
                                          </p:val>
                                        </p:tav>
                                      </p:tavLst>
                                    </p:anim>
                                    <p:anim calcmode="lin" valueType="num">
                                      <p:cBhvr>
                                        <p:cTn id="77" dur="500"/>
                                        <p:tgtEl>
                                          <p:spTgt spid="15"/>
                                        </p:tgtEl>
                                        <p:attrNameLst>
                                          <p:attrName>ppt_h</p:attrName>
                                        </p:attrNameLst>
                                      </p:cBhvr>
                                      <p:tavLst>
                                        <p:tav tm="0">
                                          <p:val>
                                            <p:strVal val="ppt_h"/>
                                          </p:val>
                                        </p:tav>
                                        <p:tav tm="100000">
                                          <p:val>
                                            <p:fltVal val="0"/>
                                          </p:val>
                                        </p:tav>
                                      </p:tavLst>
                                    </p:anim>
                                    <p:set>
                                      <p:cBhvr>
                                        <p:cTn id="78" dur="1" fill="hold">
                                          <p:stCondLst>
                                            <p:cond delay="499"/>
                                          </p:stCondLst>
                                        </p:cTn>
                                        <p:tgtEl>
                                          <p:spTgt spid="15"/>
                                        </p:tgtEl>
                                        <p:attrNameLst>
                                          <p:attrName>style.visibility</p:attrName>
                                        </p:attrNameLst>
                                      </p:cBhvr>
                                      <p:to>
                                        <p:strVal val="hidden"/>
                                      </p:to>
                                    </p:set>
                                  </p:childTnLst>
                                </p:cTn>
                              </p:par>
                              <p:par>
                                <p:cTn id="79" presetID="23" presetClass="exit" presetSubtype="32" fill="hold" grpId="1" nodeType="withEffect">
                                  <p:stCondLst>
                                    <p:cond delay="0"/>
                                  </p:stCondLst>
                                  <p:childTnLst>
                                    <p:anim calcmode="lin" valueType="num">
                                      <p:cBhvr>
                                        <p:cTn id="80" dur="500"/>
                                        <p:tgtEl>
                                          <p:spTgt spid="16"/>
                                        </p:tgtEl>
                                        <p:attrNameLst>
                                          <p:attrName>ppt_w</p:attrName>
                                        </p:attrNameLst>
                                      </p:cBhvr>
                                      <p:tavLst>
                                        <p:tav tm="0">
                                          <p:val>
                                            <p:strVal val="ppt_w"/>
                                          </p:val>
                                        </p:tav>
                                        <p:tav tm="100000">
                                          <p:val>
                                            <p:fltVal val="0"/>
                                          </p:val>
                                        </p:tav>
                                      </p:tavLst>
                                    </p:anim>
                                    <p:anim calcmode="lin" valueType="num">
                                      <p:cBhvr>
                                        <p:cTn id="81" dur="500"/>
                                        <p:tgtEl>
                                          <p:spTgt spid="16"/>
                                        </p:tgtEl>
                                        <p:attrNameLst>
                                          <p:attrName>ppt_h</p:attrName>
                                        </p:attrNameLst>
                                      </p:cBhvr>
                                      <p:tavLst>
                                        <p:tav tm="0">
                                          <p:val>
                                            <p:strVal val="ppt_h"/>
                                          </p:val>
                                        </p:tav>
                                        <p:tav tm="100000">
                                          <p:val>
                                            <p:fltVal val="0"/>
                                          </p:val>
                                        </p:tav>
                                      </p:tavLst>
                                    </p:anim>
                                    <p:set>
                                      <p:cBhvr>
                                        <p:cTn id="82"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4" grpId="0"/>
      <p:bldP spid="4" grpId="1"/>
      <p:bldP spid="5" grpId="0"/>
      <p:bldP spid="5" grpId="1"/>
      <p:bldP spid="14" grpId="0"/>
      <p:bldP spid="14" grpId="1"/>
      <p:bldP spid="15" grpId="0"/>
      <p:bldP spid="15" grpId="1"/>
      <p:bldP spid="16" grpId="0"/>
      <p:bldP spid="16"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36B5E4-08B4-188D-4E7D-5AC6CF768CC8}"/>
            </a:ext>
          </a:extLst>
        </p:cNvPr>
        <p:cNvGrpSpPr/>
        <p:nvPr/>
      </p:nvGrpSpPr>
      <p:grpSpPr>
        <a:xfrm>
          <a:off x="0" y="0"/>
          <a:ext cx="0" cy="0"/>
          <a:chOff x="0" y="0"/>
          <a:chExt cx="0" cy="0"/>
        </a:xfrm>
      </p:grpSpPr>
      <p:sp>
        <p:nvSpPr>
          <p:cNvPr id="2" name="Rectángulo 4">
            <a:extLst>
              <a:ext uri="{FF2B5EF4-FFF2-40B4-BE49-F238E27FC236}">
                <a16:creationId xmlns:a16="http://schemas.microsoft.com/office/drawing/2014/main" id="{C36B9363-30B7-1BC3-37F1-7D65F819E9B3}"/>
              </a:ext>
            </a:extLst>
          </p:cNvPr>
          <p:cNvSpPr/>
          <p:nvPr/>
        </p:nvSpPr>
        <p:spPr>
          <a:xfrm>
            <a:off x="0" y="20798"/>
            <a:ext cx="12192000" cy="116205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s-ES" sz="3200" b="1" dirty="0">
                <a:latin typeface="Arial" panose="020B0604020202020204" pitchFamily="34" charset="0"/>
                <a:cs typeface="Arial" panose="020B0604020202020204" pitchFamily="34" charset="0"/>
              </a:rPr>
              <a:t>PREGUNTAS DE INVESTIGACIÓN</a:t>
            </a:r>
            <a:endParaRPr lang="en-US" sz="3200" b="1" dirty="0">
              <a:latin typeface="Arial" panose="020B0604020202020204" pitchFamily="34" charset="0"/>
              <a:cs typeface="Arial" panose="020B0604020202020204" pitchFamily="34" charset="0"/>
            </a:endParaRPr>
          </a:p>
        </p:txBody>
      </p:sp>
      <p:pic>
        <p:nvPicPr>
          <p:cNvPr id="3" name="Imagen1">
            <a:extLst>
              <a:ext uri="{FF2B5EF4-FFF2-40B4-BE49-F238E27FC236}">
                <a16:creationId xmlns:a16="http://schemas.microsoft.com/office/drawing/2014/main" id="{FA4EF0C3-E1AB-89CC-6F5C-644029065FF9}"/>
              </a:ext>
            </a:extLst>
          </p:cNvPr>
          <p:cNvPicPr>
            <a:picLocks noChangeAspect="1" noChangeArrowheads="1"/>
          </p:cNvPicPr>
          <p:nvPr/>
        </p:nvPicPr>
        <p:blipFill>
          <a:blip r:embed="rId2" cstate="print"/>
          <a:srcRect/>
          <a:stretch>
            <a:fillRect/>
          </a:stretch>
        </p:blipFill>
        <p:spPr bwMode="auto">
          <a:xfrm>
            <a:off x="9133114" y="41014"/>
            <a:ext cx="2264208" cy="1127155"/>
          </a:xfrm>
          <a:prstGeom prst="rect">
            <a:avLst/>
          </a:prstGeom>
          <a:solidFill>
            <a:srgbClr val="974706"/>
          </a:solidFill>
          <a:ln w="9525">
            <a:solidFill>
              <a:srgbClr val="974706"/>
            </a:solidFill>
            <a:prstDash val="dash"/>
            <a:miter lim="800000"/>
            <a:headEnd/>
            <a:tailEnd/>
          </a:ln>
        </p:spPr>
      </p:pic>
      <p:sp>
        <p:nvSpPr>
          <p:cNvPr id="14" name="Rectángulo 1">
            <a:extLst>
              <a:ext uri="{FF2B5EF4-FFF2-40B4-BE49-F238E27FC236}">
                <a16:creationId xmlns:a16="http://schemas.microsoft.com/office/drawing/2014/main" id="{F6E29E1E-B4D3-F942-FD2F-CFCA496A226D}"/>
              </a:ext>
            </a:extLst>
          </p:cNvPr>
          <p:cNvSpPr/>
          <p:nvPr/>
        </p:nvSpPr>
        <p:spPr>
          <a:xfrm>
            <a:off x="0" y="2534280"/>
            <a:ext cx="11824448" cy="1307089"/>
          </a:xfrm>
          <a:prstGeom prst="rect">
            <a:avLst/>
          </a:prstGeom>
        </p:spPr>
        <p:txBody>
          <a:bodyPr wrap="square">
            <a:spAutoFit/>
          </a:bodyPr>
          <a:lstStyle/>
          <a:p>
            <a:pPr indent="180340" algn="just">
              <a:lnSpc>
                <a:spcPct val="150000"/>
              </a:lnSpc>
            </a:pPr>
            <a:r>
              <a:rPr lang="es-VE" sz="28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a:t>
            </a:r>
            <a:r>
              <a:rPr lang="es-VE" sz="2400" b="1" dirty="0">
                <a:solidFill>
                  <a:srgbClr val="000000"/>
                </a:solidFill>
                <a:effectLst/>
                <a:latin typeface="Arial" panose="020B0604020202020204" pitchFamily="34" charset="0"/>
                <a:ea typeface="Calibri" panose="020F0502020204030204" pitchFamily="34" charset="0"/>
                <a:cs typeface="SimSun" panose="02010600030101010101" pitchFamily="2" charset="-122"/>
              </a:rPr>
              <a:t>Cuál es la situación actual para empresa </a:t>
            </a:r>
            <a:r>
              <a:rPr lang="es-VE" sz="28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estatal Venezolana con respecto a la estabilidad laboral?</a:t>
            </a:r>
            <a:endParaRPr lang="es-VE" sz="2800" dirty="0">
              <a:solidFill>
                <a:srgbClr val="000000"/>
              </a:solidFill>
              <a:effectLst/>
              <a:latin typeface="Times New Roman" panose="02020603050405020304" pitchFamily="18" charset="0"/>
              <a:ea typeface="Calibri" panose="020F0502020204030204" pitchFamily="34" charset="0"/>
              <a:cs typeface="SimSun" panose="02010600030101010101" pitchFamily="2" charset="-122"/>
            </a:endParaRPr>
          </a:p>
        </p:txBody>
      </p:sp>
      <p:sp>
        <p:nvSpPr>
          <p:cNvPr id="15" name="Rectángulo 2">
            <a:extLst>
              <a:ext uri="{FF2B5EF4-FFF2-40B4-BE49-F238E27FC236}">
                <a16:creationId xmlns:a16="http://schemas.microsoft.com/office/drawing/2014/main" id="{AEBA23C1-5EF4-76F0-53A5-4D4DB19C45B3}"/>
              </a:ext>
            </a:extLst>
          </p:cNvPr>
          <p:cNvSpPr/>
          <p:nvPr/>
        </p:nvSpPr>
        <p:spPr>
          <a:xfrm>
            <a:off x="95830" y="4134611"/>
            <a:ext cx="11104196" cy="1133580"/>
          </a:xfrm>
          <a:prstGeom prst="rect">
            <a:avLst/>
          </a:prstGeom>
        </p:spPr>
        <p:txBody>
          <a:bodyPr wrap="square">
            <a:spAutoFit/>
          </a:bodyPr>
          <a:lstStyle/>
          <a:p>
            <a:pPr indent="180340" algn="just">
              <a:lnSpc>
                <a:spcPct val="150000"/>
              </a:lnSpc>
            </a:pPr>
            <a:r>
              <a:rPr lang="es-VE" sz="24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a:t>
            </a:r>
            <a:r>
              <a:rPr lang="es-VE" sz="2400" b="1" dirty="0">
                <a:solidFill>
                  <a:srgbClr val="000000"/>
                </a:solidFill>
                <a:effectLst/>
                <a:latin typeface="Arial" panose="020B0604020202020204" pitchFamily="34" charset="0"/>
                <a:ea typeface="Calibri" panose="020F0502020204030204" pitchFamily="34" charset="0"/>
                <a:cs typeface="SimSun" panose="02010600030101010101" pitchFamily="2" charset="-122"/>
              </a:rPr>
              <a:t>Cuáles son los elementos que caracterizan la estabilidad laboral </a:t>
            </a:r>
            <a:r>
              <a:rPr lang="es-VE" sz="24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para empresa estatal Venezolana?. </a:t>
            </a:r>
            <a:endParaRPr lang="es-VE" sz="2400" dirty="0">
              <a:solidFill>
                <a:srgbClr val="000000"/>
              </a:solidFill>
              <a:effectLst/>
              <a:latin typeface="Times New Roman" panose="02020603050405020304" pitchFamily="18" charset="0"/>
              <a:ea typeface="Calibri" panose="020F0502020204030204" pitchFamily="34" charset="0"/>
              <a:cs typeface="SimSun" panose="02010600030101010101" pitchFamily="2" charset="-122"/>
            </a:endParaRPr>
          </a:p>
        </p:txBody>
      </p:sp>
      <p:sp>
        <p:nvSpPr>
          <p:cNvPr id="16" name="Rectángulo 11">
            <a:extLst>
              <a:ext uri="{FF2B5EF4-FFF2-40B4-BE49-F238E27FC236}">
                <a16:creationId xmlns:a16="http://schemas.microsoft.com/office/drawing/2014/main" id="{B9B2332E-5140-292E-9603-5E3F5B520F76}"/>
              </a:ext>
            </a:extLst>
          </p:cNvPr>
          <p:cNvSpPr/>
          <p:nvPr/>
        </p:nvSpPr>
        <p:spPr>
          <a:xfrm>
            <a:off x="95830" y="5703622"/>
            <a:ext cx="11301492" cy="1133580"/>
          </a:xfrm>
          <a:prstGeom prst="rect">
            <a:avLst/>
          </a:prstGeom>
        </p:spPr>
        <p:txBody>
          <a:bodyPr wrap="none">
            <a:spAutoFit/>
          </a:bodyPr>
          <a:lstStyle/>
          <a:p>
            <a:pPr algn="just">
              <a:lnSpc>
                <a:spcPct val="150000"/>
              </a:lnSpc>
            </a:pPr>
            <a:r>
              <a:rPr lang="es-VE" sz="2400" dirty="0">
                <a:effectLst/>
                <a:latin typeface="Arial" panose="020B0604020202020204" pitchFamily="34" charset="0"/>
                <a:ea typeface="Calibri" panose="020F0502020204030204" pitchFamily="34" charset="0"/>
              </a:rPr>
              <a:t> </a:t>
            </a:r>
            <a:r>
              <a:rPr lang="es-VE" sz="2400" b="1" dirty="0">
                <a:effectLst/>
                <a:latin typeface="Arial" panose="020B0604020202020204" pitchFamily="34" charset="0"/>
                <a:ea typeface="Calibri" panose="020F0502020204030204" pitchFamily="34" charset="0"/>
              </a:rPr>
              <a:t>¿Cuáles será los elementos del programa motivacional </a:t>
            </a:r>
            <a:r>
              <a:rPr lang="es-VE" sz="24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para empresa estatal</a:t>
            </a:r>
          </a:p>
          <a:p>
            <a:pPr algn="just">
              <a:lnSpc>
                <a:spcPct val="150000"/>
              </a:lnSpc>
            </a:pPr>
            <a:r>
              <a:rPr lang="es-VE" sz="24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 Venezolana</a:t>
            </a:r>
            <a:r>
              <a:rPr lang="es-VE" sz="2400" dirty="0">
                <a:effectLst/>
                <a:latin typeface="Arial" panose="020B0604020202020204" pitchFamily="34" charset="0"/>
                <a:ea typeface="Calibri" panose="020F0502020204030204" pitchFamily="34" charset="0"/>
              </a:rPr>
              <a:t>?</a:t>
            </a:r>
            <a:endParaRPr lang="es-VE"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8" name="Imagen 6">
            <a:extLst>
              <a:ext uri="{FF2B5EF4-FFF2-40B4-BE49-F238E27FC236}">
                <a16:creationId xmlns:a16="http://schemas.microsoft.com/office/drawing/2014/main" id="{0203A5E5-600C-E305-5F22-DC1D4F721F1E}"/>
              </a:ext>
            </a:extLst>
          </p:cNvPr>
          <p:cNvPicPr>
            <a:picLocks noChangeAspect="1"/>
          </p:cNvPicPr>
          <p:nvPr/>
        </p:nvPicPr>
        <p:blipFill>
          <a:blip r:embed="rId3"/>
          <a:stretch>
            <a:fillRect/>
          </a:stretch>
        </p:blipFill>
        <p:spPr>
          <a:xfrm>
            <a:off x="540338" y="1193878"/>
            <a:ext cx="1523989" cy="1589301"/>
          </a:xfrm>
          <a:prstGeom prst="rect">
            <a:avLst/>
          </a:prstGeom>
          <a:effectLst>
            <a:softEdge rad="38100"/>
          </a:effectLst>
        </p:spPr>
      </p:pic>
      <p:sp>
        <p:nvSpPr>
          <p:cNvPr id="19" name="Rectángulo 10">
            <a:extLst>
              <a:ext uri="{FF2B5EF4-FFF2-40B4-BE49-F238E27FC236}">
                <a16:creationId xmlns:a16="http://schemas.microsoft.com/office/drawing/2014/main" id="{12CD39DC-70FB-2D54-A726-4D5AEDA2187D}"/>
              </a:ext>
            </a:extLst>
          </p:cNvPr>
          <p:cNvSpPr/>
          <p:nvPr/>
        </p:nvSpPr>
        <p:spPr>
          <a:xfrm>
            <a:off x="1883432" y="1633169"/>
            <a:ext cx="5069818" cy="530594"/>
          </a:xfrm>
          <a:prstGeom prst="rect">
            <a:avLst/>
          </a:prstGeom>
        </p:spPr>
        <p:txBody>
          <a:bodyPr wrap="square">
            <a:spAutoFit/>
          </a:bodyPr>
          <a:lstStyle/>
          <a:p>
            <a:pPr>
              <a:lnSpc>
                <a:spcPct val="107000"/>
              </a:lnSpc>
              <a:spcAft>
                <a:spcPts val="800"/>
              </a:spcAft>
            </a:pPr>
            <a:r>
              <a:rPr lang="es-VE" sz="2800" b="1" dirty="0">
                <a:latin typeface="Times New Roman" panose="02020603050405020304" pitchFamily="18" charset="0"/>
                <a:ea typeface="Calibri" panose="020F0502020204030204" pitchFamily="34" charset="0"/>
                <a:cs typeface="Times New Roman" panose="02020603050405020304" pitchFamily="18" charset="0"/>
              </a:rPr>
              <a:t> INTERROGANTES</a:t>
            </a:r>
            <a:r>
              <a:rPr lang="es-VE" sz="28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3048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par>
                                <p:cTn id="11" presetID="3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ppt_w</p:attrName>
                                        </p:attrNameLst>
                                      </p:cBhvr>
                                      <p:tavLst>
                                        <p:tav tm="0">
                                          <p:val>
                                            <p:fltVal val="0"/>
                                          </p:val>
                                        </p:tav>
                                        <p:tav tm="100000">
                                          <p:val>
                                            <p:strVal val="#ppt_w"/>
                                          </p:val>
                                        </p:tav>
                                      </p:tavLst>
                                    </p:anim>
                                    <p:anim calcmode="lin" valueType="num">
                                      <p:cBhvr>
                                        <p:cTn id="14" dur="1000" fill="hold"/>
                                        <p:tgtEl>
                                          <p:spTgt spid="18"/>
                                        </p:tgtEl>
                                        <p:attrNameLst>
                                          <p:attrName>ppt_h</p:attrName>
                                        </p:attrNameLst>
                                      </p:cBhvr>
                                      <p:tavLst>
                                        <p:tav tm="0">
                                          <p:val>
                                            <p:fltVal val="0"/>
                                          </p:val>
                                        </p:tav>
                                        <p:tav tm="100000">
                                          <p:val>
                                            <p:strVal val="#ppt_h"/>
                                          </p:val>
                                        </p:tav>
                                      </p:tavLst>
                                    </p:anim>
                                    <p:anim calcmode="lin" valueType="num">
                                      <p:cBhvr>
                                        <p:cTn id="15" dur="1000" fill="hold"/>
                                        <p:tgtEl>
                                          <p:spTgt spid="18"/>
                                        </p:tgtEl>
                                        <p:attrNameLst>
                                          <p:attrName>style.rotation</p:attrName>
                                        </p:attrNameLst>
                                      </p:cBhvr>
                                      <p:tavLst>
                                        <p:tav tm="0">
                                          <p:val>
                                            <p:fltVal val="90"/>
                                          </p:val>
                                        </p:tav>
                                        <p:tav tm="100000">
                                          <p:val>
                                            <p:fltVal val="0"/>
                                          </p:val>
                                        </p:tav>
                                      </p:tavLst>
                                    </p:anim>
                                    <p:animEffect transition="in" filter="fade">
                                      <p:cBhvr>
                                        <p:cTn id="16" dur="1000"/>
                                        <p:tgtEl>
                                          <p:spTgt spid="18"/>
                                        </p:tgtEl>
                                      </p:cBhvr>
                                    </p:animEffect>
                                  </p:childTnLst>
                                </p:cTn>
                              </p:par>
                              <p:par>
                                <p:cTn id="17" presetID="23" presetClass="entr" presetSubtype="16" fill="hold" grpId="1"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childTnLst>
                                </p:cTn>
                              </p:par>
                            </p:childTnLst>
                          </p:cTn>
                        </p:par>
                        <p:par>
                          <p:cTn id="25" fill="hold">
                            <p:stCondLst>
                              <p:cond delay="1000"/>
                            </p:stCondLst>
                            <p:childTnLst>
                              <p:par>
                                <p:cTn id="26" presetID="23" presetClass="entr" presetSubtype="16"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childTnLst>
                                </p:cTn>
                              </p:par>
                            </p:childTnLst>
                          </p:cTn>
                        </p:par>
                        <p:par>
                          <p:cTn id="30" fill="hold">
                            <p:stCondLst>
                              <p:cond delay="1500"/>
                            </p:stCondLst>
                            <p:childTnLst>
                              <p:par>
                                <p:cTn id="31" presetID="23" presetClass="entr" presetSubtype="16"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xit" presetSubtype="32" fill="hold" grpId="1" nodeType="clickEffect">
                                  <p:stCondLst>
                                    <p:cond delay="0"/>
                                  </p:stCondLst>
                                  <p:childTnLst>
                                    <p:anim calcmode="lin" valueType="num">
                                      <p:cBhvr>
                                        <p:cTn id="38" dur="500"/>
                                        <p:tgtEl>
                                          <p:spTgt spid="16"/>
                                        </p:tgtEl>
                                        <p:attrNameLst>
                                          <p:attrName>ppt_w</p:attrName>
                                        </p:attrNameLst>
                                      </p:cBhvr>
                                      <p:tavLst>
                                        <p:tav tm="0">
                                          <p:val>
                                            <p:strVal val="ppt_w"/>
                                          </p:val>
                                        </p:tav>
                                        <p:tav tm="100000">
                                          <p:val>
                                            <p:fltVal val="0"/>
                                          </p:val>
                                        </p:tav>
                                      </p:tavLst>
                                    </p:anim>
                                    <p:anim calcmode="lin" valueType="num">
                                      <p:cBhvr>
                                        <p:cTn id="39" dur="500"/>
                                        <p:tgtEl>
                                          <p:spTgt spid="16"/>
                                        </p:tgtEl>
                                        <p:attrNameLst>
                                          <p:attrName>ppt_h</p:attrName>
                                        </p:attrNameLst>
                                      </p:cBhvr>
                                      <p:tavLst>
                                        <p:tav tm="0">
                                          <p:val>
                                            <p:strVal val="ppt_h"/>
                                          </p:val>
                                        </p:tav>
                                        <p:tav tm="100000">
                                          <p:val>
                                            <p:fltVal val="0"/>
                                          </p:val>
                                        </p:tav>
                                      </p:tavLst>
                                    </p:anim>
                                    <p:set>
                                      <p:cBhvr>
                                        <p:cTn id="40" dur="1" fill="hold">
                                          <p:stCondLst>
                                            <p:cond delay="499"/>
                                          </p:stCondLst>
                                        </p:cTn>
                                        <p:tgtEl>
                                          <p:spTgt spid="16"/>
                                        </p:tgtEl>
                                        <p:attrNameLst>
                                          <p:attrName>style.visibility</p:attrName>
                                        </p:attrNameLst>
                                      </p:cBhvr>
                                      <p:to>
                                        <p:strVal val="hidden"/>
                                      </p:to>
                                    </p:set>
                                  </p:childTnLst>
                                </p:cTn>
                              </p:par>
                              <p:par>
                                <p:cTn id="41" presetID="23" presetClass="exit" presetSubtype="32" fill="hold" grpId="1" nodeType="withEffect">
                                  <p:stCondLst>
                                    <p:cond delay="0"/>
                                  </p:stCondLst>
                                  <p:childTnLst>
                                    <p:anim calcmode="lin" valueType="num">
                                      <p:cBhvr>
                                        <p:cTn id="42" dur="500"/>
                                        <p:tgtEl>
                                          <p:spTgt spid="14"/>
                                        </p:tgtEl>
                                        <p:attrNameLst>
                                          <p:attrName>ppt_w</p:attrName>
                                        </p:attrNameLst>
                                      </p:cBhvr>
                                      <p:tavLst>
                                        <p:tav tm="0">
                                          <p:val>
                                            <p:strVal val="ppt_w"/>
                                          </p:val>
                                        </p:tav>
                                        <p:tav tm="100000">
                                          <p:val>
                                            <p:fltVal val="0"/>
                                          </p:val>
                                        </p:tav>
                                      </p:tavLst>
                                    </p:anim>
                                    <p:anim calcmode="lin" valueType="num">
                                      <p:cBhvr>
                                        <p:cTn id="43" dur="500"/>
                                        <p:tgtEl>
                                          <p:spTgt spid="14"/>
                                        </p:tgtEl>
                                        <p:attrNameLst>
                                          <p:attrName>ppt_h</p:attrName>
                                        </p:attrNameLst>
                                      </p:cBhvr>
                                      <p:tavLst>
                                        <p:tav tm="0">
                                          <p:val>
                                            <p:strVal val="ppt_h"/>
                                          </p:val>
                                        </p:tav>
                                        <p:tav tm="100000">
                                          <p:val>
                                            <p:fltVal val="0"/>
                                          </p:val>
                                        </p:tav>
                                      </p:tavLst>
                                    </p:anim>
                                    <p:set>
                                      <p:cBhvr>
                                        <p:cTn id="44" dur="1" fill="hold">
                                          <p:stCondLst>
                                            <p:cond delay="499"/>
                                          </p:stCondLst>
                                        </p:cTn>
                                        <p:tgtEl>
                                          <p:spTgt spid="14"/>
                                        </p:tgtEl>
                                        <p:attrNameLst>
                                          <p:attrName>style.visibility</p:attrName>
                                        </p:attrNameLst>
                                      </p:cBhvr>
                                      <p:to>
                                        <p:strVal val="hidden"/>
                                      </p:to>
                                    </p:set>
                                  </p:childTnLst>
                                </p:cTn>
                              </p:par>
                              <p:par>
                                <p:cTn id="45" presetID="23" presetClass="exit" presetSubtype="32" fill="hold" grpId="1" nodeType="withEffect">
                                  <p:stCondLst>
                                    <p:cond delay="0"/>
                                  </p:stCondLst>
                                  <p:childTnLst>
                                    <p:anim calcmode="lin" valueType="num">
                                      <p:cBhvr>
                                        <p:cTn id="46" dur="500"/>
                                        <p:tgtEl>
                                          <p:spTgt spid="15"/>
                                        </p:tgtEl>
                                        <p:attrNameLst>
                                          <p:attrName>ppt_w</p:attrName>
                                        </p:attrNameLst>
                                      </p:cBhvr>
                                      <p:tavLst>
                                        <p:tav tm="0">
                                          <p:val>
                                            <p:strVal val="ppt_w"/>
                                          </p:val>
                                        </p:tav>
                                        <p:tav tm="100000">
                                          <p:val>
                                            <p:fltVal val="0"/>
                                          </p:val>
                                        </p:tav>
                                      </p:tavLst>
                                    </p:anim>
                                    <p:anim calcmode="lin" valueType="num">
                                      <p:cBhvr>
                                        <p:cTn id="47" dur="500"/>
                                        <p:tgtEl>
                                          <p:spTgt spid="15"/>
                                        </p:tgtEl>
                                        <p:attrNameLst>
                                          <p:attrName>ppt_h</p:attrName>
                                        </p:attrNameLst>
                                      </p:cBhvr>
                                      <p:tavLst>
                                        <p:tav tm="0">
                                          <p:val>
                                            <p:strVal val="ppt_h"/>
                                          </p:val>
                                        </p:tav>
                                        <p:tav tm="100000">
                                          <p:val>
                                            <p:fltVal val="0"/>
                                          </p:val>
                                        </p:tav>
                                      </p:tavLst>
                                    </p:anim>
                                    <p:set>
                                      <p:cBhvr>
                                        <p:cTn id="48" dur="1" fill="hold">
                                          <p:stCondLst>
                                            <p:cond delay="499"/>
                                          </p:stCondLst>
                                        </p:cTn>
                                        <p:tgtEl>
                                          <p:spTgt spid="15"/>
                                        </p:tgtEl>
                                        <p:attrNameLst>
                                          <p:attrName>style.visibility</p:attrName>
                                        </p:attrNameLst>
                                      </p:cBhvr>
                                      <p:to>
                                        <p:strVal val="hidden"/>
                                      </p:to>
                                    </p:set>
                                  </p:childTnLst>
                                </p:cTn>
                              </p:par>
                              <p:par>
                                <p:cTn id="49" presetID="47" presetClass="exit" presetSubtype="0" fill="hold" nodeType="withEffect">
                                  <p:stCondLst>
                                    <p:cond delay="0"/>
                                  </p:stCondLst>
                                  <p:childTnLst>
                                    <p:animEffect transition="out" filter="fade">
                                      <p:cBhvr>
                                        <p:cTn id="50" dur="1000"/>
                                        <p:tgtEl>
                                          <p:spTgt spid="18"/>
                                        </p:tgtEl>
                                      </p:cBhvr>
                                    </p:animEffect>
                                    <p:anim calcmode="lin" valueType="num">
                                      <p:cBhvr>
                                        <p:cTn id="51" dur="1000"/>
                                        <p:tgtEl>
                                          <p:spTgt spid="18"/>
                                        </p:tgtEl>
                                        <p:attrNameLst>
                                          <p:attrName>ppt_x</p:attrName>
                                        </p:attrNameLst>
                                      </p:cBhvr>
                                      <p:tavLst>
                                        <p:tav tm="0">
                                          <p:val>
                                            <p:strVal val="ppt_x"/>
                                          </p:val>
                                        </p:tav>
                                        <p:tav tm="100000">
                                          <p:val>
                                            <p:strVal val="ppt_x"/>
                                          </p:val>
                                        </p:tav>
                                      </p:tavLst>
                                    </p:anim>
                                    <p:anim calcmode="lin" valueType="num">
                                      <p:cBhvr>
                                        <p:cTn id="52" dur="1000"/>
                                        <p:tgtEl>
                                          <p:spTgt spid="18"/>
                                        </p:tgtEl>
                                        <p:attrNameLst>
                                          <p:attrName>ppt_y</p:attrName>
                                        </p:attrNameLst>
                                      </p:cBhvr>
                                      <p:tavLst>
                                        <p:tav tm="0">
                                          <p:val>
                                            <p:strVal val="ppt_y"/>
                                          </p:val>
                                        </p:tav>
                                        <p:tav tm="100000">
                                          <p:val>
                                            <p:strVal val="ppt_y-.1"/>
                                          </p:val>
                                        </p:tav>
                                      </p:tavLst>
                                    </p:anim>
                                    <p:set>
                                      <p:cBhvr>
                                        <p:cTn id="53" dur="1" fill="hold">
                                          <p:stCondLst>
                                            <p:cond delay="999"/>
                                          </p:stCondLst>
                                        </p:cTn>
                                        <p:tgtEl>
                                          <p:spTgt spid="18"/>
                                        </p:tgtEl>
                                        <p:attrNameLst>
                                          <p:attrName>style.visibility</p:attrName>
                                        </p:attrNameLst>
                                      </p:cBhvr>
                                      <p:to>
                                        <p:strVal val="hidden"/>
                                      </p:to>
                                    </p:set>
                                  </p:childTnLst>
                                </p:cTn>
                              </p:par>
                              <p:par>
                                <p:cTn id="54" presetID="23" presetClass="exit" presetSubtype="32" fill="hold" grpId="2" nodeType="withEffect">
                                  <p:stCondLst>
                                    <p:cond delay="0"/>
                                  </p:stCondLst>
                                  <p:childTnLst>
                                    <p:anim calcmode="lin" valueType="num">
                                      <p:cBhvr>
                                        <p:cTn id="55" dur="500"/>
                                        <p:tgtEl>
                                          <p:spTgt spid="19"/>
                                        </p:tgtEl>
                                        <p:attrNameLst>
                                          <p:attrName>ppt_w</p:attrName>
                                        </p:attrNameLst>
                                      </p:cBhvr>
                                      <p:tavLst>
                                        <p:tav tm="0">
                                          <p:val>
                                            <p:strVal val="ppt_w"/>
                                          </p:val>
                                        </p:tav>
                                        <p:tav tm="100000">
                                          <p:val>
                                            <p:fltVal val="0"/>
                                          </p:val>
                                        </p:tav>
                                      </p:tavLst>
                                    </p:anim>
                                    <p:anim calcmode="lin" valueType="num">
                                      <p:cBhvr>
                                        <p:cTn id="56" dur="500"/>
                                        <p:tgtEl>
                                          <p:spTgt spid="19"/>
                                        </p:tgtEl>
                                        <p:attrNameLst>
                                          <p:attrName>ppt_h</p:attrName>
                                        </p:attrNameLst>
                                      </p:cBhvr>
                                      <p:tavLst>
                                        <p:tav tm="0">
                                          <p:val>
                                            <p:strVal val="ppt_h"/>
                                          </p:val>
                                        </p:tav>
                                        <p:tav tm="100000">
                                          <p:val>
                                            <p:fltVal val="0"/>
                                          </p:val>
                                        </p:tav>
                                      </p:tavLst>
                                    </p:anim>
                                    <p:set>
                                      <p:cBhvr>
                                        <p:cTn id="57"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5" grpId="0"/>
      <p:bldP spid="15" grpId="1"/>
      <p:bldP spid="16" grpId="0"/>
      <p:bldP spid="16" grpId="1"/>
      <p:bldP spid="19" grpId="0"/>
      <p:bldP spid="19" grpId="1"/>
      <p:bldP spid="19"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27166-13F5-2C3A-DC42-A7674002C7ED}"/>
            </a:ext>
          </a:extLst>
        </p:cNvPr>
        <p:cNvGrpSpPr/>
        <p:nvPr/>
      </p:nvGrpSpPr>
      <p:grpSpPr>
        <a:xfrm>
          <a:off x="0" y="0"/>
          <a:ext cx="0" cy="0"/>
          <a:chOff x="0" y="0"/>
          <a:chExt cx="0" cy="0"/>
        </a:xfrm>
      </p:grpSpPr>
      <p:sp>
        <p:nvSpPr>
          <p:cNvPr id="2" name="Rectángulo 4">
            <a:extLst>
              <a:ext uri="{FF2B5EF4-FFF2-40B4-BE49-F238E27FC236}">
                <a16:creationId xmlns:a16="http://schemas.microsoft.com/office/drawing/2014/main" id="{003885EA-66F5-9F71-CC9E-9D1C64A0FC5A}"/>
              </a:ext>
            </a:extLst>
          </p:cNvPr>
          <p:cNvSpPr/>
          <p:nvPr/>
        </p:nvSpPr>
        <p:spPr>
          <a:xfrm>
            <a:off x="0" y="20798"/>
            <a:ext cx="12192000" cy="116205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s-ES" sz="3200" b="1" dirty="0">
                <a:latin typeface="Arial" panose="020B0604020202020204" pitchFamily="34" charset="0"/>
                <a:cs typeface="Arial" panose="020B0604020202020204" pitchFamily="34" charset="0"/>
              </a:rPr>
              <a:t>PREGUNTAS DE INVESTIGACIÓN</a:t>
            </a:r>
            <a:endParaRPr lang="en-US" sz="3200" b="1" dirty="0">
              <a:latin typeface="Arial" panose="020B0604020202020204" pitchFamily="34" charset="0"/>
              <a:cs typeface="Arial" panose="020B0604020202020204" pitchFamily="34" charset="0"/>
            </a:endParaRPr>
          </a:p>
        </p:txBody>
      </p:sp>
      <p:pic>
        <p:nvPicPr>
          <p:cNvPr id="3" name="Imagen1">
            <a:extLst>
              <a:ext uri="{FF2B5EF4-FFF2-40B4-BE49-F238E27FC236}">
                <a16:creationId xmlns:a16="http://schemas.microsoft.com/office/drawing/2014/main" id="{A94AEBFA-7EB3-3A3A-504A-F21EE3E11D2B}"/>
              </a:ext>
            </a:extLst>
          </p:cNvPr>
          <p:cNvPicPr>
            <a:picLocks noChangeAspect="1" noChangeArrowheads="1"/>
          </p:cNvPicPr>
          <p:nvPr/>
        </p:nvPicPr>
        <p:blipFill>
          <a:blip r:embed="rId2" cstate="print"/>
          <a:srcRect/>
          <a:stretch>
            <a:fillRect/>
          </a:stretch>
        </p:blipFill>
        <p:spPr bwMode="auto">
          <a:xfrm>
            <a:off x="9133114" y="41014"/>
            <a:ext cx="2264208" cy="1127155"/>
          </a:xfrm>
          <a:prstGeom prst="rect">
            <a:avLst/>
          </a:prstGeom>
          <a:solidFill>
            <a:srgbClr val="974706"/>
          </a:solidFill>
          <a:ln w="9525">
            <a:solidFill>
              <a:srgbClr val="974706"/>
            </a:solidFill>
            <a:prstDash val="dash"/>
            <a:miter lim="800000"/>
            <a:headEnd/>
            <a:tailEnd/>
          </a:ln>
        </p:spPr>
      </p:pic>
      <p:sp>
        <p:nvSpPr>
          <p:cNvPr id="14" name="Rectángulo 1">
            <a:extLst>
              <a:ext uri="{FF2B5EF4-FFF2-40B4-BE49-F238E27FC236}">
                <a16:creationId xmlns:a16="http://schemas.microsoft.com/office/drawing/2014/main" id="{BC4C0E95-487B-1FDF-2DC5-A0195E87E9FF}"/>
              </a:ext>
            </a:extLst>
          </p:cNvPr>
          <p:cNvSpPr/>
          <p:nvPr/>
        </p:nvSpPr>
        <p:spPr>
          <a:xfrm>
            <a:off x="0" y="2794209"/>
            <a:ext cx="11824448" cy="579582"/>
          </a:xfrm>
          <a:prstGeom prst="rect">
            <a:avLst/>
          </a:prstGeom>
        </p:spPr>
        <p:txBody>
          <a:bodyPr wrap="square">
            <a:spAutoFit/>
          </a:bodyPr>
          <a:lstStyle/>
          <a:p>
            <a:pPr marL="342900" lvl="0" indent="-342900" algn="just">
              <a:lnSpc>
                <a:spcPct val="150000"/>
              </a:lnSpc>
              <a:buFont typeface="Symbol" panose="05050102010706020507" pitchFamily="18" charset="2"/>
              <a:buChar char=""/>
            </a:pPr>
            <a:r>
              <a:rPr lang="es-VE" sz="2400" b="1" dirty="0">
                <a:solidFill>
                  <a:srgbClr val="000000"/>
                </a:solidFill>
                <a:effectLst/>
                <a:latin typeface="Arial" panose="020B0604020202020204" pitchFamily="34" charset="0"/>
                <a:ea typeface="Calibri" panose="020F0502020204030204" pitchFamily="34" charset="0"/>
                <a:cs typeface="SimSun" panose="02010600030101010101" pitchFamily="2" charset="-122"/>
              </a:rPr>
              <a:t>Diagnosticar la situación </a:t>
            </a:r>
            <a:r>
              <a:rPr lang="es-VE" sz="24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actual </a:t>
            </a:r>
            <a:r>
              <a:rPr lang="es-VE" sz="2400" dirty="0">
                <a:solidFill>
                  <a:srgbClr val="000000"/>
                </a:solidFill>
                <a:latin typeface="Arial" panose="020B0604020202020204" pitchFamily="34" charset="0"/>
                <a:ea typeface="Calibri" panose="020F0502020204030204" pitchFamily="34" charset="0"/>
                <a:cs typeface="SimSun" panose="02010600030101010101" pitchFamily="2" charset="-122"/>
              </a:rPr>
              <a:t>en</a:t>
            </a:r>
            <a:r>
              <a:rPr lang="es-VE" sz="24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 la empresa estatal Venezolana.</a:t>
            </a:r>
            <a:endParaRPr lang="es-VE" sz="2400" dirty="0">
              <a:solidFill>
                <a:srgbClr val="000000"/>
              </a:solidFill>
              <a:effectLst/>
              <a:latin typeface="Times New Roman" panose="02020603050405020304" pitchFamily="18" charset="0"/>
              <a:ea typeface="Calibri" panose="020F0502020204030204" pitchFamily="34" charset="0"/>
              <a:cs typeface="SimSun" panose="02010600030101010101" pitchFamily="2" charset="-122"/>
            </a:endParaRPr>
          </a:p>
        </p:txBody>
      </p:sp>
      <p:sp>
        <p:nvSpPr>
          <p:cNvPr id="15" name="Rectángulo 2">
            <a:extLst>
              <a:ext uri="{FF2B5EF4-FFF2-40B4-BE49-F238E27FC236}">
                <a16:creationId xmlns:a16="http://schemas.microsoft.com/office/drawing/2014/main" id="{1174AA4E-49E9-248B-9BC4-15B8792A4F55}"/>
              </a:ext>
            </a:extLst>
          </p:cNvPr>
          <p:cNvSpPr/>
          <p:nvPr/>
        </p:nvSpPr>
        <p:spPr>
          <a:xfrm>
            <a:off x="0" y="2780013"/>
            <a:ext cx="11104196" cy="1133580"/>
          </a:xfrm>
          <a:prstGeom prst="rect">
            <a:avLst/>
          </a:prstGeom>
        </p:spPr>
        <p:txBody>
          <a:bodyPr wrap="square">
            <a:spAutoFit/>
          </a:bodyPr>
          <a:lstStyle/>
          <a:p>
            <a:pPr marL="342900" lvl="0" indent="-342900" algn="just">
              <a:lnSpc>
                <a:spcPct val="150000"/>
              </a:lnSpc>
              <a:buFont typeface="Symbol" panose="05050102010706020507" pitchFamily="18" charset="2"/>
              <a:buChar char=""/>
            </a:pPr>
            <a:r>
              <a:rPr lang="es-VE" sz="2400" b="1" dirty="0">
                <a:solidFill>
                  <a:srgbClr val="000000"/>
                </a:solidFill>
                <a:effectLst/>
                <a:latin typeface="Arial" panose="020B0604020202020204" pitchFamily="34" charset="0"/>
                <a:ea typeface="Calibri" panose="020F0502020204030204" pitchFamily="34" charset="0"/>
                <a:cs typeface="SimSun" panose="02010600030101010101" pitchFamily="2" charset="-122"/>
              </a:rPr>
              <a:t>Describir los elementos que caracterizan </a:t>
            </a:r>
            <a:r>
              <a:rPr lang="es-VE" sz="24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la estabilidad laboral </a:t>
            </a:r>
            <a:r>
              <a:rPr lang="es-VE" sz="2400" dirty="0">
                <a:solidFill>
                  <a:srgbClr val="000000"/>
                </a:solidFill>
                <a:latin typeface="Arial" panose="020B0604020202020204" pitchFamily="34" charset="0"/>
                <a:ea typeface="Calibri" panose="020F0502020204030204" pitchFamily="34" charset="0"/>
                <a:cs typeface="SimSun" panose="02010600030101010101" pitchFamily="2" charset="-122"/>
              </a:rPr>
              <a:t>en</a:t>
            </a:r>
            <a:r>
              <a:rPr lang="es-VE" sz="24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 la empresa estatal Venezolana.</a:t>
            </a:r>
            <a:endParaRPr lang="es-VE" sz="2400" dirty="0">
              <a:solidFill>
                <a:srgbClr val="000000"/>
              </a:solidFill>
              <a:effectLst/>
              <a:latin typeface="Times New Roman" panose="02020603050405020304" pitchFamily="18" charset="0"/>
              <a:ea typeface="Calibri" panose="020F0502020204030204" pitchFamily="34" charset="0"/>
              <a:cs typeface="SimSun" panose="02010600030101010101" pitchFamily="2" charset="-122"/>
            </a:endParaRPr>
          </a:p>
        </p:txBody>
      </p:sp>
      <p:sp>
        <p:nvSpPr>
          <p:cNvPr id="16" name="Rectángulo 11">
            <a:extLst>
              <a:ext uri="{FF2B5EF4-FFF2-40B4-BE49-F238E27FC236}">
                <a16:creationId xmlns:a16="http://schemas.microsoft.com/office/drawing/2014/main" id="{7CC0D57F-1EC7-56E1-C74A-02DCA9491763}"/>
              </a:ext>
            </a:extLst>
          </p:cNvPr>
          <p:cNvSpPr/>
          <p:nvPr/>
        </p:nvSpPr>
        <p:spPr>
          <a:xfrm>
            <a:off x="18674" y="2778031"/>
            <a:ext cx="11928377" cy="1133580"/>
          </a:xfrm>
          <a:prstGeom prst="rect">
            <a:avLst/>
          </a:prstGeom>
        </p:spPr>
        <p:txBody>
          <a:bodyPr wrap="square">
            <a:spAutoFit/>
          </a:bodyPr>
          <a:lstStyle/>
          <a:p>
            <a:pPr marL="342900" lvl="0" indent="-342900" algn="just">
              <a:lnSpc>
                <a:spcPct val="150000"/>
              </a:lnSpc>
              <a:buFont typeface="Symbol" panose="05050102010706020507" pitchFamily="18" charset="2"/>
              <a:buChar char=""/>
            </a:pPr>
            <a:r>
              <a:rPr lang="es-VE" sz="2400" dirty="0">
                <a:effectLst/>
                <a:latin typeface="Arial" panose="020B0604020202020204" pitchFamily="34" charset="0"/>
                <a:ea typeface="Calibri" panose="020F0502020204030204" pitchFamily="34" charset="0"/>
              </a:rPr>
              <a:t> </a:t>
            </a:r>
            <a:r>
              <a:rPr lang="es-VE" sz="2400" b="1" dirty="0">
                <a:solidFill>
                  <a:srgbClr val="000000"/>
                </a:solidFill>
                <a:effectLst/>
                <a:latin typeface="Arial" panose="020B0604020202020204" pitchFamily="34" charset="0"/>
                <a:ea typeface="Calibri" panose="020F0502020204030204" pitchFamily="34" charset="0"/>
                <a:cs typeface="SimSun" panose="02010600030101010101" pitchFamily="2" charset="-122"/>
              </a:rPr>
              <a:t>Determinar los elementos del programa motivacional </a:t>
            </a:r>
            <a:r>
              <a:rPr lang="es-VE" sz="24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para la estabilidad laboral </a:t>
            </a:r>
            <a:r>
              <a:rPr lang="es-VE" sz="2400" dirty="0">
                <a:solidFill>
                  <a:srgbClr val="000000"/>
                </a:solidFill>
                <a:latin typeface="Arial" panose="020B0604020202020204" pitchFamily="34" charset="0"/>
                <a:ea typeface="Calibri" panose="020F0502020204030204" pitchFamily="34" charset="0"/>
                <a:cs typeface="SimSun" panose="02010600030101010101" pitchFamily="2" charset="-122"/>
              </a:rPr>
              <a:t>en la</a:t>
            </a:r>
            <a:r>
              <a:rPr lang="es-VE" sz="24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 Empresa estatal Venezolana.</a:t>
            </a:r>
            <a:endParaRPr lang="es-VE" sz="2400" dirty="0">
              <a:solidFill>
                <a:srgbClr val="000000"/>
              </a:solidFill>
              <a:effectLst/>
              <a:latin typeface="Times New Roman" panose="02020603050405020304" pitchFamily="18" charset="0"/>
              <a:ea typeface="Calibri" panose="020F0502020204030204" pitchFamily="34" charset="0"/>
              <a:cs typeface="SimSun" panose="02010600030101010101" pitchFamily="2" charset="-122"/>
            </a:endParaRPr>
          </a:p>
        </p:txBody>
      </p:sp>
      <p:pic>
        <p:nvPicPr>
          <p:cNvPr id="18" name="Imagen 6">
            <a:extLst>
              <a:ext uri="{FF2B5EF4-FFF2-40B4-BE49-F238E27FC236}">
                <a16:creationId xmlns:a16="http://schemas.microsoft.com/office/drawing/2014/main" id="{E15B909D-B089-DE61-E180-470918D71418}"/>
              </a:ext>
            </a:extLst>
          </p:cNvPr>
          <p:cNvPicPr>
            <a:picLocks noChangeAspect="1"/>
          </p:cNvPicPr>
          <p:nvPr/>
        </p:nvPicPr>
        <p:blipFill>
          <a:blip r:embed="rId3"/>
          <a:stretch>
            <a:fillRect/>
          </a:stretch>
        </p:blipFill>
        <p:spPr>
          <a:xfrm>
            <a:off x="540338" y="1193878"/>
            <a:ext cx="1523989" cy="1589301"/>
          </a:xfrm>
          <a:prstGeom prst="rect">
            <a:avLst/>
          </a:prstGeom>
          <a:effectLst>
            <a:softEdge rad="38100"/>
          </a:effectLst>
        </p:spPr>
      </p:pic>
      <p:sp>
        <p:nvSpPr>
          <p:cNvPr id="19" name="Rectángulo 10">
            <a:extLst>
              <a:ext uri="{FF2B5EF4-FFF2-40B4-BE49-F238E27FC236}">
                <a16:creationId xmlns:a16="http://schemas.microsoft.com/office/drawing/2014/main" id="{45A6EE0F-9493-FCBE-C835-F138D2B418D2}"/>
              </a:ext>
            </a:extLst>
          </p:cNvPr>
          <p:cNvSpPr/>
          <p:nvPr/>
        </p:nvSpPr>
        <p:spPr>
          <a:xfrm>
            <a:off x="1883432" y="1633169"/>
            <a:ext cx="6299276" cy="1085875"/>
          </a:xfrm>
          <a:prstGeom prst="rect">
            <a:avLst/>
          </a:prstGeom>
        </p:spPr>
        <p:txBody>
          <a:bodyPr wrap="square">
            <a:spAutoFit/>
          </a:bodyPr>
          <a:lstStyle/>
          <a:p>
            <a:pPr>
              <a:lnSpc>
                <a:spcPct val="107000"/>
              </a:lnSpc>
              <a:spcAft>
                <a:spcPts val="800"/>
              </a:spcAft>
            </a:pPr>
            <a:r>
              <a:rPr lang="es-VE" sz="2800" b="1" dirty="0">
                <a:latin typeface="Times New Roman" panose="02020603050405020304" pitchFamily="18" charset="0"/>
                <a:ea typeface="Calibri" panose="020F0502020204030204" pitchFamily="34" charset="0"/>
                <a:cs typeface="Times New Roman" panose="02020603050405020304" pitchFamily="18" charset="0"/>
              </a:rPr>
              <a:t> </a:t>
            </a:r>
            <a:r>
              <a:rPr lang="es-VE" sz="2800" b="1" dirty="0">
                <a:solidFill>
                  <a:srgbClr val="000000"/>
                </a:solidFill>
                <a:latin typeface="Arial" panose="020B0604020202020204" pitchFamily="34" charset="0"/>
                <a:ea typeface="Calibri" panose="020F0502020204030204" pitchFamily="34" charset="0"/>
                <a:cs typeface="SimSun" panose="02010600030101010101" pitchFamily="2" charset="-122"/>
              </a:rPr>
              <a:t>OBJETIVOS ESPECIFICOS</a:t>
            </a:r>
            <a:r>
              <a:rPr lang="es-VE" sz="2800" b="1" dirty="0">
                <a:solidFill>
                  <a:srgbClr val="000000"/>
                </a:solidFill>
                <a:effectLst/>
                <a:latin typeface="Arial" panose="020B0604020202020204" pitchFamily="34" charset="0"/>
                <a:ea typeface="Calibri" panose="020F0502020204030204" pitchFamily="34" charset="0"/>
                <a:cs typeface="SimSun" panose="02010600030101010101" pitchFamily="2" charset="-122"/>
              </a:rPr>
              <a:t>.</a:t>
            </a:r>
            <a:endParaRPr lang="es-VE" sz="2800" dirty="0">
              <a:solidFill>
                <a:srgbClr val="000000"/>
              </a:solidFill>
              <a:effectLst/>
              <a:latin typeface="Times New Roman" panose="02020603050405020304" pitchFamily="18" charset="0"/>
              <a:ea typeface="Calibri" panose="020F0502020204030204" pitchFamily="34" charset="0"/>
              <a:cs typeface="SimSun" panose="02010600030101010101" pitchFamily="2" charset="-122"/>
            </a:endParaRPr>
          </a:p>
          <a:p>
            <a:pPr>
              <a:lnSpc>
                <a:spcPct val="107000"/>
              </a:lnSpc>
              <a:spcAft>
                <a:spcPts val="800"/>
              </a:spcAft>
            </a:pP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ángulo 11">
            <a:extLst>
              <a:ext uri="{FF2B5EF4-FFF2-40B4-BE49-F238E27FC236}">
                <a16:creationId xmlns:a16="http://schemas.microsoft.com/office/drawing/2014/main" id="{0FD4FEDF-6EF5-FDC2-C39D-F6C180EA324D}"/>
              </a:ext>
            </a:extLst>
          </p:cNvPr>
          <p:cNvSpPr/>
          <p:nvPr/>
        </p:nvSpPr>
        <p:spPr>
          <a:xfrm>
            <a:off x="18674" y="2779896"/>
            <a:ext cx="11824448" cy="1133580"/>
          </a:xfrm>
          <a:prstGeom prst="rect">
            <a:avLst/>
          </a:prstGeom>
        </p:spPr>
        <p:txBody>
          <a:bodyPr wrap="square">
            <a:spAutoFit/>
          </a:bodyPr>
          <a:lstStyle/>
          <a:p>
            <a:pPr marL="342900" indent="-342900" algn="just">
              <a:lnSpc>
                <a:spcPct val="150000"/>
              </a:lnSpc>
              <a:buFont typeface="Symbol" panose="05050102010706020507" pitchFamily="18" charset="2"/>
              <a:buChar char=""/>
            </a:pPr>
            <a:r>
              <a:rPr lang="es-VE" sz="2400" dirty="0">
                <a:effectLst/>
                <a:latin typeface="Arial" panose="020B0604020202020204" pitchFamily="34" charset="0"/>
                <a:ea typeface="Calibri" panose="020F0502020204030204" pitchFamily="34" charset="0"/>
              </a:rPr>
              <a:t> </a:t>
            </a:r>
            <a:r>
              <a:rPr lang="es-VE" sz="2400" b="1" dirty="0">
                <a:solidFill>
                  <a:srgbClr val="000000"/>
                </a:solidFill>
                <a:effectLst/>
                <a:latin typeface="Arial" panose="020B0604020202020204" pitchFamily="34" charset="0"/>
                <a:ea typeface="Calibri" panose="020F0502020204030204" pitchFamily="34" charset="0"/>
                <a:cs typeface="SimSun" panose="02010600030101010101" pitchFamily="2" charset="-122"/>
              </a:rPr>
              <a:t>Proponer un programa de estabilidad laboral</a:t>
            </a:r>
            <a:r>
              <a:rPr lang="es-VE" sz="24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 basado en la generación de satisfacción permanente de Herzberg </a:t>
            </a:r>
            <a:r>
              <a:rPr lang="es-VE" sz="2400" dirty="0">
                <a:solidFill>
                  <a:srgbClr val="000000"/>
                </a:solidFill>
                <a:latin typeface="Arial" panose="020B0604020202020204" pitchFamily="34" charset="0"/>
                <a:ea typeface="Calibri" panose="020F0502020204030204" pitchFamily="34" charset="0"/>
                <a:cs typeface="SimSun" panose="02010600030101010101" pitchFamily="2" charset="-122"/>
              </a:rPr>
              <a:t>en la</a:t>
            </a:r>
            <a:r>
              <a:rPr lang="es-VE" sz="24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 empresa estatal Venezolana.</a:t>
            </a:r>
            <a:endParaRPr lang="es-VE" sz="2400" dirty="0">
              <a:solidFill>
                <a:srgbClr val="000000"/>
              </a:solidFill>
              <a:effectLst/>
              <a:latin typeface="Times New Roman" panose="02020603050405020304" pitchFamily="18" charset="0"/>
              <a:ea typeface="Calibri" panose="020F0502020204030204" pitchFamily="34" charset="0"/>
              <a:cs typeface="SimSun" panose="02010600030101010101" pitchFamily="2" charset="-122"/>
            </a:endParaRPr>
          </a:p>
        </p:txBody>
      </p:sp>
      <p:pic>
        <p:nvPicPr>
          <p:cNvPr id="20" name="Imagen 4">
            <a:extLst>
              <a:ext uri="{FF2B5EF4-FFF2-40B4-BE49-F238E27FC236}">
                <a16:creationId xmlns:a16="http://schemas.microsoft.com/office/drawing/2014/main" id="{704C9A56-07F2-3717-15C8-583E92AFAE23}"/>
              </a:ext>
            </a:extLst>
          </p:cNvPr>
          <p:cNvPicPr>
            <a:picLocks noChangeAspect="1"/>
          </p:cNvPicPr>
          <p:nvPr/>
        </p:nvPicPr>
        <p:blipFill>
          <a:blip r:embed="rId4"/>
          <a:stretch>
            <a:fillRect/>
          </a:stretch>
        </p:blipFill>
        <p:spPr>
          <a:xfrm>
            <a:off x="5359897" y="3554490"/>
            <a:ext cx="2822811" cy="1844100"/>
          </a:xfrm>
          <a:prstGeom prst="rect">
            <a:avLst/>
          </a:prstGeom>
          <a:effectLst>
            <a:softEdge rad="63500"/>
          </a:effectLst>
        </p:spPr>
      </p:pic>
      <p:pic>
        <p:nvPicPr>
          <p:cNvPr id="21" name="Imagen 8">
            <a:extLst>
              <a:ext uri="{FF2B5EF4-FFF2-40B4-BE49-F238E27FC236}">
                <a16:creationId xmlns:a16="http://schemas.microsoft.com/office/drawing/2014/main" id="{63A2A1A0-6260-65C1-E856-3B6558C3973C}"/>
              </a:ext>
            </a:extLst>
          </p:cNvPr>
          <p:cNvPicPr>
            <a:picLocks noChangeAspect="1"/>
          </p:cNvPicPr>
          <p:nvPr/>
        </p:nvPicPr>
        <p:blipFill>
          <a:blip r:embed="rId5"/>
          <a:stretch>
            <a:fillRect/>
          </a:stretch>
        </p:blipFill>
        <p:spPr>
          <a:xfrm>
            <a:off x="5324580" y="3564277"/>
            <a:ext cx="2799611" cy="2062265"/>
          </a:xfrm>
          <a:prstGeom prst="rect">
            <a:avLst/>
          </a:prstGeom>
          <a:effectLst>
            <a:softEdge rad="63500"/>
          </a:effectLst>
        </p:spPr>
      </p:pic>
      <p:pic>
        <p:nvPicPr>
          <p:cNvPr id="22" name="Imagen 9">
            <a:extLst>
              <a:ext uri="{FF2B5EF4-FFF2-40B4-BE49-F238E27FC236}">
                <a16:creationId xmlns:a16="http://schemas.microsoft.com/office/drawing/2014/main" id="{E891D372-C5D7-237E-93C2-DBDD571871FF}"/>
              </a:ext>
            </a:extLst>
          </p:cNvPr>
          <p:cNvPicPr>
            <a:picLocks noChangeAspect="1"/>
          </p:cNvPicPr>
          <p:nvPr/>
        </p:nvPicPr>
        <p:blipFill>
          <a:blip r:embed="rId6"/>
          <a:stretch>
            <a:fillRect/>
          </a:stretch>
        </p:blipFill>
        <p:spPr>
          <a:xfrm>
            <a:off x="5324580" y="3564277"/>
            <a:ext cx="2818285" cy="2104944"/>
          </a:xfrm>
          <a:prstGeom prst="rect">
            <a:avLst/>
          </a:prstGeom>
          <a:effectLst>
            <a:softEdge rad="63500"/>
          </a:effectLst>
        </p:spPr>
      </p:pic>
      <p:pic>
        <p:nvPicPr>
          <p:cNvPr id="23" name="Imagen 13">
            <a:extLst>
              <a:ext uri="{FF2B5EF4-FFF2-40B4-BE49-F238E27FC236}">
                <a16:creationId xmlns:a16="http://schemas.microsoft.com/office/drawing/2014/main" id="{E975AD16-AA64-8E93-7892-F2242F709842}"/>
              </a:ext>
            </a:extLst>
          </p:cNvPr>
          <p:cNvPicPr>
            <a:picLocks noChangeAspect="1"/>
          </p:cNvPicPr>
          <p:nvPr/>
        </p:nvPicPr>
        <p:blipFill>
          <a:blip r:embed="rId7"/>
          <a:stretch>
            <a:fillRect/>
          </a:stretch>
        </p:blipFill>
        <p:spPr>
          <a:xfrm>
            <a:off x="5359897" y="3790830"/>
            <a:ext cx="3400425" cy="1743075"/>
          </a:xfrm>
          <a:prstGeom prst="rect">
            <a:avLst/>
          </a:prstGeom>
          <a:effectLst>
            <a:softEdge rad="50800"/>
          </a:effectLst>
        </p:spPr>
      </p:pic>
    </p:spTree>
    <p:extLst>
      <p:ext uri="{BB962C8B-B14F-4D97-AF65-F5344CB8AC3E}">
        <p14:creationId xmlns:p14="http://schemas.microsoft.com/office/powerpoint/2010/main" val="4109573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par>
                                <p:cTn id="11" presetID="3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ppt_w</p:attrName>
                                        </p:attrNameLst>
                                      </p:cBhvr>
                                      <p:tavLst>
                                        <p:tav tm="0">
                                          <p:val>
                                            <p:fltVal val="0"/>
                                          </p:val>
                                        </p:tav>
                                        <p:tav tm="100000">
                                          <p:val>
                                            <p:strVal val="#ppt_w"/>
                                          </p:val>
                                        </p:tav>
                                      </p:tavLst>
                                    </p:anim>
                                    <p:anim calcmode="lin" valueType="num">
                                      <p:cBhvr>
                                        <p:cTn id="14" dur="1000" fill="hold"/>
                                        <p:tgtEl>
                                          <p:spTgt spid="18"/>
                                        </p:tgtEl>
                                        <p:attrNameLst>
                                          <p:attrName>ppt_h</p:attrName>
                                        </p:attrNameLst>
                                      </p:cBhvr>
                                      <p:tavLst>
                                        <p:tav tm="0">
                                          <p:val>
                                            <p:fltVal val="0"/>
                                          </p:val>
                                        </p:tav>
                                        <p:tav tm="100000">
                                          <p:val>
                                            <p:strVal val="#ppt_h"/>
                                          </p:val>
                                        </p:tav>
                                      </p:tavLst>
                                    </p:anim>
                                    <p:anim calcmode="lin" valueType="num">
                                      <p:cBhvr>
                                        <p:cTn id="15" dur="1000" fill="hold"/>
                                        <p:tgtEl>
                                          <p:spTgt spid="18"/>
                                        </p:tgtEl>
                                        <p:attrNameLst>
                                          <p:attrName>style.rotation</p:attrName>
                                        </p:attrNameLst>
                                      </p:cBhvr>
                                      <p:tavLst>
                                        <p:tav tm="0">
                                          <p:val>
                                            <p:fltVal val="90"/>
                                          </p:val>
                                        </p:tav>
                                        <p:tav tm="100000">
                                          <p:val>
                                            <p:fltVal val="0"/>
                                          </p:val>
                                        </p:tav>
                                      </p:tavLst>
                                    </p:anim>
                                    <p:animEffect transition="in" filter="fade">
                                      <p:cBhvr>
                                        <p:cTn id="16" dur="1000"/>
                                        <p:tgtEl>
                                          <p:spTgt spid="18"/>
                                        </p:tgtEl>
                                      </p:cBhvr>
                                    </p:animEffect>
                                  </p:childTnLst>
                                </p:cTn>
                              </p:par>
                              <p:par>
                                <p:cTn id="17" presetID="23" presetClass="entr" presetSubtype="16" fill="hold" grpId="1"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xit" presetSubtype="32" fill="hold" nodeType="clickEffect">
                                  <p:stCondLst>
                                    <p:cond delay="0"/>
                                  </p:stCondLst>
                                  <p:childTnLst>
                                    <p:anim calcmode="lin" valueType="num">
                                      <p:cBhvr>
                                        <p:cTn id="32" dur="500"/>
                                        <p:tgtEl>
                                          <p:spTgt spid="20"/>
                                        </p:tgtEl>
                                        <p:attrNameLst>
                                          <p:attrName>ppt_w</p:attrName>
                                        </p:attrNameLst>
                                      </p:cBhvr>
                                      <p:tavLst>
                                        <p:tav tm="0">
                                          <p:val>
                                            <p:strVal val="ppt_w"/>
                                          </p:val>
                                        </p:tav>
                                        <p:tav tm="100000">
                                          <p:val>
                                            <p:fltVal val="0"/>
                                          </p:val>
                                        </p:tav>
                                      </p:tavLst>
                                    </p:anim>
                                    <p:anim calcmode="lin" valueType="num">
                                      <p:cBhvr>
                                        <p:cTn id="33" dur="500"/>
                                        <p:tgtEl>
                                          <p:spTgt spid="20"/>
                                        </p:tgtEl>
                                        <p:attrNameLst>
                                          <p:attrName>ppt_h</p:attrName>
                                        </p:attrNameLst>
                                      </p:cBhvr>
                                      <p:tavLst>
                                        <p:tav tm="0">
                                          <p:val>
                                            <p:strVal val="ppt_h"/>
                                          </p:val>
                                        </p:tav>
                                        <p:tav tm="100000">
                                          <p:val>
                                            <p:fltVal val="0"/>
                                          </p:val>
                                        </p:tav>
                                      </p:tavLst>
                                    </p:anim>
                                    <p:set>
                                      <p:cBhvr>
                                        <p:cTn id="34" dur="1" fill="hold">
                                          <p:stCondLst>
                                            <p:cond delay="499"/>
                                          </p:stCondLst>
                                        </p:cTn>
                                        <p:tgtEl>
                                          <p:spTgt spid="20"/>
                                        </p:tgtEl>
                                        <p:attrNameLst>
                                          <p:attrName>style.visibility</p:attrName>
                                        </p:attrNameLst>
                                      </p:cBhvr>
                                      <p:to>
                                        <p:strVal val="hidden"/>
                                      </p:to>
                                    </p:set>
                                  </p:childTnLst>
                                </p:cTn>
                              </p:par>
                              <p:par>
                                <p:cTn id="35" presetID="23" presetClass="exit" presetSubtype="32" fill="hold" grpId="1" nodeType="withEffect">
                                  <p:stCondLst>
                                    <p:cond delay="0"/>
                                  </p:stCondLst>
                                  <p:childTnLst>
                                    <p:anim calcmode="lin" valueType="num">
                                      <p:cBhvr>
                                        <p:cTn id="36" dur="500"/>
                                        <p:tgtEl>
                                          <p:spTgt spid="14"/>
                                        </p:tgtEl>
                                        <p:attrNameLst>
                                          <p:attrName>ppt_w</p:attrName>
                                        </p:attrNameLst>
                                      </p:cBhvr>
                                      <p:tavLst>
                                        <p:tav tm="0">
                                          <p:val>
                                            <p:strVal val="ppt_w"/>
                                          </p:val>
                                        </p:tav>
                                        <p:tav tm="100000">
                                          <p:val>
                                            <p:fltVal val="0"/>
                                          </p:val>
                                        </p:tav>
                                      </p:tavLst>
                                    </p:anim>
                                    <p:anim calcmode="lin" valueType="num">
                                      <p:cBhvr>
                                        <p:cTn id="37" dur="500"/>
                                        <p:tgtEl>
                                          <p:spTgt spid="14"/>
                                        </p:tgtEl>
                                        <p:attrNameLst>
                                          <p:attrName>ppt_h</p:attrName>
                                        </p:attrNameLst>
                                      </p:cBhvr>
                                      <p:tavLst>
                                        <p:tav tm="0">
                                          <p:val>
                                            <p:strVal val="ppt_h"/>
                                          </p:val>
                                        </p:tav>
                                        <p:tav tm="100000">
                                          <p:val>
                                            <p:fltVal val="0"/>
                                          </p:val>
                                        </p:tav>
                                      </p:tavLst>
                                    </p:anim>
                                    <p:set>
                                      <p:cBhvr>
                                        <p:cTn id="38" dur="1" fill="hold">
                                          <p:stCondLst>
                                            <p:cond delay="499"/>
                                          </p:stCondLst>
                                        </p:cTn>
                                        <p:tgtEl>
                                          <p:spTgt spid="14"/>
                                        </p:tgtEl>
                                        <p:attrNameLst>
                                          <p:attrName>style.visibility</p:attrName>
                                        </p:attrNameLst>
                                      </p:cBhvr>
                                      <p:to>
                                        <p:strVal val="hidden"/>
                                      </p:to>
                                    </p:set>
                                  </p:childTnLst>
                                </p:cTn>
                              </p:par>
                            </p:childTnLst>
                          </p:cTn>
                        </p:par>
                        <p:par>
                          <p:cTn id="39" fill="hold">
                            <p:stCondLst>
                              <p:cond delay="500"/>
                            </p:stCondLst>
                            <p:childTnLst>
                              <p:par>
                                <p:cTn id="40" presetID="23" presetClass="entr" presetSubtype="16"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childTnLst>
                                </p:cTn>
                              </p:par>
                              <p:par>
                                <p:cTn id="44" presetID="23" presetClass="entr" presetSubtype="16"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p:cTn id="46" dur="500" fill="hold"/>
                                        <p:tgtEl>
                                          <p:spTgt spid="21"/>
                                        </p:tgtEl>
                                        <p:attrNameLst>
                                          <p:attrName>ppt_w</p:attrName>
                                        </p:attrNameLst>
                                      </p:cBhvr>
                                      <p:tavLst>
                                        <p:tav tm="0">
                                          <p:val>
                                            <p:fltVal val="0"/>
                                          </p:val>
                                        </p:tav>
                                        <p:tav tm="100000">
                                          <p:val>
                                            <p:strVal val="#ppt_w"/>
                                          </p:val>
                                        </p:tav>
                                      </p:tavLst>
                                    </p:anim>
                                    <p:anim calcmode="lin" valueType="num">
                                      <p:cBhvr>
                                        <p:cTn id="47" dur="5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23" presetClass="exit" presetSubtype="32" fill="hold" nodeType="clickEffect">
                                  <p:stCondLst>
                                    <p:cond delay="0"/>
                                  </p:stCondLst>
                                  <p:childTnLst>
                                    <p:anim calcmode="lin" valueType="num">
                                      <p:cBhvr>
                                        <p:cTn id="51" dur="500"/>
                                        <p:tgtEl>
                                          <p:spTgt spid="21"/>
                                        </p:tgtEl>
                                        <p:attrNameLst>
                                          <p:attrName>ppt_w</p:attrName>
                                        </p:attrNameLst>
                                      </p:cBhvr>
                                      <p:tavLst>
                                        <p:tav tm="0">
                                          <p:val>
                                            <p:strVal val="ppt_w"/>
                                          </p:val>
                                        </p:tav>
                                        <p:tav tm="100000">
                                          <p:val>
                                            <p:fltVal val="0"/>
                                          </p:val>
                                        </p:tav>
                                      </p:tavLst>
                                    </p:anim>
                                    <p:anim calcmode="lin" valueType="num">
                                      <p:cBhvr>
                                        <p:cTn id="52" dur="500"/>
                                        <p:tgtEl>
                                          <p:spTgt spid="21"/>
                                        </p:tgtEl>
                                        <p:attrNameLst>
                                          <p:attrName>ppt_h</p:attrName>
                                        </p:attrNameLst>
                                      </p:cBhvr>
                                      <p:tavLst>
                                        <p:tav tm="0">
                                          <p:val>
                                            <p:strVal val="ppt_h"/>
                                          </p:val>
                                        </p:tav>
                                        <p:tav tm="100000">
                                          <p:val>
                                            <p:fltVal val="0"/>
                                          </p:val>
                                        </p:tav>
                                      </p:tavLst>
                                    </p:anim>
                                    <p:set>
                                      <p:cBhvr>
                                        <p:cTn id="53" dur="1" fill="hold">
                                          <p:stCondLst>
                                            <p:cond delay="499"/>
                                          </p:stCondLst>
                                        </p:cTn>
                                        <p:tgtEl>
                                          <p:spTgt spid="21"/>
                                        </p:tgtEl>
                                        <p:attrNameLst>
                                          <p:attrName>style.visibility</p:attrName>
                                        </p:attrNameLst>
                                      </p:cBhvr>
                                      <p:to>
                                        <p:strVal val="hidden"/>
                                      </p:to>
                                    </p:set>
                                  </p:childTnLst>
                                </p:cTn>
                              </p:par>
                              <p:par>
                                <p:cTn id="54" presetID="23" presetClass="exit" presetSubtype="32" fill="hold" grpId="1" nodeType="withEffect">
                                  <p:stCondLst>
                                    <p:cond delay="0"/>
                                  </p:stCondLst>
                                  <p:childTnLst>
                                    <p:anim calcmode="lin" valueType="num">
                                      <p:cBhvr>
                                        <p:cTn id="55" dur="500"/>
                                        <p:tgtEl>
                                          <p:spTgt spid="15"/>
                                        </p:tgtEl>
                                        <p:attrNameLst>
                                          <p:attrName>ppt_w</p:attrName>
                                        </p:attrNameLst>
                                      </p:cBhvr>
                                      <p:tavLst>
                                        <p:tav tm="0">
                                          <p:val>
                                            <p:strVal val="ppt_w"/>
                                          </p:val>
                                        </p:tav>
                                        <p:tav tm="100000">
                                          <p:val>
                                            <p:fltVal val="0"/>
                                          </p:val>
                                        </p:tav>
                                      </p:tavLst>
                                    </p:anim>
                                    <p:anim calcmode="lin" valueType="num">
                                      <p:cBhvr>
                                        <p:cTn id="56" dur="500"/>
                                        <p:tgtEl>
                                          <p:spTgt spid="15"/>
                                        </p:tgtEl>
                                        <p:attrNameLst>
                                          <p:attrName>ppt_h</p:attrName>
                                        </p:attrNameLst>
                                      </p:cBhvr>
                                      <p:tavLst>
                                        <p:tav tm="0">
                                          <p:val>
                                            <p:strVal val="ppt_h"/>
                                          </p:val>
                                        </p:tav>
                                        <p:tav tm="100000">
                                          <p:val>
                                            <p:fltVal val="0"/>
                                          </p:val>
                                        </p:tav>
                                      </p:tavLst>
                                    </p:anim>
                                    <p:set>
                                      <p:cBhvr>
                                        <p:cTn id="57" dur="1" fill="hold">
                                          <p:stCondLst>
                                            <p:cond delay="499"/>
                                          </p:stCondLst>
                                        </p:cTn>
                                        <p:tgtEl>
                                          <p:spTgt spid="15"/>
                                        </p:tgtEl>
                                        <p:attrNameLst>
                                          <p:attrName>style.visibility</p:attrName>
                                        </p:attrNameLst>
                                      </p:cBhvr>
                                      <p:to>
                                        <p:strVal val="hidden"/>
                                      </p:to>
                                    </p:set>
                                  </p:childTnLst>
                                </p:cTn>
                              </p:par>
                            </p:childTnLst>
                          </p:cTn>
                        </p:par>
                        <p:par>
                          <p:cTn id="58" fill="hold">
                            <p:stCondLst>
                              <p:cond delay="500"/>
                            </p:stCondLst>
                            <p:childTnLst>
                              <p:par>
                                <p:cTn id="59" presetID="23" presetClass="entr" presetSubtype="16"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ppt_w</p:attrName>
                                        </p:attrNameLst>
                                      </p:cBhvr>
                                      <p:tavLst>
                                        <p:tav tm="0">
                                          <p:val>
                                            <p:fltVal val="0"/>
                                          </p:val>
                                        </p:tav>
                                        <p:tav tm="100000">
                                          <p:val>
                                            <p:strVal val="#ppt_w"/>
                                          </p:val>
                                        </p:tav>
                                      </p:tavLst>
                                    </p:anim>
                                    <p:anim calcmode="lin" valueType="num">
                                      <p:cBhvr>
                                        <p:cTn id="62" dur="500" fill="hold"/>
                                        <p:tgtEl>
                                          <p:spTgt spid="16"/>
                                        </p:tgtEl>
                                        <p:attrNameLst>
                                          <p:attrName>ppt_h</p:attrName>
                                        </p:attrNameLst>
                                      </p:cBhvr>
                                      <p:tavLst>
                                        <p:tav tm="0">
                                          <p:val>
                                            <p:fltVal val="0"/>
                                          </p:val>
                                        </p:tav>
                                        <p:tav tm="100000">
                                          <p:val>
                                            <p:strVal val="#ppt_h"/>
                                          </p:val>
                                        </p:tav>
                                      </p:tavLst>
                                    </p:anim>
                                  </p:childTnLst>
                                </p:cTn>
                              </p:par>
                              <p:par>
                                <p:cTn id="63" presetID="23" presetClass="entr" presetSubtype="16" fill="hold"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p:cTn id="65" dur="500" fill="hold"/>
                                        <p:tgtEl>
                                          <p:spTgt spid="22"/>
                                        </p:tgtEl>
                                        <p:attrNameLst>
                                          <p:attrName>ppt_w</p:attrName>
                                        </p:attrNameLst>
                                      </p:cBhvr>
                                      <p:tavLst>
                                        <p:tav tm="0">
                                          <p:val>
                                            <p:fltVal val="0"/>
                                          </p:val>
                                        </p:tav>
                                        <p:tav tm="100000">
                                          <p:val>
                                            <p:strVal val="#ppt_w"/>
                                          </p:val>
                                        </p:tav>
                                      </p:tavLst>
                                    </p:anim>
                                    <p:anim calcmode="lin" valueType="num">
                                      <p:cBhvr>
                                        <p:cTn id="66"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23" presetClass="exit" presetSubtype="32" fill="hold" grpId="1" nodeType="clickEffect">
                                  <p:stCondLst>
                                    <p:cond delay="0"/>
                                  </p:stCondLst>
                                  <p:childTnLst>
                                    <p:anim calcmode="lin" valueType="num">
                                      <p:cBhvr>
                                        <p:cTn id="70" dur="500"/>
                                        <p:tgtEl>
                                          <p:spTgt spid="16"/>
                                        </p:tgtEl>
                                        <p:attrNameLst>
                                          <p:attrName>ppt_w</p:attrName>
                                        </p:attrNameLst>
                                      </p:cBhvr>
                                      <p:tavLst>
                                        <p:tav tm="0">
                                          <p:val>
                                            <p:strVal val="ppt_w"/>
                                          </p:val>
                                        </p:tav>
                                        <p:tav tm="100000">
                                          <p:val>
                                            <p:fltVal val="0"/>
                                          </p:val>
                                        </p:tav>
                                      </p:tavLst>
                                    </p:anim>
                                    <p:anim calcmode="lin" valueType="num">
                                      <p:cBhvr>
                                        <p:cTn id="71" dur="500"/>
                                        <p:tgtEl>
                                          <p:spTgt spid="16"/>
                                        </p:tgtEl>
                                        <p:attrNameLst>
                                          <p:attrName>ppt_h</p:attrName>
                                        </p:attrNameLst>
                                      </p:cBhvr>
                                      <p:tavLst>
                                        <p:tav tm="0">
                                          <p:val>
                                            <p:strVal val="ppt_h"/>
                                          </p:val>
                                        </p:tav>
                                        <p:tav tm="100000">
                                          <p:val>
                                            <p:fltVal val="0"/>
                                          </p:val>
                                        </p:tav>
                                      </p:tavLst>
                                    </p:anim>
                                    <p:set>
                                      <p:cBhvr>
                                        <p:cTn id="72" dur="1" fill="hold">
                                          <p:stCondLst>
                                            <p:cond delay="499"/>
                                          </p:stCondLst>
                                        </p:cTn>
                                        <p:tgtEl>
                                          <p:spTgt spid="16"/>
                                        </p:tgtEl>
                                        <p:attrNameLst>
                                          <p:attrName>style.visibility</p:attrName>
                                        </p:attrNameLst>
                                      </p:cBhvr>
                                      <p:to>
                                        <p:strVal val="hidden"/>
                                      </p:to>
                                    </p:set>
                                  </p:childTnLst>
                                </p:cTn>
                              </p:par>
                              <p:par>
                                <p:cTn id="73" presetID="23" presetClass="exit" presetSubtype="32" fill="hold" nodeType="withEffect">
                                  <p:stCondLst>
                                    <p:cond delay="0"/>
                                  </p:stCondLst>
                                  <p:childTnLst>
                                    <p:anim calcmode="lin" valueType="num">
                                      <p:cBhvr>
                                        <p:cTn id="74" dur="500"/>
                                        <p:tgtEl>
                                          <p:spTgt spid="22"/>
                                        </p:tgtEl>
                                        <p:attrNameLst>
                                          <p:attrName>ppt_w</p:attrName>
                                        </p:attrNameLst>
                                      </p:cBhvr>
                                      <p:tavLst>
                                        <p:tav tm="0">
                                          <p:val>
                                            <p:strVal val="ppt_w"/>
                                          </p:val>
                                        </p:tav>
                                        <p:tav tm="100000">
                                          <p:val>
                                            <p:fltVal val="0"/>
                                          </p:val>
                                        </p:tav>
                                      </p:tavLst>
                                    </p:anim>
                                    <p:anim calcmode="lin" valueType="num">
                                      <p:cBhvr>
                                        <p:cTn id="75" dur="500"/>
                                        <p:tgtEl>
                                          <p:spTgt spid="22"/>
                                        </p:tgtEl>
                                        <p:attrNameLst>
                                          <p:attrName>ppt_h</p:attrName>
                                        </p:attrNameLst>
                                      </p:cBhvr>
                                      <p:tavLst>
                                        <p:tav tm="0">
                                          <p:val>
                                            <p:strVal val="ppt_h"/>
                                          </p:val>
                                        </p:tav>
                                        <p:tav tm="100000">
                                          <p:val>
                                            <p:fltVal val="0"/>
                                          </p:val>
                                        </p:tav>
                                      </p:tavLst>
                                    </p:anim>
                                    <p:set>
                                      <p:cBhvr>
                                        <p:cTn id="76" dur="1" fill="hold">
                                          <p:stCondLst>
                                            <p:cond delay="499"/>
                                          </p:stCondLst>
                                        </p:cTn>
                                        <p:tgtEl>
                                          <p:spTgt spid="22"/>
                                        </p:tgtEl>
                                        <p:attrNameLst>
                                          <p:attrName>style.visibility</p:attrName>
                                        </p:attrNameLst>
                                      </p:cBhvr>
                                      <p:to>
                                        <p:strVal val="hidden"/>
                                      </p:to>
                                    </p:set>
                                  </p:childTnLst>
                                </p:cTn>
                              </p:par>
                              <p:par>
                                <p:cTn id="77" presetID="23" presetClass="entr" presetSubtype="16" fill="hold" grpId="0" nodeType="withEffect">
                                  <p:stCondLst>
                                    <p:cond delay="0"/>
                                  </p:stCondLst>
                                  <p:childTnLst>
                                    <p:set>
                                      <p:cBhvr>
                                        <p:cTn id="78" dur="1" fill="hold">
                                          <p:stCondLst>
                                            <p:cond delay="0"/>
                                          </p:stCondLst>
                                        </p:cTn>
                                        <p:tgtEl>
                                          <p:spTgt spid="4"/>
                                        </p:tgtEl>
                                        <p:attrNameLst>
                                          <p:attrName>style.visibility</p:attrName>
                                        </p:attrNameLst>
                                      </p:cBhvr>
                                      <p:to>
                                        <p:strVal val="visible"/>
                                      </p:to>
                                    </p:set>
                                    <p:anim calcmode="lin" valueType="num">
                                      <p:cBhvr>
                                        <p:cTn id="79" dur="500" fill="hold"/>
                                        <p:tgtEl>
                                          <p:spTgt spid="4"/>
                                        </p:tgtEl>
                                        <p:attrNameLst>
                                          <p:attrName>ppt_w</p:attrName>
                                        </p:attrNameLst>
                                      </p:cBhvr>
                                      <p:tavLst>
                                        <p:tav tm="0">
                                          <p:val>
                                            <p:fltVal val="0"/>
                                          </p:val>
                                        </p:tav>
                                        <p:tav tm="100000">
                                          <p:val>
                                            <p:strVal val="#ppt_w"/>
                                          </p:val>
                                        </p:tav>
                                      </p:tavLst>
                                    </p:anim>
                                    <p:anim calcmode="lin" valueType="num">
                                      <p:cBhvr>
                                        <p:cTn id="80" dur="500" fill="hold"/>
                                        <p:tgtEl>
                                          <p:spTgt spid="4"/>
                                        </p:tgtEl>
                                        <p:attrNameLst>
                                          <p:attrName>ppt_h</p:attrName>
                                        </p:attrNameLst>
                                      </p:cBhvr>
                                      <p:tavLst>
                                        <p:tav tm="0">
                                          <p:val>
                                            <p:fltVal val="0"/>
                                          </p:val>
                                        </p:tav>
                                        <p:tav tm="100000">
                                          <p:val>
                                            <p:strVal val="#ppt_h"/>
                                          </p:val>
                                        </p:tav>
                                      </p:tavLst>
                                    </p:anim>
                                  </p:childTnLst>
                                </p:cTn>
                              </p:par>
                              <p:par>
                                <p:cTn id="81" presetID="23" presetClass="entr" presetSubtype="16" fill="hold" nodeType="with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childTnLst>
                                </p:cTn>
                              </p:par>
                            </p:childTnLst>
                          </p:cTn>
                        </p:par>
                      </p:childTnLst>
                    </p:cTn>
                  </p:par>
                  <p:par>
                    <p:cTn id="85" fill="hold">
                      <p:stCondLst>
                        <p:cond delay="indefinite"/>
                      </p:stCondLst>
                      <p:childTnLst>
                        <p:par>
                          <p:cTn id="86" fill="hold">
                            <p:stCondLst>
                              <p:cond delay="0"/>
                            </p:stCondLst>
                            <p:childTnLst>
                              <p:par>
                                <p:cTn id="87" presetID="23" presetClass="exit" presetSubtype="32" fill="hold" nodeType="clickEffect">
                                  <p:stCondLst>
                                    <p:cond delay="0"/>
                                  </p:stCondLst>
                                  <p:childTnLst>
                                    <p:anim calcmode="lin" valueType="num">
                                      <p:cBhvr>
                                        <p:cTn id="88" dur="500"/>
                                        <p:tgtEl>
                                          <p:spTgt spid="23"/>
                                        </p:tgtEl>
                                        <p:attrNameLst>
                                          <p:attrName>ppt_w</p:attrName>
                                        </p:attrNameLst>
                                      </p:cBhvr>
                                      <p:tavLst>
                                        <p:tav tm="0">
                                          <p:val>
                                            <p:strVal val="ppt_w"/>
                                          </p:val>
                                        </p:tav>
                                        <p:tav tm="100000">
                                          <p:val>
                                            <p:fltVal val="0"/>
                                          </p:val>
                                        </p:tav>
                                      </p:tavLst>
                                    </p:anim>
                                    <p:anim calcmode="lin" valueType="num">
                                      <p:cBhvr>
                                        <p:cTn id="89" dur="500"/>
                                        <p:tgtEl>
                                          <p:spTgt spid="23"/>
                                        </p:tgtEl>
                                        <p:attrNameLst>
                                          <p:attrName>ppt_h</p:attrName>
                                        </p:attrNameLst>
                                      </p:cBhvr>
                                      <p:tavLst>
                                        <p:tav tm="0">
                                          <p:val>
                                            <p:strVal val="ppt_h"/>
                                          </p:val>
                                        </p:tav>
                                        <p:tav tm="100000">
                                          <p:val>
                                            <p:fltVal val="0"/>
                                          </p:val>
                                        </p:tav>
                                      </p:tavLst>
                                    </p:anim>
                                    <p:set>
                                      <p:cBhvr>
                                        <p:cTn id="90" dur="1" fill="hold">
                                          <p:stCondLst>
                                            <p:cond delay="499"/>
                                          </p:stCondLst>
                                        </p:cTn>
                                        <p:tgtEl>
                                          <p:spTgt spid="23"/>
                                        </p:tgtEl>
                                        <p:attrNameLst>
                                          <p:attrName>style.visibility</p:attrName>
                                        </p:attrNameLst>
                                      </p:cBhvr>
                                      <p:to>
                                        <p:strVal val="hidden"/>
                                      </p:to>
                                    </p:set>
                                  </p:childTnLst>
                                </p:cTn>
                              </p:par>
                              <p:par>
                                <p:cTn id="91" presetID="23" presetClass="exit" presetSubtype="32" fill="hold" grpId="1" nodeType="withEffect">
                                  <p:stCondLst>
                                    <p:cond delay="0"/>
                                  </p:stCondLst>
                                  <p:childTnLst>
                                    <p:anim calcmode="lin" valueType="num">
                                      <p:cBhvr>
                                        <p:cTn id="92" dur="500"/>
                                        <p:tgtEl>
                                          <p:spTgt spid="4"/>
                                        </p:tgtEl>
                                        <p:attrNameLst>
                                          <p:attrName>ppt_w</p:attrName>
                                        </p:attrNameLst>
                                      </p:cBhvr>
                                      <p:tavLst>
                                        <p:tav tm="0">
                                          <p:val>
                                            <p:strVal val="ppt_w"/>
                                          </p:val>
                                        </p:tav>
                                        <p:tav tm="100000">
                                          <p:val>
                                            <p:fltVal val="0"/>
                                          </p:val>
                                        </p:tav>
                                      </p:tavLst>
                                    </p:anim>
                                    <p:anim calcmode="lin" valueType="num">
                                      <p:cBhvr>
                                        <p:cTn id="93" dur="500"/>
                                        <p:tgtEl>
                                          <p:spTgt spid="4"/>
                                        </p:tgtEl>
                                        <p:attrNameLst>
                                          <p:attrName>ppt_h</p:attrName>
                                        </p:attrNameLst>
                                      </p:cBhvr>
                                      <p:tavLst>
                                        <p:tav tm="0">
                                          <p:val>
                                            <p:strVal val="ppt_h"/>
                                          </p:val>
                                        </p:tav>
                                        <p:tav tm="100000">
                                          <p:val>
                                            <p:fltVal val="0"/>
                                          </p:val>
                                        </p:tav>
                                      </p:tavLst>
                                    </p:anim>
                                    <p:set>
                                      <p:cBhvr>
                                        <p:cTn id="94" dur="1" fill="hold">
                                          <p:stCondLst>
                                            <p:cond delay="499"/>
                                          </p:stCondLst>
                                        </p:cTn>
                                        <p:tgtEl>
                                          <p:spTgt spid="4"/>
                                        </p:tgtEl>
                                        <p:attrNameLst>
                                          <p:attrName>style.visibility</p:attrName>
                                        </p:attrNameLst>
                                      </p:cBhvr>
                                      <p:to>
                                        <p:strVal val="hidden"/>
                                      </p:to>
                                    </p:set>
                                  </p:childTnLst>
                                </p:cTn>
                              </p:par>
                              <p:par>
                                <p:cTn id="95" presetID="47" presetClass="exit" presetSubtype="0" fill="hold" nodeType="withEffect">
                                  <p:stCondLst>
                                    <p:cond delay="0"/>
                                  </p:stCondLst>
                                  <p:childTnLst>
                                    <p:animEffect transition="out" filter="fade">
                                      <p:cBhvr>
                                        <p:cTn id="96" dur="1000"/>
                                        <p:tgtEl>
                                          <p:spTgt spid="18"/>
                                        </p:tgtEl>
                                      </p:cBhvr>
                                    </p:animEffect>
                                    <p:anim calcmode="lin" valueType="num">
                                      <p:cBhvr>
                                        <p:cTn id="97" dur="1000"/>
                                        <p:tgtEl>
                                          <p:spTgt spid="18"/>
                                        </p:tgtEl>
                                        <p:attrNameLst>
                                          <p:attrName>ppt_x</p:attrName>
                                        </p:attrNameLst>
                                      </p:cBhvr>
                                      <p:tavLst>
                                        <p:tav tm="0">
                                          <p:val>
                                            <p:strVal val="ppt_x"/>
                                          </p:val>
                                        </p:tav>
                                        <p:tav tm="100000">
                                          <p:val>
                                            <p:strVal val="ppt_x"/>
                                          </p:val>
                                        </p:tav>
                                      </p:tavLst>
                                    </p:anim>
                                    <p:anim calcmode="lin" valueType="num">
                                      <p:cBhvr>
                                        <p:cTn id="98" dur="1000"/>
                                        <p:tgtEl>
                                          <p:spTgt spid="18"/>
                                        </p:tgtEl>
                                        <p:attrNameLst>
                                          <p:attrName>ppt_y</p:attrName>
                                        </p:attrNameLst>
                                      </p:cBhvr>
                                      <p:tavLst>
                                        <p:tav tm="0">
                                          <p:val>
                                            <p:strVal val="ppt_y"/>
                                          </p:val>
                                        </p:tav>
                                        <p:tav tm="100000">
                                          <p:val>
                                            <p:strVal val="ppt_y-.1"/>
                                          </p:val>
                                        </p:tav>
                                      </p:tavLst>
                                    </p:anim>
                                    <p:set>
                                      <p:cBhvr>
                                        <p:cTn id="99" dur="1" fill="hold">
                                          <p:stCondLst>
                                            <p:cond delay="999"/>
                                          </p:stCondLst>
                                        </p:cTn>
                                        <p:tgtEl>
                                          <p:spTgt spid="18"/>
                                        </p:tgtEl>
                                        <p:attrNameLst>
                                          <p:attrName>style.visibility</p:attrName>
                                        </p:attrNameLst>
                                      </p:cBhvr>
                                      <p:to>
                                        <p:strVal val="hidden"/>
                                      </p:to>
                                    </p:set>
                                  </p:childTnLst>
                                </p:cTn>
                              </p:par>
                              <p:par>
                                <p:cTn id="100" presetID="23" presetClass="exit" presetSubtype="32" fill="hold" grpId="2" nodeType="withEffect">
                                  <p:stCondLst>
                                    <p:cond delay="0"/>
                                  </p:stCondLst>
                                  <p:childTnLst>
                                    <p:anim calcmode="lin" valueType="num">
                                      <p:cBhvr>
                                        <p:cTn id="101" dur="500"/>
                                        <p:tgtEl>
                                          <p:spTgt spid="19"/>
                                        </p:tgtEl>
                                        <p:attrNameLst>
                                          <p:attrName>ppt_w</p:attrName>
                                        </p:attrNameLst>
                                      </p:cBhvr>
                                      <p:tavLst>
                                        <p:tav tm="0">
                                          <p:val>
                                            <p:strVal val="ppt_w"/>
                                          </p:val>
                                        </p:tav>
                                        <p:tav tm="100000">
                                          <p:val>
                                            <p:fltVal val="0"/>
                                          </p:val>
                                        </p:tav>
                                      </p:tavLst>
                                    </p:anim>
                                    <p:anim calcmode="lin" valueType="num">
                                      <p:cBhvr>
                                        <p:cTn id="102" dur="500"/>
                                        <p:tgtEl>
                                          <p:spTgt spid="19"/>
                                        </p:tgtEl>
                                        <p:attrNameLst>
                                          <p:attrName>ppt_h</p:attrName>
                                        </p:attrNameLst>
                                      </p:cBhvr>
                                      <p:tavLst>
                                        <p:tav tm="0">
                                          <p:val>
                                            <p:strVal val="ppt_h"/>
                                          </p:val>
                                        </p:tav>
                                        <p:tav tm="100000">
                                          <p:val>
                                            <p:fltVal val="0"/>
                                          </p:val>
                                        </p:tav>
                                      </p:tavLst>
                                    </p:anim>
                                    <p:set>
                                      <p:cBhvr>
                                        <p:cTn id="103"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5" grpId="0"/>
      <p:bldP spid="15" grpId="1"/>
      <p:bldP spid="16" grpId="0"/>
      <p:bldP spid="16" grpId="1"/>
      <p:bldP spid="19" grpId="0"/>
      <p:bldP spid="19" grpId="1"/>
      <p:bldP spid="19" grpId="2"/>
      <p:bldP spid="4" grpId="0"/>
      <p:bldP spid="4"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DA3B6-D671-ABD9-D1A7-191ABA485B5C}"/>
            </a:ext>
          </a:extLst>
        </p:cNvPr>
        <p:cNvGrpSpPr/>
        <p:nvPr/>
      </p:nvGrpSpPr>
      <p:grpSpPr>
        <a:xfrm>
          <a:off x="0" y="0"/>
          <a:ext cx="0" cy="0"/>
          <a:chOff x="0" y="0"/>
          <a:chExt cx="0" cy="0"/>
        </a:xfrm>
      </p:grpSpPr>
      <p:sp>
        <p:nvSpPr>
          <p:cNvPr id="3" name="Rectángulo 4">
            <a:extLst>
              <a:ext uri="{FF2B5EF4-FFF2-40B4-BE49-F238E27FC236}">
                <a16:creationId xmlns:a16="http://schemas.microsoft.com/office/drawing/2014/main" id="{CDBB31A3-1871-28A8-C210-28FC0FD383D3}"/>
              </a:ext>
            </a:extLst>
          </p:cNvPr>
          <p:cNvSpPr/>
          <p:nvPr/>
        </p:nvSpPr>
        <p:spPr>
          <a:xfrm>
            <a:off x="0" y="30128"/>
            <a:ext cx="12192000" cy="116205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200" b="1" dirty="0">
              <a:latin typeface="Arial" panose="020B0604020202020204" pitchFamily="34" charset="0"/>
              <a:cs typeface="Arial" panose="020B0604020202020204" pitchFamily="34" charset="0"/>
            </a:endParaRPr>
          </a:p>
        </p:txBody>
      </p:sp>
      <p:sp>
        <p:nvSpPr>
          <p:cNvPr id="4" name="CuadroTexto 1">
            <a:extLst>
              <a:ext uri="{FF2B5EF4-FFF2-40B4-BE49-F238E27FC236}">
                <a16:creationId xmlns:a16="http://schemas.microsoft.com/office/drawing/2014/main" id="{353733A9-BD4F-C3D7-6DB5-6E1D73FC4FB9}"/>
              </a:ext>
            </a:extLst>
          </p:cNvPr>
          <p:cNvSpPr txBox="1"/>
          <p:nvPr/>
        </p:nvSpPr>
        <p:spPr>
          <a:xfrm>
            <a:off x="175491" y="373582"/>
            <a:ext cx="8720859"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2800" b="1" dirty="0">
                <a:solidFill>
                  <a:schemeClr val="bg1"/>
                </a:solidFill>
                <a:latin typeface="Arial" panose="020B0604020202020204" pitchFamily="34" charset="0"/>
                <a:cs typeface="Arial" panose="020B0604020202020204" pitchFamily="34" charset="0"/>
              </a:rPr>
              <a:t>PROPÓSITOS DE LA INVESTIGACIÓN</a:t>
            </a:r>
            <a:endParaRPr lang="en-US" sz="2800" b="1" dirty="0">
              <a:solidFill>
                <a:schemeClr val="bg1"/>
              </a:solidFill>
              <a:latin typeface="Arial" panose="020B0604020202020204" pitchFamily="34" charset="0"/>
              <a:cs typeface="Arial" panose="020B0604020202020204" pitchFamily="34" charset="0"/>
            </a:endParaRPr>
          </a:p>
        </p:txBody>
      </p:sp>
      <p:pic>
        <p:nvPicPr>
          <p:cNvPr id="5" name="Imagen1">
            <a:extLst>
              <a:ext uri="{FF2B5EF4-FFF2-40B4-BE49-F238E27FC236}">
                <a16:creationId xmlns:a16="http://schemas.microsoft.com/office/drawing/2014/main" id="{C4216EED-8E22-8261-6CA4-8D5B29B8DFE7}"/>
              </a:ext>
            </a:extLst>
          </p:cNvPr>
          <p:cNvPicPr>
            <a:picLocks noChangeAspect="1" noChangeArrowheads="1"/>
          </p:cNvPicPr>
          <p:nvPr/>
        </p:nvPicPr>
        <p:blipFill>
          <a:blip r:embed="rId3" cstate="print"/>
          <a:srcRect/>
          <a:stretch>
            <a:fillRect/>
          </a:stretch>
        </p:blipFill>
        <p:spPr bwMode="auto">
          <a:xfrm>
            <a:off x="9133114" y="41014"/>
            <a:ext cx="2264208" cy="1127155"/>
          </a:xfrm>
          <a:prstGeom prst="rect">
            <a:avLst/>
          </a:prstGeom>
          <a:solidFill>
            <a:srgbClr val="974706"/>
          </a:solidFill>
          <a:ln w="9525">
            <a:solidFill>
              <a:srgbClr val="974706"/>
            </a:solidFill>
            <a:prstDash val="dash"/>
            <a:miter lim="800000"/>
            <a:headEnd/>
            <a:tailEnd/>
          </a:ln>
        </p:spPr>
      </p:pic>
      <p:sp>
        <p:nvSpPr>
          <p:cNvPr id="10" name="Rectángulo 10">
            <a:extLst>
              <a:ext uri="{FF2B5EF4-FFF2-40B4-BE49-F238E27FC236}">
                <a16:creationId xmlns:a16="http://schemas.microsoft.com/office/drawing/2014/main" id="{411B7049-8440-E1E9-A7AC-D72DE75060EA}"/>
              </a:ext>
            </a:extLst>
          </p:cNvPr>
          <p:cNvSpPr/>
          <p:nvPr/>
        </p:nvSpPr>
        <p:spPr>
          <a:xfrm>
            <a:off x="1883432" y="1633169"/>
            <a:ext cx="6299276" cy="521810"/>
          </a:xfrm>
          <a:prstGeom prst="rect">
            <a:avLst/>
          </a:prstGeom>
        </p:spPr>
        <p:txBody>
          <a:bodyPr wrap="square">
            <a:spAutoFit/>
          </a:bodyPr>
          <a:lstStyle/>
          <a:p>
            <a:pPr>
              <a:lnSpc>
                <a:spcPct val="107000"/>
              </a:lnSpc>
              <a:spcAft>
                <a:spcPts val="800"/>
              </a:spcAft>
            </a:pPr>
            <a:r>
              <a:rPr lang="es-VE" sz="2800" b="1" dirty="0">
                <a:latin typeface="Times New Roman" panose="02020603050405020304" pitchFamily="18" charset="0"/>
                <a:ea typeface="Calibri" panose="020F0502020204030204" pitchFamily="34" charset="0"/>
                <a:cs typeface="Times New Roman" panose="02020603050405020304" pitchFamily="18" charset="0"/>
              </a:rPr>
              <a:t> </a:t>
            </a:r>
            <a:r>
              <a:rPr lang="es-VE" sz="2800" b="1" dirty="0">
                <a:solidFill>
                  <a:srgbClr val="000000"/>
                </a:solidFill>
                <a:latin typeface="Arial" panose="020B0604020202020204" pitchFamily="34" charset="0"/>
                <a:ea typeface="Calibri" panose="020F0502020204030204" pitchFamily="34" charset="0"/>
                <a:cs typeface="SimSun" panose="02010600030101010101" pitchFamily="2" charset="-122"/>
              </a:rPr>
              <a:t>OBEJTIVO GENRAL</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ectángulo 11">
            <a:extLst>
              <a:ext uri="{FF2B5EF4-FFF2-40B4-BE49-F238E27FC236}">
                <a16:creationId xmlns:a16="http://schemas.microsoft.com/office/drawing/2014/main" id="{3E194E96-B342-DE6B-0A9A-5813A53D42A8}"/>
              </a:ext>
            </a:extLst>
          </p:cNvPr>
          <p:cNvSpPr/>
          <p:nvPr/>
        </p:nvSpPr>
        <p:spPr>
          <a:xfrm>
            <a:off x="18674" y="2779896"/>
            <a:ext cx="11824448" cy="1687963"/>
          </a:xfrm>
          <a:prstGeom prst="rect">
            <a:avLst/>
          </a:prstGeom>
        </p:spPr>
        <p:txBody>
          <a:bodyPr wrap="square">
            <a:spAutoFit/>
          </a:bodyPr>
          <a:lstStyle/>
          <a:p>
            <a:pPr marL="342900" indent="-342900" algn="just">
              <a:lnSpc>
                <a:spcPct val="150000"/>
              </a:lnSpc>
              <a:buFont typeface="Symbol" panose="05050102010706020507" pitchFamily="18" charset="2"/>
              <a:buChar char=""/>
            </a:pPr>
            <a:r>
              <a:rPr lang="es-VE" sz="2400" dirty="0">
                <a:effectLst/>
                <a:latin typeface="Arial" panose="020B0604020202020204" pitchFamily="34" charset="0"/>
                <a:ea typeface="Calibri" panose="020F0502020204030204" pitchFamily="34" charset="0"/>
              </a:rPr>
              <a:t> </a:t>
            </a:r>
            <a:r>
              <a:rPr lang="es-VE" sz="2400" b="1" dirty="0">
                <a:solidFill>
                  <a:srgbClr val="000000"/>
                </a:solidFill>
                <a:effectLst/>
                <a:latin typeface="Arial" panose="020B0604020202020204" pitchFamily="34" charset="0"/>
                <a:ea typeface="Calibri" panose="020F0502020204030204" pitchFamily="34" charset="0"/>
                <a:cs typeface="SimSun" panose="02010600030101010101" pitchFamily="2" charset="-122"/>
              </a:rPr>
              <a:t>Generar un programa en estabilidad laboral </a:t>
            </a:r>
            <a:r>
              <a:rPr lang="es-VE" sz="24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fundamentado en la satisfacción de </a:t>
            </a:r>
            <a:r>
              <a:rPr lang="es-VE" sz="2400" b="1" dirty="0">
                <a:solidFill>
                  <a:srgbClr val="000000"/>
                </a:solidFill>
                <a:effectLst/>
                <a:latin typeface="Arial" panose="020B0604020202020204" pitchFamily="34" charset="0"/>
                <a:ea typeface="Calibri" panose="020F0502020204030204" pitchFamily="34" charset="0"/>
                <a:cs typeface="SimSun" panose="02010600030101010101" pitchFamily="2" charset="-122"/>
              </a:rPr>
              <a:t>Herzberg</a:t>
            </a:r>
            <a:r>
              <a:rPr lang="es-VE" sz="24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 </a:t>
            </a:r>
            <a:r>
              <a:rPr lang="es-VE" sz="2400" dirty="0">
                <a:solidFill>
                  <a:srgbClr val="000000"/>
                </a:solidFill>
                <a:latin typeface="Arial" panose="020B0604020202020204" pitchFamily="34" charset="0"/>
                <a:ea typeface="Calibri" panose="020F0502020204030204" pitchFamily="34" charset="0"/>
                <a:cs typeface="SimSun" panose="02010600030101010101" pitchFamily="2" charset="-122"/>
              </a:rPr>
              <a:t>en la</a:t>
            </a:r>
            <a:r>
              <a:rPr lang="es-VE" sz="2400" dirty="0">
                <a:solidFill>
                  <a:srgbClr val="000000"/>
                </a:solidFill>
                <a:effectLst/>
                <a:latin typeface="Arial" panose="020B0604020202020204" pitchFamily="34" charset="0"/>
                <a:ea typeface="Calibri" panose="020F0502020204030204" pitchFamily="34" charset="0"/>
                <a:cs typeface="SimSun" panose="02010600030101010101" pitchFamily="2" charset="-122"/>
              </a:rPr>
              <a:t> empresa estatal Venezolana.</a:t>
            </a:r>
            <a:endParaRPr lang="es-VE" sz="2400" dirty="0">
              <a:solidFill>
                <a:srgbClr val="000000"/>
              </a:solidFill>
              <a:effectLst/>
              <a:latin typeface="Times New Roman" panose="02020603050405020304" pitchFamily="18" charset="0"/>
              <a:ea typeface="Calibri" panose="020F0502020204030204" pitchFamily="34" charset="0"/>
              <a:cs typeface="SimSun" panose="02010600030101010101" pitchFamily="2" charset="-122"/>
            </a:endParaRPr>
          </a:p>
          <a:p>
            <a:pPr marL="342900" indent="-342900" algn="just">
              <a:lnSpc>
                <a:spcPct val="150000"/>
              </a:lnSpc>
              <a:buFont typeface="Symbol" panose="05050102010706020507" pitchFamily="18" charset="2"/>
              <a:buChar char=""/>
            </a:pPr>
            <a:endParaRPr lang="es-VE" sz="2400" dirty="0">
              <a:solidFill>
                <a:srgbClr val="000000"/>
              </a:solidFill>
              <a:effectLst/>
              <a:latin typeface="Times New Roman" panose="02020603050405020304" pitchFamily="18" charset="0"/>
              <a:ea typeface="Calibri" panose="020F0502020204030204" pitchFamily="34" charset="0"/>
              <a:cs typeface="SimSun" panose="02010600030101010101" pitchFamily="2" charset="-122"/>
            </a:endParaRPr>
          </a:p>
        </p:txBody>
      </p:sp>
    </p:spTree>
    <p:extLst>
      <p:ext uri="{BB962C8B-B14F-4D97-AF65-F5344CB8AC3E}">
        <p14:creationId xmlns:p14="http://schemas.microsoft.com/office/powerpoint/2010/main" val="4213768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xit" presetSubtype="32" fill="hold" grpId="1" nodeType="clickEffect">
                                  <p:stCondLst>
                                    <p:cond delay="0"/>
                                  </p:stCondLst>
                                  <p:childTnLst>
                                    <p:anim calcmode="lin" valueType="num">
                                      <p:cBhvr>
                                        <p:cTn id="16" dur="500"/>
                                        <p:tgtEl>
                                          <p:spTgt spid="11"/>
                                        </p:tgtEl>
                                        <p:attrNameLst>
                                          <p:attrName>ppt_w</p:attrName>
                                        </p:attrNameLst>
                                      </p:cBhvr>
                                      <p:tavLst>
                                        <p:tav tm="0">
                                          <p:val>
                                            <p:strVal val="ppt_w"/>
                                          </p:val>
                                        </p:tav>
                                        <p:tav tm="100000">
                                          <p:val>
                                            <p:fltVal val="0"/>
                                          </p:val>
                                        </p:tav>
                                      </p:tavLst>
                                    </p:anim>
                                    <p:anim calcmode="lin" valueType="num">
                                      <p:cBhvr>
                                        <p:cTn id="17" dur="500"/>
                                        <p:tgtEl>
                                          <p:spTgt spid="11"/>
                                        </p:tgtEl>
                                        <p:attrNameLst>
                                          <p:attrName>ppt_h</p:attrName>
                                        </p:attrNameLst>
                                      </p:cBhvr>
                                      <p:tavLst>
                                        <p:tav tm="0">
                                          <p:val>
                                            <p:strVal val="ppt_h"/>
                                          </p:val>
                                        </p:tav>
                                        <p:tav tm="100000">
                                          <p:val>
                                            <p:fltVal val="0"/>
                                          </p:val>
                                        </p:tav>
                                      </p:tavLst>
                                    </p:anim>
                                    <p:set>
                                      <p:cBhvr>
                                        <p:cTn id="18" dur="1" fill="hold">
                                          <p:stCondLst>
                                            <p:cond delay="499"/>
                                          </p:stCondLst>
                                        </p:cTn>
                                        <p:tgtEl>
                                          <p:spTgt spid="11"/>
                                        </p:tgtEl>
                                        <p:attrNameLst>
                                          <p:attrName>style.visibility</p:attrName>
                                        </p:attrNameLst>
                                      </p:cBhvr>
                                      <p:to>
                                        <p:strVal val="hidden"/>
                                      </p:to>
                                    </p:set>
                                  </p:childTnLst>
                                </p:cTn>
                              </p:par>
                              <p:par>
                                <p:cTn id="19" presetID="23" presetClass="exit" presetSubtype="32" fill="hold" grpId="2" nodeType="withEffect">
                                  <p:stCondLst>
                                    <p:cond delay="0"/>
                                  </p:stCondLst>
                                  <p:childTnLst>
                                    <p:anim calcmode="lin" valueType="num">
                                      <p:cBhvr>
                                        <p:cTn id="20" dur="500"/>
                                        <p:tgtEl>
                                          <p:spTgt spid="10"/>
                                        </p:tgtEl>
                                        <p:attrNameLst>
                                          <p:attrName>ppt_w</p:attrName>
                                        </p:attrNameLst>
                                      </p:cBhvr>
                                      <p:tavLst>
                                        <p:tav tm="0">
                                          <p:val>
                                            <p:strVal val="ppt_w"/>
                                          </p:val>
                                        </p:tav>
                                        <p:tav tm="100000">
                                          <p:val>
                                            <p:fltVal val="0"/>
                                          </p:val>
                                        </p:tav>
                                      </p:tavLst>
                                    </p:anim>
                                    <p:anim calcmode="lin" valueType="num">
                                      <p:cBhvr>
                                        <p:cTn id="21" dur="500"/>
                                        <p:tgtEl>
                                          <p:spTgt spid="10"/>
                                        </p:tgtEl>
                                        <p:attrNameLst>
                                          <p:attrName>ppt_h</p:attrName>
                                        </p:attrNameLst>
                                      </p:cBhvr>
                                      <p:tavLst>
                                        <p:tav tm="0">
                                          <p:val>
                                            <p:strVal val="ppt_h"/>
                                          </p:val>
                                        </p:tav>
                                        <p:tav tm="100000">
                                          <p:val>
                                            <p:fltVal val="0"/>
                                          </p:val>
                                        </p:tav>
                                      </p:tavLst>
                                    </p:anim>
                                    <p:set>
                                      <p:cBhvr>
                                        <p:cTn id="2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p:bldP spid="10" grpId="2"/>
      <p:bldP spid="11" grpId="0"/>
      <p:bldP spid="11"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CE0A8-06C2-FB4B-3A8F-4CB318DDE253}"/>
            </a:ext>
          </a:extLst>
        </p:cNvPr>
        <p:cNvGrpSpPr/>
        <p:nvPr/>
      </p:nvGrpSpPr>
      <p:grpSpPr>
        <a:xfrm>
          <a:off x="0" y="0"/>
          <a:ext cx="0" cy="0"/>
          <a:chOff x="0" y="0"/>
          <a:chExt cx="0" cy="0"/>
        </a:xfrm>
      </p:grpSpPr>
      <p:sp>
        <p:nvSpPr>
          <p:cNvPr id="2" name="Rectángulo 4">
            <a:extLst>
              <a:ext uri="{FF2B5EF4-FFF2-40B4-BE49-F238E27FC236}">
                <a16:creationId xmlns:a16="http://schemas.microsoft.com/office/drawing/2014/main" id="{DC7AA27D-8856-B079-1B5B-C2568D51B1E6}"/>
              </a:ext>
            </a:extLst>
          </p:cNvPr>
          <p:cNvSpPr/>
          <p:nvPr/>
        </p:nvSpPr>
        <p:spPr>
          <a:xfrm>
            <a:off x="0" y="11465"/>
            <a:ext cx="12192000" cy="116205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 name="CuadroTexto 1">
            <a:extLst>
              <a:ext uri="{FF2B5EF4-FFF2-40B4-BE49-F238E27FC236}">
                <a16:creationId xmlns:a16="http://schemas.microsoft.com/office/drawing/2014/main" id="{77C7992E-2B48-F7EB-DA0C-5C32C63B6072}"/>
              </a:ext>
            </a:extLst>
          </p:cNvPr>
          <p:cNvSpPr txBox="1"/>
          <p:nvPr/>
        </p:nvSpPr>
        <p:spPr>
          <a:xfrm>
            <a:off x="0" y="357948"/>
            <a:ext cx="8478982"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2800" b="1" dirty="0">
                <a:solidFill>
                  <a:schemeClr val="bg1"/>
                </a:solidFill>
                <a:latin typeface="Arial" panose="020B0604020202020204" pitchFamily="34" charset="0"/>
                <a:cs typeface="Arial" panose="020B0604020202020204" pitchFamily="34" charset="0"/>
              </a:rPr>
              <a:t>BASES TEÓRICAS Y UNIDADES TEMÁTICAS  </a:t>
            </a:r>
            <a:endParaRPr lang="en-US" sz="2800" b="1" dirty="0">
              <a:solidFill>
                <a:schemeClr val="bg1"/>
              </a:solidFill>
              <a:latin typeface="Arial" panose="020B0604020202020204" pitchFamily="34" charset="0"/>
              <a:cs typeface="Arial" panose="020B0604020202020204" pitchFamily="34" charset="0"/>
            </a:endParaRPr>
          </a:p>
        </p:txBody>
      </p:sp>
      <p:pic>
        <p:nvPicPr>
          <p:cNvPr id="4" name="Imagen1">
            <a:extLst>
              <a:ext uri="{FF2B5EF4-FFF2-40B4-BE49-F238E27FC236}">
                <a16:creationId xmlns:a16="http://schemas.microsoft.com/office/drawing/2014/main" id="{8988B323-0F4F-0D6D-2B11-A7D699D0F0FA}"/>
              </a:ext>
            </a:extLst>
          </p:cNvPr>
          <p:cNvPicPr>
            <a:picLocks noChangeAspect="1" noChangeArrowheads="1"/>
          </p:cNvPicPr>
          <p:nvPr/>
        </p:nvPicPr>
        <p:blipFill>
          <a:blip r:embed="rId2" cstate="print"/>
          <a:srcRect/>
          <a:stretch>
            <a:fillRect/>
          </a:stretch>
        </p:blipFill>
        <p:spPr bwMode="auto">
          <a:xfrm>
            <a:off x="9133114" y="22351"/>
            <a:ext cx="2264208" cy="1127155"/>
          </a:xfrm>
          <a:prstGeom prst="rect">
            <a:avLst/>
          </a:prstGeom>
          <a:solidFill>
            <a:srgbClr val="974706"/>
          </a:solidFill>
          <a:ln w="9525">
            <a:solidFill>
              <a:srgbClr val="974706"/>
            </a:solidFill>
            <a:prstDash val="dash"/>
            <a:miter lim="800000"/>
            <a:headEnd/>
            <a:tailEnd/>
          </a:ln>
        </p:spPr>
      </p:pic>
      <p:sp>
        <p:nvSpPr>
          <p:cNvPr id="6" name="TextBox 5">
            <a:extLst>
              <a:ext uri="{FF2B5EF4-FFF2-40B4-BE49-F238E27FC236}">
                <a16:creationId xmlns:a16="http://schemas.microsoft.com/office/drawing/2014/main" id="{3B9F7707-8BC3-CCB0-F877-62F1F464188D}"/>
              </a:ext>
            </a:extLst>
          </p:cNvPr>
          <p:cNvSpPr txBox="1"/>
          <p:nvPr/>
        </p:nvSpPr>
        <p:spPr>
          <a:xfrm>
            <a:off x="452998" y="1603410"/>
            <a:ext cx="8995801" cy="1140697"/>
          </a:xfrm>
          <a:prstGeom prst="rect">
            <a:avLst/>
          </a:prstGeom>
          <a:noFill/>
        </p:spPr>
        <p:txBody>
          <a:bodyPr wrap="square">
            <a:spAutoFit/>
          </a:bodyPr>
          <a:lstStyle/>
          <a:p>
            <a:pPr>
              <a:lnSpc>
                <a:spcPct val="150000"/>
              </a:lnSpc>
            </a:pPr>
            <a:r>
              <a:rPr lang="es-VE" sz="2400" kern="0" dirty="0">
                <a:latin typeface="Arial" panose="020B0604020202020204" pitchFamily="34" charset="0"/>
                <a:ea typeface="Calibri" panose="020F0502020204030204" pitchFamily="34" charset="0"/>
              </a:rPr>
              <a:t>1. Teoría bifactorial o de los dos factores (1967) </a:t>
            </a:r>
            <a:r>
              <a:rPr lang="es-VE" sz="2400" kern="0" dirty="0">
                <a:effectLst/>
                <a:latin typeface="Arial" panose="020B0604020202020204" pitchFamily="34" charset="0"/>
                <a:ea typeface="Calibri" panose="020F0502020204030204" pitchFamily="34" charset="0"/>
              </a:rPr>
              <a:t>de </a:t>
            </a:r>
            <a:r>
              <a:rPr lang="es-VE" sz="2400" b="1" kern="0" dirty="0">
                <a:effectLst/>
                <a:latin typeface="Arial" panose="020B0604020202020204" pitchFamily="34" charset="0"/>
                <a:ea typeface="Calibri" panose="020F0502020204030204" pitchFamily="34" charset="0"/>
              </a:rPr>
              <a:t>Frederick Herzberg </a:t>
            </a:r>
            <a:r>
              <a:rPr lang="es-VE" sz="2400" kern="0" dirty="0">
                <a:effectLst/>
                <a:latin typeface="Arial" panose="020B0604020202020204" pitchFamily="34" charset="0"/>
                <a:ea typeface="Calibri" panose="020F0502020204030204" pitchFamily="34" charset="0"/>
              </a:rPr>
              <a:t>1923-2000. </a:t>
            </a:r>
            <a:endParaRPr lang="es-VE" sz="2400" dirty="0"/>
          </a:p>
        </p:txBody>
      </p:sp>
      <p:sp>
        <p:nvSpPr>
          <p:cNvPr id="7" name="TextBox 6">
            <a:extLst>
              <a:ext uri="{FF2B5EF4-FFF2-40B4-BE49-F238E27FC236}">
                <a16:creationId xmlns:a16="http://schemas.microsoft.com/office/drawing/2014/main" id="{EC930583-96BD-F3A1-4B92-7BA8278D722A}"/>
              </a:ext>
            </a:extLst>
          </p:cNvPr>
          <p:cNvSpPr txBox="1"/>
          <p:nvPr/>
        </p:nvSpPr>
        <p:spPr>
          <a:xfrm>
            <a:off x="452998" y="1617210"/>
            <a:ext cx="8161507" cy="1140697"/>
          </a:xfrm>
          <a:prstGeom prst="rect">
            <a:avLst/>
          </a:prstGeom>
          <a:noFill/>
        </p:spPr>
        <p:txBody>
          <a:bodyPr wrap="square">
            <a:spAutoFit/>
          </a:bodyPr>
          <a:lstStyle/>
          <a:p>
            <a:pPr>
              <a:lnSpc>
                <a:spcPct val="150000"/>
              </a:lnSpc>
            </a:pPr>
            <a:r>
              <a:rPr lang="es-VE" sz="2400" kern="0" dirty="0">
                <a:latin typeface="Arial" panose="020B0604020202020204" pitchFamily="34" charset="0"/>
                <a:ea typeface="Calibri" panose="020F0502020204030204" pitchFamily="34" charset="0"/>
              </a:rPr>
              <a:t>2. Teoría para la jerarquización de las necesidades de </a:t>
            </a:r>
            <a:r>
              <a:rPr lang="es-VE" sz="2400" b="1" kern="0" dirty="0">
                <a:latin typeface="Arial" panose="020B0604020202020204" pitchFamily="34" charset="0"/>
                <a:ea typeface="Calibri" panose="020F0502020204030204" pitchFamily="34" charset="0"/>
              </a:rPr>
              <a:t>Maslow, Abraham</a:t>
            </a:r>
            <a:r>
              <a:rPr lang="es-VE" sz="2400" kern="0" dirty="0">
                <a:latin typeface="Arial" panose="020B0604020202020204" pitchFamily="34" charset="0"/>
                <a:ea typeface="Calibri" panose="020F0502020204030204" pitchFamily="34" charset="0"/>
              </a:rPr>
              <a:t>.</a:t>
            </a:r>
            <a:endParaRPr lang="es-VE" sz="2400" dirty="0"/>
          </a:p>
        </p:txBody>
      </p:sp>
      <p:sp>
        <p:nvSpPr>
          <p:cNvPr id="8" name="TextBox 7">
            <a:extLst>
              <a:ext uri="{FF2B5EF4-FFF2-40B4-BE49-F238E27FC236}">
                <a16:creationId xmlns:a16="http://schemas.microsoft.com/office/drawing/2014/main" id="{699C6D97-94E2-36AA-C550-90A42FA23DBC}"/>
              </a:ext>
            </a:extLst>
          </p:cNvPr>
          <p:cNvSpPr txBox="1"/>
          <p:nvPr/>
        </p:nvSpPr>
        <p:spPr>
          <a:xfrm>
            <a:off x="453000" y="1571868"/>
            <a:ext cx="7572982" cy="1140697"/>
          </a:xfrm>
          <a:prstGeom prst="rect">
            <a:avLst/>
          </a:prstGeom>
          <a:noFill/>
        </p:spPr>
        <p:txBody>
          <a:bodyPr wrap="square">
            <a:spAutoFit/>
          </a:bodyPr>
          <a:lstStyle/>
          <a:p>
            <a:pPr>
              <a:lnSpc>
                <a:spcPct val="150000"/>
              </a:lnSpc>
            </a:pPr>
            <a:r>
              <a:rPr lang="es-VE" sz="2400" kern="0" dirty="0">
                <a:latin typeface="Arial" panose="020B0604020202020204" pitchFamily="34" charset="0"/>
                <a:ea typeface="Calibri" panose="020F0502020204030204" pitchFamily="34" charset="0"/>
              </a:rPr>
              <a:t>3. Teoría </a:t>
            </a:r>
            <a:r>
              <a:rPr lang="es-VE" sz="2400" dirty="0">
                <a:effectLst/>
                <a:latin typeface="Arial" panose="020B0604020202020204" pitchFamily="34" charset="0"/>
                <a:ea typeface="Calibri" panose="020F0502020204030204" pitchFamily="34" charset="0"/>
              </a:rPr>
              <a:t>Existencia Relación Crecimiento </a:t>
            </a:r>
            <a:r>
              <a:rPr lang="es-VE" sz="2400" kern="0" dirty="0">
                <a:latin typeface="Arial" panose="020B0604020202020204" pitchFamily="34" charset="0"/>
                <a:ea typeface="Calibri" panose="020F0502020204030204" pitchFamily="34" charset="0"/>
              </a:rPr>
              <a:t> ERS de </a:t>
            </a:r>
            <a:r>
              <a:rPr lang="es-VE" sz="2400" b="1" kern="0" dirty="0">
                <a:latin typeface="Arial" panose="020B0604020202020204" pitchFamily="34" charset="0"/>
                <a:ea typeface="Calibri" panose="020F0502020204030204" pitchFamily="34" charset="0"/>
              </a:rPr>
              <a:t>Clayton Alderfer.</a:t>
            </a:r>
            <a:endParaRPr lang="es-VE" sz="2400" b="1" dirty="0"/>
          </a:p>
        </p:txBody>
      </p:sp>
      <p:sp>
        <p:nvSpPr>
          <p:cNvPr id="9" name="TextBox 8">
            <a:extLst>
              <a:ext uri="{FF2B5EF4-FFF2-40B4-BE49-F238E27FC236}">
                <a16:creationId xmlns:a16="http://schemas.microsoft.com/office/drawing/2014/main" id="{1B5217C6-E1EF-B42F-1495-D156BCD841CA}"/>
              </a:ext>
            </a:extLst>
          </p:cNvPr>
          <p:cNvSpPr txBox="1"/>
          <p:nvPr/>
        </p:nvSpPr>
        <p:spPr>
          <a:xfrm>
            <a:off x="452998" y="1610852"/>
            <a:ext cx="9786205" cy="586699"/>
          </a:xfrm>
          <a:prstGeom prst="rect">
            <a:avLst/>
          </a:prstGeom>
          <a:noFill/>
        </p:spPr>
        <p:txBody>
          <a:bodyPr wrap="square">
            <a:spAutoFit/>
          </a:bodyPr>
          <a:lstStyle/>
          <a:p>
            <a:pPr>
              <a:lnSpc>
                <a:spcPct val="150000"/>
              </a:lnSpc>
            </a:pPr>
            <a:r>
              <a:rPr lang="es-VE" sz="2400" kern="0" dirty="0">
                <a:latin typeface="Arial" panose="020B0604020202020204" pitchFamily="34" charset="0"/>
                <a:ea typeface="Calibri" panose="020F0502020204030204" pitchFamily="34" charset="0"/>
              </a:rPr>
              <a:t>4. Teoría la clasificación de las organizaciones de </a:t>
            </a:r>
            <a:r>
              <a:rPr lang="es-VE" sz="2400" b="1" kern="0" dirty="0">
                <a:latin typeface="Arial" panose="020B0604020202020204" pitchFamily="34" charset="0"/>
                <a:ea typeface="Calibri" panose="020F0502020204030204" pitchFamily="34" charset="0"/>
              </a:rPr>
              <a:t>Likert Rensis</a:t>
            </a:r>
            <a:r>
              <a:rPr lang="es-VE" sz="2400" kern="0" dirty="0">
                <a:latin typeface="Arial" panose="020B0604020202020204" pitchFamily="34" charset="0"/>
                <a:ea typeface="Calibri" panose="020F0502020204030204" pitchFamily="34" charset="0"/>
              </a:rPr>
              <a:t>.</a:t>
            </a:r>
            <a:endParaRPr lang="es-VE" sz="2400" dirty="0"/>
          </a:p>
        </p:txBody>
      </p:sp>
      <p:pic>
        <p:nvPicPr>
          <p:cNvPr id="5" name="Imagen 35">
            <a:extLst>
              <a:ext uri="{FF2B5EF4-FFF2-40B4-BE49-F238E27FC236}">
                <a16:creationId xmlns:a16="http://schemas.microsoft.com/office/drawing/2014/main" id="{484E8054-EFD2-9FFF-71E2-CAC42D29952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553282" y="2824119"/>
            <a:ext cx="1844040" cy="2388231"/>
          </a:xfrm>
          <a:prstGeom prst="rect">
            <a:avLst/>
          </a:prstGeom>
          <a:noFill/>
          <a:ln>
            <a:noFill/>
          </a:ln>
        </p:spPr>
      </p:pic>
      <p:pic>
        <p:nvPicPr>
          <p:cNvPr id="14" name="Picture 13">
            <a:extLst>
              <a:ext uri="{FF2B5EF4-FFF2-40B4-BE49-F238E27FC236}">
                <a16:creationId xmlns:a16="http://schemas.microsoft.com/office/drawing/2014/main" id="{57F6C174-60CC-EBC8-ED77-CF05E213D4D1}"/>
              </a:ext>
            </a:extLst>
          </p:cNvPr>
          <p:cNvPicPr>
            <a:picLocks noChangeAspect="1"/>
          </p:cNvPicPr>
          <p:nvPr/>
        </p:nvPicPr>
        <p:blipFill>
          <a:blip r:embed="rId4"/>
          <a:stretch>
            <a:fillRect/>
          </a:stretch>
        </p:blipFill>
        <p:spPr>
          <a:xfrm>
            <a:off x="9553282" y="2732205"/>
            <a:ext cx="1844040" cy="2480145"/>
          </a:xfrm>
          <a:prstGeom prst="rect">
            <a:avLst/>
          </a:prstGeom>
        </p:spPr>
      </p:pic>
      <p:pic>
        <p:nvPicPr>
          <p:cNvPr id="16" name="Picture 15">
            <a:extLst>
              <a:ext uri="{FF2B5EF4-FFF2-40B4-BE49-F238E27FC236}">
                <a16:creationId xmlns:a16="http://schemas.microsoft.com/office/drawing/2014/main" id="{57A4F0B8-4493-B3CA-B1D3-7DDBCF84E495}"/>
              </a:ext>
            </a:extLst>
          </p:cNvPr>
          <p:cNvPicPr>
            <a:picLocks noChangeAspect="1"/>
          </p:cNvPicPr>
          <p:nvPr/>
        </p:nvPicPr>
        <p:blipFill>
          <a:blip r:embed="rId5"/>
          <a:stretch>
            <a:fillRect/>
          </a:stretch>
        </p:blipFill>
        <p:spPr>
          <a:xfrm>
            <a:off x="2058870" y="3540100"/>
            <a:ext cx="4013700" cy="3220870"/>
          </a:xfrm>
          <a:prstGeom prst="rect">
            <a:avLst/>
          </a:prstGeom>
        </p:spPr>
      </p:pic>
      <p:pic>
        <p:nvPicPr>
          <p:cNvPr id="18" name="Picture 17">
            <a:extLst>
              <a:ext uri="{FF2B5EF4-FFF2-40B4-BE49-F238E27FC236}">
                <a16:creationId xmlns:a16="http://schemas.microsoft.com/office/drawing/2014/main" id="{296DFC32-9994-A59C-73E8-4890CBDC54A7}"/>
              </a:ext>
            </a:extLst>
          </p:cNvPr>
          <p:cNvPicPr>
            <a:picLocks noChangeAspect="1"/>
          </p:cNvPicPr>
          <p:nvPr/>
        </p:nvPicPr>
        <p:blipFill>
          <a:blip r:embed="rId6"/>
          <a:stretch>
            <a:fillRect/>
          </a:stretch>
        </p:blipFill>
        <p:spPr>
          <a:xfrm>
            <a:off x="9494334" y="2732205"/>
            <a:ext cx="1902988" cy="2378735"/>
          </a:xfrm>
          <a:prstGeom prst="rect">
            <a:avLst/>
          </a:prstGeom>
        </p:spPr>
      </p:pic>
      <p:pic>
        <p:nvPicPr>
          <p:cNvPr id="22" name="Picture 21">
            <a:extLst>
              <a:ext uri="{FF2B5EF4-FFF2-40B4-BE49-F238E27FC236}">
                <a16:creationId xmlns:a16="http://schemas.microsoft.com/office/drawing/2014/main" id="{E244197C-325E-18EF-1C7A-0EA62BCF4E99}"/>
              </a:ext>
            </a:extLst>
          </p:cNvPr>
          <p:cNvPicPr>
            <a:picLocks noChangeAspect="1"/>
          </p:cNvPicPr>
          <p:nvPr/>
        </p:nvPicPr>
        <p:blipFill>
          <a:blip r:embed="rId7"/>
          <a:stretch>
            <a:fillRect/>
          </a:stretch>
        </p:blipFill>
        <p:spPr>
          <a:xfrm>
            <a:off x="9880403" y="1324221"/>
            <a:ext cx="1955275" cy="2327709"/>
          </a:xfrm>
          <a:prstGeom prst="rect">
            <a:avLst/>
          </a:prstGeom>
        </p:spPr>
      </p:pic>
      <p:pic>
        <p:nvPicPr>
          <p:cNvPr id="24" name="Picture 23">
            <a:extLst>
              <a:ext uri="{FF2B5EF4-FFF2-40B4-BE49-F238E27FC236}">
                <a16:creationId xmlns:a16="http://schemas.microsoft.com/office/drawing/2014/main" id="{25EAFB78-9E1A-ACFA-DC9B-1842882B2AE5}"/>
              </a:ext>
            </a:extLst>
          </p:cNvPr>
          <p:cNvPicPr>
            <a:picLocks noChangeAspect="1"/>
          </p:cNvPicPr>
          <p:nvPr/>
        </p:nvPicPr>
        <p:blipFill>
          <a:blip r:embed="rId8"/>
          <a:stretch>
            <a:fillRect/>
          </a:stretch>
        </p:blipFill>
        <p:spPr>
          <a:xfrm>
            <a:off x="1176358" y="3473074"/>
            <a:ext cx="6138842" cy="3285657"/>
          </a:xfrm>
          <a:prstGeom prst="rect">
            <a:avLst/>
          </a:prstGeom>
        </p:spPr>
      </p:pic>
      <p:sp>
        <p:nvSpPr>
          <p:cNvPr id="26" name="TextBox 25">
            <a:extLst>
              <a:ext uri="{FF2B5EF4-FFF2-40B4-BE49-F238E27FC236}">
                <a16:creationId xmlns:a16="http://schemas.microsoft.com/office/drawing/2014/main" id="{C97C46D0-539C-0A16-7D4F-EF3C79FE05AF}"/>
              </a:ext>
            </a:extLst>
          </p:cNvPr>
          <p:cNvSpPr txBox="1"/>
          <p:nvPr/>
        </p:nvSpPr>
        <p:spPr>
          <a:xfrm>
            <a:off x="0" y="3404292"/>
            <a:ext cx="12192000" cy="3486339"/>
          </a:xfrm>
          <a:prstGeom prst="rect">
            <a:avLst/>
          </a:prstGeom>
          <a:noFill/>
        </p:spPr>
        <p:txBody>
          <a:bodyPr wrap="square">
            <a:spAutoFit/>
          </a:bodyPr>
          <a:lstStyle/>
          <a:p>
            <a:pPr indent="180340" algn="just">
              <a:lnSpc>
                <a:spcPct val="150000"/>
              </a:lnSpc>
            </a:pPr>
            <a:r>
              <a:rPr lang="es-VE"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En este sentido, Likert, R. (1969) citado por Brunet, L. (1987), refriere que:</a:t>
            </a:r>
          </a:p>
          <a:p>
            <a:pPr indent="180340" algn="just">
              <a:lnSpc>
                <a:spcPct val="200000"/>
              </a:lnSpc>
            </a:pPr>
            <a:r>
              <a:rPr lang="es-VE"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El clima organizacional, o de los sistemas de organización, de Rensis Likert</a:t>
            </a:r>
            <a:r>
              <a:rPr lang="es-VE"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permite visualizar en términos de causa y efecto la naturaleza de los climas que se estudian</a:t>
            </a:r>
            <a:r>
              <a:rPr lang="es-VE"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y permite también analizar el papel de las variables que conforman el clima que se observa. (p. 28).</a:t>
            </a:r>
          </a:p>
        </p:txBody>
      </p:sp>
      <p:pic>
        <p:nvPicPr>
          <p:cNvPr id="30" name="Picture 29">
            <a:extLst>
              <a:ext uri="{FF2B5EF4-FFF2-40B4-BE49-F238E27FC236}">
                <a16:creationId xmlns:a16="http://schemas.microsoft.com/office/drawing/2014/main" id="{C6B1ADF7-F643-3718-03B9-72566987E8AD}"/>
              </a:ext>
            </a:extLst>
          </p:cNvPr>
          <p:cNvPicPr>
            <a:picLocks noChangeAspect="1"/>
          </p:cNvPicPr>
          <p:nvPr/>
        </p:nvPicPr>
        <p:blipFill>
          <a:blip r:embed="rId9"/>
          <a:stretch>
            <a:fillRect/>
          </a:stretch>
        </p:blipFill>
        <p:spPr>
          <a:xfrm>
            <a:off x="1176358" y="2674506"/>
            <a:ext cx="6530476" cy="4216125"/>
          </a:xfrm>
          <a:prstGeom prst="rect">
            <a:avLst/>
          </a:prstGeom>
        </p:spPr>
      </p:pic>
    </p:spTree>
    <p:extLst>
      <p:ext uri="{BB962C8B-B14F-4D97-AF65-F5344CB8AC3E}">
        <p14:creationId xmlns:p14="http://schemas.microsoft.com/office/powerpoint/2010/main" val="6134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xit" presetSubtype="32" fill="hold" nodeType="clickEffect">
                                  <p:stCondLst>
                                    <p:cond delay="0"/>
                                  </p:stCondLst>
                                  <p:childTnLst>
                                    <p:anim calcmode="lin" valueType="num">
                                      <p:cBhvr>
                                        <p:cTn id="17" dur="500"/>
                                        <p:tgtEl>
                                          <p:spTgt spid="5"/>
                                        </p:tgtEl>
                                        <p:attrNameLst>
                                          <p:attrName>ppt_w</p:attrName>
                                        </p:attrNameLst>
                                      </p:cBhvr>
                                      <p:tavLst>
                                        <p:tav tm="0">
                                          <p:val>
                                            <p:strVal val="ppt_w"/>
                                          </p:val>
                                        </p:tav>
                                        <p:tav tm="100000">
                                          <p:val>
                                            <p:fltVal val="0"/>
                                          </p:val>
                                        </p:tav>
                                      </p:tavLst>
                                    </p:anim>
                                    <p:anim calcmode="lin" valueType="num">
                                      <p:cBhvr>
                                        <p:cTn id="18" dur="500"/>
                                        <p:tgtEl>
                                          <p:spTgt spid="5"/>
                                        </p:tgtEl>
                                        <p:attrNameLst>
                                          <p:attrName>ppt_h</p:attrName>
                                        </p:attrNameLst>
                                      </p:cBhvr>
                                      <p:tavLst>
                                        <p:tav tm="0">
                                          <p:val>
                                            <p:strVal val="ppt_h"/>
                                          </p:val>
                                        </p:tav>
                                        <p:tav tm="100000">
                                          <p:val>
                                            <p:fltVal val="0"/>
                                          </p:val>
                                        </p:tav>
                                      </p:tavLst>
                                    </p:anim>
                                    <p:set>
                                      <p:cBhvr>
                                        <p:cTn id="19" dur="1" fill="hold">
                                          <p:stCondLst>
                                            <p:cond delay="499"/>
                                          </p:stCondLst>
                                        </p:cTn>
                                        <p:tgtEl>
                                          <p:spTgt spid="5"/>
                                        </p:tgtEl>
                                        <p:attrNameLst>
                                          <p:attrName>style.visibility</p:attrName>
                                        </p:attrNameLst>
                                      </p:cBhvr>
                                      <p:to>
                                        <p:strVal val="hidden"/>
                                      </p:to>
                                    </p:set>
                                  </p:childTnLst>
                                </p:cTn>
                              </p:par>
                              <p:par>
                                <p:cTn id="20" presetID="23" presetClass="exit" presetSubtype="32" fill="hold" grpId="1" nodeType="withEffect">
                                  <p:stCondLst>
                                    <p:cond delay="0"/>
                                  </p:stCondLst>
                                  <p:childTnLst>
                                    <p:anim calcmode="lin" valueType="num">
                                      <p:cBhvr>
                                        <p:cTn id="21" dur="500"/>
                                        <p:tgtEl>
                                          <p:spTgt spid="6"/>
                                        </p:tgtEl>
                                        <p:attrNameLst>
                                          <p:attrName>ppt_w</p:attrName>
                                        </p:attrNameLst>
                                      </p:cBhvr>
                                      <p:tavLst>
                                        <p:tav tm="0">
                                          <p:val>
                                            <p:strVal val="ppt_w"/>
                                          </p:val>
                                        </p:tav>
                                        <p:tav tm="100000">
                                          <p:val>
                                            <p:fltVal val="0"/>
                                          </p:val>
                                        </p:tav>
                                      </p:tavLst>
                                    </p:anim>
                                    <p:anim calcmode="lin" valueType="num">
                                      <p:cBhvr>
                                        <p:cTn id="22" dur="500"/>
                                        <p:tgtEl>
                                          <p:spTgt spid="6"/>
                                        </p:tgtEl>
                                        <p:attrNameLst>
                                          <p:attrName>ppt_h</p:attrName>
                                        </p:attrNameLst>
                                      </p:cBhvr>
                                      <p:tavLst>
                                        <p:tav tm="0">
                                          <p:val>
                                            <p:strVal val="ppt_h"/>
                                          </p:val>
                                        </p:tav>
                                        <p:tav tm="100000">
                                          <p:val>
                                            <p:fltVal val="0"/>
                                          </p:val>
                                        </p:tav>
                                      </p:tavLst>
                                    </p:anim>
                                    <p:set>
                                      <p:cBhvr>
                                        <p:cTn id="23" dur="1" fill="hold">
                                          <p:stCondLst>
                                            <p:cond delay="499"/>
                                          </p:stCondLst>
                                        </p:cTn>
                                        <p:tgtEl>
                                          <p:spTgt spid="6"/>
                                        </p:tgtEl>
                                        <p:attrNameLst>
                                          <p:attrName>style.visibility</p:attrName>
                                        </p:attrNameLst>
                                      </p:cBhvr>
                                      <p:to>
                                        <p:strVal val="hidden"/>
                                      </p:to>
                                    </p:set>
                                  </p:childTnLst>
                                </p:cTn>
                              </p:par>
                            </p:childTnLst>
                          </p:cTn>
                        </p:par>
                        <p:par>
                          <p:cTn id="24" fill="hold">
                            <p:stCondLst>
                              <p:cond delay="500"/>
                            </p:stCondLst>
                            <p:childTnLst>
                              <p:par>
                                <p:cTn id="25" presetID="23" presetClass="entr" presetSubtype="16"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3" presetClass="exit" presetSubtype="32" fill="hold" grpId="1" nodeType="clickEffect">
                                  <p:stCondLst>
                                    <p:cond delay="0"/>
                                  </p:stCondLst>
                                  <p:childTnLst>
                                    <p:anim calcmode="lin" valueType="num">
                                      <p:cBhvr>
                                        <p:cTn id="40" dur="500"/>
                                        <p:tgtEl>
                                          <p:spTgt spid="7"/>
                                        </p:tgtEl>
                                        <p:attrNameLst>
                                          <p:attrName>ppt_w</p:attrName>
                                        </p:attrNameLst>
                                      </p:cBhvr>
                                      <p:tavLst>
                                        <p:tav tm="0">
                                          <p:val>
                                            <p:strVal val="ppt_w"/>
                                          </p:val>
                                        </p:tav>
                                        <p:tav tm="100000">
                                          <p:val>
                                            <p:fltVal val="0"/>
                                          </p:val>
                                        </p:tav>
                                      </p:tavLst>
                                    </p:anim>
                                    <p:anim calcmode="lin" valueType="num">
                                      <p:cBhvr>
                                        <p:cTn id="41" dur="500"/>
                                        <p:tgtEl>
                                          <p:spTgt spid="7"/>
                                        </p:tgtEl>
                                        <p:attrNameLst>
                                          <p:attrName>ppt_h</p:attrName>
                                        </p:attrNameLst>
                                      </p:cBhvr>
                                      <p:tavLst>
                                        <p:tav tm="0">
                                          <p:val>
                                            <p:strVal val="ppt_h"/>
                                          </p:val>
                                        </p:tav>
                                        <p:tav tm="100000">
                                          <p:val>
                                            <p:fltVal val="0"/>
                                          </p:val>
                                        </p:tav>
                                      </p:tavLst>
                                    </p:anim>
                                    <p:set>
                                      <p:cBhvr>
                                        <p:cTn id="42" dur="1" fill="hold">
                                          <p:stCondLst>
                                            <p:cond delay="499"/>
                                          </p:stCondLst>
                                        </p:cTn>
                                        <p:tgtEl>
                                          <p:spTgt spid="7"/>
                                        </p:tgtEl>
                                        <p:attrNameLst>
                                          <p:attrName>style.visibility</p:attrName>
                                        </p:attrNameLst>
                                      </p:cBhvr>
                                      <p:to>
                                        <p:strVal val="hidden"/>
                                      </p:to>
                                    </p:set>
                                  </p:childTnLst>
                                </p:cTn>
                              </p:par>
                              <p:par>
                                <p:cTn id="43" presetID="23" presetClass="exit" presetSubtype="32" fill="hold" nodeType="withEffect">
                                  <p:stCondLst>
                                    <p:cond delay="0"/>
                                  </p:stCondLst>
                                  <p:childTnLst>
                                    <p:anim calcmode="lin" valueType="num">
                                      <p:cBhvr>
                                        <p:cTn id="44" dur="500"/>
                                        <p:tgtEl>
                                          <p:spTgt spid="14"/>
                                        </p:tgtEl>
                                        <p:attrNameLst>
                                          <p:attrName>ppt_w</p:attrName>
                                        </p:attrNameLst>
                                      </p:cBhvr>
                                      <p:tavLst>
                                        <p:tav tm="0">
                                          <p:val>
                                            <p:strVal val="ppt_w"/>
                                          </p:val>
                                        </p:tav>
                                        <p:tav tm="100000">
                                          <p:val>
                                            <p:fltVal val="0"/>
                                          </p:val>
                                        </p:tav>
                                      </p:tavLst>
                                    </p:anim>
                                    <p:anim calcmode="lin" valueType="num">
                                      <p:cBhvr>
                                        <p:cTn id="45" dur="500"/>
                                        <p:tgtEl>
                                          <p:spTgt spid="14"/>
                                        </p:tgtEl>
                                        <p:attrNameLst>
                                          <p:attrName>ppt_h</p:attrName>
                                        </p:attrNameLst>
                                      </p:cBhvr>
                                      <p:tavLst>
                                        <p:tav tm="0">
                                          <p:val>
                                            <p:strVal val="ppt_h"/>
                                          </p:val>
                                        </p:tav>
                                        <p:tav tm="100000">
                                          <p:val>
                                            <p:fltVal val="0"/>
                                          </p:val>
                                        </p:tav>
                                      </p:tavLst>
                                    </p:anim>
                                    <p:set>
                                      <p:cBhvr>
                                        <p:cTn id="46" dur="1" fill="hold">
                                          <p:stCondLst>
                                            <p:cond delay="499"/>
                                          </p:stCondLst>
                                        </p:cTn>
                                        <p:tgtEl>
                                          <p:spTgt spid="14"/>
                                        </p:tgtEl>
                                        <p:attrNameLst>
                                          <p:attrName>style.visibility</p:attrName>
                                        </p:attrNameLst>
                                      </p:cBhvr>
                                      <p:to>
                                        <p:strVal val="hidden"/>
                                      </p:to>
                                    </p:set>
                                  </p:childTnLst>
                                </p:cTn>
                              </p:par>
                              <p:par>
                                <p:cTn id="47" presetID="23" presetClass="exit" presetSubtype="32" fill="hold" nodeType="withEffect">
                                  <p:stCondLst>
                                    <p:cond delay="0"/>
                                  </p:stCondLst>
                                  <p:childTnLst>
                                    <p:anim calcmode="lin" valueType="num">
                                      <p:cBhvr>
                                        <p:cTn id="48" dur="500"/>
                                        <p:tgtEl>
                                          <p:spTgt spid="16"/>
                                        </p:tgtEl>
                                        <p:attrNameLst>
                                          <p:attrName>ppt_w</p:attrName>
                                        </p:attrNameLst>
                                      </p:cBhvr>
                                      <p:tavLst>
                                        <p:tav tm="0">
                                          <p:val>
                                            <p:strVal val="ppt_w"/>
                                          </p:val>
                                        </p:tav>
                                        <p:tav tm="100000">
                                          <p:val>
                                            <p:fltVal val="0"/>
                                          </p:val>
                                        </p:tav>
                                      </p:tavLst>
                                    </p:anim>
                                    <p:anim calcmode="lin" valueType="num">
                                      <p:cBhvr>
                                        <p:cTn id="49" dur="500"/>
                                        <p:tgtEl>
                                          <p:spTgt spid="16"/>
                                        </p:tgtEl>
                                        <p:attrNameLst>
                                          <p:attrName>ppt_h</p:attrName>
                                        </p:attrNameLst>
                                      </p:cBhvr>
                                      <p:tavLst>
                                        <p:tav tm="0">
                                          <p:val>
                                            <p:strVal val="ppt_h"/>
                                          </p:val>
                                        </p:tav>
                                        <p:tav tm="100000">
                                          <p:val>
                                            <p:fltVal val="0"/>
                                          </p:val>
                                        </p:tav>
                                      </p:tavLst>
                                    </p:anim>
                                    <p:set>
                                      <p:cBhvr>
                                        <p:cTn id="50" dur="1" fill="hold">
                                          <p:stCondLst>
                                            <p:cond delay="499"/>
                                          </p:stCondLst>
                                        </p:cTn>
                                        <p:tgtEl>
                                          <p:spTgt spid="16"/>
                                        </p:tgtEl>
                                        <p:attrNameLst>
                                          <p:attrName>style.visibility</p:attrName>
                                        </p:attrNameLst>
                                      </p:cBhvr>
                                      <p:to>
                                        <p:strVal val="hidden"/>
                                      </p:to>
                                    </p:set>
                                  </p:childTnLst>
                                </p:cTn>
                              </p:par>
                            </p:childTnLst>
                          </p:cTn>
                        </p:par>
                        <p:par>
                          <p:cTn id="51" fill="hold">
                            <p:stCondLst>
                              <p:cond delay="500"/>
                            </p:stCondLst>
                            <p:childTnLst>
                              <p:par>
                                <p:cTn id="52" presetID="23" presetClass="entr" presetSubtype="16" fill="hold" grpId="0" nodeType="after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p:cTn id="54" dur="500" fill="hold"/>
                                        <p:tgtEl>
                                          <p:spTgt spid="8"/>
                                        </p:tgtEl>
                                        <p:attrNameLst>
                                          <p:attrName>ppt_w</p:attrName>
                                        </p:attrNameLst>
                                      </p:cBhvr>
                                      <p:tavLst>
                                        <p:tav tm="0">
                                          <p:val>
                                            <p:fltVal val="0"/>
                                          </p:val>
                                        </p:tav>
                                        <p:tav tm="100000">
                                          <p:val>
                                            <p:strVal val="#ppt_w"/>
                                          </p:val>
                                        </p:tav>
                                      </p:tavLst>
                                    </p:anim>
                                    <p:anim calcmode="lin" valueType="num">
                                      <p:cBhvr>
                                        <p:cTn id="55" dur="500" fill="hold"/>
                                        <p:tgtEl>
                                          <p:spTgt spid="8"/>
                                        </p:tgtEl>
                                        <p:attrNameLst>
                                          <p:attrName>ppt_h</p:attrName>
                                        </p:attrNameLst>
                                      </p:cBhvr>
                                      <p:tavLst>
                                        <p:tav tm="0">
                                          <p:val>
                                            <p:fltVal val="0"/>
                                          </p:val>
                                        </p:tav>
                                        <p:tav tm="100000">
                                          <p:val>
                                            <p:strVal val="#ppt_h"/>
                                          </p:val>
                                        </p:tav>
                                      </p:tavLst>
                                    </p:anim>
                                  </p:childTnLst>
                                </p:cTn>
                              </p:par>
                              <p:par>
                                <p:cTn id="56" presetID="23" presetClass="entr" presetSubtype="16" fill="hold" nodeType="with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500" fill="hold"/>
                                        <p:tgtEl>
                                          <p:spTgt spid="18"/>
                                        </p:tgtEl>
                                        <p:attrNameLst>
                                          <p:attrName>ppt_w</p:attrName>
                                        </p:attrNameLst>
                                      </p:cBhvr>
                                      <p:tavLst>
                                        <p:tav tm="0">
                                          <p:val>
                                            <p:fltVal val="0"/>
                                          </p:val>
                                        </p:tav>
                                        <p:tav tm="100000">
                                          <p:val>
                                            <p:strVal val="#ppt_w"/>
                                          </p:val>
                                        </p:tav>
                                      </p:tavLst>
                                    </p:anim>
                                    <p:anim calcmode="lin" valueType="num">
                                      <p:cBhvr>
                                        <p:cTn id="59" dur="500" fill="hold"/>
                                        <p:tgtEl>
                                          <p:spTgt spid="18"/>
                                        </p:tgtEl>
                                        <p:attrNameLst>
                                          <p:attrName>ppt_h</p:attrName>
                                        </p:attrNameLst>
                                      </p:cBhvr>
                                      <p:tavLst>
                                        <p:tav tm="0">
                                          <p:val>
                                            <p:fltVal val="0"/>
                                          </p:val>
                                        </p:tav>
                                        <p:tav tm="100000">
                                          <p:val>
                                            <p:strVal val="#ppt_h"/>
                                          </p:val>
                                        </p:tav>
                                      </p:tavLst>
                                    </p:anim>
                                  </p:childTnLst>
                                </p:cTn>
                              </p:par>
                              <p:par>
                                <p:cTn id="60" presetID="23" presetClass="entr" presetSubtype="16" fill="hold" nodeType="with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presetID="23" presetClass="exit" presetSubtype="32" fill="hold" grpId="1" nodeType="clickEffect">
                                  <p:stCondLst>
                                    <p:cond delay="0"/>
                                  </p:stCondLst>
                                  <p:childTnLst>
                                    <p:anim calcmode="lin" valueType="num">
                                      <p:cBhvr>
                                        <p:cTn id="67" dur="500"/>
                                        <p:tgtEl>
                                          <p:spTgt spid="8"/>
                                        </p:tgtEl>
                                        <p:attrNameLst>
                                          <p:attrName>ppt_w</p:attrName>
                                        </p:attrNameLst>
                                      </p:cBhvr>
                                      <p:tavLst>
                                        <p:tav tm="0">
                                          <p:val>
                                            <p:strVal val="ppt_w"/>
                                          </p:val>
                                        </p:tav>
                                        <p:tav tm="100000">
                                          <p:val>
                                            <p:fltVal val="0"/>
                                          </p:val>
                                        </p:tav>
                                      </p:tavLst>
                                    </p:anim>
                                    <p:anim calcmode="lin" valueType="num">
                                      <p:cBhvr>
                                        <p:cTn id="68" dur="500"/>
                                        <p:tgtEl>
                                          <p:spTgt spid="8"/>
                                        </p:tgtEl>
                                        <p:attrNameLst>
                                          <p:attrName>ppt_h</p:attrName>
                                        </p:attrNameLst>
                                      </p:cBhvr>
                                      <p:tavLst>
                                        <p:tav tm="0">
                                          <p:val>
                                            <p:strVal val="ppt_h"/>
                                          </p:val>
                                        </p:tav>
                                        <p:tav tm="100000">
                                          <p:val>
                                            <p:fltVal val="0"/>
                                          </p:val>
                                        </p:tav>
                                      </p:tavLst>
                                    </p:anim>
                                    <p:set>
                                      <p:cBhvr>
                                        <p:cTn id="69" dur="1" fill="hold">
                                          <p:stCondLst>
                                            <p:cond delay="499"/>
                                          </p:stCondLst>
                                        </p:cTn>
                                        <p:tgtEl>
                                          <p:spTgt spid="8"/>
                                        </p:tgtEl>
                                        <p:attrNameLst>
                                          <p:attrName>style.visibility</p:attrName>
                                        </p:attrNameLst>
                                      </p:cBhvr>
                                      <p:to>
                                        <p:strVal val="hidden"/>
                                      </p:to>
                                    </p:set>
                                  </p:childTnLst>
                                </p:cTn>
                              </p:par>
                              <p:par>
                                <p:cTn id="70" presetID="23" presetClass="exit" presetSubtype="32" fill="hold" nodeType="withEffect">
                                  <p:stCondLst>
                                    <p:cond delay="0"/>
                                  </p:stCondLst>
                                  <p:childTnLst>
                                    <p:anim calcmode="lin" valueType="num">
                                      <p:cBhvr>
                                        <p:cTn id="71" dur="500"/>
                                        <p:tgtEl>
                                          <p:spTgt spid="18"/>
                                        </p:tgtEl>
                                        <p:attrNameLst>
                                          <p:attrName>ppt_w</p:attrName>
                                        </p:attrNameLst>
                                      </p:cBhvr>
                                      <p:tavLst>
                                        <p:tav tm="0">
                                          <p:val>
                                            <p:strVal val="ppt_w"/>
                                          </p:val>
                                        </p:tav>
                                        <p:tav tm="100000">
                                          <p:val>
                                            <p:fltVal val="0"/>
                                          </p:val>
                                        </p:tav>
                                      </p:tavLst>
                                    </p:anim>
                                    <p:anim calcmode="lin" valueType="num">
                                      <p:cBhvr>
                                        <p:cTn id="72" dur="500"/>
                                        <p:tgtEl>
                                          <p:spTgt spid="18"/>
                                        </p:tgtEl>
                                        <p:attrNameLst>
                                          <p:attrName>ppt_h</p:attrName>
                                        </p:attrNameLst>
                                      </p:cBhvr>
                                      <p:tavLst>
                                        <p:tav tm="0">
                                          <p:val>
                                            <p:strVal val="ppt_h"/>
                                          </p:val>
                                        </p:tav>
                                        <p:tav tm="100000">
                                          <p:val>
                                            <p:fltVal val="0"/>
                                          </p:val>
                                        </p:tav>
                                      </p:tavLst>
                                    </p:anim>
                                    <p:set>
                                      <p:cBhvr>
                                        <p:cTn id="73" dur="1" fill="hold">
                                          <p:stCondLst>
                                            <p:cond delay="499"/>
                                          </p:stCondLst>
                                        </p:cTn>
                                        <p:tgtEl>
                                          <p:spTgt spid="18"/>
                                        </p:tgtEl>
                                        <p:attrNameLst>
                                          <p:attrName>style.visibility</p:attrName>
                                        </p:attrNameLst>
                                      </p:cBhvr>
                                      <p:to>
                                        <p:strVal val="hidden"/>
                                      </p:to>
                                    </p:set>
                                  </p:childTnLst>
                                </p:cTn>
                              </p:par>
                              <p:par>
                                <p:cTn id="74" presetID="23" presetClass="exit" presetSubtype="32" fill="hold" nodeType="withEffect">
                                  <p:stCondLst>
                                    <p:cond delay="0"/>
                                  </p:stCondLst>
                                  <p:childTnLst>
                                    <p:anim calcmode="lin" valueType="num">
                                      <p:cBhvr>
                                        <p:cTn id="75" dur="500"/>
                                        <p:tgtEl>
                                          <p:spTgt spid="24"/>
                                        </p:tgtEl>
                                        <p:attrNameLst>
                                          <p:attrName>ppt_w</p:attrName>
                                        </p:attrNameLst>
                                      </p:cBhvr>
                                      <p:tavLst>
                                        <p:tav tm="0">
                                          <p:val>
                                            <p:strVal val="ppt_w"/>
                                          </p:val>
                                        </p:tav>
                                        <p:tav tm="100000">
                                          <p:val>
                                            <p:fltVal val="0"/>
                                          </p:val>
                                        </p:tav>
                                      </p:tavLst>
                                    </p:anim>
                                    <p:anim calcmode="lin" valueType="num">
                                      <p:cBhvr>
                                        <p:cTn id="76" dur="500"/>
                                        <p:tgtEl>
                                          <p:spTgt spid="24"/>
                                        </p:tgtEl>
                                        <p:attrNameLst>
                                          <p:attrName>ppt_h</p:attrName>
                                        </p:attrNameLst>
                                      </p:cBhvr>
                                      <p:tavLst>
                                        <p:tav tm="0">
                                          <p:val>
                                            <p:strVal val="ppt_h"/>
                                          </p:val>
                                        </p:tav>
                                        <p:tav tm="100000">
                                          <p:val>
                                            <p:fltVal val="0"/>
                                          </p:val>
                                        </p:tav>
                                      </p:tavLst>
                                    </p:anim>
                                    <p:set>
                                      <p:cBhvr>
                                        <p:cTn id="77" dur="1" fill="hold">
                                          <p:stCondLst>
                                            <p:cond delay="499"/>
                                          </p:stCondLst>
                                        </p:cTn>
                                        <p:tgtEl>
                                          <p:spTgt spid="24"/>
                                        </p:tgtEl>
                                        <p:attrNameLst>
                                          <p:attrName>style.visibility</p:attrName>
                                        </p:attrNameLst>
                                      </p:cBhvr>
                                      <p:to>
                                        <p:strVal val="hidden"/>
                                      </p:to>
                                    </p:set>
                                  </p:childTnLst>
                                </p:cTn>
                              </p:par>
                            </p:childTnLst>
                          </p:cTn>
                        </p:par>
                        <p:par>
                          <p:cTn id="78" fill="hold">
                            <p:stCondLst>
                              <p:cond delay="500"/>
                            </p:stCondLst>
                            <p:childTnLst>
                              <p:par>
                                <p:cTn id="79" presetID="2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500" fill="hold"/>
                                        <p:tgtEl>
                                          <p:spTgt spid="26"/>
                                        </p:tgtEl>
                                        <p:attrNameLst>
                                          <p:attrName>ppt_w</p:attrName>
                                        </p:attrNameLst>
                                      </p:cBhvr>
                                      <p:tavLst>
                                        <p:tav tm="0">
                                          <p:val>
                                            <p:fltVal val="0"/>
                                          </p:val>
                                        </p:tav>
                                        <p:tav tm="100000">
                                          <p:val>
                                            <p:strVal val="#ppt_w"/>
                                          </p:val>
                                        </p:tav>
                                      </p:tavLst>
                                    </p:anim>
                                    <p:anim calcmode="lin" valueType="num">
                                      <p:cBhvr>
                                        <p:cTn id="82" dur="500" fill="hold"/>
                                        <p:tgtEl>
                                          <p:spTgt spid="26"/>
                                        </p:tgtEl>
                                        <p:attrNameLst>
                                          <p:attrName>ppt_h</p:attrName>
                                        </p:attrNameLst>
                                      </p:cBhvr>
                                      <p:tavLst>
                                        <p:tav tm="0">
                                          <p:val>
                                            <p:fltVal val="0"/>
                                          </p:val>
                                        </p:tav>
                                        <p:tav tm="100000">
                                          <p:val>
                                            <p:strVal val="#ppt_h"/>
                                          </p:val>
                                        </p:tav>
                                      </p:tavLst>
                                    </p:anim>
                                  </p:childTnLst>
                                </p:cTn>
                              </p:par>
                              <p:par>
                                <p:cTn id="83" presetID="23" presetClass="entr" presetSubtype="16" fill="hold" grpId="0" nodeType="withEffect">
                                  <p:stCondLst>
                                    <p:cond delay="0"/>
                                  </p:stCondLst>
                                  <p:childTnLst>
                                    <p:set>
                                      <p:cBhvr>
                                        <p:cTn id="84" dur="1" fill="hold">
                                          <p:stCondLst>
                                            <p:cond delay="0"/>
                                          </p:stCondLst>
                                        </p:cTn>
                                        <p:tgtEl>
                                          <p:spTgt spid="9"/>
                                        </p:tgtEl>
                                        <p:attrNameLst>
                                          <p:attrName>style.visibility</p:attrName>
                                        </p:attrNameLst>
                                      </p:cBhvr>
                                      <p:to>
                                        <p:strVal val="visible"/>
                                      </p:to>
                                    </p:set>
                                    <p:anim calcmode="lin" valueType="num">
                                      <p:cBhvr>
                                        <p:cTn id="85" dur="500" fill="hold"/>
                                        <p:tgtEl>
                                          <p:spTgt spid="9"/>
                                        </p:tgtEl>
                                        <p:attrNameLst>
                                          <p:attrName>ppt_w</p:attrName>
                                        </p:attrNameLst>
                                      </p:cBhvr>
                                      <p:tavLst>
                                        <p:tav tm="0">
                                          <p:val>
                                            <p:fltVal val="0"/>
                                          </p:val>
                                        </p:tav>
                                        <p:tav tm="100000">
                                          <p:val>
                                            <p:strVal val="#ppt_w"/>
                                          </p:val>
                                        </p:tav>
                                      </p:tavLst>
                                    </p:anim>
                                    <p:anim calcmode="lin" valueType="num">
                                      <p:cBhvr>
                                        <p:cTn id="86" dur="500" fill="hold"/>
                                        <p:tgtEl>
                                          <p:spTgt spid="9"/>
                                        </p:tgtEl>
                                        <p:attrNameLst>
                                          <p:attrName>ppt_h</p:attrName>
                                        </p:attrNameLst>
                                      </p:cBhvr>
                                      <p:tavLst>
                                        <p:tav tm="0">
                                          <p:val>
                                            <p:fltVal val="0"/>
                                          </p:val>
                                        </p:tav>
                                        <p:tav tm="100000">
                                          <p:val>
                                            <p:strVal val="#ppt_h"/>
                                          </p:val>
                                        </p:tav>
                                      </p:tavLst>
                                    </p:anim>
                                  </p:childTnLst>
                                </p:cTn>
                              </p:par>
                              <p:par>
                                <p:cTn id="87" presetID="23" presetClass="entr" presetSubtype="16" fill="hold" nodeType="with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91" fill="hold">
                      <p:stCondLst>
                        <p:cond delay="indefinite"/>
                      </p:stCondLst>
                      <p:childTnLst>
                        <p:par>
                          <p:cTn id="92" fill="hold">
                            <p:stCondLst>
                              <p:cond delay="0"/>
                            </p:stCondLst>
                            <p:childTnLst>
                              <p:par>
                                <p:cTn id="93" presetID="23" presetClass="exit" presetSubtype="32" fill="hold" grpId="1" nodeType="clickEffect">
                                  <p:stCondLst>
                                    <p:cond delay="0"/>
                                  </p:stCondLst>
                                  <p:childTnLst>
                                    <p:anim calcmode="lin" valueType="num">
                                      <p:cBhvr>
                                        <p:cTn id="94" dur="500"/>
                                        <p:tgtEl>
                                          <p:spTgt spid="26"/>
                                        </p:tgtEl>
                                        <p:attrNameLst>
                                          <p:attrName>ppt_w</p:attrName>
                                        </p:attrNameLst>
                                      </p:cBhvr>
                                      <p:tavLst>
                                        <p:tav tm="0">
                                          <p:val>
                                            <p:strVal val="ppt_w"/>
                                          </p:val>
                                        </p:tav>
                                        <p:tav tm="100000">
                                          <p:val>
                                            <p:fltVal val="0"/>
                                          </p:val>
                                        </p:tav>
                                      </p:tavLst>
                                    </p:anim>
                                    <p:anim calcmode="lin" valueType="num">
                                      <p:cBhvr>
                                        <p:cTn id="95" dur="500"/>
                                        <p:tgtEl>
                                          <p:spTgt spid="26"/>
                                        </p:tgtEl>
                                        <p:attrNameLst>
                                          <p:attrName>ppt_h</p:attrName>
                                        </p:attrNameLst>
                                      </p:cBhvr>
                                      <p:tavLst>
                                        <p:tav tm="0">
                                          <p:val>
                                            <p:strVal val="ppt_h"/>
                                          </p:val>
                                        </p:tav>
                                        <p:tav tm="100000">
                                          <p:val>
                                            <p:fltVal val="0"/>
                                          </p:val>
                                        </p:tav>
                                      </p:tavLst>
                                    </p:anim>
                                    <p:set>
                                      <p:cBhvr>
                                        <p:cTn id="96" dur="1" fill="hold">
                                          <p:stCondLst>
                                            <p:cond delay="499"/>
                                          </p:stCondLst>
                                        </p:cTn>
                                        <p:tgtEl>
                                          <p:spTgt spid="26"/>
                                        </p:tgtEl>
                                        <p:attrNameLst>
                                          <p:attrName>style.visibility</p:attrName>
                                        </p:attrNameLst>
                                      </p:cBhvr>
                                      <p:to>
                                        <p:strVal val="hidden"/>
                                      </p:to>
                                    </p:set>
                                  </p:childTnLst>
                                </p:cTn>
                              </p:par>
                            </p:childTnLst>
                          </p:cTn>
                        </p:par>
                        <p:par>
                          <p:cTn id="97" fill="hold">
                            <p:stCondLst>
                              <p:cond delay="500"/>
                            </p:stCondLst>
                            <p:childTnLst>
                              <p:par>
                                <p:cTn id="98" presetID="23" presetClass="entr" presetSubtype="16" fill="hold"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p:cTn id="100" dur="500" fill="hold"/>
                                        <p:tgtEl>
                                          <p:spTgt spid="30"/>
                                        </p:tgtEl>
                                        <p:attrNameLst>
                                          <p:attrName>ppt_w</p:attrName>
                                        </p:attrNameLst>
                                      </p:cBhvr>
                                      <p:tavLst>
                                        <p:tav tm="0">
                                          <p:val>
                                            <p:fltVal val="0"/>
                                          </p:val>
                                        </p:tav>
                                        <p:tav tm="100000">
                                          <p:val>
                                            <p:strVal val="#ppt_w"/>
                                          </p:val>
                                        </p:tav>
                                      </p:tavLst>
                                    </p:anim>
                                    <p:anim calcmode="lin" valueType="num">
                                      <p:cBhvr>
                                        <p:cTn id="101" dur="500" fill="hold"/>
                                        <p:tgtEl>
                                          <p:spTgt spid="30"/>
                                        </p:tgtEl>
                                        <p:attrNameLst>
                                          <p:attrName>ppt_h</p:attrName>
                                        </p:attrNameLst>
                                      </p:cBhvr>
                                      <p:tavLst>
                                        <p:tav tm="0">
                                          <p:val>
                                            <p:fltVal val="0"/>
                                          </p:val>
                                        </p:tav>
                                        <p:tav tm="100000">
                                          <p:val>
                                            <p:strVal val="#ppt_h"/>
                                          </p:val>
                                        </p:tav>
                                      </p:tavLst>
                                    </p:anim>
                                  </p:childTnLst>
                                </p:cTn>
                              </p:par>
                            </p:childTnLst>
                          </p:cTn>
                        </p:par>
                      </p:childTnLst>
                    </p:cTn>
                  </p:par>
                  <p:par>
                    <p:cTn id="102" fill="hold">
                      <p:stCondLst>
                        <p:cond delay="indefinite"/>
                      </p:stCondLst>
                      <p:childTnLst>
                        <p:par>
                          <p:cTn id="103" fill="hold">
                            <p:stCondLst>
                              <p:cond delay="0"/>
                            </p:stCondLst>
                            <p:childTnLst>
                              <p:par>
                                <p:cTn id="104" presetID="23" presetClass="exit" presetSubtype="32" fill="hold" nodeType="clickEffect">
                                  <p:stCondLst>
                                    <p:cond delay="0"/>
                                  </p:stCondLst>
                                  <p:childTnLst>
                                    <p:anim calcmode="lin" valueType="num">
                                      <p:cBhvr>
                                        <p:cTn id="105" dur="500"/>
                                        <p:tgtEl>
                                          <p:spTgt spid="30"/>
                                        </p:tgtEl>
                                        <p:attrNameLst>
                                          <p:attrName>ppt_w</p:attrName>
                                        </p:attrNameLst>
                                      </p:cBhvr>
                                      <p:tavLst>
                                        <p:tav tm="0">
                                          <p:val>
                                            <p:strVal val="ppt_w"/>
                                          </p:val>
                                        </p:tav>
                                        <p:tav tm="100000">
                                          <p:val>
                                            <p:fltVal val="0"/>
                                          </p:val>
                                        </p:tav>
                                      </p:tavLst>
                                    </p:anim>
                                    <p:anim calcmode="lin" valueType="num">
                                      <p:cBhvr>
                                        <p:cTn id="106" dur="500"/>
                                        <p:tgtEl>
                                          <p:spTgt spid="30"/>
                                        </p:tgtEl>
                                        <p:attrNameLst>
                                          <p:attrName>ppt_h</p:attrName>
                                        </p:attrNameLst>
                                      </p:cBhvr>
                                      <p:tavLst>
                                        <p:tav tm="0">
                                          <p:val>
                                            <p:strVal val="ppt_h"/>
                                          </p:val>
                                        </p:tav>
                                        <p:tav tm="100000">
                                          <p:val>
                                            <p:fltVal val="0"/>
                                          </p:val>
                                        </p:tav>
                                      </p:tavLst>
                                    </p:anim>
                                    <p:set>
                                      <p:cBhvr>
                                        <p:cTn id="107" dur="1" fill="hold">
                                          <p:stCondLst>
                                            <p:cond delay="499"/>
                                          </p:stCondLst>
                                        </p:cTn>
                                        <p:tgtEl>
                                          <p:spTgt spid="30"/>
                                        </p:tgtEl>
                                        <p:attrNameLst>
                                          <p:attrName>style.visibility</p:attrName>
                                        </p:attrNameLst>
                                      </p:cBhvr>
                                      <p:to>
                                        <p:strVal val="hidden"/>
                                      </p:to>
                                    </p:set>
                                  </p:childTnLst>
                                </p:cTn>
                              </p:par>
                              <p:par>
                                <p:cTn id="108" presetID="23" presetClass="exit" presetSubtype="32" fill="hold" grpId="1" nodeType="withEffect">
                                  <p:stCondLst>
                                    <p:cond delay="0"/>
                                  </p:stCondLst>
                                  <p:childTnLst>
                                    <p:anim calcmode="lin" valueType="num">
                                      <p:cBhvr>
                                        <p:cTn id="109" dur="500"/>
                                        <p:tgtEl>
                                          <p:spTgt spid="9"/>
                                        </p:tgtEl>
                                        <p:attrNameLst>
                                          <p:attrName>ppt_w</p:attrName>
                                        </p:attrNameLst>
                                      </p:cBhvr>
                                      <p:tavLst>
                                        <p:tav tm="0">
                                          <p:val>
                                            <p:strVal val="ppt_w"/>
                                          </p:val>
                                        </p:tav>
                                        <p:tav tm="100000">
                                          <p:val>
                                            <p:fltVal val="0"/>
                                          </p:val>
                                        </p:tav>
                                      </p:tavLst>
                                    </p:anim>
                                    <p:anim calcmode="lin" valueType="num">
                                      <p:cBhvr>
                                        <p:cTn id="110" dur="500"/>
                                        <p:tgtEl>
                                          <p:spTgt spid="9"/>
                                        </p:tgtEl>
                                        <p:attrNameLst>
                                          <p:attrName>ppt_h</p:attrName>
                                        </p:attrNameLst>
                                      </p:cBhvr>
                                      <p:tavLst>
                                        <p:tav tm="0">
                                          <p:val>
                                            <p:strVal val="ppt_h"/>
                                          </p:val>
                                        </p:tav>
                                        <p:tav tm="100000">
                                          <p:val>
                                            <p:fltVal val="0"/>
                                          </p:val>
                                        </p:tav>
                                      </p:tavLst>
                                    </p:anim>
                                    <p:set>
                                      <p:cBhvr>
                                        <p:cTn id="111" dur="1" fill="hold">
                                          <p:stCondLst>
                                            <p:cond delay="499"/>
                                          </p:stCondLst>
                                        </p:cTn>
                                        <p:tgtEl>
                                          <p:spTgt spid="9"/>
                                        </p:tgtEl>
                                        <p:attrNameLst>
                                          <p:attrName>style.visibility</p:attrName>
                                        </p:attrNameLst>
                                      </p:cBhvr>
                                      <p:to>
                                        <p:strVal val="hidden"/>
                                      </p:to>
                                    </p:set>
                                  </p:childTnLst>
                                </p:cTn>
                              </p:par>
                              <p:par>
                                <p:cTn id="112" presetID="23" presetClass="exit" presetSubtype="32" fill="hold" nodeType="withEffect">
                                  <p:stCondLst>
                                    <p:cond delay="0"/>
                                  </p:stCondLst>
                                  <p:childTnLst>
                                    <p:anim calcmode="lin" valueType="num">
                                      <p:cBhvr>
                                        <p:cTn id="113" dur="500"/>
                                        <p:tgtEl>
                                          <p:spTgt spid="22"/>
                                        </p:tgtEl>
                                        <p:attrNameLst>
                                          <p:attrName>ppt_w</p:attrName>
                                        </p:attrNameLst>
                                      </p:cBhvr>
                                      <p:tavLst>
                                        <p:tav tm="0">
                                          <p:val>
                                            <p:strVal val="ppt_w"/>
                                          </p:val>
                                        </p:tav>
                                        <p:tav tm="100000">
                                          <p:val>
                                            <p:fltVal val="0"/>
                                          </p:val>
                                        </p:tav>
                                      </p:tavLst>
                                    </p:anim>
                                    <p:anim calcmode="lin" valueType="num">
                                      <p:cBhvr>
                                        <p:cTn id="114" dur="500"/>
                                        <p:tgtEl>
                                          <p:spTgt spid="22"/>
                                        </p:tgtEl>
                                        <p:attrNameLst>
                                          <p:attrName>ppt_h</p:attrName>
                                        </p:attrNameLst>
                                      </p:cBhvr>
                                      <p:tavLst>
                                        <p:tav tm="0">
                                          <p:val>
                                            <p:strVal val="ppt_h"/>
                                          </p:val>
                                        </p:tav>
                                        <p:tav tm="100000">
                                          <p:val>
                                            <p:fltVal val="0"/>
                                          </p:val>
                                        </p:tav>
                                      </p:tavLst>
                                    </p:anim>
                                    <p:set>
                                      <p:cBhvr>
                                        <p:cTn id="115"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8" grpId="0"/>
      <p:bldP spid="8" grpId="1"/>
      <p:bldP spid="9" grpId="0"/>
      <p:bldP spid="9" grpId="1"/>
      <p:bldP spid="26" grpId="0"/>
      <p:bldP spid="26"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22D64-F07C-AB97-5CF1-1B48026A96B1}"/>
            </a:ext>
          </a:extLst>
        </p:cNvPr>
        <p:cNvGrpSpPr/>
        <p:nvPr/>
      </p:nvGrpSpPr>
      <p:grpSpPr>
        <a:xfrm>
          <a:off x="0" y="0"/>
          <a:ext cx="0" cy="0"/>
          <a:chOff x="0" y="0"/>
          <a:chExt cx="0" cy="0"/>
        </a:xfrm>
      </p:grpSpPr>
      <p:sp>
        <p:nvSpPr>
          <p:cNvPr id="2" name="Rectángulo 4">
            <a:extLst>
              <a:ext uri="{FF2B5EF4-FFF2-40B4-BE49-F238E27FC236}">
                <a16:creationId xmlns:a16="http://schemas.microsoft.com/office/drawing/2014/main" id="{E88C1714-A913-F52C-365B-470CC189C805}"/>
              </a:ext>
            </a:extLst>
          </p:cNvPr>
          <p:cNvSpPr/>
          <p:nvPr/>
        </p:nvSpPr>
        <p:spPr>
          <a:xfrm>
            <a:off x="0" y="11460"/>
            <a:ext cx="12192000" cy="116205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 name="CuadroTexto 1">
            <a:extLst>
              <a:ext uri="{FF2B5EF4-FFF2-40B4-BE49-F238E27FC236}">
                <a16:creationId xmlns:a16="http://schemas.microsoft.com/office/drawing/2014/main" id="{C9100FE8-9A1A-70CA-DA3C-BCCC9A3D4688}"/>
              </a:ext>
            </a:extLst>
          </p:cNvPr>
          <p:cNvSpPr txBox="1"/>
          <p:nvPr/>
        </p:nvSpPr>
        <p:spPr>
          <a:xfrm>
            <a:off x="0" y="352753"/>
            <a:ext cx="895350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2800" b="1" dirty="0">
                <a:solidFill>
                  <a:schemeClr val="bg1"/>
                </a:solidFill>
                <a:latin typeface="Arial" panose="020B0604020202020204" pitchFamily="34" charset="0"/>
                <a:cs typeface="Arial" panose="020B0604020202020204" pitchFamily="34" charset="0"/>
              </a:rPr>
              <a:t>METODOLOGÍA</a:t>
            </a:r>
            <a:endParaRPr lang="en-US" sz="2800" b="1" dirty="0">
              <a:solidFill>
                <a:schemeClr val="bg1"/>
              </a:solidFill>
              <a:latin typeface="Arial" panose="020B0604020202020204" pitchFamily="34" charset="0"/>
              <a:cs typeface="Arial" panose="020B0604020202020204" pitchFamily="34" charset="0"/>
            </a:endParaRPr>
          </a:p>
        </p:txBody>
      </p:sp>
      <p:pic>
        <p:nvPicPr>
          <p:cNvPr id="4" name="Imagen1">
            <a:extLst>
              <a:ext uri="{FF2B5EF4-FFF2-40B4-BE49-F238E27FC236}">
                <a16:creationId xmlns:a16="http://schemas.microsoft.com/office/drawing/2014/main" id="{5359288E-DC33-CD9C-3168-FBBBF011C6A8}"/>
              </a:ext>
            </a:extLst>
          </p:cNvPr>
          <p:cNvPicPr>
            <a:picLocks noChangeAspect="1" noChangeArrowheads="1"/>
          </p:cNvPicPr>
          <p:nvPr/>
        </p:nvPicPr>
        <p:blipFill>
          <a:blip r:embed="rId2" cstate="print"/>
          <a:srcRect/>
          <a:stretch>
            <a:fillRect/>
          </a:stretch>
        </p:blipFill>
        <p:spPr bwMode="auto">
          <a:xfrm>
            <a:off x="9133114" y="22346"/>
            <a:ext cx="2264208" cy="1127155"/>
          </a:xfrm>
          <a:prstGeom prst="rect">
            <a:avLst/>
          </a:prstGeom>
          <a:solidFill>
            <a:srgbClr val="974706"/>
          </a:solidFill>
          <a:ln w="9525">
            <a:solidFill>
              <a:srgbClr val="974706"/>
            </a:solidFill>
            <a:prstDash val="dash"/>
            <a:miter lim="800000"/>
            <a:headEnd/>
            <a:tailEnd/>
          </a:ln>
        </p:spPr>
      </p:pic>
      <p:sp>
        <p:nvSpPr>
          <p:cNvPr id="10" name="Rectángulo 15">
            <a:extLst>
              <a:ext uri="{FF2B5EF4-FFF2-40B4-BE49-F238E27FC236}">
                <a16:creationId xmlns:a16="http://schemas.microsoft.com/office/drawing/2014/main" id="{C556C20F-177A-D815-1002-CFBD0DCBDC96}"/>
              </a:ext>
            </a:extLst>
          </p:cNvPr>
          <p:cNvSpPr/>
          <p:nvPr/>
        </p:nvSpPr>
        <p:spPr>
          <a:xfrm>
            <a:off x="206027" y="2537863"/>
            <a:ext cx="7642798" cy="822789"/>
          </a:xfrm>
          <a:prstGeom prst="rect">
            <a:avLst/>
          </a:prstGeom>
        </p:spPr>
        <p:txBody>
          <a:bodyPr wrap="none">
            <a:spAutoFit/>
          </a:bodyPr>
          <a:lstStyle/>
          <a:p>
            <a:pPr indent="180340">
              <a:lnSpc>
                <a:spcPct val="200000"/>
              </a:lnSpc>
              <a:spcAft>
                <a:spcPts val="0"/>
              </a:spcAft>
            </a:pPr>
            <a:r>
              <a:rPr lang="es-VE" sz="2800" b="1" dirty="0">
                <a:latin typeface="Times New Roman" panose="02020603050405020304" pitchFamily="18" charset="0"/>
                <a:ea typeface="Times New Roman" panose="02020603050405020304" pitchFamily="18" charset="0"/>
                <a:cs typeface="Times New Roman" panose="02020603050405020304" pitchFamily="18" charset="0"/>
              </a:rPr>
              <a:t>3.2 Diseñó de la Investigación   </a:t>
            </a:r>
            <a:r>
              <a:rPr lang="es-VE" sz="2800" dirty="0">
                <a:latin typeface="Times New Roman" panose="02020603050405020304" pitchFamily="18" charset="0"/>
                <a:ea typeface="Times New Roman" panose="02020603050405020304" pitchFamily="18" charset="0"/>
                <a:cs typeface="Times New Roman" panose="02020603050405020304" pitchFamily="18" charset="0"/>
              </a:rPr>
              <a:t>No experimental.</a:t>
            </a:r>
          </a:p>
        </p:txBody>
      </p:sp>
      <p:sp>
        <p:nvSpPr>
          <p:cNvPr id="11" name="Rectángulo 16">
            <a:extLst>
              <a:ext uri="{FF2B5EF4-FFF2-40B4-BE49-F238E27FC236}">
                <a16:creationId xmlns:a16="http://schemas.microsoft.com/office/drawing/2014/main" id="{53ADF51A-CEDF-7D25-14EE-A9CF837996A6}"/>
              </a:ext>
            </a:extLst>
          </p:cNvPr>
          <p:cNvSpPr/>
          <p:nvPr/>
        </p:nvSpPr>
        <p:spPr>
          <a:xfrm>
            <a:off x="347163" y="4302950"/>
            <a:ext cx="9284786" cy="1313886"/>
          </a:xfrm>
          <a:prstGeom prst="rect">
            <a:avLst/>
          </a:prstGeom>
        </p:spPr>
        <p:txBody>
          <a:bodyPr wrap="none">
            <a:spAutoFit/>
          </a:bodyPr>
          <a:lstStyle/>
          <a:p>
            <a:pPr>
              <a:lnSpc>
                <a:spcPct val="150000"/>
              </a:lnSpc>
            </a:pPr>
            <a:r>
              <a:rPr lang="es-VE"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3.3 Tipo o Modalidad de la Investigación </a:t>
            </a:r>
            <a:r>
              <a:rPr lang="es-VE"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Proyecto Factible, </a:t>
            </a:r>
          </a:p>
          <a:p>
            <a:pPr>
              <a:lnSpc>
                <a:spcPct val="150000"/>
              </a:lnSpc>
            </a:pPr>
            <a:r>
              <a:rPr lang="es-VE"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de </a:t>
            </a:r>
            <a:r>
              <a:rPr lang="es-VE"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campo</a:t>
            </a:r>
            <a:r>
              <a:rPr lang="es-VE"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y </a:t>
            </a:r>
            <a:r>
              <a:rPr lang="es-VE"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documental</a:t>
            </a:r>
            <a:r>
              <a:rPr lang="es-VE"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s-VE" sz="2800" dirty="0"/>
          </a:p>
        </p:txBody>
      </p:sp>
      <p:sp>
        <p:nvSpPr>
          <p:cNvPr id="12" name="Rectángulo 17">
            <a:extLst>
              <a:ext uri="{FF2B5EF4-FFF2-40B4-BE49-F238E27FC236}">
                <a16:creationId xmlns:a16="http://schemas.microsoft.com/office/drawing/2014/main" id="{0D1B370C-06F4-1BE1-F743-2EDC169DA4EE}"/>
              </a:ext>
            </a:extLst>
          </p:cNvPr>
          <p:cNvSpPr/>
          <p:nvPr/>
        </p:nvSpPr>
        <p:spPr>
          <a:xfrm>
            <a:off x="206027" y="5982648"/>
            <a:ext cx="10257295" cy="822789"/>
          </a:xfrm>
          <a:prstGeom prst="rect">
            <a:avLst/>
          </a:prstGeom>
        </p:spPr>
        <p:txBody>
          <a:bodyPr wrap="none">
            <a:spAutoFit/>
          </a:bodyPr>
          <a:lstStyle/>
          <a:p>
            <a:pPr indent="180340">
              <a:lnSpc>
                <a:spcPct val="200000"/>
              </a:lnSpc>
              <a:spcAft>
                <a:spcPts val="0"/>
              </a:spcAft>
            </a:pPr>
            <a:r>
              <a:rPr lang="es-VE" sz="2800" b="1" dirty="0">
                <a:latin typeface="Times New Roman" panose="02020603050405020304" pitchFamily="18" charset="0"/>
                <a:ea typeface="Times New Roman" panose="02020603050405020304" pitchFamily="18" charset="0"/>
                <a:cs typeface="Times New Roman" panose="02020603050405020304" pitchFamily="18" charset="0"/>
              </a:rPr>
              <a:t>3.4 Nivel de Investigación </a:t>
            </a:r>
            <a:r>
              <a:rPr lang="es-VE" sz="2800" dirty="0">
                <a:latin typeface="Times New Roman" panose="02020603050405020304" pitchFamily="18" charset="0"/>
                <a:ea typeface="Times New Roman" panose="02020603050405020304" pitchFamily="18" charset="0"/>
                <a:cs typeface="Times New Roman" panose="02020603050405020304" pitchFamily="18" charset="0"/>
              </a:rPr>
              <a:t>correlacional, exploratoria y explicativa .</a:t>
            </a:r>
          </a:p>
        </p:txBody>
      </p:sp>
      <p:sp>
        <p:nvSpPr>
          <p:cNvPr id="17" name="Rectángulo 6">
            <a:extLst>
              <a:ext uri="{FF2B5EF4-FFF2-40B4-BE49-F238E27FC236}">
                <a16:creationId xmlns:a16="http://schemas.microsoft.com/office/drawing/2014/main" id="{460329F7-A235-9B36-8680-618241AA4A9A}"/>
              </a:ext>
            </a:extLst>
          </p:cNvPr>
          <p:cNvSpPr/>
          <p:nvPr/>
        </p:nvSpPr>
        <p:spPr>
          <a:xfrm>
            <a:off x="352782" y="3032811"/>
            <a:ext cx="4165884" cy="822789"/>
          </a:xfrm>
          <a:prstGeom prst="rect">
            <a:avLst/>
          </a:prstGeom>
        </p:spPr>
        <p:txBody>
          <a:bodyPr wrap="none">
            <a:spAutoFit/>
          </a:bodyPr>
          <a:lstStyle/>
          <a:p>
            <a:pPr indent="180340">
              <a:lnSpc>
                <a:spcPct val="200000"/>
              </a:lnSpc>
              <a:spcAft>
                <a:spcPts val="0"/>
              </a:spcAft>
            </a:pPr>
            <a:r>
              <a:rPr lang="es-VE" sz="2800" b="1" dirty="0">
                <a:latin typeface="Times New Roman" panose="02020603050405020304" pitchFamily="18" charset="0"/>
                <a:ea typeface="Times New Roman" panose="02020603050405020304" pitchFamily="18" charset="0"/>
                <a:cs typeface="Times New Roman" panose="02020603050405020304" pitchFamily="18" charset="0"/>
              </a:rPr>
              <a:t>3.5 Población y Muestra</a:t>
            </a:r>
            <a:r>
              <a:rPr lang="es-VE" sz="2800" dirty="0">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18" name="Abrir llave 7">
            <a:extLst>
              <a:ext uri="{FF2B5EF4-FFF2-40B4-BE49-F238E27FC236}">
                <a16:creationId xmlns:a16="http://schemas.microsoft.com/office/drawing/2014/main" id="{1F073600-74D8-C9D2-DBA8-586892B0575B}"/>
              </a:ext>
            </a:extLst>
          </p:cNvPr>
          <p:cNvSpPr/>
          <p:nvPr/>
        </p:nvSpPr>
        <p:spPr>
          <a:xfrm>
            <a:off x="4142000" y="2630802"/>
            <a:ext cx="544798" cy="1764076"/>
          </a:xfrm>
          <a:prstGeom prst="leftBrace">
            <a:avLst>
              <a:gd name="adj1" fmla="val 8333"/>
              <a:gd name="adj2" fmla="val 3874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VE"/>
          </a:p>
        </p:txBody>
      </p:sp>
      <p:sp>
        <p:nvSpPr>
          <p:cNvPr id="19" name="Rectángulo 8">
            <a:extLst>
              <a:ext uri="{FF2B5EF4-FFF2-40B4-BE49-F238E27FC236}">
                <a16:creationId xmlns:a16="http://schemas.microsoft.com/office/drawing/2014/main" id="{A3750DD8-CCB9-F17A-C653-F950CD5DCE7C}"/>
              </a:ext>
            </a:extLst>
          </p:cNvPr>
          <p:cNvSpPr/>
          <p:nvPr/>
        </p:nvSpPr>
        <p:spPr>
          <a:xfrm>
            <a:off x="4407092" y="2284144"/>
            <a:ext cx="2780889" cy="822789"/>
          </a:xfrm>
          <a:prstGeom prst="rect">
            <a:avLst/>
          </a:prstGeom>
        </p:spPr>
        <p:txBody>
          <a:bodyPr wrap="none">
            <a:spAutoFit/>
          </a:bodyPr>
          <a:lstStyle/>
          <a:p>
            <a:pPr indent="180340">
              <a:lnSpc>
                <a:spcPct val="200000"/>
              </a:lnSpc>
              <a:spcAft>
                <a:spcPts val="0"/>
              </a:spcAft>
            </a:pPr>
            <a:r>
              <a:rPr lang="es-VE" sz="2800" b="1" dirty="0">
                <a:latin typeface="Times New Roman" panose="02020603050405020304" pitchFamily="18" charset="0"/>
                <a:ea typeface="Times New Roman" panose="02020603050405020304" pitchFamily="18" charset="0"/>
                <a:cs typeface="Times New Roman" panose="02020603050405020304" pitchFamily="18" charset="0"/>
              </a:rPr>
              <a:t>3.5.1 Población</a:t>
            </a:r>
            <a:r>
              <a:rPr lang="es-VE" sz="2800" dirty="0">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20" name="Rectángulo 9">
            <a:extLst>
              <a:ext uri="{FF2B5EF4-FFF2-40B4-BE49-F238E27FC236}">
                <a16:creationId xmlns:a16="http://schemas.microsoft.com/office/drawing/2014/main" id="{0B405464-C687-040E-2109-58D77DF64D2F}"/>
              </a:ext>
            </a:extLst>
          </p:cNvPr>
          <p:cNvSpPr/>
          <p:nvPr/>
        </p:nvSpPr>
        <p:spPr>
          <a:xfrm>
            <a:off x="7752675" y="1664514"/>
            <a:ext cx="3013803" cy="1815882"/>
          </a:xfrm>
          <a:prstGeom prst="rect">
            <a:avLst/>
          </a:prstGeom>
        </p:spPr>
        <p:txBody>
          <a:bodyPr wrap="square">
            <a:spAutoFit/>
          </a:bodyPr>
          <a:lstStyle/>
          <a:p>
            <a:r>
              <a:rPr lang="es-VE"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Jefe de división. </a:t>
            </a:r>
          </a:p>
          <a:p>
            <a:r>
              <a:rPr lang="es-VE"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 Coordinadores.</a:t>
            </a:r>
          </a:p>
          <a:p>
            <a:r>
              <a:rPr lang="es-VE"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(37) Técnicos.</a:t>
            </a:r>
          </a:p>
          <a:p>
            <a:r>
              <a:rPr lang="es-VE" sz="2800" b="1" dirty="0">
                <a:latin typeface="Times New Roman" panose="02020603050405020304" pitchFamily="18" charset="0"/>
                <a:cs typeface="Times New Roman" panose="02020603050405020304" pitchFamily="18" charset="0"/>
              </a:rPr>
              <a:t>(41 Personas</a:t>
            </a:r>
            <a:r>
              <a:rPr lang="es-VE" b="1" dirty="0">
                <a:latin typeface="Times New Roman" panose="02020603050405020304" pitchFamily="18" charset="0"/>
                <a:cs typeface="Times New Roman" panose="02020603050405020304" pitchFamily="18" charset="0"/>
              </a:rPr>
              <a:t>.</a:t>
            </a:r>
          </a:p>
        </p:txBody>
      </p:sp>
      <p:sp>
        <p:nvSpPr>
          <p:cNvPr id="21" name="Abrir llave 10">
            <a:extLst>
              <a:ext uri="{FF2B5EF4-FFF2-40B4-BE49-F238E27FC236}">
                <a16:creationId xmlns:a16="http://schemas.microsoft.com/office/drawing/2014/main" id="{A41199AB-F188-4642-260A-A7939278BCD1}"/>
              </a:ext>
            </a:extLst>
          </p:cNvPr>
          <p:cNvSpPr/>
          <p:nvPr/>
        </p:nvSpPr>
        <p:spPr>
          <a:xfrm>
            <a:off x="7212400" y="1901894"/>
            <a:ext cx="540275" cy="1605951"/>
          </a:xfrm>
          <a:prstGeom prst="leftBrace">
            <a:avLst>
              <a:gd name="adj1" fmla="val 8333"/>
              <a:gd name="adj2" fmla="val 6504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VE"/>
          </a:p>
        </p:txBody>
      </p:sp>
      <p:sp>
        <p:nvSpPr>
          <p:cNvPr id="22" name="Rectángulo 11">
            <a:extLst>
              <a:ext uri="{FF2B5EF4-FFF2-40B4-BE49-F238E27FC236}">
                <a16:creationId xmlns:a16="http://schemas.microsoft.com/office/drawing/2014/main" id="{01C981BE-1E76-FF88-A7C3-9C472BCA208C}"/>
              </a:ext>
            </a:extLst>
          </p:cNvPr>
          <p:cNvSpPr/>
          <p:nvPr/>
        </p:nvSpPr>
        <p:spPr>
          <a:xfrm>
            <a:off x="4409277" y="3468221"/>
            <a:ext cx="2559675" cy="822789"/>
          </a:xfrm>
          <a:prstGeom prst="rect">
            <a:avLst/>
          </a:prstGeom>
        </p:spPr>
        <p:txBody>
          <a:bodyPr wrap="none">
            <a:spAutoFit/>
          </a:bodyPr>
          <a:lstStyle/>
          <a:p>
            <a:pPr indent="180340">
              <a:lnSpc>
                <a:spcPct val="200000"/>
              </a:lnSpc>
              <a:spcAft>
                <a:spcPts val="0"/>
              </a:spcAft>
            </a:pPr>
            <a:r>
              <a:rPr lang="es-VE" sz="2800" b="1" dirty="0">
                <a:latin typeface="Times New Roman" panose="02020603050405020304" pitchFamily="18" charset="0"/>
                <a:ea typeface="Times New Roman" panose="02020603050405020304" pitchFamily="18" charset="0"/>
                <a:cs typeface="Times New Roman" panose="02020603050405020304" pitchFamily="18" charset="0"/>
              </a:rPr>
              <a:t>3.5.2 Muestra</a:t>
            </a:r>
            <a:r>
              <a:rPr lang="es-VE" sz="2800" dirty="0">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23" name="Abrir llave 12">
            <a:extLst>
              <a:ext uri="{FF2B5EF4-FFF2-40B4-BE49-F238E27FC236}">
                <a16:creationId xmlns:a16="http://schemas.microsoft.com/office/drawing/2014/main" id="{CD01A6C7-EDEA-0E8B-BA94-3134465398BB}"/>
              </a:ext>
            </a:extLst>
          </p:cNvPr>
          <p:cNvSpPr/>
          <p:nvPr/>
        </p:nvSpPr>
        <p:spPr>
          <a:xfrm>
            <a:off x="7187981" y="3756975"/>
            <a:ext cx="544798" cy="755080"/>
          </a:xfrm>
          <a:prstGeom prst="leftBrace">
            <a:avLst>
              <a:gd name="adj1" fmla="val 8333"/>
              <a:gd name="adj2" fmla="val 6627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VE"/>
          </a:p>
        </p:txBody>
      </p:sp>
      <p:sp>
        <p:nvSpPr>
          <p:cNvPr id="24" name="Rectángulo 13">
            <a:extLst>
              <a:ext uri="{FF2B5EF4-FFF2-40B4-BE49-F238E27FC236}">
                <a16:creationId xmlns:a16="http://schemas.microsoft.com/office/drawing/2014/main" id="{38C6FA46-FFAA-E6B7-8704-B1A911F0C96C}"/>
              </a:ext>
            </a:extLst>
          </p:cNvPr>
          <p:cNvSpPr/>
          <p:nvPr/>
        </p:nvSpPr>
        <p:spPr>
          <a:xfrm>
            <a:off x="7752675" y="3889551"/>
            <a:ext cx="1159292" cy="523220"/>
          </a:xfrm>
          <a:prstGeom prst="rect">
            <a:avLst/>
          </a:prstGeom>
        </p:spPr>
        <p:txBody>
          <a:bodyPr wrap="none">
            <a:spAutoFit/>
          </a:bodyPr>
          <a:lstStyle/>
          <a:p>
            <a:r>
              <a:rPr lang="es-VE" sz="2800" dirty="0">
                <a:solidFill>
                  <a:srgbClr val="000000"/>
                </a:solidFill>
                <a:latin typeface="Times New Roman" panose="02020603050405020304" pitchFamily="18" charset="0"/>
                <a:ea typeface="Calibri" panose="020F0502020204030204" pitchFamily="34" charset="0"/>
              </a:rPr>
              <a:t>Censal</a:t>
            </a:r>
            <a:endParaRPr lang="es-VE" sz="2800" dirty="0"/>
          </a:p>
        </p:txBody>
      </p:sp>
      <p:sp>
        <p:nvSpPr>
          <p:cNvPr id="25" name="Rectángulo 19">
            <a:extLst>
              <a:ext uri="{FF2B5EF4-FFF2-40B4-BE49-F238E27FC236}">
                <a16:creationId xmlns:a16="http://schemas.microsoft.com/office/drawing/2014/main" id="{61F9C613-AFA6-B020-0CDD-FCF164B4A68B}"/>
              </a:ext>
            </a:extLst>
          </p:cNvPr>
          <p:cNvSpPr/>
          <p:nvPr/>
        </p:nvSpPr>
        <p:spPr>
          <a:xfrm>
            <a:off x="299349" y="4905511"/>
            <a:ext cx="11083519" cy="2031325"/>
          </a:xfrm>
          <a:prstGeom prst="rect">
            <a:avLst/>
          </a:prstGeom>
        </p:spPr>
        <p:txBody>
          <a:bodyPr wrap="square">
            <a:spAutoFit/>
          </a:bodyPr>
          <a:lstStyle/>
          <a:p>
            <a:pPr indent="359410" algn="just">
              <a:lnSpc>
                <a:spcPct val="150000"/>
              </a:lnSpc>
              <a:spcAft>
                <a:spcPts val="600"/>
              </a:spcAft>
            </a:pPr>
            <a:r>
              <a:rPr lang="es-ES" sz="2800" dirty="0">
                <a:latin typeface="Times New Roman" panose="02020603050405020304" pitchFamily="18" charset="0"/>
                <a:ea typeface="Times New Roman" panose="02020603050405020304" pitchFamily="18" charset="0"/>
              </a:rPr>
              <a:t>Según </a:t>
            </a:r>
            <a:r>
              <a:rPr lang="es-ES" sz="2800" b="1" dirty="0">
                <a:latin typeface="Times New Roman" panose="02020603050405020304" pitchFamily="18" charset="0"/>
                <a:ea typeface="Times New Roman" panose="02020603050405020304" pitchFamily="18" charset="0"/>
              </a:rPr>
              <a:t>Hernández, S. </a:t>
            </a:r>
            <a:r>
              <a:rPr lang="es-ES" sz="2800" dirty="0">
                <a:latin typeface="Times New Roman" panose="02020603050405020304" pitchFamily="18" charset="0"/>
                <a:ea typeface="Times New Roman" panose="02020603050405020304" pitchFamily="18" charset="0"/>
              </a:rPr>
              <a:t>citado en </a:t>
            </a:r>
            <a:r>
              <a:rPr lang="es-ES" sz="2800" b="1" dirty="0">
                <a:latin typeface="Times New Roman" panose="02020603050405020304" pitchFamily="18" charset="0"/>
                <a:ea typeface="Times New Roman" panose="02020603050405020304" pitchFamily="18" charset="0"/>
              </a:rPr>
              <a:t>Castro, M. </a:t>
            </a:r>
            <a:r>
              <a:rPr lang="es-ES" sz="2800" dirty="0">
                <a:latin typeface="Times New Roman" panose="02020603050405020304" pitchFamily="18" charset="0"/>
                <a:ea typeface="Times New Roman" panose="02020603050405020304" pitchFamily="18" charset="0"/>
              </a:rPr>
              <a:t>(2003), expresa que “si la</a:t>
            </a:r>
            <a:r>
              <a:rPr lang="es-ES" sz="2800" spc="-335" dirty="0">
                <a:latin typeface="Times New Roman" panose="02020603050405020304" pitchFamily="18" charset="0"/>
                <a:ea typeface="Times New Roman" panose="02020603050405020304" pitchFamily="18" charset="0"/>
              </a:rPr>
              <a:t> </a:t>
            </a:r>
            <a:r>
              <a:rPr lang="es-ES" sz="2800" dirty="0">
                <a:latin typeface="Times New Roman" panose="02020603050405020304" pitchFamily="18" charset="0"/>
                <a:ea typeface="Times New Roman" panose="02020603050405020304" pitchFamily="18" charset="0"/>
              </a:rPr>
              <a:t>población</a:t>
            </a:r>
            <a:r>
              <a:rPr lang="es-ES" sz="2800" spc="-15" dirty="0">
                <a:latin typeface="Times New Roman" panose="02020603050405020304" pitchFamily="18" charset="0"/>
                <a:ea typeface="Times New Roman" panose="02020603050405020304" pitchFamily="18" charset="0"/>
              </a:rPr>
              <a:t> </a:t>
            </a:r>
            <a:r>
              <a:rPr lang="es-ES" sz="2800" dirty="0">
                <a:latin typeface="Times New Roman" panose="02020603050405020304" pitchFamily="18" charset="0"/>
                <a:ea typeface="Times New Roman" panose="02020603050405020304" pitchFamily="18" charset="0"/>
              </a:rPr>
              <a:t>es</a:t>
            </a:r>
            <a:r>
              <a:rPr lang="es-ES" sz="2800" spc="-10" dirty="0">
                <a:latin typeface="Times New Roman" panose="02020603050405020304" pitchFamily="18" charset="0"/>
                <a:ea typeface="Times New Roman" panose="02020603050405020304" pitchFamily="18" charset="0"/>
              </a:rPr>
              <a:t> </a:t>
            </a:r>
            <a:r>
              <a:rPr lang="es-ES" sz="2800" dirty="0">
                <a:latin typeface="Times New Roman" panose="02020603050405020304" pitchFamily="18" charset="0"/>
                <a:ea typeface="Times New Roman" panose="02020603050405020304" pitchFamily="18" charset="0"/>
              </a:rPr>
              <a:t>menor</a:t>
            </a:r>
            <a:r>
              <a:rPr lang="es-ES" sz="2800" spc="-30" dirty="0">
                <a:latin typeface="Times New Roman" panose="02020603050405020304" pitchFamily="18" charset="0"/>
                <a:ea typeface="Times New Roman" panose="02020603050405020304" pitchFamily="18" charset="0"/>
              </a:rPr>
              <a:t> </a:t>
            </a:r>
            <a:r>
              <a:rPr lang="es-ES" sz="2800" dirty="0">
                <a:latin typeface="Times New Roman" panose="02020603050405020304" pitchFamily="18" charset="0"/>
                <a:ea typeface="Times New Roman" panose="02020603050405020304" pitchFamily="18" charset="0"/>
              </a:rPr>
              <a:t>a</a:t>
            </a:r>
            <a:r>
              <a:rPr lang="es-ES" sz="2800" spc="-30" dirty="0">
                <a:latin typeface="Times New Roman" panose="02020603050405020304" pitchFamily="18" charset="0"/>
                <a:ea typeface="Times New Roman" panose="02020603050405020304" pitchFamily="18" charset="0"/>
              </a:rPr>
              <a:t> </a:t>
            </a:r>
            <a:r>
              <a:rPr lang="es-ES" sz="2800" dirty="0">
                <a:latin typeface="Times New Roman" panose="02020603050405020304" pitchFamily="18" charset="0"/>
                <a:ea typeface="Times New Roman" panose="02020603050405020304" pitchFamily="18" charset="0"/>
              </a:rPr>
              <a:t>cincuenta</a:t>
            </a:r>
            <a:r>
              <a:rPr lang="es-ES" sz="2800" spc="-15" dirty="0">
                <a:latin typeface="Times New Roman" panose="02020603050405020304" pitchFamily="18" charset="0"/>
                <a:ea typeface="Times New Roman" panose="02020603050405020304" pitchFamily="18" charset="0"/>
              </a:rPr>
              <a:t> </a:t>
            </a:r>
            <a:r>
              <a:rPr lang="es-ES" sz="2800" dirty="0">
                <a:latin typeface="Times New Roman" panose="02020603050405020304" pitchFamily="18" charset="0"/>
                <a:ea typeface="Times New Roman" panose="02020603050405020304" pitchFamily="18" charset="0"/>
              </a:rPr>
              <a:t>(50)</a:t>
            </a:r>
            <a:r>
              <a:rPr lang="es-ES" sz="2800" spc="-30" dirty="0">
                <a:latin typeface="Times New Roman" panose="02020603050405020304" pitchFamily="18" charset="0"/>
                <a:ea typeface="Times New Roman" panose="02020603050405020304" pitchFamily="18" charset="0"/>
              </a:rPr>
              <a:t> </a:t>
            </a:r>
            <a:r>
              <a:rPr lang="es-ES" sz="2800" dirty="0">
                <a:latin typeface="Times New Roman" panose="02020603050405020304" pitchFamily="18" charset="0"/>
                <a:ea typeface="Times New Roman" panose="02020603050405020304" pitchFamily="18" charset="0"/>
              </a:rPr>
              <a:t>individuos,</a:t>
            </a:r>
            <a:r>
              <a:rPr lang="es-ES" sz="2800" spc="-20" dirty="0">
                <a:latin typeface="Times New Roman" panose="02020603050405020304" pitchFamily="18" charset="0"/>
                <a:ea typeface="Times New Roman" panose="02020603050405020304" pitchFamily="18" charset="0"/>
              </a:rPr>
              <a:t> </a:t>
            </a:r>
            <a:r>
              <a:rPr lang="es-ES" sz="2800" dirty="0">
                <a:latin typeface="Times New Roman" panose="02020603050405020304" pitchFamily="18" charset="0"/>
                <a:ea typeface="Times New Roman" panose="02020603050405020304" pitchFamily="18" charset="0"/>
              </a:rPr>
              <a:t>la</a:t>
            </a:r>
            <a:r>
              <a:rPr lang="es-ES" sz="2800" spc="-30" dirty="0">
                <a:latin typeface="Times New Roman" panose="02020603050405020304" pitchFamily="18" charset="0"/>
                <a:ea typeface="Times New Roman" panose="02020603050405020304" pitchFamily="18" charset="0"/>
              </a:rPr>
              <a:t> </a:t>
            </a:r>
            <a:r>
              <a:rPr lang="es-ES" sz="2800" dirty="0">
                <a:latin typeface="Times New Roman" panose="02020603050405020304" pitchFamily="18" charset="0"/>
                <a:ea typeface="Times New Roman" panose="02020603050405020304" pitchFamily="18" charset="0"/>
              </a:rPr>
              <a:t>población</a:t>
            </a:r>
            <a:r>
              <a:rPr lang="es-ES" sz="2800" spc="-10" dirty="0">
                <a:latin typeface="Times New Roman" panose="02020603050405020304" pitchFamily="18" charset="0"/>
                <a:ea typeface="Times New Roman" panose="02020603050405020304" pitchFamily="18" charset="0"/>
              </a:rPr>
              <a:t> </a:t>
            </a:r>
            <a:r>
              <a:rPr lang="es-ES" sz="2800" dirty="0">
                <a:latin typeface="Times New Roman" panose="02020603050405020304" pitchFamily="18" charset="0"/>
                <a:ea typeface="Times New Roman" panose="02020603050405020304" pitchFamily="18" charset="0"/>
              </a:rPr>
              <a:t>es</a:t>
            </a:r>
            <a:r>
              <a:rPr lang="es-ES" sz="2800" spc="-30" dirty="0">
                <a:latin typeface="Times New Roman" panose="02020603050405020304" pitchFamily="18" charset="0"/>
                <a:ea typeface="Times New Roman" panose="02020603050405020304" pitchFamily="18" charset="0"/>
              </a:rPr>
              <a:t> </a:t>
            </a:r>
            <a:r>
              <a:rPr lang="es-ES" sz="2800" dirty="0">
                <a:latin typeface="Times New Roman" panose="02020603050405020304" pitchFamily="18" charset="0"/>
                <a:ea typeface="Times New Roman" panose="02020603050405020304" pitchFamily="18" charset="0"/>
              </a:rPr>
              <a:t>igual</a:t>
            </a:r>
            <a:r>
              <a:rPr lang="es-ES" sz="2800" spc="-10" dirty="0">
                <a:latin typeface="Times New Roman" panose="02020603050405020304" pitchFamily="18" charset="0"/>
                <a:ea typeface="Times New Roman" panose="02020603050405020304" pitchFamily="18" charset="0"/>
              </a:rPr>
              <a:t> </a:t>
            </a:r>
            <a:r>
              <a:rPr lang="es-ES" sz="2800" dirty="0">
                <a:latin typeface="Times New Roman" panose="02020603050405020304" pitchFamily="18" charset="0"/>
                <a:ea typeface="Times New Roman" panose="02020603050405020304" pitchFamily="18" charset="0"/>
              </a:rPr>
              <a:t>a</a:t>
            </a:r>
            <a:r>
              <a:rPr lang="es-ES" sz="2800" spc="-35" dirty="0">
                <a:latin typeface="Times New Roman" panose="02020603050405020304" pitchFamily="18" charset="0"/>
                <a:ea typeface="Times New Roman" panose="02020603050405020304" pitchFamily="18" charset="0"/>
              </a:rPr>
              <a:t> </a:t>
            </a:r>
            <a:r>
              <a:rPr lang="es-ES" sz="2800" dirty="0">
                <a:latin typeface="Times New Roman" panose="02020603050405020304" pitchFamily="18" charset="0"/>
                <a:ea typeface="Times New Roman" panose="02020603050405020304" pitchFamily="18" charset="0"/>
              </a:rPr>
              <a:t>la</a:t>
            </a:r>
            <a:r>
              <a:rPr lang="es-ES" sz="2800" spc="-335" dirty="0">
                <a:latin typeface="Times New Roman" panose="02020603050405020304" pitchFamily="18" charset="0"/>
                <a:ea typeface="Times New Roman" panose="02020603050405020304" pitchFamily="18" charset="0"/>
              </a:rPr>
              <a:t> </a:t>
            </a:r>
            <a:r>
              <a:rPr lang="es-ES" sz="2800" dirty="0">
                <a:latin typeface="Times New Roman" panose="02020603050405020304" pitchFamily="18" charset="0"/>
                <a:ea typeface="Times New Roman" panose="02020603050405020304" pitchFamily="18" charset="0"/>
              </a:rPr>
              <a:t>muestra”</a:t>
            </a:r>
            <a:r>
              <a:rPr lang="es-ES" sz="2800" spc="-5" dirty="0">
                <a:latin typeface="Times New Roman" panose="02020603050405020304" pitchFamily="18" charset="0"/>
                <a:ea typeface="Times New Roman" panose="02020603050405020304" pitchFamily="18" charset="0"/>
              </a:rPr>
              <a:t> </a:t>
            </a:r>
            <a:r>
              <a:rPr lang="es-ES" sz="2800" dirty="0">
                <a:latin typeface="Times New Roman" panose="02020603050405020304" pitchFamily="18" charset="0"/>
                <a:ea typeface="Times New Roman" panose="02020603050405020304" pitchFamily="18" charset="0"/>
              </a:rPr>
              <a:t>(p.69).</a:t>
            </a:r>
            <a:endParaRPr lang="es-VE" sz="2800" dirty="0">
              <a:latin typeface="Times New Roman" panose="02020603050405020304" pitchFamily="18" charset="0"/>
              <a:ea typeface="Times New Roman" panose="02020603050405020304" pitchFamily="18" charset="0"/>
            </a:endParaRPr>
          </a:p>
        </p:txBody>
      </p:sp>
      <p:sp>
        <p:nvSpPr>
          <p:cNvPr id="26" name="Rectángulo 20">
            <a:extLst>
              <a:ext uri="{FF2B5EF4-FFF2-40B4-BE49-F238E27FC236}">
                <a16:creationId xmlns:a16="http://schemas.microsoft.com/office/drawing/2014/main" id="{DCD07837-1FD1-1959-F3E2-221F24DE0D15}"/>
              </a:ext>
            </a:extLst>
          </p:cNvPr>
          <p:cNvSpPr/>
          <p:nvPr/>
        </p:nvSpPr>
        <p:spPr>
          <a:xfrm>
            <a:off x="467664" y="5228036"/>
            <a:ext cx="6096000" cy="1307537"/>
          </a:xfrm>
          <a:prstGeom prst="rect">
            <a:avLst/>
          </a:prstGeom>
        </p:spPr>
        <p:txBody>
          <a:bodyPr>
            <a:spAutoFit/>
          </a:bodyPr>
          <a:lstStyle/>
          <a:p>
            <a:pPr marL="0" lvl="1" indent="180340">
              <a:lnSpc>
                <a:spcPct val="150000"/>
              </a:lnSpc>
            </a:pPr>
            <a:r>
              <a:rPr lang="es-VE" sz="2800" b="1" dirty="0">
                <a:latin typeface="Times New Roman" panose="02020603050405020304" pitchFamily="18" charset="0"/>
                <a:ea typeface="Times New Roman" panose="02020603050405020304" pitchFamily="18" charset="0"/>
                <a:cs typeface="Times New Roman" panose="02020603050405020304" pitchFamily="18" charset="0"/>
              </a:rPr>
              <a:t>3.6 </a:t>
            </a:r>
            <a:r>
              <a:rPr lang="es-VE" sz="2800" b="1" dirty="0">
                <a:latin typeface="Times New Roman" panose="02020603050405020304" pitchFamily="18" charset="0"/>
                <a:cs typeface="Times New Roman" panose="02020603050405020304" pitchFamily="18" charset="0"/>
              </a:rPr>
              <a:t> Técnicas e Instrumentos de Recolección de Datos</a:t>
            </a:r>
            <a:r>
              <a:rPr lang="es-VE" sz="2800" dirty="0">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27" name="Rectángulo 21">
            <a:extLst>
              <a:ext uri="{FF2B5EF4-FFF2-40B4-BE49-F238E27FC236}">
                <a16:creationId xmlns:a16="http://schemas.microsoft.com/office/drawing/2014/main" id="{3F68F786-8A65-18DE-C6FE-F6979C63112B}"/>
              </a:ext>
            </a:extLst>
          </p:cNvPr>
          <p:cNvSpPr/>
          <p:nvPr/>
        </p:nvSpPr>
        <p:spPr>
          <a:xfrm>
            <a:off x="6365254" y="5288384"/>
            <a:ext cx="4383800" cy="954107"/>
          </a:xfrm>
          <a:prstGeom prst="rect">
            <a:avLst/>
          </a:prstGeom>
        </p:spPr>
        <p:txBody>
          <a:bodyPr wrap="square">
            <a:spAutoFit/>
          </a:bodyPr>
          <a:lstStyle/>
          <a:p>
            <a:r>
              <a:rPr lang="es-MX" sz="2800" dirty="0">
                <a:solidFill>
                  <a:srgbClr val="000000"/>
                </a:solidFill>
                <a:latin typeface="Times New Roman" panose="02020603050405020304" pitchFamily="18" charset="0"/>
                <a:ea typeface="Calibri" panose="020F0502020204030204" pitchFamily="34" charset="0"/>
              </a:rPr>
              <a:t>Técnica de la encuesta </a:t>
            </a:r>
          </a:p>
          <a:p>
            <a:r>
              <a:rPr lang="es-MX" sz="2800" dirty="0">
                <a:solidFill>
                  <a:srgbClr val="000000"/>
                </a:solidFill>
                <a:latin typeface="Times New Roman" panose="02020603050405020304" pitchFamily="18" charset="0"/>
                <a:ea typeface="Calibri" panose="020F0502020204030204" pitchFamily="34" charset="0"/>
              </a:rPr>
              <a:t> Instrumento el cuestionario, </a:t>
            </a:r>
          </a:p>
        </p:txBody>
      </p:sp>
      <p:sp>
        <p:nvSpPr>
          <p:cNvPr id="28" name="Abrir llave 22">
            <a:extLst>
              <a:ext uri="{FF2B5EF4-FFF2-40B4-BE49-F238E27FC236}">
                <a16:creationId xmlns:a16="http://schemas.microsoft.com/office/drawing/2014/main" id="{110B1BEA-DE28-3E11-E60F-5CFF1383C51A}"/>
              </a:ext>
            </a:extLst>
          </p:cNvPr>
          <p:cNvSpPr/>
          <p:nvPr/>
        </p:nvSpPr>
        <p:spPr>
          <a:xfrm>
            <a:off x="5532010" y="5487411"/>
            <a:ext cx="544798" cy="755080"/>
          </a:xfrm>
          <a:prstGeom prst="leftBrace">
            <a:avLst>
              <a:gd name="adj1" fmla="val 8333"/>
              <a:gd name="adj2" fmla="val 6627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VE"/>
          </a:p>
        </p:txBody>
      </p:sp>
      <p:sp>
        <p:nvSpPr>
          <p:cNvPr id="29" name="Rectángulo 23">
            <a:extLst>
              <a:ext uri="{FF2B5EF4-FFF2-40B4-BE49-F238E27FC236}">
                <a16:creationId xmlns:a16="http://schemas.microsoft.com/office/drawing/2014/main" id="{51D3FF54-E8FB-E6A7-29E7-65C0BC8935BC}"/>
              </a:ext>
            </a:extLst>
          </p:cNvPr>
          <p:cNvSpPr/>
          <p:nvPr/>
        </p:nvSpPr>
        <p:spPr>
          <a:xfrm>
            <a:off x="630068" y="5239372"/>
            <a:ext cx="11094576" cy="1384995"/>
          </a:xfrm>
          <a:prstGeom prst="rect">
            <a:avLst/>
          </a:prstGeom>
        </p:spPr>
        <p:txBody>
          <a:bodyPr wrap="square">
            <a:spAutoFit/>
          </a:bodyPr>
          <a:lstStyle/>
          <a:p>
            <a:pPr>
              <a:lnSpc>
                <a:spcPct val="150000"/>
              </a:lnSpc>
            </a:pPr>
            <a:r>
              <a:rPr lang="es-VE" sz="2800" dirty="0">
                <a:solidFill>
                  <a:srgbClr val="000000"/>
                </a:solidFill>
                <a:latin typeface="Times New Roman" panose="02020603050405020304" pitchFamily="18" charset="0"/>
                <a:ea typeface="Calibri" panose="020F0502020204030204" pitchFamily="34" charset="0"/>
              </a:rPr>
              <a:t>Palella y Martins (2006) la muestra censal consiste en “abarcar la totalidad de la población”. (p.116).</a:t>
            </a:r>
            <a:endParaRPr lang="es-VE" sz="2800" dirty="0"/>
          </a:p>
        </p:txBody>
      </p:sp>
      <p:sp>
        <p:nvSpPr>
          <p:cNvPr id="32" name="Rectángulo 4">
            <a:extLst>
              <a:ext uri="{FF2B5EF4-FFF2-40B4-BE49-F238E27FC236}">
                <a16:creationId xmlns:a16="http://schemas.microsoft.com/office/drawing/2014/main" id="{F16B25A9-A399-9DAD-757C-39E356D5D31D}"/>
              </a:ext>
            </a:extLst>
          </p:cNvPr>
          <p:cNvSpPr/>
          <p:nvPr/>
        </p:nvSpPr>
        <p:spPr>
          <a:xfrm>
            <a:off x="235175" y="3467993"/>
            <a:ext cx="4532010" cy="822789"/>
          </a:xfrm>
          <a:prstGeom prst="rect">
            <a:avLst/>
          </a:prstGeom>
        </p:spPr>
        <p:txBody>
          <a:bodyPr wrap="none">
            <a:spAutoFit/>
          </a:bodyPr>
          <a:lstStyle/>
          <a:p>
            <a:pPr marL="0" lvl="1" indent="180340">
              <a:lnSpc>
                <a:spcPct val="200000"/>
              </a:lnSpc>
            </a:pPr>
            <a:r>
              <a:rPr lang="es-VE" sz="2800" b="1" dirty="0">
                <a:latin typeface="Times New Roman" panose="02020603050405020304" pitchFamily="18" charset="0"/>
                <a:ea typeface="Times New Roman" panose="02020603050405020304" pitchFamily="18" charset="0"/>
                <a:cs typeface="Times New Roman" panose="02020603050405020304" pitchFamily="18" charset="0"/>
              </a:rPr>
              <a:t>3.7 </a:t>
            </a:r>
            <a:r>
              <a:rPr lang="es-VE" sz="2800" b="1" dirty="0">
                <a:latin typeface="Times New Roman" panose="02020603050405020304" pitchFamily="18" charset="0"/>
                <a:cs typeface="Times New Roman" panose="02020603050405020304" pitchFamily="18" charset="0"/>
              </a:rPr>
              <a:t> Validez y </a:t>
            </a:r>
            <a:r>
              <a:rPr lang="es-VE" sz="2800" dirty="0">
                <a:latin typeface="Times New Roman" panose="02020603050405020304" pitchFamily="18" charset="0"/>
                <a:cs typeface="Times New Roman" panose="02020603050405020304" pitchFamily="18" charset="0"/>
              </a:rPr>
              <a:t>Confiabilidad</a:t>
            </a:r>
            <a:r>
              <a:rPr lang="es-VE" sz="2800" dirty="0">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33" name="Rectángulo 5">
            <a:extLst>
              <a:ext uri="{FF2B5EF4-FFF2-40B4-BE49-F238E27FC236}">
                <a16:creationId xmlns:a16="http://schemas.microsoft.com/office/drawing/2014/main" id="{4B660ABA-D57E-D30C-AD63-C01E7DB8CBA9}"/>
              </a:ext>
            </a:extLst>
          </p:cNvPr>
          <p:cNvSpPr/>
          <p:nvPr/>
        </p:nvSpPr>
        <p:spPr>
          <a:xfrm>
            <a:off x="5284388" y="3170904"/>
            <a:ext cx="4904612" cy="661207"/>
          </a:xfrm>
          <a:prstGeom prst="rect">
            <a:avLst/>
          </a:prstGeom>
        </p:spPr>
        <p:txBody>
          <a:bodyPr wrap="none">
            <a:spAutoFit/>
          </a:bodyPr>
          <a:lstStyle/>
          <a:p>
            <a:pPr>
              <a:lnSpc>
                <a:spcPct val="150000"/>
              </a:lnSpc>
            </a:pPr>
            <a:r>
              <a:rPr lang="es-VE"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Validez</a:t>
            </a:r>
            <a:r>
              <a:rPr lang="es-VE"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Pronostiquen lo deseado</a:t>
            </a:r>
          </a:p>
        </p:txBody>
      </p:sp>
      <p:sp>
        <p:nvSpPr>
          <p:cNvPr id="34" name="Abrir llave 10">
            <a:extLst>
              <a:ext uri="{FF2B5EF4-FFF2-40B4-BE49-F238E27FC236}">
                <a16:creationId xmlns:a16="http://schemas.microsoft.com/office/drawing/2014/main" id="{F010C15D-4B77-E454-269F-42C824549995}"/>
              </a:ext>
            </a:extLst>
          </p:cNvPr>
          <p:cNvSpPr/>
          <p:nvPr/>
        </p:nvSpPr>
        <p:spPr>
          <a:xfrm>
            <a:off x="4537391" y="3199084"/>
            <a:ext cx="746997" cy="1357607"/>
          </a:xfrm>
          <a:prstGeom prst="leftBrace">
            <a:avLst>
              <a:gd name="adj1" fmla="val 8333"/>
              <a:gd name="adj2" fmla="val 3394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VE"/>
          </a:p>
        </p:txBody>
      </p:sp>
      <p:sp>
        <p:nvSpPr>
          <p:cNvPr id="35" name="Rectángulo 6">
            <a:extLst>
              <a:ext uri="{FF2B5EF4-FFF2-40B4-BE49-F238E27FC236}">
                <a16:creationId xmlns:a16="http://schemas.microsoft.com/office/drawing/2014/main" id="{2B7DB714-4BEB-B195-94FC-CB460EFC4379}"/>
              </a:ext>
            </a:extLst>
          </p:cNvPr>
          <p:cNvSpPr/>
          <p:nvPr/>
        </p:nvSpPr>
        <p:spPr>
          <a:xfrm>
            <a:off x="5284388" y="4151483"/>
            <a:ext cx="6638292" cy="523220"/>
          </a:xfrm>
          <a:prstGeom prst="rect">
            <a:avLst/>
          </a:prstGeom>
        </p:spPr>
        <p:txBody>
          <a:bodyPr wrap="none">
            <a:spAutoFit/>
          </a:bodyPr>
          <a:lstStyle/>
          <a:p>
            <a:r>
              <a:rPr lang="es-VE" sz="2800" b="1" dirty="0">
                <a:solidFill>
                  <a:srgbClr val="000000"/>
                </a:solidFill>
                <a:latin typeface="Times New Roman" panose="02020603050405020304" pitchFamily="18" charset="0"/>
                <a:ea typeface="Calibri" panose="020F0502020204030204" pitchFamily="34" charset="0"/>
              </a:rPr>
              <a:t>Confiabilidad </a:t>
            </a:r>
            <a:r>
              <a:rPr lang="es-VE" sz="2800" dirty="0">
                <a:solidFill>
                  <a:srgbClr val="000000"/>
                </a:solidFill>
                <a:latin typeface="Times New Roman" panose="02020603050405020304" pitchFamily="18" charset="0"/>
                <a:ea typeface="Calibri" panose="020F0502020204030204" pitchFamily="34" charset="0"/>
              </a:rPr>
              <a:t>coeficiente alfa de </a:t>
            </a:r>
            <a:r>
              <a:rPr lang="es-VE" sz="2800" b="1" dirty="0">
                <a:solidFill>
                  <a:srgbClr val="000000"/>
                </a:solidFill>
                <a:latin typeface="Times New Roman" panose="02020603050405020304" pitchFamily="18" charset="0"/>
                <a:ea typeface="Calibri" panose="020F0502020204030204" pitchFamily="34" charset="0"/>
              </a:rPr>
              <a:t>Cronbach</a:t>
            </a:r>
            <a:endParaRPr lang="es-VE" sz="2800" b="1" dirty="0"/>
          </a:p>
        </p:txBody>
      </p:sp>
      <p:sp>
        <p:nvSpPr>
          <p:cNvPr id="39" name="Rectángulo 13">
            <a:extLst>
              <a:ext uri="{FF2B5EF4-FFF2-40B4-BE49-F238E27FC236}">
                <a16:creationId xmlns:a16="http://schemas.microsoft.com/office/drawing/2014/main" id="{4754208B-8A1C-1B90-997D-DD7B0F2FD485}"/>
              </a:ext>
            </a:extLst>
          </p:cNvPr>
          <p:cNvSpPr/>
          <p:nvPr/>
        </p:nvSpPr>
        <p:spPr>
          <a:xfrm>
            <a:off x="82801" y="2267276"/>
            <a:ext cx="3883755" cy="1953868"/>
          </a:xfrm>
          <a:prstGeom prst="rect">
            <a:avLst/>
          </a:prstGeom>
        </p:spPr>
        <p:txBody>
          <a:bodyPr wrap="none">
            <a:spAutoFit/>
          </a:bodyPr>
          <a:lstStyle/>
          <a:p>
            <a:pPr marL="0" lvl="1" indent="180340">
              <a:lnSpc>
                <a:spcPct val="150000"/>
              </a:lnSpc>
            </a:pPr>
            <a:r>
              <a:rPr lang="es-VE" sz="2800" b="1" dirty="0">
                <a:latin typeface="Times New Roman" panose="02020603050405020304" pitchFamily="18" charset="0"/>
                <a:cs typeface="Times New Roman" panose="02020603050405020304" pitchFamily="18" charset="0"/>
              </a:rPr>
              <a:t> </a:t>
            </a:r>
            <a:r>
              <a:rPr lang="es-VE" sz="2800" b="1" dirty="0">
                <a:latin typeface="Times New Roman" panose="02020603050405020304" pitchFamily="18" charset="0"/>
                <a:ea typeface="Times New Roman" panose="02020603050405020304" pitchFamily="18" charset="0"/>
                <a:cs typeface="Times New Roman" panose="02020603050405020304" pitchFamily="18" charset="0"/>
              </a:rPr>
              <a:t>3.8 Herramientas de</a:t>
            </a:r>
          </a:p>
          <a:p>
            <a:pPr marL="0" lvl="1" indent="180340">
              <a:lnSpc>
                <a:spcPct val="150000"/>
              </a:lnSpc>
            </a:pPr>
            <a:r>
              <a:rPr lang="es-VE" sz="2800" b="1" dirty="0">
                <a:latin typeface="Times New Roman" panose="02020603050405020304" pitchFamily="18" charset="0"/>
                <a:ea typeface="Times New Roman" panose="02020603050405020304" pitchFamily="18" charset="0"/>
                <a:cs typeface="Times New Roman" panose="02020603050405020304" pitchFamily="18" charset="0"/>
              </a:rPr>
              <a:t>      Procesamiento</a:t>
            </a:r>
          </a:p>
          <a:p>
            <a:pPr marL="0" lvl="1" indent="180340">
              <a:lnSpc>
                <a:spcPct val="150000"/>
              </a:lnSpc>
            </a:pPr>
            <a:r>
              <a:rPr lang="es-VE" sz="2800" b="1" dirty="0">
                <a:latin typeface="Times New Roman" panose="02020603050405020304" pitchFamily="18" charset="0"/>
                <a:ea typeface="Times New Roman" panose="02020603050405020304" pitchFamily="18" charset="0"/>
                <a:cs typeface="Times New Roman" panose="02020603050405020304" pitchFamily="18" charset="0"/>
              </a:rPr>
              <a:t>       y </a:t>
            </a:r>
            <a:r>
              <a:rPr lang="es-VE" sz="2800" dirty="0">
                <a:latin typeface="Times New Roman" panose="02020603050405020304" pitchFamily="18" charset="0"/>
                <a:ea typeface="Times New Roman" panose="02020603050405020304" pitchFamily="18" charset="0"/>
                <a:cs typeface="Times New Roman" panose="02020603050405020304" pitchFamily="18" charset="0"/>
              </a:rPr>
              <a:t>Análisis de Datos.</a:t>
            </a:r>
          </a:p>
        </p:txBody>
      </p:sp>
      <p:sp>
        <p:nvSpPr>
          <p:cNvPr id="40" name="Abrir llave 14">
            <a:extLst>
              <a:ext uri="{FF2B5EF4-FFF2-40B4-BE49-F238E27FC236}">
                <a16:creationId xmlns:a16="http://schemas.microsoft.com/office/drawing/2014/main" id="{5022CBE6-7351-3AE8-9A62-87851859EED5}"/>
              </a:ext>
            </a:extLst>
          </p:cNvPr>
          <p:cNvSpPr/>
          <p:nvPr/>
        </p:nvSpPr>
        <p:spPr>
          <a:xfrm>
            <a:off x="4102297" y="3060041"/>
            <a:ext cx="544798" cy="1686883"/>
          </a:xfrm>
          <a:prstGeom prst="leftBrace">
            <a:avLst>
              <a:gd name="adj1" fmla="val 8333"/>
              <a:gd name="adj2" fmla="val 3394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VE"/>
          </a:p>
        </p:txBody>
      </p:sp>
      <p:sp>
        <p:nvSpPr>
          <p:cNvPr id="41" name="Rectángulo 19">
            <a:extLst>
              <a:ext uri="{FF2B5EF4-FFF2-40B4-BE49-F238E27FC236}">
                <a16:creationId xmlns:a16="http://schemas.microsoft.com/office/drawing/2014/main" id="{3167CADC-B431-C87A-DFFC-5F5CACF8312A}"/>
              </a:ext>
            </a:extLst>
          </p:cNvPr>
          <p:cNvSpPr/>
          <p:nvPr/>
        </p:nvSpPr>
        <p:spPr>
          <a:xfrm>
            <a:off x="4439326" y="2742787"/>
            <a:ext cx="8376049" cy="2031325"/>
          </a:xfrm>
          <a:prstGeom prst="rect">
            <a:avLst/>
          </a:prstGeom>
        </p:spPr>
        <p:txBody>
          <a:bodyPr wrap="square">
            <a:spAutoFit/>
          </a:bodyPr>
          <a:lstStyle/>
          <a:p>
            <a:pPr marL="342900" indent="-342900">
              <a:lnSpc>
                <a:spcPct val="150000"/>
              </a:lnSpc>
              <a:buAutoNum type="arabicPeriod"/>
            </a:pPr>
            <a:r>
              <a:rPr lang="es-VE" sz="2800" dirty="0">
                <a:latin typeface="Times New Roman" panose="02020603050405020304" pitchFamily="18" charset="0"/>
                <a:cs typeface="Times New Roman" panose="02020603050405020304" pitchFamily="18" charset="0"/>
              </a:rPr>
              <a:t>El </a:t>
            </a:r>
            <a:r>
              <a:rPr lang="es-VE" sz="2800" b="1" dirty="0">
                <a:latin typeface="Times New Roman" panose="02020603050405020304" pitchFamily="18" charset="0"/>
                <a:cs typeface="Times New Roman" panose="02020603050405020304" pitchFamily="18" charset="0"/>
              </a:rPr>
              <a:t>instrumento psicometrico</a:t>
            </a:r>
            <a:r>
              <a:rPr lang="es-VE" sz="2800" dirty="0">
                <a:latin typeface="Times New Roman" panose="02020603050405020304" pitchFamily="18" charset="0"/>
                <a:cs typeface="Times New Roman" panose="02020603050405020304" pitchFamily="18" charset="0"/>
              </a:rPr>
              <a:t> Rensis Likert.</a:t>
            </a:r>
          </a:p>
          <a:p>
            <a:pPr marL="342900" indent="-342900">
              <a:lnSpc>
                <a:spcPct val="150000"/>
              </a:lnSpc>
              <a:buAutoNum type="arabicPeriod"/>
            </a:pPr>
            <a:r>
              <a:rPr lang="es-VE" sz="2800" b="1" dirty="0">
                <a:latin typeface="Times New Roman" panose="02020603050405020304" pitchFamily="18" charset="0"/>
                <a:cs typeface="Times New Roman" panose="02020603050405020304" pitchFamily="18" charset="0"/>
              </a:rPr>
              <a:t>SPSS</a:t>
            </a:r>
            <a:r>
              <a:rPr lang="es-VE" sz="2800" dirty="0">
                <a:latin typeface="Times New Roman" panose="02020603050405020304" pitchFamily="18" charset="0"/>
                <a:cs typeface="Times New Roman" panose="02020603050405020304" pitchFamily="18" charset="0"/>
              </a:rPr>
              <a:t> o software estadístico para las </a:t>
            </a:r>
          </a:p>
          <a:p>
            <a:pPr>
              <a:lnSpc>
                <a:spcPct val="150000"/>
              </a:lnSpc>
            </a:pPr>
            <a:r>
              <a:rPr lang="es-VE" sz="2800" dirty="0">
                <a:latin typeface="Times New Roman" panose="02020603050405020304" pitchFamily="18" charset="0"/>
                <a:cs typeface="Times New Roman" panose="02020603050405020304" pitchFamily="18" charset="0"/>
              </a:rPr>
              <a:t>    ciencias sociales</a:t>
            </a:r>
            <a:endParaRPr lang="es-VE" sz="2800" dirty="0"/>
          </a:p>
        </p:txBody>
      </p:sp>
      <p:sp>
        <p:nvSpPr>
          <p:cNvPr id="42" name="Rectángulo 4">
            <a:extLst>
              <a:ext uri="{FF2B5EF4-FFF2-40B4-BE49-F238E27FC236}">
                <a16:creationId xmlns:a16="http://schemas.microsoft.com/office/drawing/2014/main" id="{DB09D65F-23CE-3376-5B17-DD786930F0C4}"/>
              </a:ext>
            </a:extLst>
          </p:cNvPr>
          <p:cNvSpPr/>
          <p:nvPr/>
        </p:nvSpPr>
        <p:spPr>
          <a:xfrm>
            <a:off x="206027" y="1738375"/>
            <a:ext cx="6272166" cy="822789"/>
          </a:xfrm>
          <a:prstGeom prst="rect">
            <a:avLst/>
          </a:prstGeom>
        </p:spPr>
        <p:txBody>
          <a:bodyPr wrap="none">
            <a:spAutoFit/>
          </a:bodyPr>
          <a:lstStyle/>
          <a:p>
            <a:pPr marL="0" lvl="1" indent="180340">
              <a:lnSpc>
                <a:spcPct val="200000"/>
              </a:lnSpc>
            </a:pPr>
            <a:r>
              <a:rPr lang="es-VE" sz="2800" b="1" dirty="0">
                <a:latin typeface="Times New Roman" panose="02020603050405020304" pitchFamily="18" charset="0"/>
                <a:ea typeface="Times New Roman" panose="02020603050405020304" pitchFamily="18" charset="0"/>
                <a:cs typeface="Times New Roman" panose="02020603050405020304" pitchFamily="18" charset="0"/>
              </a:rPr>
              <a:t>3.9 </a:t>
            </a:r>
            <a:r>
              <a:rPr lang="es-VE" sz="2800" b="1" dirty="0">
                <a:latin typeface="Times New Roman" panose="02020603050405020304" pitchFamily="18" charset="0"/>
                <a:ea typeface="SimSun" panose="02010600030101010101" pitchFamily="2" charset="-122"/>
                <a:cs typeface="Times New Roman" panose="02020603050405020304" pitchFamily="18" charset="0"/>
              </a:rPr>
              <a:t>Procesamiento de la Investigación.</a:t>
            </a:r>
            <a:endParaRPr lang="es-VE"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3" name="Rectangle 42">
            <a:extLst>
              <a:ext uri="{FF2B5EF4-FFF2-40B4-BE49-F238E27FC236}">
                <a16:creationId xmlns:a16="http://schemas.microsoft.com/office/drawing/2014/main" id="{26DF8417-5435-7C65-93D1-777F562B035E}"/>
              </a:ext>
            </a:extLst>
          </p:cNvPr>
          <p:cNvSpPr/>
          <p:nvPr/>
        </p:nvSpPr>
        <p:spPr>
          <a:xfrm>
            <a:off x="299349" y="2736118"/>
            <a:ext cx="11461217" cy="3246530"/>
          </a:xfrm>
          <a:prstGeom prst="rect">
            <a:avLst/>
          </a:prstGeom>
        </p:spPr>
        <p:txBody>
          <a:bodyPr wrap="square">
            <a:spAutoFit/>
          </a:bodyPr>
          <a:lstStyle/>
          <a:p>
            <a:pPr indent="180340" algn="just">
              <a:lnSpc>
                <a:spcPct val="150000"/>
              </a:lnSpc>
              <a:spcAft>
                <a:spcPts val="0"/>
              </a:spcAft>
            </a:pPr>
            <a:r>
              <a:rPr lang="es-VE"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La elaboración de un objetivo general</a:t>
            </a:r>
            <a:r>
              <a:rPr lang="es-VE"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que permitió </a:t>
            </a:r>
            <a:r>
              <a:rPr lang="es-VE"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guiar</a:t>
            </a:r>
            <a:r>
              <a:rPr lang="es-VE"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el posterior </a:t>
            </a:r>
            <a:r>
              <a:rPr lang="es-VE"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establecimiento de los objetivos específicos</a:t>
            </a:r>
            <a:r>
              <a:rPr lang="es-VE"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donde: </a:t>
            </a:r>
          </a:p>
          <a:p>
            <a:pPr>
              <a:lnSpc>
                <a:spcPct val="150000"/>
              </a:lnSpc>
            </a:pPr>
            <a:r>
              <a:rPr lang="es-VE"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el 1. </a:t>
            </a:r>
            <a:r>
              <a:rPr lang="es-VE" sz="2800" dirty="0">
                <a:solidFill>
                  <a:srgbClr val="00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diagnóstico, 2. describir y la 3.  identificar</a:t>
            </a:r>
            <a:r>
              <a:rPr lang="es-VE"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estos objetivos específicos guíen la elaboración de una propuesta, a una realidad y problema en un escenario de estudio</a:t>
            </a:r>
            <a:endParaRPr lang="es-VE" sz="2800" dirty="0">
              <a:latin typeface="Times New Roman" panose="02020603050405020304" pitchFamily="18" charset="0"/>
              <a:cs typeface="Times New Roman" panose="02020603050405020304" pitchFamily="18" charset="0"/>
            </a:endParaRPr>
          </a:p>
        </p:txBody>
      </p:sp>
      <p:sp>
        <p:nvSpPr>
          <p:cNvPr id="44" name="Rectángulo 14">
            <a:extLst>
              <a:ext uri="{FF2B5EF4-FFF2-40B4-BE49-F238E27FC236}">
                <a16:creationId xmlns:a16="http://schemas.microsoft.com/office/drawing/2014/main" id="{92DF5E92-D910-2412-4C2B-5CE29AE2932B}"/>
              </a:ext>
            </a:extLst>
          </p:cNvPr>
          <p:cNvSpPr/>
          <p:nvPr/>
        </p:nvSpPr>
        <p:spPr>
          <a:xfrm>
            <a:off x="12344400" y="6501291"/>
            <a:ext cx="5892799" cy="461665"/>
          </a:xfrm>
          <a:prstGeom prst="rect">
            <a:avLst/>
          </a:prstGeom>
        </p:spPr>
        <p:txBody>
          <a:bodyPr wrap="square">
            <a:spAutoFit/>
          </a:bodyPr>
          <a:lstStyle/>
          <a:p>
            <a:r>
              <a:rPr lang="es-VE" sz="1200" b="1" dirty="0">
                <a:latin typeface="Times New Roman" panose="02020603050405020304" pitchFamily="18" charset="0"/>
                <a:cs typeface="Times New Roman" panose="02020603050405020304" pitchFamily="18" charset="0"/>
              </a:rPr>
              <a:t>ESTABILIDAD LABORAL FUNDAMENTADO EN SATISFACI</a:t>
            </a:r>
            <a:r>
              <a:rPr lang="es-VE" sz="1200" dirty="0">
                <a:latin typeface="Times New Roman" panose="02020603050405020304" pitchFamily="18" charset="0"/>
                <a:cs typeface="Times New Roman" panose="02020603050405020304" pitchFamily="18" charset="0"/>
              </a:rPr>
              <a:t>Ó</a:t>
            </a:r>
            <a:r>
              <a:rPr lang="es-VE" sz="1200" b="1" dirty="0">
                <a:latin typeface="Times New Roman" panose="02020603050405020304" pitchFamily="18" charset="0"/>
                <a:cs typeface="Times New Roman" panose="02020603050405020304" pitchFamily="18" charset="0"/>
              </a:rPr>
              <a:t>N DE HERZBERG.</a:t>
            </a:r>
            <a:endParaRPr lang="es-VE" sz="1200" dirty="0"/>
          </a:p>
          <a:p>
            <a:pPr algn="ctr"/>
            <a:endParaRPr lang="es-VE" sz="1200" dirty="0">
              <a:latin typeface="Times New Roman" panose="02020603050405020304" pitchFamily="18" charset="0"/>
              <a:cs typeface="Times New Roman" panose="02020603050405020304" pitchFamily="18" charset="0"/>
            </a:endParaRPr>
          </a:p>
        </p:txBody>
      </p:sp>
      <p:sp>
        <p:nvSpPr>
          <p:cNvPr id="47" name="Rectángulo 15">
            <a:extLst>
              <a:ext uri="{FF2B5EF4-FFF2-40B4-BE49-F238E27FC236}">
                <a16:creationId xmlns:a16="http://schemas.microsoft.com/office/drawing/2014/main" id="{15BFECEA-8901-EE2A-DA6B-7E5DB9FC75F8}"/>
              </a:ext>
            </a:extLst>
          </p:cNvPr>
          <p:cNvSpPr/>
          <p:nvPr/>
        </p:nvSpPr>
        <p:spPr>
          <a:xfrm>
            <a:off x="214739" y="1442167"/>
            <a:ext cx="4718921" cy="822789"/>
          </a:xfrm>
          <a:prstGeom prst="rect">
            <a:avLst/>
          </a:prstGeom>
        </p:spPr>
        <p:txBody>
          <a:bodyPr wrap="none">
            <a:spAutoFit/>
          </a:bodyPr>
          <a:lstStyle/>
          <a:p>
            <a:pPr indent="180340">
              <a:lnSpc>
                <a:spcPct val="200000"/>
              </a:lnSpc>
              <a:spcAft>
                <a:spcPts val="0"/>
              </a:spcAft>
            </a:pPr>
            <a:r>
              <a:rPr lang="es-VE" sz="2800" b="1" dirty="0">
                <a:latin typeface="Times New Roman" panose="02020603050405020304" pitchFamily="18" charset="0"/>
                <a:ea typeface="Times New Roman" panose="02020603050405020304" pitchFamily="18" charset="0"/>
                <a:cs typeface="Times New Roman" panose="02020603050405020304" pitchFamily="18" charset="0"/>
              </a:rPr>
              <a:t>3.1 Paradigma Cuantitativo</a:t>
            </a:r>
            <a:r>
              <a:rPr lang="es-VE" sz="2800" dirty="0">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11397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xit" presetSubtype="32" fill="hold" grpId="1" nodeType="clickEffect">
                                  <p:stCondLst>
                                    <p:cond delay="0"/>
                                  </p:stCondLst>
                                  <p:childTnLst>
                                    <p:anim calcmode="lin" valueType="num">
                                      <p:cBhvr>
                                        <p:cTn id="24" dur="500"/>
                                        <p:tgtEl>
                                          <p:spTgt spid="10"/>
                                        </p:tgtEl>
                                        <p:attrNameLst>
                                          <p:attrName>ppt_w</p:attrName>
                                        </p:attrNameLst>
                                      </p:cBhvr>
                                      <p:tavLst>
                                        <p:tav tm="0">
                                          <p:val>
                                            <p:strVal val="ppt_w"/>
                                          </p:val>
                                        </p:tav>
                                        <p:tav tm="100000">
                                          <p:val>
                                            <p:fltVal val="0"/>
                                          </p:val>
                                        </p:tav>
                                      </p:tavLst>
                                    </p:anim>
                                    <p:anim calcmode="lin" valueType="num">
                                      <p:cBhvr>
                                        <p:cTn id="25" dur="500"/>
                                        <p:tgtEl>
                                          <p:spTgt spid="10"/>
                                        </p:tgtEl>
                                        <p:attrNameLst>
                                          <p:attrName>ppt_h</p:attrName>
                                        </p:attrNameLst>
                                      </p:cBhvr>
                                      <p:tavLst>
                                        <p:tav tm="0">
                                          <p:val>
                                            <p:strVal val="ppt_h"/>
                                          </p:val>
                                        </p:tav>
                                        <p:tav tm="100000">
                                          <p:val>
                                            <p:fltVal val="0"/>
                                          </p:val>
                                        </p:tav>
                                      </p:tavLst>
                                    </p:anim>
                                    <p:set>
                                      <p:cBhvr>
                                        <p:cTn id="26" dur="1" fill="hold">
                                          <p:stCondLst>
                                            <p:cond delay="499"/>
                                          </p:stCondLst>
                                        </p:cTn>
                                        <p:tgtEl>
                                          <p:spTgt spid="10"/>
                                        </p:tgtEl>
                                        <p:attrNameLst>
                                          <p:attrName>style.visibility</p:attrName>
                                        </p:attrNameLst>
                                      </p:cBhvr>
                                      <p:to>
                                        <p:strVal val="hidden"/>
                                      </p:to>
                                    </p:set>
                                  </p:childTnLst>
                                </p:cTn>
                              </p:par>
                              <p:par>
                                <p:cTn id="27" presetID="23" presetClass="exit" presetSubtype="32" fill="hold" grpId="1" nodeType="withEffect">
                                  <p:stCondLst>
                                    <p:cond delay="0"/>
                                  </p:stCondLst>
                                  <p:childTnLst>
                                    <p:anim calcmode="lin" valueType="num">
                                      <p:cBhvr>
                                        <p:cTn id="28" dur="500"/>
                                        <p:tgtEl>
                                          <p:spTgt spid="11"/>
                                        </p:tgtEl>
                                        <p:attrNameLst>
                                          <p:attrName>ppt_w</p:attrName>
                                        </p:attrNameLst>
                                      </p:cBhvr>
                                      <p:tavLst>
                                        <p:tav tm="0">
                                          <p:val>
                                            <p:strVal val="ppt_w"/>
                                          </p:val>
                                        </p:tav>
                                        <p:tav tm="100000">
                                          <p:val>
                                            <p:fltVal val="0"/>
                                          </p:val>
                                        </p:tav>
                                      </p:tavLst>
                                    </p:anim>
                                    <p:anim calcmode="lin" valueType="num">
                                      <p:cBhvr>
                                        <p:cTn id="29" dur="500"/>
                                        <p:tgtEl>
                                          <p:spTgt spid="11"/>
                                        </p:tgtEl>
                                        <p:attrNameLst>
                                          <p:attrName>ppt_h</p:attrName>
                                        </p:attrNameLst>
                                      </p:cBhvr>
                                      <p:tavLst>
                                        <p:tav tm="0">
                                          <p:val>
                                            <p:strVal val="ppt_h"/>
                                          </p:val>
                                        </p:tav>
                                        <p:tav tm="100000">
                                          <p:val>
                                            <p:fltVal val="0"/>
                                          </p:val>
                                        </p:tav>
                                      </p:tavLst>
                                    </p:anim>
                                    <p:set>
                                      <p:cBhvr>
                                        <p:cTn id="30" dur="1" fill="hold">
                                          <p:stCondLst>
                                            <p:cond delay="499"/>
                                          </p:stCondLst>
                                        </p:cTn>
                                        <p:tgtEl>
                                          <p:spTgt spid="11"/>
                                        </p:tgtEl>
                                        <p:attrNameLst>
                                          <p:attrName>style.visibility</p:attrName>
                                        </p:attrNameLst>
                                      </p:cBhvr>
                                      <p:to>
                                        <p:strVal val="hidden"/>
                                      </p:to>
                                    </p:set>
                                  </p:childTnLst>
                                </p:cTn>
                              </p:par>
                              <p:par>
                                <p:cTn id="31" presetID="23" presetClass="exit" presetSubtype="32" fill="hold" grpId="1" nodeType="withEffect">
                                  <p:stCondLst>
                                    <p:cond delay="0"/>
                                  </p:stCondLst>
                                  <p:childTnLst>
                                    <p:anim calcmode="lin" valueType="num">
                                      <p:cBhvr>
                                        <p:cTn id="32" dur="500"/>
                                        <p:tgtEl>
                                          <p:spTgt spid="12"/>
                                        </p:tgtEl>
                                        <p:attrNameLst>
                                          <p:attrName>ppt_w</p:attrName>
                                        </p:attrNameLst>
                                      </p:cBhvr>
                                      <p:tavLst>
                                        <p:tav tm="0">
                                          <p:val>
                                            <p:strVal val="ppt_w"/>
                                          </p:val>
                                        </p:tav>
                                        <p:tav tm="100000">
                                          <p:val>
                                            <p:fltVal val="0"/>
                                          </p:val>
                                        </p:tav>
                                      </p:tavLst>
                                    </p:anim>
                                    <p:anim calcmode="lin" valueType="num">
                                      <p:cBhvr>
                                        <p:cTn id="33" dur="500"/>
                                        <p:tgtEl>
                                          <p:spTgt spid="12"/>
                                        </p:tgtEl>
                                        <p:attrNameLst>
                                          <p:attrName>ppt_h</p:attrName>
                                        </p:attrNameLst>
                                      </p:cBhvr>
                                      <p:tavLst>
                                        <p:tav tm="0">
                                          <p:val>
                                            <p:strVal val="ppt_h"/>
                                          </p:val>
                                        </p:tav>
                                        <p:tav tm="100000">
                                          <p:val>
                                            <p:fltVal val="0"/>
                                          </p:val>
                                        </p:tav>
                                      </p:tavLst>
                                    </p:anim>
                                    <p:set>
                                      <p:cBhvr>
                                        <p:cTn id="34" dur="1" fill="hold">
                                          <p:stCondLst>
                                            <p:cond delay="499"/>
                                          </p:stCondLst>
                                        </p:cTn>
                                        <p:tgtEl>
                                          <p:spTgt spid="12"/>
                                        </p:tgtEl>
                                        <p:attrNameLst>
                                          <p:attrName>style.visibility</p:attrName>
                                        </p:attrNameLst>
                                      </p:cBhvr>
                                      <p:to>
                                        <p:strVal val="hidden"/>
                                      </p:to>
                                    </p:set>
                                  </p:childTnLst>
                                </p:cTn>
                              </p:par>
                              <p:par>
                                <p:cTn id="35" presetID="23" presetClass="exit" presetSubtype="32" fill="hold" grpId="1" nodeType="withEffect">
                                  <p:stCondLst>
                                    <p:cond delay="0"/>
                                  </p:stCondLst>
                                  <p:childTnLst>
                                    <p:anim calcmode="lin" valueType="num">
                                      <p:cBhvr>
                                        <p:cTn id="36" dur="500"/>
                                        <p:tgtEl>
                                          <p:spTgt spid="47"/>
                                        </p:tgtEl>
                                        <p:attrNameLst>
                                          <p:attrName>ppt_w</p:attrName>
                                        </p:attrNameLst>
                                      </p:cBhvr>
                                      <p:tavLst>
                                        <p:tav tm="0">
                                          <p:val>
                                            <p:strVal val="ppt_w"/>
                                          </p:val>
                                        </p:tav>
                                        <p:tav tm="100000">
                                          <p:val>
                                            <p:fltVal val="0"/>
                                          </p:val>
                                        </p:tav>
                                      </p:tavLst>
                                    </p:anim>
                                    <p:anim calcmode="lin" valueType="num">
                                      <p:cBhvr>
                                        <p:cTn id="37" dur="500"/>
                                        <p:tgtEl>
                                          <p:spTgt spid="47"/>
                                        </p:tgtEl>
                                        <p:attrNameLst>
                                          <p:attrName>ppt_h</p:attrName>
                                        </p:attrNameLst>
                                      </p:cBhvr>
                                      <p:tavLst>
                                        <p:tav tm="0">
                                          <p:val>
                                            <p:strVal val="ppt_h"/>
                                          </p:val>
                                        </p:tav>
                                        <p:tav tm="100000">
                                          <p:val>
                                            <p:fltVal val="0"/>
                                          </p:val>
                                        </p:tav>
                                      </p:tavLst>
                                    </p:anim>
                                    <p:set>
                                      <p:cBhvr>
                                        <p:cTn id="38" dur="1" fill="hold">
                                          <p:stCondLst>
                                            <p:cond delay="499"/>
                                          </p:stCondLst>
                                        </p:cTn>
                                        <p:tgtEl>
                                          <p:spTgt spid="47"/>
                                        </p:tgtEl>
                                        <p:attrNameLst>
                                          <p:attrName>style.visibility</p:attrName>
                                        </p:attrNameLst>
                                      </p:cBhvr>
                                      <p:to>
                                        <p:strVal val="hidden"/>
                                      </p:to>
                                    </p:set>
                                  </p:childTnLst>
                                </p:cTn>
                              </p:par>
                            </p:childTnLst>
                          </p:cTn>
                        </p:par>
                        <p:par>
                          <p:cTn id="39" fill="hold">
                            <p:stCondLst>
                              <p:cond delay="500"/>
                            </p:stCondLst>
                            <p:childTnLst>
                              <p:par>
                                <p:cTn id="40" presetID="23" presetClass="entr" presetSubtype="16"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childTnLst>
                                </p:cTn>
                              </p:par>
                              <p:par>
                                <p:cTn id="44" presetID="23" presetClass="entr" presetSubtype="16"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childTnLst>
                                </p:cTn>
                              </p:par>
                              <p:par>
                                <p:cTn id="48" presetID="23" presetClass="entr" presetSubtype="16"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p:cTn id="54" dur="500" fill="hold"/>
                                        <p:tgtEl>
                                          <p:spTgt spid="17"/>
                                        </p:tgtEl>
                                        <p:attrNameLst>
                                          <p:attrName>ppt_w</p:attrName>
                                        </p:attrNameLst>
                                      </p:cBhvr>
                                      <p:tavLst>
                                        <p:tav tm="0">
                                          <p:val>
                                            <p:fltVal val="0"/>
                                          </p:val>
                                        </p:tav>
                                        <p:tav tm="100000">
                                          <p:val>
                                            <p:strVal val="#ppt_w"/>
                                          </p:val>
                                        </p:tav>
                                      </p:tavLst>
                                    </p:anim>
                                    <p:anim calcmode="lin" valueType="num">
                                      <p:cBhvr>
                                        <p:cTn id="55" dur="500" fill="hold"/>
                                        <p:tgtEl>
                                          <p:spTgt spid="17"/>
                                        </p:tgtEl>
                                        <p:attrNameLst>
                                          <p:attrName>ppt_h</p:attrName>
                                        </p:attrNameLst>
                                      </p:cBhvr>
                                      <p:tavLst>
                                        <p:tav tm="0">
                                          <p:val>
                                            <p:fltVal val="0"/>
                                          </p:val>
                                        </p:tav>
                                        <p:tav tm="100000">
                                          <p:val>
                                            <p:strVal val="#ppt_h"/>
                                          </p:val>
                                        </p:tav>
                                      </p:tavLst>
                                    </p:anim>
                                  </p:childTnLst>
                                </p:cTn>
                              </p:par>
                              <p:par>
                                <p:cTn id="56" presetID="23" presetClass="entr" presetSubtype="16"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childTnLst>
                                </p:cTn>
                              </p:par>
                              <p:par>
                                <p:cTn id="60" presetID="23" presetClass="entr" presetSubtype="16" fill="hold" grpId="0" nodeType="with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childTnLst>
                                </p:cTn>
                              </p:par>
                              <p:par>
                                <p:cTn id="64" presetID="23" presetClass="entr" presetSubtype="16" fill="hold" grpId="0" nodeType="with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childTnLst>
                                </p:cTn>
                              </p:par>
                              <p:par>
                                <p:cTn id="68" presetID="23" presetClass="entr" presetSubtype="16" fill="hold" grpId="0" nodeType="withEffect">
                                  <p:stCondLst>
                                    <p:cond delay="0"/>
                                  </p:stCondLst>
                                  <p:childTnLst>
                                    <p:set>
                                      <p:cBhvr>
                                        <p:cTn id="69" dur="1" fill="hold">
                                          <p:stCondLst>
                                            <p:cond delay="0"/>
                                          </p:stCondLst>
                                        </p:cTn>
                                        <p:tgtEl>
                                          <p:spTgt spid="20"/>
                                        </p:tgtEl>
                                        <p:attrNameLst>
                                          <p:attrName>style.visibility</p:attrName>
                                        </p:attrNameLst>
                                      </p:cBhvr>
                                      <p:to>
                                        <p:strVal val="visible"/>
                                      </p:to>
                                    </p:set>
                                    <p:anim calcmode="lin" valueType="num">
                                      <p:cBhvr>
                                        <p:cTn id="70" dur="500" fill="hold"/>
                                        <p:tgtEl>
                                          <p:spTgt spid="20"/>
                                        </p:tgtEl>
                                        <p:attrNameLst>
                                          <p:attrName>ppt_w</p:attrName>
                                        </p:attrNameLst>
                                      </p:cBhvr>
                                      <p:tavLst>
                                        <p:tav tm="0">
                                          <p:val>
                                            <p:fltVal val="0"/>
                                          </p:val>
                                        </p:tav>
                                        <p:tav tm="100000">
                                          <p:val>
                                            <p:strVal val="#ppt_w"/>
                                          </p:val>
                                        </p:tav>
                                      </p:tavLst>
                                    </p:anim>
                                    <p:anim calcmode="lin" valueType="num">
                                      <p:cBhvr>
                                        <p:cTn id="71" dur="500" fill="hold"/>
                                        <p:tgtEl>
                                          <p:spTgt spid="20"/>
                                        </p:tgtEl>
                                        <p:attrNameLst>
                                          <p:attrName>ppt_h</p:attrName>
                                        </p:attrNameLst>
                                      </p:cBhvr>
                                      <p:tavLst>
                                        <p:tav tm="0">
                                          <p:val>
                                            <p:fltVal val="0"/>
                                          </p:val>
                                        </p:tav>
                                        <p:tav tm="100000">
                                          <p:val>
                                            <p:strVal val="#ppt_h"/>
                                          </p:val>
                                        </p:tav>
                                      </p:tavLst>
                                    </p:anim>
                                  </p:childTnLst>
                                </p:cTn>
                              </p:par>
                              <p:par>
                                <p:cTn id="72" presetID="23" presetClass="entr" presetSubtype="16" fill="hold" grpId="1" nodeType="withEffect">
                                  <p:stCondLst>
                                    <p:cond delay="0"/>
                                  </p:stCondLst>
                                  <p:childTnLst>
                                    <p:set>
                                      <p:cBhvr>
                                        <p:cTn id="73" dur="1" fill="hold">
                                          <p:stCondLst>
                                            <p:cond delay="0"/>
                                          </p:stCondLst>
                                        </p:cTn>
                                        <p:tgtEl>
                                          <p:spTgt spid="26"/>
                                        </p:tgtEl>
                                        <p:attrNameLst>
                                          <p:attrName>style.visibility</p:attrName>
                                        </p:attrNameLst>
                                      </p:cBhvr>
                                      <p:to>
                                        <p:strVal val="visible"/>
                                      </p:to>
                                    </p:set>
                                    <p:anim calcmode="lin" valueType="num">
                                      <p:cBhvr>
                                        <p:cTn id="74" dur="500" fill="hold"/>
                                        <p:tgtEl>
                                          <p:spTgt spid="26"/>
                                        </p:tgtEl>
                                        <p:attrNameLst>
                                          <p:attrName>ppt_w</p:attrName>
                                        </p:attrNameLst>
                                      </p:cBhvr>
                                      <p:tavLst>
                                        <p:tav tm="0">
                                          <p:val>
                                            <p:fltVal val="0"/>
                                          </p:val>
                                        </p:tav>
                                        <p:tav tm="100000">
                                          <p:val>
                                            <p:strVal val="#ppt_w"/>
                                          </p:val>
                                        </p:tav>
                                      </p:tavLst>
                                    </p:anim>
                                    <p:anim calcmode="lin" valueType="num">
                                      <p:cBhvr>
                                        <p:cTn id="75" dur="500" fill="hold"/>
                                        <p:tgtEl>
                                          <p:spTgt spid="26"/>
                                        </p:tgtEl>
                                        <p:attrNameLst>
                                          <p:attrName>ppt_h</p:attrName>
                                        </p:attrNameLst>
                                      </p:cBhvr>
                                      <p:tavLst>
                                        <p:tav tm="0">
                                          <p:val>
                                            <p:fltVal val="0"/>
                                          </p:val>
                                        </p:tav>
                                        <p:tav tm="100000">
                                          <p:val>
                                            <p:strVal val="#ppt_h"/>
                                          </p:val>
                                        </p:tav>
                                      </p:tavLst>
                                    </p:anim>
                                  </p:childTnLst>
                                </p:cTn>
                              </p:par>
                              <p:par>
                                <p:cTn id="76" presetID="23" presetClass="entr" presetSubtype="16" fill="hold" grpId="1"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500" fill="hold"/>
                                        <p:tgtEl>
                                          <p:spTgt spid="27"/>
                                        </p:tgtEl>
                                        <p:attrNameLst>
                                          <p:attrName>ppt_w</p:attrName>
                                        </p:attrNameLst>
                                      </p:cBhvr>
                                      <p:tavLst>
                                        <p:tav tm="0">
                                          <p:val>
                                            <p:fltVal val="0"/>
                                          </p:val>
                                        </p:tav>
                                        <p:tav tm="100000">
                                          <p:val>
                                            <p:strVal val="#ppt_w"/>
                                          </p:val>
                                        </p:tav>
                                      </p:tavLst>
                                    </p:anim>
                                    <p:anim calcmode="lin" valueType="num">
                                      <p:cBhvr>
                                        <p:cTn id="79" dur="500" fill="hold"/>
                                        <p:tgtEl>
                                          <p:spTgt spid="27"/>
                                        </p:tgtEl>
                                        <p:attrNameLst>
                                          <p:attrName>ppt_h</p:attrName>
                                        </p:attrNameLst>
                                      </p:cBhvr>
                                      <p:tavLst>
                                        <p:tav tm="0">
                                          <p:val>
                                            <p:fltVal val="0"/>
                                          </p:val>
                                        </p:tav>
                                        <p:tav tm="100000">
                                          <p:val>
                                            <p:strVal val="#ppt_h"/>
                                          </p:val>
                                        </p:tav>
                                      </p:tavLst>
                                    </p:anim>
                                  </p:childTnLst>
                                </p:cTn>
                              </p:par>
                              <p:par>
                                <p:cTn id="80" presetID="23" presetClass="entr" presetSubtype="16" fill="hold" grpId="1" nodeType="with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p:cTn id="82" dur="500" fill="hold"/>
                                        <p:tgtEl>
                                          <p:spTgt spid="28"/>
                                        </p:tgtEl>
                                        <p:attrNameLst>
                                          <p:attrName>ppt_w</p:attrName>
                                        </p:attrNameLst>
                                      </p:cBhvr>
                                      <p:tavLst>
                                        <p:tav tm="0">
                                          <p:val>
                                            <p:fltVal val="0"/>
                                          </p:val>
                                        </p:tav>
                                        <p:tav tm="100000">
                                          <p:val>
                                            <p:strVal val="#ppt_w"/>
                                          </p:val>
                                        </p:tav>
                                      </p:tavLst>
                                    </p:anim>
                                    <p:anim calcmode="lin" valueType="num">
                                      <p:cBhvr>
                                        <p:cTn id="83" dur="500" fill="hold"/>
                                        <p:tgtEl>
                                          <p:spTgt spid="28"/>
                                        </p:tgtEl>
                                        <p:attrNameLst>
                                          <p:attrName>ppt_h</p:attrName>
                                        </p:attrNameLst>
                                      </p:cBhvr>
                                      <p:tavLst>
                                        <p:tav tm="0">
                                          <p:val>
                                            <p:fltVal val="0"/>
                                          </p:val>
                                        </p:tav>
                                        <p:tav tm="100000">
                                          <p:val>
                                            <p:strVal val="#ppt_h"/>
                                          </p:val>
                                        </p:tav>
                                      </p:tavLst>
                                    </p:anim>
                                  </p:childTnLst>
                                </p:cTn>
                              </p:par>
                            </p:childTnLst>
                          </p:cTn>
                        </p:par>
                      </p:childTnLst>
                    </p:cTn>
                  </p:par>
                  <p:par>
                    <p:cTn id="84" fill="hold">
                      <p:stCondLst>
                        <p:cond delay="indefinite"/>
                      </p:stCondLst>
                      <p:childTnLst>
                        <p:par>
                          <p:cTn id="85" fill="hold">
                            <p:stCondLst>
                              <p:cond delay="0"/>
                            </p:stCondLst>
                            <p:childTnLst>
                              <p:par>
                                <p:cTn id="86" presetID="53" presetClass="exit" presetSubtype="32" fill="hold" grpId="0" nodeType="clickEffect">
                                  <p:stCondLst>
                                    <p:cond delay="0"/>
                                  </p:stCondLst>
                                  <p:childTnLst>
                                    <p:anim calcmode="lin" valueType="num">
                                      <p:cBhvr>
                                        <p:cTn id="87" dur="500"/>
                                        <p:tgtEl>
                                          <p:spTgt spid="26"/>
                                        </p:tgtEl>
                                        <p:attrNameLst>
                                          <p:attrName>ppt_w</p:attrName>
                                        </p:attrNameLst>
                                      </p:cBhvr>
                                      <p:tavLst>
                                        <p:tav tm="0">
                                          <p:val>
                                            <p:strVal val="ppt_w"/>
                                          </p:val>
                                        </p:tav>
                                        <p:tav tm="100000">
                                          <p:val>
                                            <p:fltVal val="0"/>
                                          </p:val>
                                        </p:tav>
                                      </p:tavLst>
                                    </p:anim>
                                    <p:anim calcmode="lin" valueType="num">
                                      <p:cBhvr>
                                        <p:cTn id="88" dur="500"/>
                                        <p:tgtEl>
                                          <p:spTgt spid="26"/>
                                        </p:tgtEl>
                                        <p:attrNameLst>
                                          <p:attrName>ppt_h</p:attrName>
                                        </p:attrNameLst>
                                      </p:cBhvr>
                                      <p:tavLst>
                                        <p:tav tm="0">
                                          <p:val>
                                            <p:strVal val="ppt_h"/>
                                          </p:val>
                                        </p:tav>
                                        <p:tav tm="100000">
                                          <p:val>
                                            <p:fltVal val="0"/>
                                          </p:val>
                                        </p:tav>
                                      </p:tavLst>
                                    </p:anim>
                                    <p:animEffect transition="out" filter="fade">
                                      <p:cBhvr>
                                        <p:cTn id="89" dur="500"/>
                                        <p:tgtEl>
                                          <p:spTgt spid="26"/>
                                        </p:tgtEl>
                                      </p:cBhvr>
                                    </p:animEffect>
                                    <p:set>
                                      <p:cBhvr>
                                        <p:cTn id="90" dur="1" fill="hold">
                                          <p:stCondLst>
                                            <p:cond delay="499"/>
                                          </p:stCondLst>
                                        </p:cTn>
                                        <p:tgtEl>
                                          <p:spTgt spid="26"/>
                                        </p:tgtEl>
                                        <p:attrNameLst>
                                          <p:attrName>style.visibility</p:attrName>
                                        </p:attrNameLst>
                                      </p:cBhvr>
                                      <p:to>
                                        <p:strVal val="hidden"/>
                                      </p:to>
                                    </p:set>
                                  </p:childTnLst>
                                </p:cTn>
                              </p:par>
                              <p:par>
                                <p:cTn id="91" presetID="53" presetClass="exit" presetSubtype="32" fill="hold" grpId="0" nodeType="withEffect">
                                  <p:stCondLst>
                                    <p:cond delay="0"/>
                                  </p:stCondLst>
                                  <p:childTnLst>
                                    <p:anim calcmode="lin" valueType="num">
                                      <p:cBhvr>
                                        <p:cTn id="92" dur="500"/>
                                        <p:tgtEl>
                                          <p:spTgt spid="27"/>
                                        </p:tgtEl>
                                        <p:attrNameLst>
                                          <p:attrName>ppt_w</p:attrName>
                                        </p:attrNameLst>
                                      </p:cBhvr>
                                      <p:tavLst>
                                        <p:tav tm="0">
                                          <p:val>
                                            <p:strVal val="ppt_w"/>
                                          </p:val>
                                        </p:tav>
                                        <p:tav tm="100000">
                                          <p:val>
                                            <p:fltVal val="0"/>
                                          </p:val>
                                        </p:tav>
                                      </p:tavLst>
                                    </p:anim>
                                    <p:anim calcmode="lin" valueType="num">
                                      <p:cBhvr>
                                        <p:cTn id="93" dur="500"/>
                                        <p:tgtEl>
                                          <p:spTgt spid="27"/>
                                        </p:tgtEl>
                                        <p:attrNameLst>
                                          <p:attrName>ppt_h</p:attrName>
                                        </p:attrNameLst>
                                      </p:cBhvr>
                                      <p:tavLst>
                                        <p:tav tm="0">
                                          <p:val>
                                            <p:strVal val="ppt_h"/>
                                          </p:val>
                                        </p:tav>
                                        <p:tav tm="100000">
                                          <p:val>
                                            <p:fltVal val="0"/>
                                          </p:val>
                                        </p:tav>
                                      </p:tavLst>
                                    </p:anim>
                                    <p:animEffect transition="out" filter="fade">
                                      <p:cBhvr>
                                        <p:cTn id="94" dur="500"/>
                                        <p:tgtEl>
                                          <p:spTgt spid="27"/>
                                        </p:tgtEl>
                                      </p:cBhvr>
                                    </p:animEffect>
                                    <p:set>
                                      <p:cBhvr>
                                        <p:cTn id="95" dur="1" fill="hold">
                                          <p:stCondLst>
                                            <p:cond delay="499"/>
                                          </p:stCondLst>
                                        </p:cTn>
                                        <p:tgtEl>
                                          <p:spTgt spid="27"/>
                                        </p:tgtEl>
                                        <p:attrNameLst>
                                          <p:attrName>style.visibility</p:attrName>
                                        </p:attrNameLst>
                                      </p:cBhvr>
                                      <p:to>
                                        <p:strVal val="hidden"/>
                                      </p:to>
                                    </p:set>
                                  </p:childTnLst>
                                </p:cTn>
                              </p:par>
                              <p:par>
                                <p:cTn id="96" presetID="53" presetClass="exit" presetSubtype="32" fill="hold" grpId="0" nodeType="withEffect">
                                  <p:stCondLst>
                                    <p:cond delay="0"/>
                                  </p:stCondLst>
                                  <p:childTnLst>
                                    <p:anim calcmode="lin" valueType="num">
                                      <p:cBhvr>
                                        <p:cTn id="97" dur="500"/>
                                        <p:tgtEl>
                                          <p:spTgt spid="28"/>
                                        </p:tgtEl>
                                        <p:attrNameLst>
                                          <p:attrName>ppt_w</p:attrName>
                                        </p:attrNameLst>
                                      </p:cBhvr>
                                      <p:tavLst>
                                        <p:tav tm="0">
                                          <p:val>
                                            <p:strVal val="ppt_w"/>
                                          </p:val>
                                        </p:tav>
                                        <p:tav tm="100000">
                                          <p:val>
                                            <p:fltVal val="0"/>
                                          </p:val>
                                        </p:tav>
                                      </p:tavLst>
                                    </p:anim>
                                    <p:anim calcmode="lin" valueType="num">
                                      <p:cBhvr>
                                        <p:cTn id="98" dur="500"/>
                                        <p:tgtEl>
                                          <p:spTgt spid="28"/>
                                        </p:tgtEl>
                                        <p:attrNameLst>
                                          <p:attrName>ppt_h</p:attrName>
                                        </p:attrNameLst>
                                      </p:cBhvr>
                                      <p:tavLst>
                                        <p:tav tm="0">
                                          <p:val>
                                            <p:strVal val="ppt_h"/>
                                          </p:val>
                                        </p:tav>
                                        <p:tav tm="100000">
                                          <p:val>
                                            <p:fltVal val="0"/>
                                          </p:val>
                                        </p:tav>
                                      </p:tavLst>
                                    </p:anim>
                                    <p:animEffect transition="out" filter="fade">
                                      <p:cBhvr>
                                        <p:cTn id="99" dur="500"/>
                                        <p:tgtEl>
                                          <p:spTgt spid="28"/>
                                        </p:tgtEl>
                                      </p:cBhvr>
                                    </p:animEffect>
                                    <p:set>
                                      <p:cBhvr>
                                        <p:cTn id="100" dur="1" fill="hold">
                                          <p:stCondLst>
                                            <p:cond delay="499"/>
                                          </p:stCondLst>
                                        </p:cTn>
                                        <p:tgtEl>
                                          <p:spTgt spid="28"/>
                                        </p:tgtEl>
                                        <p:attrNameLst>
                                          <p:attrName>style.visibility</p:attrName>
                                        </p:attrNameLst>
                                      </p:cBhvr>
                                      <p:to>
                                        <p:strVal val="hidden"/>
                                      </p:to>
                                    </p:set>
                                  </p:childTnLst>
                                </p:cTn>
                              </p:par>
                            </p:childTnLst>
                          </p:cTn>
                        </p:par>
                        <p:par>
                          <p:cTn id="101" fill="hold">
                            <p:stCondLst>
                              <p:cond delay="500"/>
                            </p:stCondLst>
                            <p:childTnLst>
                              <p:par>
                                <p:cTn id="102" presetID="53" presetClass="entr" presetSubtype="16" fill="hold" grpId="0" nodeType="afterEffect">
                                  <p:stCondLst>
                                    <p:cond delay="0"/>
                                  </p:stCondLst>
                                  <p:childTnLst>
                                    <p:set>
                                      <p:cBhvr>
                                        <p:cTn id="103" dur="1" fill="hold">
                                          <p:stCondLst>
                                            <p:cond delay="0"/>
                                          </p:stCondLst>
                                        </p:cTn>
                                        <p:tgtEl>
                                          <p:spTgt spid="25"/>
                                        </p:tgtEl>
                                        <p:attrNameLst>
                                          <p:attrName>style.visibility</p:attrName>
                                        </p:attrNameLst>
                                      </p:cBhvr>
                                      <p:to>
                                        <p:strVal val="visible"/>
                                      </p:to>
                                    </p:set>
                                    <p:anim calcmode="lin" valueType="num">
                                      <p:cBhvr>
                                        <p:cTn id="104" dur="500" fill="hold"/>
                                        <p:tgtEl>
                                          <p:spTgt spid="25"/>
                                        </p:tgtEl>
                                        <p:attrNameLst>
                                          <p:attrName>ppt_w</p:attrName>
                                        </p:attrNameLst>
                                      </p:cBhvr>
                                      <p:tavLst>
                                        <p:tav tm="0">
                                          <p:val>
                                            <p:fltVal val="0"/>
                                          </p:val>
                                        </p:tav>
                                        <p:tav tm="100000">
                                          <p:val>
                                            <p:strVal val="#ppt_w"/>
                                          </p:val>
                                        </p:tav>
                                      </p:tavLst>
                                    </p:anim>
                                    <p:anim calcmode="lin" valueType="num">
                                      <p:cBhvr>
                                        <p:cTn id="105" dur="500" fill="hold"/>
                                        <p:tgtEl>
                                          <p:spTgt spid="25"/>
                                        </p:tgtEl>
                                        <p:attrNameLst>
                                          <p:attrName>ppt_h</p:attrName>
                                        </p:attrNameLst>
                                      </p:cBhvr>
                                      <p:tavLst>
                                        <p:tav tm="0">
                                          <p:val>
                                            <p:fltVal val="0"/>
                                          </p:val>
                                        </p:tav>
                                        <p:tav tm="100000">
                                          <p:val>
                                            <p:strVal val="#ppt_h"/>
                                          </p:val>
                                        </p:tav>
                                      </p:tavLst>
                                    </p:anim>
                                    <p:animEffect transition="in" filter="fade">
                                      <p:cBhvr>
                                        <p:cTn id="106" dur="500"/>
                                        <p:tgtEl>
                                          <p:spTgt spid="25"/>
                                        </p:tgtEl>
                                      </p:cBhvr>
                                    </p:animEffect>
                                  </p:childTnLst>
                                </p:cTn>
                              </p:par>
                            </p:childTnLst>
                          </p:cTn>
                        </p:par>
                      </p:childTnLst>
                    </p:cTn>
                  </p:par>
                  <p:par>
                    <p:cTn id="107" fill="hold">
                      <p:stCondLst>
                        <p:cond delay="indefinite"/>
                      </p:stCondLst>
                      <p:childTnLst>
                        <p:par>
                          <p:cTn id="108" fill="hold">
                            <p:stCondLst>
                              <p:cond delay="0"/>
                            </p:stCondLst>
                            <p:childTnLst>
                              <p:par>
                                <p:cTn id="109" presetID="53" presetClass="exit" presetSubtype="32" fill="hold" grpId="1" nodeType="clickEffect">
                                  <p:stCondLst>
                                    <p:cond delay="0"/>
                                  </p:stCondLst>
                                  <p:childTnLst>
                                    <p:anim calcmode="lin" valueType="num">
                                      <p:cBhvr>
                                        <p:cTn id="110" dur="500"/>
                                        <p:tgtEl>
                                          <p:spTgt spid="25"/>
                                        </p:tgtEl>
                                        <p:attrNameLst>
                                          <p:attrName>ppt_w</p:attrName>
                                        </p:attrNameLst>
                                      </p:cBhvr>
                                      <p:tavLst>
                                        <p:tav tm="0">
                                          <p:val>
                                            <p:strVal val="ppt_w"/>
                                          </p:val>
                                        </p:tav>
                                        <p:tav tm="100000">
                                          <p:val>
                                            <p:fltVal val="0"/>
                                          </p:val>
                                        </p:tav>
                                      </p:tavLst>
                                    </p:anim>
                                    <p:anim calcmode="lin" valueType="num">
                                      <p:cBhvr>
                                        <p:cTn id="111" dur="500"/>
                                        <p:tgtEl>
                                          <p:spTgt spid="25"/>
                                        </p:tgtEl>
                                        <p:attrNameLst>
                                          <p:attrName>ppt_h</p:attrName>
                                        </p:attrNameLst>
                                      </p:cBhvr>
                                      <p:tavLst>
                                        <p:tav tm="0">
                                          <p:val>
                                            <p:strVal val="ppt_h"/>
                                          </p:val>
                                        </p:tav>
                                        <p:tav tm="100000">
                                          <p:val>
                                            <p:fltVal val="0"/>
                                          </p:val>
                                        </p:tav>
                                      </p:tavLst>
                                    </p:anim>
                                    <p:animEffect transition="out" filter="fade">
                                      <p:cBhvr>
                                        <p:cTn id="112" dur="500"/>
                                        <p:tgtEl>
                                          <p:spTgt spid="25"/>
                                        </p:tgtEl>
                                      </p:cBhvr>
                                    </p:animEffect>
                                    <p:set>
                                      <p:cBhvr>
                                        <p:cTn id="113" dur="1" fill="hold">
                                          <p:stCondLst>
                                            <p:cond delay="499"/>
                                          </p:stCondLst>
                                        </p:cTn>
                                        <p:tgtEl>
                                          <p:spTgt spid="25"/>
                                        </p:tgtEl>
                                        <p:attrNameLst>
                                          <p:attrName>style.visibility</p:attrName>
                                        </p:attrNameLst>
                                      </p:cBhvr>
                                      <p:to>
                                        <p:strVal val="hidden"/>
                                      </p:to>
                                    </p:set>
                                  </p:childTnLst>
                                </p:cTn>
                              </p:par>
                            </p:childTnLst>
                          </p:cTn>
                        </p:par>
                        <p:par>
                          <p:cTn id="114" fill="hold">
                            <p:stCondLst>
                              <p:cond delay="500"/>
                            </p:stCondLst>
                            <p:childTnLst>
                              <p:par>
                                <p:cTn id="115" presetID="53" presetClass="entr" presetSubtype="16"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 calcmode="lin" valueType="num">
                                      <p:cBhvr>
                                        <p:cTn id="117" dur="500" fill="hold"/>
                                        <p:tgtEl>
                                          <p:spTgt spid="29"/>
                                        </p:tgtEl>
                                        <p:attrNameLst>
                                          <p:attrName>ppt_w</p:attrName>
                                        </p:attrNameLst>
                                      </p:cBhvr>
                                      <p:tavLst>
                                        <p:tav tm="0">
                                          <p:val>
                                            <p:fltVal val="0"/>
                                          </p:val>
                                        </p:tav>
                                        <p:tav tm="100000">
                                          <p:val>
                                            <p:strVal val="#ppt_w"/>
                                          </p:val>
                                        </p:tav>
                                      </p:tavLst>
                                    </p:anim>
                                    <p:anim calcmode="lin" valueType="num">
                                      <p:cBhvr>
                                        <p:cTn id="118" dur="500" fill="hold"/>
                                        <p:tgtEl>
                                          <p:spTgt spid="29"/>
                                        </p:tgtEl>
                                        <p:attrNameLst>
                                          <p:attrName>ppt_h</p:attrName>
                                        </p:attrNameLst>
                                      </p:cBhvr>
                                      <p:tavLst>
                                        <p:tav tm="0">
                                          <p:val>
                                            <p:fltVal val="0"/>
                                          </p:val>
                                        </p:tav>
                                        <p:tav tm="100000">
                                          <p:val>
                                            <p:strVal val="#ppt_h"/>
                                          </p:val>
                                        </p:tav>
                                      </p:tavLst>
                                    </p:anim>
                                    <p:animEffect transition="in" filter="fade">
                                      <p:cBhvr>
                                        <p:cTn id="119" dur="500"/>
                                        <p:tgtEl>
                                          <p:spTgt spid="29"/>
                                        </p:tgtEl>
                                      </p:cBhvr>
                                    </p:animEffect>
                                  </p:childTnLst>
                                </p:cTn>
                              </p:par>
                            </p:childTnLst>
                          </p:cTn>
                        </p:par>
                      </p:childTnLst>
                    </p:cTn>
                  </p:par>
                  <p:par>
                    <p:cTn id="120" fill="hold">
                      <p:stCondLst>
                        <p:cond delay="indefinite"/>
                      </p:stCondLst>
                      <p:childTnLst>
                        <p:par>
                          <p:cTn id="121" fill="hold">
                            <p:stCondLst>
                              <p:cond delay="0"/>
                            </p:stCondLst>
                            <p:childTnLst>
                              <p:par>
                                <p:cTn id="122" presetID="23" presetClass="exit" presetSubtype="32" fill="hold" grpId="1" nodeType="clickEffect">
                                  <p:stCondLst>
                                    <p:cond delay="0"/>
                                  </p:stCondLst>
                                  <p:childTnLst>
                                    <p:anim calcmode="lin" valueType="num">
                                      <p:cBhvr>
                                        <p:cTn id="123" dur="500"/>
                                        <p:tgtEl>
                                          <p:spTgt spid="18"/>
                                        </p:tgtEl>
                                        <p:attrNameLst>
                                          <p:attrName>ppt_w</p:attrName>
                                        </p:attrNameLst>
                                      </p:cBhvr>
                                      <p:tavLst>
                                        <p:tav tm="0">
                                          <p:val>
                                            <p:strVal val="ppt_w"/>
                                          </p:val>
                                        </p:tav>
                                        <p:tav tm="100000">
                                          <p:val>
                                            <p:fltVal val="0"/>
                                          </p:val>
                                        </p:tav>
                                      </p:tavLst>
                                    </p:anim>
                                    <p:anim calcmode="lin" valueType="num">
                                      <p:cBhvr>
                                        <p:cTn id="124" dur="500"/>
                                        <p:tgtEl>
                                          <p:spTgt spid="18"/>
                                        </p:tgtEl>
                                        <p:attrNameLst>
                                          <p:attrName>ppt_h</p:attrName>
                                        </p:attrNameLst>
                                      </p:cBhvr>
                                      <p:tavLst>
                                        <p:tav tm="0">
                                          <p:val>
                                            <p:strVal val="ppt_h"/>
                                          </p:val>
                                        </p:tav>
                                        <p:tav tm="100000">
                                          <p:val>
                                            <p:fltVal val="0"/>
                                          </p:val>
                                        </p:tav>
                                      </p:tavLst>
                                    </p:anim>
                                    <p:set>
                                      <p:cBhvr>
                                        <p:cTn id="125" dur="1" fill="hold">
                                          <p:stCondLst>
                                            <p:cond delay="499"/>
                                          </p:stCondLst>
                                        </p:cTn>
                                        <p:tgtEl>
                                          <p:spTgt spid="18"/>
                                        </p:tgtEl>
                                        <p:attrNameLst>
                                          <p:attrName>style.visibility</p:attrName>
                                        </p:attrNameLst>
                                      </p:cBhvr>
                                      <p:to>
                                        <p:strVal val="hidden"/>
                                      </p:to>
                                    </p:set>
                                  </p:childTnLst>
                                </p:cTn>
                              </p:par>
                              <p:par>
                                <p:cTn id="126" presetID="23" presetClass="exit" presetSubtype="32" fill="hold" grpId="1" nodeType="withEffect">
                                  <p:stCondLst>
                                    <p:cond delay="0"/>
                                  </p:stCondLst>
                                  <p:childTnLst>
                                    <p:anim calcmode="lin" valueType="num">
                                      <p:cBhvr>
                                        <p:cTn id="127" dur="500"/>
                                        <p:tgtEl>
                                          <p:spTgt spid="19"/>
                                        </p:tgtEl>
                                        <p:attrNameLst>
                                          <p:attrName>ppt_w</p:attrName>
                                        </p:attrNameLst>
                                      </p:cBhvr>
                                      <p:tavLst>
                                        <p:tav tm="0">
                                          <p:val>
                                            <p:strVal val="ppt_w"/>
                                          </p:val>
                                        </p:tav>
                                        <p:tav tm="100000">
                                          <p:val>
                                            <p:fltVal val="0"/>
                                          </p:val>
                                        </p:tav>
                                      </p:tavLst>
                                    </p:anim>
                                    <p:anim calcmode="lin" valueType="num">
                                      <p:cBhvr>
                                        <p:cTn id="128" dur="500"/>
                                        <p:tgtEl>
                                          <p:spTgt spid="19"/>
                                        </p:tgtEl>
                                        <p:attrNameLst>
                                          <p:attrName>ppt_h</p:attrName>
                                        </p:attrNameLst>
                                      </p:cBhvr>
                                      <p:tavLst>
                                        <p:tav tm="0">
                                          <p:val>
                                            <p:strVal val="ppt_h"/>
                                          </p:val>
                                        </p:tav>
                                        <p:tav tm="100000">
                                          <p:val>
                                            <p:fltVal val="0"/>
                                          </p:val>
                                        </p:tav>
                                      </p:tavLst>
                                    </p:anim>
                                    <p:set>
                                      <p:cBhvr>
                                        <p:cTn id="129" dur="1" fill="hold">
                                          <p:stCondLst>
                                            <p:cond delay="499"/>
                                          </p:stCondLst>
                                        </p:cTn>
                                        <p:tgtEl>
                                          <p:spTgt spid="19"/>
                                        </p:tgtEl>
                                        <p:attrNameLst>
                                          <p:attrName>style.visibility</p:attrName>
                                        </p:attrNameLst>
                                      </p:cBhvr>
                                      <p:to>
                                        <p:strVal val="hidden"/>
                                      </p:to>
                                    </p:set>
                                  </p:childTnLst>
                                </p:cTn>
                              </p:par>
                              <p:par>
                                <p:cTn id="130" presetID="23" presetClass="exit" presetSubtype="32" fill="hold" grpId="1" nodeType="withEffect">
                                  <p:stCondLst>
                                    <p:cond delay="0"/>
                                  </p:stCondLst>
                                  <p:childTnLst>
                                    <p:anim calcmode="lin" valueType="num">
                                      <p:cBhvr>
                                        <p:cTn id="131" dur="500"/>
                                        <p:tgtEl>
                                          <p:spTgt spid="22"/>
                                        </p:tgtEl>
                                        <p:attrNameLst>
                                          <p:attrName>ppt_w</p:attrName>
                                        </p:attrNameLst>
                                      </p:cBhvr>
                                      <p:tavLst>
                                        <p:tav tm="0">
                                          <p:val>
                                            <p:strVal val="ppt_w"/>
                                          </p:val>
                                        </p:tav>
                                        <p:tav tm="100000">
                                          <p:val>
                                            <p:fltVal val="0"/>
                                          </p:val>
                                        </p:tav>
                                      </p:tavLst>
                                    </p:anim>
                                    <p:anim calcmode="lin" valueType="num">
                                      <p:cBhvr>
                                        <p:cTn id="132" dur="500"/>
                                        <p:tgtEl>
                                          <p:spTgt spid="22"/>
                                        </p:tgtEl>
                                        <p:attrNameLst>
                                          <p:attrName>ppt_h</p:attrName>
                                        </p:attrNameLst>
                                      </p:cBhvr>
                                      <p:tavLst>
                                        <p:tav tm="0">
                                          <p:val>
                                            <p:strVal val="ppt_h"/>
                                          </p:val>
                                        </p:tav>
                                        <p:tav tm="100000">
                                          <p:val>
                                            <p:fltVal val="0"/>
                                          </p:val>
                                        </p:tav>
                                      </p:tavLst>
                                    </p:anim>
                                    <p:set>
                                      <p:cBhvr>
                                        <p:cTn id="133" dur="1" fill="hold">
                                          <p:stCondLst>
                                            <p:cond delay="499"/>
                                          </p:stCondLst>
                                        </p:cTn>
                                        <p:tgtEl>
                                          <p:spTgt spid="22"/>
                                        </p:tgtEl>
                                        <p:attrNameLst>
                                          <p:attrName>style.visibility</p:attrName>
                                        </p:attrNameLst>
                                      </p:cBhvr>
                                      <p:to>
                                        <p:strVal val="hidden"/>
                                      </p:to>
                                    </p:set>
                                  </p:childTnLst>
                                </p:cTn>
                              </p:par>
                              <p:par>
                                <p:cTn id="134" presetID="23" presetClass="exit" presetSubtype="32" fill="hold" grpId="1" nodeType="withEffect">
                                  <p:stCondLst>
                                    <p:cond delay="0"/>
                                  </p:stCondLst>
                                  <p:childTnLst>
                                    <p:anim calcmode="lin" valueType="num">
                                      <p:cBhvr>
                                        <p:cTn id="135" dur="500"/>
                                        <p:tgtEl>
                                          <p:spTgt spid="17"/>
                                        </p:tgtEl>
                                        <p:attrNameLst>
                                          <p:attrName>ppt_w</p:attrName>
                                        </p:attrNameLst>
                                      </p:cBhvr>
                                      <p:tavLst>
                                        <p:tav tm="0">
                                          <p:val>
                                            <p:strVal val="ppt_w"/>
                                          </p:val>
                                        </p:tav>
                                        <p:tav tm="100000">
                                          <p:val>
                                            <p:fltVal val="0"/>
                                          </p:val>
                                        </p:tav>
                                      </p:tavLst>
                                    </p:anim>
                                    <p:anim calcmode="lin" valueType="num">
                                      <p:cBhvr>
                                        <p:cTn id="136" dur="500"/>
                                        <p:tgtEl>
                                          <p:spTgt spid="17"/>
                                        </p:tgtEl>
                                        <p:attrNameLst>
                                          <p:attrName>ppt_h</p:attrName>
                                        </p:attrNameLst>
                                      </p:cBhvr>
                                      <p:tavLst>
                                        <p:tav tm="0">
                                          <p:val>
                                            <p:strVal val="ppt_h"/>
                                          </p:val>
                                        </p:tav>
                                        <p:tav tm="100000">
                                          <p:val>
                                            <p:fltVal val="0"/>
                                          </p:val>
                                        </p:tav>
                                      </p:tavLst>
                                    </p:anim>
                                    <p:set>
                                      <p:cBhvr>
                                        <p:cTn id="137" dur="1" fill="hold">
                                          <p:stCondLst>
                                            <p:cond delay="499"/>
                                          </p:stCondLst>
                                        </p:cTn>
                                        <p:tgtEl>
                                          <p:spTgt spid="17"/>
                                        </p:tgtEl>
                                        <p:attrNameLst>
                                          <p:attrName>style.visibility</p:attrName>
                                        </p:attrNameLst>
                                      </p:cBhvr>
                                      <p:to>
                                        <p:strVal val="hidden"/>
                                      </p:to>
                                    </p:set>
                                  </p:childTnLst>
                                </p:cTn>
                              </p:par>
                              <p:par>
                                <p:cTn id="138" presetID="23" presetClass="exit" presetSubtype="32" fill="hold" grpId="1" nodeType="withEffect">
                                  <p:stCondLst>
                                    <p:cond delay="0"/>
                                  </p:stCondLst>
                                  <p:childTnLst>
                                    <p:anim calcmode="lin" valueType="num">
                                      <p:cBhvr>
                                        <p:cTn id="139" dur="500"/>
                                        <p:tgtEl>
                                          <p:spTgt spid="23"/>
                                        </p:tgtEl>
                                        <p:attrNameLst>
                                          <p:attrName>ppt_w</p:attrName>
                                        </p:attrNameLst>
                                      </p:cBhvr>
                                      <p:tavLst>
                                        <p:tav tm="0">
                                          <p:val>
                                            <p:strVal val="ppt_w"/>
                                          </p:val>
                                        </p:tav>
                                        <p:tav tm="100000">
                                          <p:val>
                                            <p:fltVal val="0"/>
                                          </p:val>
                                        </p:tav>
                                      </p:tavLst>
                                    </p:anim>
                                    <p:anim calcmode="lin" valueType="num">
                                      <p:cBhvr>
                                        <p:cTn id="140" dur="500"/>
                                        <p:tgtEl>
                                          <p:spTgt spid="23"/>
                                        </p:tgtEl>
                                        <p:attrNameLst>
                                          <p:attrName>ppt_h</p:attrName>
                                        </p:attrNameLst>
                                      </p:cBhvr>
                                      <p:tavLst>
                                        <p:tav tm="0">
                                          <p:val>
                                            <p:strVal val="ppt_h"/>
                                          </p:val>
                                        </p:tav>
                                        <p:tav tm="100000">
                                          <p:val>
                                            <p:fltVal val="0"/>
                                          </p:val>
                                        </p:tav>
                                      </p:tavLst>
                                    </p:anim>
                                    <p:set>
                                      <p:cBhvr>
                                        <p:cTn id="141" dur="1" fill="hold">
                                          <p:stCondLst>
                                            <p:cond delay="499"/>
                                          </p:stCondLst>
                                        </p:cTn>
                                        <p:tgtEl>
                                          <p:spTgt spid="23"/>
                                        </p:tgtEl>
                                        <p:attrNameLst>
                                          <p:attrName>style.visibility</p:attrName>
                                        </p:attrNameLst>
                                      </p:cBhvr>
                                      <p:to>
                                        <p:strVal val="hidden"/>
                                      </p:to>
                                    </p:set>
                                  </p:childTnLst>
                                </p:cTn>
                              </p:par>
                              <p:par>
                                <p:cTn id="142" presetID="23" presetClass="exit" presetSubtype="32" fill="hold" grpId="1" nodeType="withEffect">
                                  <p:stCondLst>
                                    <p:cond delay="0"/>
                                  </p:stCondLst>
                                  <p:childTnLst>
                                    <p:anim calcmode="lin" valueType="num">
                                      <p:cBhvr>
                                        <p:cTn id="143" dur="500"/>
                                        <p:tgtEl>
                                          <p:spTgt spid="24"/>
                                        </p:tgtEl>
                                        <p:attrNameLst>
                                          <p:attrName>ppt_w</p:attrName>
                                        </p:attrNameLst>
                                      </p:cBhvr>
                                      <p:tavLst>
                                        <p:tav tm="0">
                                          <p:val>
                                            <p:strVal val="ppt_w"/>
                                          </p:val>
                                        </p:tav>
                                        <p:tav tm="100000">
                                          <p:val>
                                            <p:fltVal val="0"/>
                                          </p:val>
                                        </p:tav>
                                      </p:tavLst>
                                    </p:anim>
                                    <p:anim calcmode="lin" valueType="num">
                                      <p:cBhvr>
                                        <p:cTn id="144" dur="500"/>
                                        <p:tgtEl>
                                          <p:spTgt spid="24"/>
                                        </p:tgtEl>
                                        <p:attrNameLst>
                                          <p:attrName>ppt_h</p:attrName>
                                        </p:attrNameLst>
                                      </p:cBhvr>
                                      <p:tavLst>
                                        <p:tav tm="0">
                                          <p:val>
                                            <p:strVal val="ppt_h"/>
                                          </p:val>
                                        </p:tav>
                                        <p:tav tm="100000">
                                          <p:val>
                                            <p:fltVal val="0"/>
                                          </p:val>
                                        </p:tav>
                                      </p:tavLst>
                                    </p:anim>
                                    <p:set>
                                      <p:cBhvr>
                                        <p:cTn id="145" dur="1" fill="hold">
                                          <p:stCondLst>
                                            <p:cond delay="499"/>
                                          </p:stCondLst>
                                        </p:cTn>
                                        <p:tgtEl>
                                          <p:spTgt spid="24"/>
                                        </p:tgtEl>
                                        <p:attrNameLst>
                                          <p:attrName>style.visibility</p:attrName>
                                        </p:attrNameLst>
                                      </p:cBhvr>
                                      <p:to>
                                        <p:strVal val="hidden"/>
                                      </p:to>
                                    </p:set>
                                  </p:childTnLst>
                                </p:cTn>
                              </p:par>
                              <p:par>
                                <p:cTn id="146" presetID="23" presetClass="exit" presetSubtype="32" fill="hold" grpId="1" nodeType="withEffect">
                                  <p:stCondLst>
                                    <p:cond delay="0"/>
                                  </p:stCondLst>
                                  <p:childTnLst>
                                    <p:anim calcmode="lin" valueType="num">
                                      <p:cBhvr>
                                        <p:cTn id="147" dur="500"/>
                                        <p:tgtEl>
                                          <p:spTgt spid="21"/>
                                        </p:tgtEl>
                                        <p:attrNameLst>
                                          <p:attrName>ppt_w</p:attrName>
                                        </p:attrNameLst>
                                      </p:cBhvr>
                                      <p:tavLst>
                                        <p:tav tm="0">
                                          <p:val>
                                            <p:strVal val="ppt_w"/>
                                          </p:val>
                                        </p:tav>
                                        <p:tav tm="100000">
                                          <p:val>
                                            <p:fltVal val="0"/>
                                          </p:val>
                                        </p:tav>
                                      </p:tavLst>
                                    </p:anim>
                                    <p:anim calcmode="lin" valueType="num">
                                      <p:cBhvr>
                                        <p:cTn id="148" dur="500"/>
                                        <p:tgtEl>
                                          <p:spTgt spid="21"/>
                                        </p:tgtEl>
                                        <p:attrNameLst>
                                          <p:attrName>ppt_h</p:attrName>
                                        </p:attrNameLst>
                                      </p:cBhvr>
                                      <p:tavLst>
                                        <p:tav tm="0">
                                          <p:val>
                                            <p:strVal val="ppt_h"/>
                                          </p:val>
                                        </p:tav>
                                        <p:tav tm="100000">
                                          <p:val>
                                            <p:fltVal val="0"/>
                                          </p:val>
                                        </p:tav>
                                      </p:tavLst>
                                    </p:anim>
                                    <p:set>
                                      <p:cBhvr>
                                        <p:cTn id="149" dur="1" fill="hold">
                                          <p:stCondLst>
                                            <p:cond delay="499"/>
                                          </p:stCondLst>
                                        </p:cTn>
                                        <p:tgtEl>
                                          <p:spTgt spid="21"/>
                                        </p:tgtEl>
                                        <p:attrNameLst>
                                          <p:attrName>style.visibility</p:attrName>
                                        </p:attrNameLst>
                                      </p:cBhvr>
                                      <p:to>
                                        <p:strVal val="hidden"/>
                                      </p:to>
                                    </p:set>
                                  </p:childTnLst>
                                </p:cTn>
                              </p:par>
                              <p:par>
                                <p:cTn id="150" presetID="23" presetClass="exit" presetSubtype="32" fill="hold" grpId="1" nodeType="withEffect">
                                  <p:stCondLst>
                                    <p:cond delay="0"/>
                                  </p:stCondLst>
                                  <p:childTnLst>
                                    <p:anim calcmode="lin" valueType="num">
                                      <p:cBhvr>
                                        <p:cTn id="151" dur="500"/>
                                        <p:tgtEl>
                                          <p:spTgt spid="20"/>
                                        </p:tgtEl>
                                        <p:attrNameLst>
                                          <p:attrName>ppt_w</p:attrName>
                                        </p:attrNameLst>
                                      </p:cBhvr>
                                      <p:tavLst>
                                        <p:tav tm="0">
                                          <p:val>
                                            <p:strVal val="ppt_w"/>
                                          </p:val>
                                        </p:tav>
                                        <p:tav tm="100000">
                                          <p:val>
                                            <p:fltVal val="0"/>
                                          </p:val>
                                        </p:tav>
                                      </p:tavLst>
                                    </p:anim>
                                    <p:anim calcmode="lin" valueType="num">
                                      <p:cBhvr>
                                        <p:cTn id="152" dur="500"/>
                                        <p:tgtEl>
                                          <p:spTgt spid="20"/>
                                        </p:tgtEl>
                                        <p:attrNameLst>
                                          <p:attrName>ppt_h</p:attrName>
                                        </p:attrNameLst>
                                      </p:cBhvr>
                                      <p:tavLst>
                                        <p:tav tm="0">
                                          <p:val>
                                            <p:strVal val="ppt_h"/>
                                          </p:val>
                                        </p:tav>
                                        <p:tav tm="100000">
                                          <p:val>
                                            <p:fltVal val="0"/>
                                          </p:val>
                                        </p:tav>
                                      </p:tavLst>
                                    </p:anim>
                                    <p:set>
                                      <p:cBhvr>
                                        <p:cTn id="153" dur="1" fill="hold">
                                          <p:stCondLst>
                                            <p:cond delay="499"/>
                                          </p:stCondLst>
                                        </p:cTn>
                                        <p:tgtEl>
                                          <p:spTgt spid="20"/>
                                        </p:tgtEl>
                                        <p:attrNameLst>
                                          <p:attrName>style.visibility</p:attrName>
                                        </p:attrNameLst>
                                      </p:cBhvr>
                                      <p:to>
                                        <p:strVal val="hidden"/>
                                      </p:to>
                                    </p:set>
                                  </p:childTnLst>
                                </p:cTn>
                              </p:par>
                              <p:par>
                                <p:cTn id="154" presetID="23" presetClass="exit" presetSubtype="32" fill="hold" grpId="1" nodeType="withEffect">
                                  <p:stCondLst>
                                    <p:cond delay="0"/>
                                  </p:stCondLst>
                                  <p:childTnLst>
                                    <p:anim calcmode="lin" valueType="num">
                                      <p:cBhvr>
                                        <p:cTn id="155" dur="500"/>
                                        <p:tgtEl>
                                          <p:spTgt spid="29"/>
                                        </p:tgtEl>
                                        <p:attrNameLst>
                                          <p:attrName>ppt_w</p:attrName>
                                        </p:attrNameLst>
                                      </p:cBhvr>
                                      <p:tavLst>
                                        <p:tav tm="0">
                                          <p:val>
                                            <p:strVal val="ppt_w"/>
                                          </p:val>
                                        </p:tav>
                                        <p:tav tm="100000">
                                          <p:val>
                                            <p:fltVal val="0"/>
                                          </p:val>
                                        </p:tav>
                                      </p:tavLst>
                                    </p:anim>
                                    <p:anim calcmode="lin" valueType="num">
                                      <p:cBhvr>
                                        <p:cTn id="156" dur="500"/>
                                        <p:tgtEl>
                                          <p:spTgt spid="29"/>
                                        </p:tgtEl>
                                        <p:attrNameLst>
                                          <p:attrName>ppt_h</p:attrName>
                                        </p:attrNameLst>
                                      </p:cBhvr>
                                      <p:tavLst>
                                        <p:tav tm="0">
                                          <p:val>
                                            <p:strVal val="ppt_h"/>
                                          </p:val>
                                        </p:tav>
                                        <p:tav tm="100000">
                                          <p:val>
                                            <p:fltVal val="0"/>
                                          </p:val>
                                        </p:tav>
                                      </p:tavLst>
                                    </p:anim>
                                    <p:set>
                                      <p:cBhvr>
                                        <p:cTn id="157" dur="1" fill="hold">
                                          <p:stCondLst>
                                            <p:cond delay="499"/>
                                          </p:stCondLst>
                                        </p:cTn>
                                        <p:tgtEl>
                                          <p:spTgt spid="29"/>
                                        </p:tgtEl>
                                        <p:attrNameLst>
                                          <p:attrName>style.visibility</p:attrName>
                                        </p:attrNameLst>
                                      </p:cBhvr>
                                      <p:to>
                                        <p:strVal val="hidden"/>
                                      </p:to>
                                    </p:set>
                                  </p:childTnLst>
                                </p:cTn>
                              </p:par>
                            </p:childTnLst>
                          </p:cTn>
                        </p:par>
                        <p:par>
                          <p:cTn id="158" fill="hold">
                            <p:stCondLst>
                              <p:cond delay="500"/>
                            </p:stCondLst>
                            <p:childTnLst>
                              <p:par>
                                <p:cTn id="159" presetID="2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childTnLst>
                                </p:cTn>
                              </p:par>
                              <p:par>
                                <p:cTn id="163" presetID="23" presetClass="entr" presetSubtype="16" fill="hold" grpId="0" nodeType="withEffect">
                                  <p:stCondLst>
                                    <p:cond delay="0"/>
                                  </p:stCondLst>
                                  <p:childTnLst>
                                    <p:set>
                                      <p:cBhvr>
                                        <p:cTn id="164" dur="1" fill="hold">
                                          <p:stCondLst>
                                            <p:cond delay="0"/>
                                          </p:stCondLst>
                                        </p:cTn>
                                        <p:tgtEl>
                                          <p:spTgt spid="35"/>
                                        </p:tgtEl>
                                        <p:attrNameLst>
                                          <p:attrName>style.visibility</p:attrName>
                                        </p:attrNameLst>
                                      </p:cBhvr>
                                      <p:to>
                                        <p:strVal val="visible"/>
                                      </p:to>
                                    </p:set>
                                    <p:anim calcmode="lin" valueType="num">
                                      <p:cBhvr>
                                        <p:cTn id="165" dur="500" fill="hold"/>
                                        <p:tgtEl>
                                          <p:spTgt spid="35"/>
                                        </p:tgtEl>
                                        <p:attrNameLst>
                                          <p:attrName>ppt_w</p:attrName>
                                        </p:attrNameLst>
                                      </p:cBhvr>
                                      <p:tavLst>
                                        <p:tav tm="0">
                                          <p:val>
                                            <p:fltVal val="0"/>
                                          </p:val>
                                        </p:tav>
                                        <p:tav tm="100000">
                                          <p:val>
                                            <p:strVal val="#ppt_w"/>
                                          </p:val>
                                        </p:tav>
                                      </p:tavLst>
                                    </p:anim>
                                    <p:anim calcmode="lin" valueType="num">
                                      <p:cBhvr>
                                        <p:cTn id="166" dur="500" fill="hold"/>
                                        <p:tgtEl>
                                          <p:spTgt spid="35"/>
                                        </p:tgtEl>
                                        <p:attrNameLst>
                                          <p:attrName>ppt_h</p:attrName>
                                        </p:attrNameLst>
                                      </p:cBhvr>
                                      <p:tavLst>
                                        <p:tav tm="0">
                                          <p:val>
                                            <p:fltVal val="0"/>
                                          </p:val>
                                        </p:tav>
                                        <p:tav tm="100000">
                                          <p:val>
                                            <p:strVal val="#ppt_h"/>
                                          </p:val>
                                        </p:tav>
                                      </p:tavLst>
                                    </p:anim>
                                  </p:childTnLst>
                                </p:cTn>
                              </p:par>
                              <p:par>
                                <p:cTn id="167" presetID="23" presetClass="entr" presetSubtype="16" fill="hold" grpId="0" nodeType="withEffect">
                                  <p:stCondLst>
                                    <p:cond delay="0"/>
                                  </p:stCondLst>
                                  <p:childTnLst>
                                    <p:set>
                                      <p:cBhvr>
                                        <p:cTn id="168" dur="1" fill="hold">
                                          <p:stCondLst>
                                            <p:cond delay="0"/>
                                          </p:stCondLst>
                                        </p:cTn>
                                        <p:tgtEl>
                                          <p:spTgt spid="34"/>
                                        </p:tgtEl>
                                        <p:attrNameLst>
                                          <p:attrName>style.visibility</p:attrName>
                                        </p:attrNameLst>
                                      </p:cBhvr>
                                      <p:to>
                                        <p:strVal val="visible"/>
                                      </p:to>
                                    </p:set>
                                    <p:anim calcmode="lin" valueType="num">
                                      <p:cBhvr>
                                        <p:cTn id="169" dur="500" fill="hold"/>
                                        <p:tgtEl>
                                          <p:spTgt spid="34"/>
                                        </p:tgtEl>
                                        <p:attrNameLst>
                                          <p:attrName>ppt_w</p:attrName>
                                        </p:attrNameLst>
                                      </p:cBhvr>
                                      <p:tavLst>
                                        <p:tav tm="0">
                                          <p:val>
                                            <p:fltVal val="0"/>
                                          </p:val>
                                        </p:tav>
                                        <p:tav tm="100000">
                                          <p:val>
                                            <p:strVal val="#ppt_w"/>
                                          </p:val>
                                        </p:tav>
                                      </p:tavLst>
                                    </p:anim>
                                    <p:anim calcmode="lin" valueType="num">
                                      <p:cBhvr>
                                        <p:cTn id="170" dur="500" fill="hold"/>
                                        <p:tgtEl>
                                          <p:spTgt spid="34"/>
                                        </p:tgtEl>
                                        <p:attrNameLst>
                                          <p:attrName>ppt_h</p:attrName>
                                        </p:attrNameLst>
                                      </p:cBhvr>
                                      <p:tavLst>
                                        <p:tav tm="0">
                                          <p:val>
                                            <p:fltVal val="0"/>
                                          </p:val>
                                        </p:tav>
                                        <p:tav tm="100000">
                                          <p:val>
                                            <p:strVal val="#ppt_h"/>
                                          </p:val>
                                        </p:tav>
                                      </p:tavLst>
                                    </p:anim>
                                  </p:childTnLst>
                                </p:cTn>
                              </p:par>
                              <p:par>
                                <p:cTn id="171" presetID="23" presetClass="entr" presetSubtype="16" fill="hold" grpId="0" nodeType="withEffect">
                                  <p:stCondLst>
                                    <p:cond delay="0"/>
                                  </p:stCondLst>
                                  <p:childTnLst>
                                    <p:set>
                                      <p:cBhvr>
                                        <p:cTn id="172" dur="1" fill="hold">
                                          <p:stCondLst>
                                            <p:cond delay="0"/>
                                          </p:stCondLst>
                                        </p:cTn>
                                        <p:tgtEl>
                                          <p:spTgt spid="32"/>
                                        </p:tgtEl>
                                        <p:attrNameLst>
                                          <p:attrName>style.visibility</p:attrName>
                                        </p:attrNameLst>
                                      </p:cBhvr>
                                      <p:to>
                                        <p:strVal val="visible"/>
                                      </p:to>
                                    </p:set>
                                    <p:anim calcmode="lin" valueType="num">
                                      <p:cBhvr>
                                        <p:cTn id="173" dur="500" fill="hold"/>
                                        <p:tgtEl>
                                          <p:spTgt spid="32"/>
                                        </p:tgtEl>
                                        <p:attrNameLst>
                                          <p:attrName>ppt_w</p:attrName>
                                        </p:attrNameLst>
                                      </p:cBhvr>
                                      <p:tavLst>
                                        <p:tav tm="0">
                                          <p:val>
                                            <p:fltVal val="0"/>
                                          </p:val>
                                        </p:tav>
                                        <p:tav tm="100000">
                                          <p:val>
                                            <p:strVal val="#ppt_w"/>
                                          </p:val>
                                        </p:tav>
                                      </p:tavLst>
                                    </p:anim>
                                    <p:anim calcmode="lin" valueType="num">
                                      <p:cBhvr>
                                        <p:cTn id="174" dur="500" fill="hold"/>
                                        <p:tgtEl>
                                          <p:spTgt spid="32"/>
                                        </p:tgtEl>
                                        <p:attrNameLst>
                                          <p:attrName>ppt_h</p:attrName>
                                        </p:attrNameLst>
                                      </p:cBhvr>
                                      <p:tavLst>
                                        <p:tav tm="0">
                                          <p:val>
                                            <p:fltVal val="0"/>
                                          </p:val>
                                        </p:tav>
                                        <p:tav tm="100000">
                                          <p:val>
                                            <p:strVal val="#ppt_h"/>
                                          </p:val>
                                        </p:tav>
                                      </p:tavLst>
                                    </p:anim>
                                  </p:childTnLst>
                                </p:cTn>
                              </p:par>
                            </p:childTnLst>
                          </p:cTn>
                        </p:par>
                      </p:childTnLst>
                    </p:cTn>
                  </p:par>
                  <p:par>
                    <p:cTn id="175" fill="hold">
                      <p:stCondLst>
                        <p:cond delay="indefinite"/>
                      </p:stCondLst>
                      <p:childTnLst>
                        <p:par>
                          <p:cTn id="176" fill="hold">
                            <p:stCondLst>
                              <p:cond delay="0"/>
                            </p:stCondLst>
                            <p:childTnLst>
                              <p:par>
                                <p:cTn id="177" presetID="23" presetClass="exit" presetSubtype="32" fill="hold" grpId="1" nodeType="clickEffect">
                                  <p:stCondLst>
                                    <p:cond delay="0"/>
                                  </p:stCondLst>
                                  <p:childTnLst>
                                    <p:anim calcmode="lin" valueType="num">
                                      <p:cBhvr>
                                        <p:cTn id="178" dur="500"/>
                                        <p:tgtEl>
                                          <p:spTgt spid="33"/>
                                        </p:tgtEl>
                                        <p:attrNameLst>
                                          <p:attrName>ppt_w</p:attrName>
                                        </p:attrNameLst>
                                      </p:cBhvr>
                                      <p:tavLst>
                                        <p:tav tm="0">
                                          <p:val>
                                            <p:strVal val="ppt_w"/>
                                          </p:val>
                                        </p:tav>
                                        <p:tav tm="100000">
                                          <p:val>
                                            <p:fltVal val="0"/>
                                          </p:val>
                                        </p:tav>
                                      </p:tavLst>
                                    </p:anim>
                                    <p:anim calcmode="lin" valueType="num">
                                      <p:cBhvr>
                                        <p:cTn id="179" dur="500"/>
                                        <p:tgtEl>
                                          <p:spTgt spid="33"/>
                                        </p:tgtEl>
                                        <p:attrNameLst>
                                          <p:attrName>ppt_h</p:attrName>
                                        </p:attrNameLst>
                                      </p:cBhvr>
                                      <p:tavLst>
                                        <p:tav tm="0">
                                          <p:val>
                                            <p:strVal val="ppt_h"/>
                                          </p:val>
                                        </p:tav>
                                        <p:tav tm="100000">
                                          <p:val>
                                            <p:fltVal val="0"/>
                                          </p:val>
                                        </p:tav>
                                      </p:tavLst>
                                    </p:anim>
                                    <p:set>
                                      <p:cBhvr>
                                        <p:cTn id="180" dur="1" fill="hold">
                                          <p:stCondLst>
                                            <p:cond delay="499"/>
                                          </p:stCondLst>
                                        </p:cTn>
                                        <p:tgtEl>
                                          <p:spTgt spid="33"/>
                                        </p:tgtEl>
                                        <p:attrNameLst>
                                          <p:attrName>style.visibility</p:attrName>
                                        </p:attrNameLst>
                                      </p:cBhvr>
                                      <p:to>
                                        <p:strVal val="hidden"/>
                                      </p:to>
                                    </p:set>
                                  </p:childTnLst>
                                </p:cTn>
                              </p:par>
                              <p:par>
                                <p:cTn id="181" presetID="23" presetClass="exit" presetSubtype="32" fill="hold" grpId="1" nodeType="withEffect">
                                  <p:stCondLst>
                                    <p:cond delay="0"/>
                                  </p:stCondLst>
                                  <p:childTnLst>
                                    <p:anim calcmode="lin" valueType="num">
                                      <p:cBhvr>
                                        <p:cTn id="182" dur="500"/>
                                        <p:tgtEl>
                                          <p:spTgt spid="35"/>
                                        </p:tgtEl>
                                        <p:attrNameLst>
                                          <p:attrName>ppt_w</p:attrName>
                                        </p:attrNameLst>
                                      </p:cBhvr>
                                      <p:tavLst>
                                        <p:tav tm="0">
                                          <p:val>
                                            <p:strVal val="ppt_w"/>
                                          </p:val>
                                        </p:tav>
                                        <p:tav tm="100000">
                                          <p:val>
                                            <p:fltVal val="0"/>
                                          </p:val>
                                        </p:tav>
                                      </p:tavLst>
                                    </p:anim>
                                    <p:anim calcmode="lin" valueType="num">
                                      <p:cBhvr>
                                        <p:cTn id="183" dur="500"/>
                                        <p:tgtEl>
                                          <p:spTgt spid="35"/>
                                        </p:tgtEl>
                                        <p:attrNameLst>
                                          <p:attrName>ppt_h</p:attrName>
                                        </p:attrNameLst>
                                      </p:cBhvr>
                                      <p:tavLst>
                                        <p:tav tm="0">
                                          <p:val>
                                            <p:strVal val="ppt_h"/>
                                          </p:val>
                                        </p:tav>
                                        <p:tav tm="100000">
                                          <p:val>
                                            <p:fltVal val="0"/>
                                          </p:val>
                                        </p:tav>
                                      </p:tavLst>
                                    </p:anim>
                                    <p:set>
                                      <p:cBhvr>
                                        <p:cTn id="184" dur="1" fill="hold">
                                          <p:stCondLst>
                                            <p:cond delay="499"/>
                                          </p:stCondLst>
                                        </p:cTn>
                                        <p:tgtEl>
                                          <p:spTgt spid="35"/>
                                        </p:tgtEl>
                                        <p:attrNameLst>
                                          <p:attrName>style.visibility</p:attrName>
                                        </p:attrNameLst>
                                      </p:cBhvr>
                                      <p:to>
                                        <p:strVal val="hidden"/>
                                      </p:to>
                                    </p:set>
                                  </p:childTnLst>
                                </p:cTn>
                              </p:par>
                              <p:par>
                                <p:cTn id="185" presetID="23" presetClass="exit" presetSubtype="32" fill="hold" grpId="1" nodeType="withEffect">
                                  <p:stCondLst>
                                    <p:cond delay="0"/>
                                  </p:stCondLst>
                                  <p:childTnLst>
                                    <p:anim calcmode="lin" valueType="num">
                                      <p:cBhvr>
                                        <p:cTn id="186" dur="500"/>
                                        <p:tgtEl>
                                          <p:spTgt spid="34"/>
                                        </p:tgtEl>
                                        <p:attrNameLst>
                                          <p:attrName>ppt_w</p:attrName>
                                        </p:attrNameLst>
                                      </p:cBhvr>
                                      <p:tavLst>
                                        <p:tav tm="0">
                                          <p:val>
                                            <p:strVal val="ppt_w"/>
                                          </p:val>
                                        </p:tav>
                                        <p:tav tm="100000">
                                          <p:val>
                                            <p:fltVal val="0"/>
                                          </p:val>
                                        </p:tav>
                                      </p:tavLst>
                                    </p:anim>
                                    <p:anim calcmode="lin" valueType="num">
                                      <p:cBhvr>
                                        <p:cTn id="187" dur="500"/>
                                        <p:tgtEl>
                                          <p:spTgt spid="34"/>
                                        </p:tgtEl>
                                        <p:attrNameLst>
                                          <p:attrName>ppt_h</p:attrName>
                                        </p:attrNameLst>
                                      </p:cBhvr>
                                      <p:tavLst>
                                        <p:tav tm="0">
                                          <p:val>
                                            <p:strVal val="ppt_h"/>
                                          </p:val>
                                        </p:tav>
                                        <p:tav tm="100000">
                                          <p:val>
                                            <p:fltVal val="0"/>
                                          </p:val>
                                        </p:tav>
                                      </p:tavLst>
                                    </p:anim>
                                    <p:set>
                                      <p:cBhvr>
                                        <p:cTn id="188" dur="1" fill="hold">
                                          <p:stCondLst>
                                            <p:cond delay="499"/>
                                          </p:stCondLst>
                                        </p:cTn>
                                        <p:tgtEl>
                                          <p:spTgt spid="34"/>
                                        </p:tgtEl>
                                        <p:attrNameLst>
                                          <p:attrName>style.visibility</p:attrName>
                                        </p:attrNameLst>
                                      </p:cBhvr>
                                      <p:to>
                                        <p:strVal val="hidden"/>
                                      </p:to>
                                    </p:set>
                                  </p:childTnLst>
                                </p:cTn>
                              </p:par>
                              <p:par>
                                <p:cTn id="189" presetID="23" presetClass="exit" presetSubtype="32" fill="hold" grpId="1" nodeType="withEffect">
                                  <p:stCondLst>
                                    <p:cond delay="0"/>
                                  </p:stCondLst>
                                  <p:childTnLst>
                                    <p:anim calcmode="lin" valueType="num">
                                      <p:cBhvr>
                                        <p:cTn id="190" dur="500"/>
                                        <p:tgtEl>
                                          <p:spTgt spid="32"/>
                                        </p:tgtEl>
                                        <p:attrNameLst>
                                          <p:attrName>ppt_w</p:attrName>
                                        </p:attrNameLst>
                                      </p:cBhvr>
                                      <p:tavLst>
                                        <p:tav tm="0">
                                          <p:val>
                                            <p:strVal val="ppt_w"/>
                                          </p:val>
                                        </p:tav>
                                        <p:tav tm="100000">
                                          <p:val>
                                            <p:fltVal val="0"/>
                                          </p:val>
                                        </p:tav>
                                      </p:tavLst>
                                    </p:anim>
                                    <p:anim calcmode="lin" valueType="num">
                                      <p:cBhvr>
                                        <p:cTn id="191" dur="500"/>
                                        <p:tgtEl>
                                          <p:spTgt spid="32"/>
                                        </p:tgtEl>
                                        <p:attrNameLst>
                                          <p:attrName>ppt_h</p:attrName>
                                        </p:attrNameLst>
                                      </p:cBhvr>
                                      <p:tavLst>
                                        <p:tav tm="0">
                                          <p:val>
                                            <p:strVal val="ppt_h"/>
                                          </p:val>
                                        </p:tav>
                                        <p:tav tm="100000">
                                          <p:val>
                                            <p:fltVal val="0"/>
                                          </p:val>
                                        </p:tav>
                                      </p:tavLst>
                                    </p:anim>
                                    <p:set>
                                      <p:cBhvr>
                                        <p:cTn id="192" dur="1" fill="hold">
                                          <p:stCondLst>
                                            <p:cond delay="499"/>
                                          </p:stCondLst>
                                        </p:cTn>
                                        <p:tgtEl>
                                          <p:spTgt spid="32"/>
                                        </p:tgtEl>
                                        <p:attrNameLst>
                                          <p:attrName>style.visibility</p:attrName>
                                        </p:attrNameLst>
                                      </p:cBhvr>
                                      <p:to>
                                        <p:strVal val="hidden"/>
                                      </p:to>
                                    </p:set>
                                  </p:childTnLst>
                                </p:cTn>
                              </p:par>
                            </p:childTnLst>
                          </p:cTn>
                        </p:par>
                        <p:par>
                          <p:cTn id="193" fill="hold">
                            <p:stCondLst>
                              <p:cond delay="500"/>
                            </p:stCondLst>
                            <p:childTnLst>
                              <p:par>
                                <p:cTn id="194" presetID="23" presetClass="entr" presetSubtype="16" fill="hold" grpId="0" nodeType="afterEffect">
                                  <p:stCondLst>
                                    <p:cond delay="0"/>
                                  </p:stCondLst>
                                  <p:childTnLst>
                                    <p:set>
                                      <p:cBhvr>
                                        <p:cTn id="195" dur="1" fill="hold">
                                          <p:stCondLst>
                                            <p:cond delay="0"/>
                                          </p:stCondLst>
                                        </p:cTn>
                                        <p:tgtEl>
                                          <p:spTgt spid="39"/>
                                        </p:tgtEl>
                                        <p:attrNameLst>
                                          <p:attrName>style.visibility</p:attrName>
                                        </p:attrNameLst>
                                      </p:cBhvr>
                                      <p:to>
                                        <p:strVal val="visible"/>
                                      </p:to>
                                    </p:set>
                                    <p:anim calcmode="lin" valueType="num">
                                      <p:cBhvr>
                                        <p:cTn id="196" dur="500" fill="hold"/>
                                        <p:tgtEl>
                                          <p:spTgt spid="39"/>
                                        </p:tgtEl>
                                        <p:attrNameLst>
                                          <p:attrName>ppt_w</p:attrName>
                                        </p:attrNameLst>
                                      </p:cBhvr>
                                      <p:tavLst>
                                        <p:tav tm="0">
                                          <p:val>
                                            <p:fltVal val="0"/>
                                          </p:val>
                                        </p:tav>
                                        <p:tav tm="100000">
                                          <p:val>
                                            <p:strVal val="#ppt_w"/>
                                          </p:val>
                                        </p:tav>
                                      </p:tavLst>
                                    </p:anim>
                                    <p:anim calcmode="lin" valueType="num">
                                      <p:cBhvr>
                                        <p:cTn id="197" dur="500" fill="hold"/>
                                        <p:tgtEl>
                                          <p:spTgt spid="39"/>
                                        </p:tgtEl>
                                        <p:attrNameLst>
                                          <p:attrName>ppt_h</p:attrName>
                                        </p:attrNameLst>
                                      </p:cBhvr>
                                      <p:tavLst>
                                        <p:tav tm="0">
                                          <p:val>
                                            <p:fltVal val="0"/>
                                          </p:val>
                                        </p:tav>
                                        <p:tav tm="100000">
                                          <p:val>
                                            <p:strVal val="#ppt_h"/>
                                          </p:val>
                                        </p:tav>
                                      </p:tavLst>
                                    </p:anim>
                                  </p:childTnLst>
                                </p:cTn>
                              </p:par>
                              <p:par>
                                <p:cTn id="198" presetID="23" presetClass="entr" presetSubtype="16" fill="hold" grpId="0" nodeType="withEffect">
                                  <p:stCondLst>
                                    <p:cond delay="0"/>
                                  </p:stCondLst>
                                  <p:childTnLst>
                                    <p:set>
                                      <p:cBhvr>
                                        <p:cTn id="199" dur="1" fill="hold">
                                          <p:stCondLst>
                                            <p:cond delay="0"/>
                                          </p:stCondLst>
                                        </p:cTn>
                                        <p:tgtEl>
                                          <p:spTgt spid="41"/>
                                        </p:tgtEl>
                                        <p:attrNameLst>
                                          <p:attrName>style.visibility</p:attrName>
                                        </p:attrNameLst>
                                      </p:cBhvr>
                                      <p:to>
                                        <p:strVal val="visible"/>
                                      </p:to>
                                    </p:set>
                                    <p:anim calcmode="lin" valueType="num">
                                      <p:cBhvr>
                                        <p:cTn id="200" dur="500" fill="hold"/>
                                        <p:tgtEl>
                                          <p:spTgt spid="41"/>
                                        </p:tgtEl>
                                        <p:attrNameLst>
                                          <p:attrName>ppt_w</p:attrName>
                                        </p:attrNameLst>
                                      </p:cBhvr>
                                      <p:tavLst>
                                        <p:tav tm="0">
                                          <p:val>
                                            <p:fltVal val="0"/>
                                          </p:val>
                                        </p:tav>
                                        <p:tav tm="100000">
                                          <p:val>
                                            <p:strVal val="#ppt_w"/>
                                          </p:val>
                                        </p:tav>
                                      </p:tavLst>
                                    </p:anim>
                                    <p:anim calcmode="lin" valueType="num">
                                      <p:cBhvr>
                                        <p:cTn id="201" dur="500" fill="hold"/>
                                        <p:tgtEl>
                                          <p:spTgt spid="41"/>
                                        </p:tgtEl>
                                        <p:attrNameLst>
                                          <p:attrName>ppt_h</p:attrName>
                                        </p:attrNameLst>
                                      </p:cBhvr>
                                      <p:tavLst>
                                        <p:tav tm="0">
                                          <p:val>
                                            <p:fltVal val="0"/>
                                          </p:val>
                                        </p:tav>
                                        <p:tav tm="100000">
                                          <p:val>
                                            <p:strVal val="#ppt_h"/>
                                          </p:val>
                                        </p:tav>
                                      </p:tavLst>
                                    </p:anim>
                                  </p:childTnLst>
                                </p:cTn>
                              </p:par>
                              <p:par>
                                <p:cTn id="202" presetID="23" presetClass="entr" presetSubtype="16" fill="hold" grpId="0" nodeType="withEffect">
                                  <p:stCondLst>
                                    <p:cond delay="0"/>
                                  </p:stCondLst>
                                  <p:childTnLst>
                                    <p:set>
                                      <p:cBhvr>
                                        <p:cTn id="203" dur="1" fill="hold">
                                          <p:stCondLst>
                                            <p:cond delay="0"/>
                                          </p:stCondLst>
                                        </p:cTn>
                                        <p:tgtEl>
                                          <p:spTgt spid="40"/>
                                        </p:tgtEl>
                                        <p:attrNameLst>
                                          <p:attrName>style.visibility</p:attrName>
                                        </p:attrNameLst>
                                      </p:cBhvr>
                                      <p:to>
                                        <p:strVal val="visible"/>
                                      </p:to>
                                    </p:set>
                                    <p:anim calcmode="lin" valueType="num">
                                      <p:cBhvr>
                                        <p:cTn id="204" dur="500" fill="hold"/>
                                        <p:tgtEl>
                                          <p:spTgt spid="40"/>
                                        </p:tgtEl>
                                        <p:attrNameLst>
                                          <p:attrName>ppt_w</p:attrName>
                                        </p:attrNameLst>
                                      </p:cBhvr>
                                      <p:tavLst>
                                        <p:tav tm="0">
                                          <p:val>
                                            <p:fltVal val="0"/>
                                          </p:val>
                                        </p:tav>
                                        <p:tav tm="100000">
                                          <p:val>
                                            <p:strVal val="#ppt_w"/>
                                          </p:val>
                                        </p:tav>
                                      </p:tavLst>
                                    </p:anim>
                                    <p:anim calcmode="lin" valueType="num">
                                      <p:cBhvr>
                                        <p:cTn id="205" dur="500" fill="hold"/>
                                        <p:tgtEl>
                                          <p:spTgt spid="40"/>
                                        </p:tgtEl>
                                        <p:attrNameLst>
                                          <p:attrName>ppt_h</p:attrName>
                                        </p:attrNameLst>
                                      </p:cBhvr>
                                      <p:tavLst>
                                        <p:tav tm="0">
                                          <p:val>
                                            <p:fltVal val="0"/>
                                          </p:val>
                                        </p:tav>
                                        <p:tav tm="100000">
                                          <p:val>
                                            <p:strVal val="#ppt_h"/>
                                          </p:val>
                                        </p:tav>
                                      </p:tavLst>
                                    </p:anim>
                                  </p:childTnLst>
                                </p:cTn>
                              </p:par>
                            </p:childTnLst>
                          </p:cTn>
                        </p:par>
                      </p:childTnLst>
                    </p:cTn>
                  </p:par>
                  <p:par>
                    <p:cTn id="206" fill="hold">
                      <p:stCondLst>
                        <p:cond delay="indefinite"/>
                      </p:stCondLst>
                      <p:childTnLst>
                        <p:par>
                          <p:cTn id="207" fill="hold">
                            <p:stCondLst>
                              <p:cond delay="0"/>
                            </p:stCondLst>
                            <p:childTnLst>
                              <p:par>
                                <p:cTn id="208" presetID="23" presetClass="exit" presetSubtype="32" fill="hold" grpId="1" nodeType="clickEffect">
                                  <p:stCondLst>
                                    <p:cond delay="0"/>
                                  </p:stCondLst>
                                  <p:childTnLst>
                                    <p:anim calcmode="lin" valueType="num">
                                      <p:cBhvr>
                                        <p:cTn id="209" dur="500"/>
                                        <p:tgtEl>
                                          <p:spTgt spid="39"/>
                                        </p:tgtEl>
                                        <p:attrNameLst>
                                          <p:attrName>ppt_w</p:attrName>
                                        </p:attrNameLst>
                                      </p:cBhvr>
                                      <p:tavLst>
                                        <p:tav tm="0">
                                          <p:val>
                                            <p:strVal val="ppt_w"/>
                                          </p:val>
                                        </p:tav>
                                        <p:tav tm="100000">
                                          <p:val>
                                            <p:fltVal val="0"/>
                                          </p:val>
                                        </p:tav>
                                      </p:tavLst>
                                    </p:anim>
                                    <p:anim calcmode="lin" valueType="num">
                                      <p:cBhvr>
                                        <p:cTn id="210" dur="500"/>
                                        <p:tgtEl>
                                          <p:spTgt spid="39"/>
                                        </p:tgtEl>
                                        <p:attrNameLst>
                                          <p:attrName>ppt_h</p:attrName>
                                        </p:attrNameLst>
                                      </p:cBhvr>
                                      <p:tavLst>
                                        <p:tav tm="0">
                                          <p:val>
                                            <p:strVal val="ppt_h"/>
                                          </p:val>
                                        </p:tav>
                                        <p:tav tm="100000">
                                          <p:val>
                                            <p:fltVal val="0"/>
                                          </p:val>
                                        </p:tav>
                                      </p:tavLst>
                                    </p:anim>
                                    <p:set>
                                      <p:cBhvr>
                                        <p:cTn id="211" dur="1" fill="hold">
                                          <p:stCondLst>
                                            <p:cond delay="499"/>
                                          </p:stCondLst>
                                        </p:cTn>
                                        <p:tgtEl>
                                          <p:spTgt spid="39"/>
                                        </p:tgtEl>
                                        <p:attrNameLst>
                                          <p:attrName>style.visibility</p:attrName>
                                        </p:attrNameLst>
                                      </p:cBhvr>
                                      <p:to>
                                        <p:strVal val="hidden"/>
                                      </p:to>
                                    </p:set>
                                  </p:childTnLst>
                                </p:cTn>
                              </p:par>
                              <p:par>
                                <p:cTn id="212" presetID="23" presetClass="exit" presetSubtype="32" fill="hold" grpId="1" nodeType="withEffect">
                                  <p:stCondLst>
                                    <p:cond delay="0"/>
                                  </p:stCondLst>
                                  <p:childTnLst>
                                    <p:anim calcmode="lin" valueType="num">
                                      <p:cBhvr>
                                        <p:cTn id="213" dur="500"/>
                                        <p:tgtEl>
                                          <p:spTgt spid="41"/>
                                        </p:tgtEl>
                                        <p:attrNameLst>
                                          <p:attrName>ppt_w</p:attrName>
                                        </p:attrNameLst>
                                      </p:cBhvr>
                                      <p:tavLst>
                                        <p:tav tm="0">
                                          <p:val>
                                            <p:strVal val="ppt_w"/>
                                          </p:val>
                                        </p:tav>
                                        <p:tav tm="100000">
                                          <p:val>
                                            <p:fltVal val="0"/>
                                          </p:val>
                                        </p:tav>
                                      </p:tavLst>
                                    </p:anim>
                                    <p:anim calcmode="lin" valueType="num">
                                      <p:cBhvr>
                                        <p:cTn id="214" dur="500"/>
                                        <p:tgtEl>
                                          <p:spTgt spid="41"/>
                                        </p:tgtEl>
                                        <p:attrNameLst>
                                          <p:attrName>ppt_h</p:attrName>
                                        </p:attrNameLst>
                                      </p:cBhvr>
                                      <p:tavLst>
                                        <p:tav tm="0">
                                          <p:val>
                                            <p:strVal val="ppt_h"/>
                                          </p:val>
                                        </p:tav>
                                        <p:tav tm="100000">
                                          <p:val>
                                            <p:fltVal val="0"/>
                                          </p:val>
                                        </p:tav>
                                      </p:tavLst>
                                    </p:anim>
                                    <p:set>
                                      <p:cBhvr>
                                        <p:cTn id="215" dur="1" fill="hold">
                                          <p:stCondLst>
                                            <p:cond delay="499"/>
                                          </p:stCondLst>
                                        </p:cTn>
                                        <p:tgtEl>
                                          <p:spTgt spid="41"/>
                                        </p:tgtEl>
                                        <p:attrNameLst>
                                          <p:attrName>style.visibility</p:attrName>
                                        </p:attrNameLst>
                                      </p:cBhvr>
                                      <p:to>
                                        <p:strVal val="hidden"/>
                                      </p:to>
                                    </p:set>
                                  </p:childTnLst>
                                </p:cTn>
                              </p:par>
                              <p:par>
                                <p:cTn id="216" presetID="23" presetClass="exit" presetSubtype="32" fill="hold" grpId="1" nodeType="withEffect">
                                  <p:stCondLst>
                                    <p:cond delay="0"/>
                                  </p:stCondLst>
                                  <p:childTnLst>
                                    <p:anim calcmode="lin" valueType="num">
                                      <p:cBhvr>
                                        <p:cTn id="217" dur="500"/>
                                        <p:tgtEl>
                                          <p:spTgt spid="40"/>
                                        </p:tgtEl>
                                        <p:attrNameLst>
                                          <p:attrName>ppt_w</p:attrName>
                                        </p:attrNameLst>
                                      </p:cBhvr>
                                      <p:tavLst>
                                        <p:tav tm="0">
                                          <p:val>
                                            <p:strVal val="ppt_w"/>
                                          </p:val>
                                        </p:tav>
                                        <p:tav tm="100000">
                                          <p:val>
                                            <p:fltVal val="0"/>
                                          </p:val>
                                        </p:tav>
                                      </p:tavLst>
                                    </p:anim>
                                    <p:anim calcmode="lin" valueType="num">
                                      <p:cBhvr>
                                        <p:cTn id="218" dur="500"/>
                                        <p:tgtEl>
                                          <p:spTgt spid="40"/>
                                        </p:tgtEl>
                                        <p:attrNameLst>
                                          <p:attrName>ppt_h</p:attrName>
                                        </p:attrNameLst>
                                      </p:cBhvr>
                                      <p:tavLst>
                                        <p:tav tm="0">
                                          <p:val>
                                            <p:strVal val="ppt_h"/>
                                          </p:val>
                                        </p:tav>
                                        <p:tav tm="100000">
                                          <p:val>
                                            <p:fltVal val="0"/>
                                          </p:val>
                                        </p:tav>
                                      </p:tavLst>
                                    </p:anim>
                                    <p:set>
                                      <p:cBhvr>
                                        <p:cTn id="219" dur="1" fill="hold">
                                          <p:stCondLst>
                                            <p:cond delay="499"/>
                                          </p:stCondLst>
                                        </p:cTn>
                                        <p:tgtEl>
                                          <p:spTgt spid="40"/>
                                        </p:tgtEl>
                                        <p:attrNameLst>
                                          <p:attrName>style.visibility</p:attrName>
                                        </p:attrNameLst>
                                      </p:cBhvr>
                                      <p:to>
                                        <p:strVal val="hidden"/>
                                      </p:to>
                                    </p:set>
                                  </p:childTnLst>
                                </p:cTn>
                              </p:par>
                            </p:childTnLst>
                          </p:cTn>
                        </p:par>
                        <p:par>
                          <p:cTn id="220" fill="hold">
                            <p:stCondLst>
                              <p:cond delay="500"/>
                            </p:stCondLst>
                            <p:childTnLst>
                              <p:par>
                                <p:cTn id="221" presetID="23" presetClass="entr" presetSubtype="16" fill="hold" grpId="0" nodeType="afterEffect">
                                  <p:stCondLst>
                                    <p:cond delay="0"/>
                                  </p:stCondLst>
                                  <p:childTnLst>
                                    <p:set>
                                      <p:cBhvr>
                                        <p:cTn id="222" dur="1" fill="hold">
                                          <p:stCondLst>
                                            <p:cond delay="0"/>
                                          </p:stCondLst>
                                        </p:cTn>
                                        <p:tgtEl>
                                          <p:spTgt spid="42"/>
                                        </p:tgtEl>
                                        <p:attrNameLst>
                                          <p:attrName>style.visibility</p:attrName>
                                        </p:attrNameLst>
                                      </p:cBhvr>
                                      <p:to>
                                        <p:strVal val="visible"/>
                                      </p:to>
                                    </p:set>
                                    <p:anim calcmode="lin" valueType="num">
                                      <p:cBhvr>
                                        <p:cTn id="223" dur="500" fill="hold"/>
                                        <p:tgtEl>
                                          <p:spTgt spid="42"/>
                                        </p:tgtEl>
                                        <p:attrNameLst>
                                          <p:attrName>ppt_w</p:attrName>
                                        </p:attrNameLst>
                                      </p:cBhvr>
                                      <p:tavLst>
                                        <p:tav tm="0">
                                          <p:val>
                                            <p:fltVal val="0"/>
                                          </p:val>
                                        </p:tav>
                                        <p:tav tm="100000">
                                          <p:val>
                                            <p:strVal val="#ppt_w"/>
                                          </p:val>
                                        </p:tav>
                                      </p:tavLst>
                                    </p:anim>
                                    <p:anim calcmode="lin" valueType="num">
                                      <p:cBhvr>
                                        <p:cTn id="224" dur="500" fill="hold"/>
                                        <p:tgtEl>
                                          <p:spTgt spid="42"/>
                                        </p:tgtEl>
                                        <p:attrNameLst>
                                          <p:attrName>ppt_h</p:attrName>
                                        </p:attrNameLst>
                                      </p:cBhvr>
                                      <p:tavLst>
                                        <p:tav tm="0">
                                          <p:val>
                                            <p:fltVal val="0"/>
                                          </p:val>
                                        </p:tav>
                                        <p:tav tm="100000">
                                          <p:val>
                                            <p:strVal val="#ppt_h"/>
                                          </p:val>
                                        </p:tav>
                                      </p:tavLst>
                                    </p:anim>
                                  </p:childTnLst>
                                </p:cTn>
                              </p:par>
                              <p:par>
                                <p:cTn id="225" presetID="23" presetClass="entr" presetSubtype="16" fill="hold" grpId="0" nodeType="withEffect">
                                  <p:stCondLst>
                                    <p:cond delay="0"/>
                                  </p:stCondLst>
                                  <p:childTnLst>
                                    <p:set>
                                      <p:cBhvr>
                                        <p:cTn id="226" dur="1" fill="hold">
                                          <p:stCondLst>
                                            <p:cond delay="0"/>
                                          </p:stCondLst>
                                        </p:cTn>
                                        <p:tgtEl>
                                          <p:spTgt spid="43"/>
                                        </p:tgtEl>
                                        <p:attrNameLst>
                                          <p:attrName>style.visibility</p:attrName>
                                        </p:attrNameLst>
                                      </p:cBhvr>
                                      <p:to>
                                        <p:strVal val="visible"/>
                                      </p:to>
                                    </p:set>
                                    <p:anim calcmode="lin" valueType="num">
                                      <p:cBhvr>
                                        <p:cTn id="227" dur="500" fill="hold"/>
                                        <p:tgtEl>
                                          <p:spTgt spid="43"/>
                                        </p:tgtEl>
                                        <p:attrNameLst>
                                          <p:attrName>ppt_w</p:attrName>
                                        </p:attrNameLst>
                                      </p:cBhvr>
                                      <p:tavLst>
                                        <p:tav tm="0">
                                          <p:val>
                                            <p:fltVal val="0"/>
                                          </p:val>
                                        </p:tav>
                                        <p:tav tm="100000">
                                          <p:val>
                                            <p:strVal val="#ppt_w"/>
                                          </p:val>
                                        </p:tav>
                                      </p:tavLst>
                                    </p:anim>
                                    <p:anim calcmode="lin" valueType="num">
                                      <p:cBhvr>
                                        <p:cTn id="228" dur="500" fill="hold"/>
                                        <p:tgtEl>
                                          <p:spTgt spid="43"/>
                                        </p:tgtEl>
                                        <p:attrNameLst>
                                          <p:attrName>ppt_h</p:attrName>
                                        </p:attrNameLst>
                                      </p:cBhvr>
                                      <p:tavLst>
                                        <p:tav tm="0">
                                          <p:val>
                                            <p:fltVal val="0"/>
                                          </p:val>
                                        </p:tav>
                                        <p:tav tm="100000">
                                          <p:val>
                                            <p:strVal val="#ppt_h"/>
                                          </p:val>
                                        </p:tav>
                                      </p:tavLst>
                                    </p:anim>
                                  </p:childTnLst>
                                </p:cTn>
                              </p:par>
                            </p:childTnLst>
                          </p:cTn>
                        </p:par>
                        <p:par>
                          <p:cTn id="229" fill="hold">
                            <p:stCondLst>
                              <p:cond delay="1000"/>
                            </p:stCondLst>
                            <p:childTnLst>
                              <p:par>
                                <p:cTn id="230" presetID="35" presetClass="path" presetSubtype="0" accel="50000" decel="50000" fill="hold" grpId="0" nodeType="afterEffect">
                                  <p:stCondLst>
                                    <p:cond delay="0"/>
                                  </p:stCondLst>
                                  <p:childTnLst>
                                    <p:animMotion origin="layout" path="M 0.022 -0.01389 L -1.51667 -0.01458 " pathEditMode="relative" rAng="0" ptsTypes="AA">
                                      <p:cBhvr>
                                        <p:cTn id="231" dur="10500" fill="hold"/>
                                        <p:tgtEl>
                                          <p:spTgt spid="44"/>
                                        </p:tgtEl>
                                        <p:attrNameLst>
                                          <p:attrName>ppt_x</p:attrName>
                                          <p:attrName>ppt_y</p:attrName>
                                        </p:attrNameLst>
                                      </p:cBhvr>
                                      <p:rCtr x="-76940" y="-46"/>
                                    </p:animMotion>
                                  </p:childTnLst>
                                </p:cTn>
                              </p:par>
                            </p:childTnLst>
                          </p:cTn>
                        </p:par>
                      </p:childTnLst>
                    </p:cTn>
                  </p:par>
                  <p:par>
                    <p:cTn id="232" fill="hold">
                      <p:stCondLst>
                        <p:cond delay="indefinite"/>
                      </p:stCondLst>
                      <p:childTnLst>
                        <p:par>
                          <p:cTn id="233" fill="hold">
                            <p:stCondLst>
                              <p:cond delay="0"/>
                            </p:stCondLst>
                            <p:childTnLst>
                              <p:par>
                                <p:cTn id="234" presetID="23" presetClass="exit" presetSubtype="32" fill="hold" grpId="1" nodeType="clickEffect">
                                  <p:stCondLst>
                                    <p:cond delay="0"/>
                                  </p:stCondLst>
                                  <p:childTnLst>
                                    <p:anim calcmode="lin" valueType="num">
                                      <p:cBhvr>
                                        <p:cTn id="235" dur="500"/>
                                        <p:tgtEl>
                                          <p:spTgt spid="42"/>
                                        </p:tgtEl>
                                        <p:attrNameLst>
                                          <p:attrName>ppt_w</p:attrName>
                                        </p:attrNameLst>
                                      </p:cBhvr>
                                      <p:tavLst>
                                        <p:tav tm="0">
                                          <p:val>
                                            <p:strVal val="ppt_w"/>
                                          </p:val>
                                        </p:tav>
                                        <p:tav tm="100000">
                                          <p:val>
                                            <p:fltVal val="0"/>
                                          </p:val>
                                        </p:tav>
                                      </p:tavLst>
                                    </p:anim>
                                    <p:anim calcmode="lin" valueType="num">
                                      <p:cBhvr>
                                        <p:cTn id="236" dur="500"/>
                                        <p:tgtEl>
                                          <p:spTgt spid="42"/>
                                        </p:tgtEl>
                                        <p:attrNameLst>
                                          <p:attrName>ppt_h</p:attrName>
                                        </p:attrNameLst>
                                      </p:cBhvr>
                                      <p:tavLst>
                                        <p:tav tm="0">
                                          <p:val>
                                            <p:strVal val="ppt_h"/>
                                          </p:val>
                                        </p:tav>
                                        <p:tav tm="100000">
                                          <p:val>
                                            <p:fltVal val="0"/>
                                          </p:val>
                                        </p:tav>
                                      </p:tavLst>
                                    </p:anim>
                                    <p:set>
                                      <p:cBhvr>
                                        <p:cTn id="237" dur="1" fill="hold">
                                          <p:stCondLst>
                                            <p:cond delay="499"/>
                                          </p:stCondLst>
                                        </p:cTn>
                                        <p:tgtEl>
                                          <p:spTgt spid="42"/>
                                        </p:tgtEl>
                                        <p:attrNameLst>
                                          <p:attrName>style.visibility</p:attrName>
                                        </p:attrNameLst>
                                      </p:cBhvr>
                                      <p:to>
                                        <p:strVal val="hidden"/>
                                      </p:to>
                                    </p:set>
                                  </p:childTnLst>
                                </p:cTn>
                              </p:par>
                              <p:par>
                                <p:cTn id="238" presetID="23" presetClass="exit" presetSubtype="32" fill="hold" grpId="1" nodeType="withEffect">
                                  <p:stCondLst>
                                    <p:cond delay="0"/>
                                  </p:stCondLst>
                                  <p:childTnLst>
                                    <p:anim calcmode="lin" valueType="num">
                                      <p:cBhvr>
                                        <p:cTn id="239" dur="500"/>
                                        <p:tgtEl>
                                          <p:spTgt spid="43"/>
                                        </p:tgtEl>
                                        <p:attrNameLst>
                                          <p:attrName>ppt_w</p:attrName>
                                        </p:attrNameLst>
                                      </p:cBhvr>
                                      <p:tavLst>
                                        <p:tav tm="0">
                                          <p:val>
                                            <p:strVal val="ppt_w"/>
                                          </p:val>
                                        </p:tav>
                                        <p:tav tm="100000">
                                          <p:val>
                                            <p:fltVal val="0"/>
                                          </p:val>
                                        </p:tav>
                                      </p:tavLst>
                                    </p:anim>
                                    <p:anim calcmode="lin" valueType="num">
                                      <p:cBhvr>
                                        <p:cTn id="240" dur="500"/>
                                        <p:tgtEl>
                                          <p:spTgt spid="43"/>
                                        </p:tgtEl>
                                        <p:attrNameLst>
                                          <p:attrName>ppt_h</p:attrName>
                                        </p:attrNameLst>
                                      </p:cBhvr>
                                      <p:tavLst>
                                        <p:tav tm="0">
                                          <p:val>
                                            <p:strVal val="ppt_h"/>
                                          </p:val>
                                        </p:tav>
                                        <p:tav tm="100000">
                                          <p:val>
                                            <p:fltVal val="0"/>
                                          </p:val>
                                        </p:tav>
                                      </p:tavLst>
                                    </p:anim>
                                    <p:set>
                                      <p:cBhvr>
                                        <p:cTn id="241" dur="1" fill="hold">
                                          <p:stCondLst>
                                            <p:cond delay="499"/>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P spid="12" grpId="0"/>
      <p:bldP spid="12" grpId="1"/>
      <p:bldP spid="17" grpId="0"/>
      <p:bldP spid="17" grpId="1"/>
      <p:bldP spid="18" grpId="0" animBg="1"/>
      <p:bldP spid="18" grpId="1" animBg="1"/>
      <p:bldP spid="19" grpId="0"/>
      <p:bldP spid="19" grpId="1"/>
      <p:bldP spid="20" grpId="0"/>
      <p:bldP spid="20" grpId="1"/>
      <p:bldP spid="21" grpId="0" animBg="1"/>
      <p:bldP spid="21" grpId="1" animBg="1"/>
      <p:bldP spid="22" grpId="0"/>
      <p:bldP spid="22" grpId="1"/>
      <p:bldP spid="23" grpId="0" animBg="1"/>
      <p:bldP spid="23" grpId="1" animBg="1"/>
      <p:bldP spid="24" grpId="0"/>
      <p:bldP spid="24" grpId="1"/>
      <p:bldP spid="25" grpId="0"/>
      <p:bldP spid="25" grpId="1"/>
      <p:bldP spid="26" grpId="0"/>
      <p:bldP spid="26" grpId="1"/>
      <p:bldP spid="27" grpId="0"/>
      <p:bldP spid="27" grpId="1"/>
      <p:bldP spid="28" grpId="0" animBg="1"/>
      <p:bldP spid="28" grpId="1" animBg="1"/>
      <p:bldP spid="29" grpId="0"/>
      <p:bldP spid="29" grpId="1"/>
      <p:bldP spid="32" grpId="0"/>
      <p:bldP spid="32" grpId="1"/>
      <p:bldP spid="33" grpId="0"/>
      <p:bldP spid="33" grpId="1"/>
      <p:bldP spid="34" grpId="0" animBg="1"/>
      <p:bldP spid="34" grpId="1" animBg="1"/>
      <p:bldP spid="35" grpId="0"/>
      <p:bldP spid="35" grpId="1"/>
      <p:bldP spid="39" grpId="0"/>
      <p:bldP spid="39" grpId="1"/>
      <p:bldP spid="40" grpId="0" animBg="1"/>
      <p:bldP spid="40" grpId="1" animBg="1"/>
      <p:bldP spid="41" grpId="0"/>
      <p:bldP spid="41" grpId="1"/>
      <p:bldP spid="42" grpId="0"/>
      <p:bldP spid="42" grpId="1"/>
      <p:bldP spid="43" grpId="0"/>
      <p:bldP spid="43" grpId="1"/>
      <p:bldP spid="44" grpId="0"/>
      <p:bldP spid="47" grpId="0"/>
      <p:bldP spid="4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397</TotalTime>
  <Words>2529</Words>
  <Application>Microsoft Office PowerPoint</Application>
  <PresentationFormat>Widescreen</PresentationFormat>
  <Paragraphs>165</Paragraphs>
  <Slides>21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Microsoft YaHei Light</vt:lpstr>
      <vt:lpstr>Arial</vt:lpstr>
      <vt:lpstr>Blackadder ITC</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ANI</dc:creator>
  <cp:lastModifiedBy>ANI</cp:lastModifiedBy>
  <cp:revision>69</cp:revision>
  <dcterms:created xsi:type="dcterms:W3CDTF">2025-01-25T14:02:51Z</dcterms:created>
  <dcterms:modified xsi:type="dcterms:W3CDTF">2025-01-25T20:40:10Z</dcterms:modified>
</cp:coreProperties>
</file>