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60" r:id="rId6"/>
    <p:sldId id="273" r:id="rId7"/>
    <p:sldId id="278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A73"/>
    <a:srgbClr val="4D7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IA%20Miami\IA%20y%20forma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12343750000000001"/>
          <c:y val="0.141222222222222"/>
          <c:w val="0.53893749999999996"/>
          <c:h val="0.77311111111111097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E02-4F4F-9B20-D38B5F860443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E02-4F4F-9B20-D38B5F860443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E02-4F4F-9B20-D38B5F860443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E02-4F4F-9B20-D38B5F860443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E02-4F4F-9B20-D38B5F86044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es-VE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02-4F4F-9B20-D38B5F86044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es-VE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02-4F4F-9B20-D38B5F86044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es-VE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02-4F4F-9B20-D38B5F86044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es-VE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E02-4F4F-9B20-D38B5F86044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es-VE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E02-4F4F-9B20-D38B5F8604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s-VE"/>
              </a:p>
            </c:txPr>
            <c:dLblPos val="bestFit"/>
            <c:showLegendKey val="1"/>
            <c:showVal val="1"/>
            <c:showCatName val="1"/>
            <c:showSerName val="0"/>
            <c:showPercent val="1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Artículos</c:v>
                </c:pt>
                <c:pt idx="1">
                  <c:v>Capítulos de libros</c:v>
                </c:pt>
                <c:pt idx="2">
                  <c:v>Papers de conferencias</c:v>
                </c:pt>
                <c:pt idx="3">
                  <c:v>Otros</c:v>
                </c:pt>
                <c:pt idx="4">
                  <c:v>Revisión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176</c:v>
                </c:pt>
                <c:pt idx="1">
                  <c:v>6</c:v>
                </c:pt>
                <c:pt idx="2">
                  <c:v>169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02-4F4F-9B20-D38B5F860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sz="900" b="0" strike="noStrike" spc="-1">
              <a:solidFill>
                <a:srgbClr val="000000"/>
              </a:solidFill>
              <a:latin typeface="Calibri"/>
            </a:defRPr>
          </a:pPr>
          <a:endParaRPr lang="es-VE"/>
        </a:p>
      </c:txPr>
    </c:legend>
    <c:plotVisOnly val="1"/>
    <c:dispBlanksAs val="zero"/>
    <c:showDLblsOverMax val="1"/>
  </c:chart>
  <c:spPr>
    <a:noFill/>
    <a:ln>
      <a:solidFill>
        <a:srgbClr val="FFFFFF"/>
      </a:solidFill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21441133931308E-2"/>
          <c:y val="9.3202258470672344E-2"/>
          <c:w val="0.92087536178692675"/>
          <c:h val="0.747964734701825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Hoja1!$F$3</c:f>
              <c:strCache>
                <c:ptCount val="1"/>
                <c:pt idx="0">
                  <c:v>ULA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Hoja1!$G$2:$O$2</c:f>
              <c:strCache>
                <c:ptCount val="8"/>
                <c:pt idx="0">
                  <c:v>Charla</c:v>
                </c:pt>
                <c:pt idx="1">
                  <c:v>Conferencias</c:v>
                </c:pt>
                <c:pt idx="2">
                  <c:v>Jornadas</c:v>
                </c:pt>
                <c:pt idx="3">
                  <c:v>Foros</c:v>
                </c:pt>
                <c:pt idx="4">
                  <c:v>Congresos</c:v>
                </c:pt>
                <c:pt idx="5">
                  <c:v>Cursos</c:v>
                </c:pt>
                <c:pt idx="6">
                  <c:v>Diplomados</c:v>
                </c:pt>
                <c:pt idx="7">
                  <c:v>Seminarios</c:v>
                </c:pt>
              </c:strCache>
            </c:strRef>
          </c:cat>
          <c:val>
            <c:numRef>
              <c:f>Hoja1!$G$3:$O$3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6">
                  <c:v>3</c:v>
                </c:pt>
                <c:pt idx="8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06-41D4-8B41-29F56A7C83A4}"/>
            </c:ext>
          </c:extLst>
        </c:ser>
        <c:ser>
          <c:idx val="1"/>
          <c:order val="1"/>
          <c:tx>
            <c:strRef>
              <c:f>Hoja1!$F$4</c:f>
              <c:strCache>
                <c:ptCount val="1"/>
                <c:pt idx="0">
                  <c:v>UCAB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Hoja1!$G$2:$O$2</c:f>
              <c:strCache>
                <c:ptCount val="8"/>
                <c:pt idx="0">
                  <c:v>Charla</c:v>
                </c:pt>
                <c:pt idx="1">
                  <c:v>Conferencias</c:v>
                </c:pt>
                <c:pt idx="2">
                  <c:v>Jornadas</c:v>
                </c:pt>
                <c:pt idx="3">
                  <c:v>Foros</c:v>
                </c:pt>
                <c:pt idx="4">
                  <c:v>Congresos</c:v>
                </c:pt>
                <c:pt idx="5">
                  <c:v>Cursos</c:v>
                </c:pt>
                <c:pt idx="6">
                  <c:v>Diplomados</c:v>
                </c:pt>
                <c:pt idx="7">
                  <c:v>Seminarios</c:v>
                </c:pt>
              </c:strCache>
            </c:strRef>
          </c:cat>
          <c:val>
            <c:numRef>
              <c:f>Hoja1!$G$4:$O$4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06-41D4-8B41-29F56A7C83A4}"/>
            </c:ext>
          </c:extLst>
        </c:ser>
        <c:ser>
          <c:idx val="2"/>
          <c:order val="2"/>
          <c:tx>
            <c:strRef>
              <c:f>Hoja1!$F$5</c:f>
              <c:strCache>
                <c:ptCount val="1"/>
                <c:pt idx="0">
                  <c:v>UCV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Hoja1!$G$2:$O$2</c:f>
              <c:strCache>
                <c:ptCount val="8"/>
                <c:pt idx="0">
                  <c:v>Charla</c:v>
                </c:pt>
                <c:pt idx="1">
                  <c:v>Conferencias</c:v>
                </c:pt>
                <c:pt idx="2">
                  <c:v>Jornadas</c:v>
                </c:pt>
                <c:pt idx="3">
                  <c:v>Foros</c:v>
                </c:pt>
                <c:pt idx="4">
                  <c:v>Congresos</c:v>
                </c:pt>
                <c:pt idx="5">
                  <c:v>Cursos</c:v>
                </c:pt>
                <c:pt idx="6">
                  <c:v>Diplomados</c:v>
                </c:pt>
                <c:pt idx="7">
                  <c:v>Seminarios</c:v>
                </c:pt>
              </c:strCache>
            </c:strRef>
          </c:cat>
          <c:val>
            <c:numRef>
              <c:f>Hoja1!$G$5:$O$5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06-41D4-8B41-29F56A7C83A4}"/>
            </c:ext>
          </c:extLst>
        </c:ser>
        <c:ser>
          <c:idx val="3"/>
          <c:order val="3"/>
          <c:tx>
            <c:strRef>
              <c:f>Hoja1!$F$6</c:f>
              <c:strCache>
                <c:ptCount val="1"/>
                <c:pt idx="0">
                  <c:v>UNIMET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Hoja1!$G$2:$O$2</c:f>
              <c:strCache>
                <c:ptCount val="8"/>
                <c:pt idx="0">
                  <c:v>Charla</c:v>
                </c:pt>
                <c:pt idx="1">
                  <c:v>Conferencias</c:v>
                </c:pt>
                <c:pt idx="2">
                  <c:v>Jornadas</c:v>
                </c:pt>
                <c:pt idx="3">
                  <c:v>Foros</c:v>
                </c:pt>
                <c:pt idx="4">
                  <c:v>Congresos</c:v>
                </c:pt>
                <c:pt idx="5">
                  <c:v>Cursos</c:v>
                </c:pt>
                <c:pt idx="6">
                  <c:v>Diplomados</c:v>
                </c:pt>
                <c:pt idx="7">
                  <c:v>Seminarios</c:v>
                </c:pt>
              </c:strCache>
            </c:strRef>
          </c:cat>
          <c:val>
            <c:numRef>
              <c:f>Hoja1!$G$6:$O$6</c:f>
              <c:numCache>
                <c:formatCode>General</c:formatCode>
                <c:ptCount val="9"/>
                <c:pt idx="0">
                  <c:v>2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06-41D4-8B41-29F56A7C83A4}"/>
            </c:ext>
          </c:extLst>
        </c:ser>
        <c:ser>
          <c:idx val="4"/>
          <c:order val="4"/>
          <c:tx>
            <c:strRef>
              <c:f>Hoja1!$F$7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Hoja1!$G$2:$O$2</c:f>
              <c:strCache>
                <c:ptCount val="8"/>
                <c:pt idx="0">
                  <c:v>Charla</c:v>
                </c:pt>
                <c:pt idx="1">
                  <c:v>Conferencias</c:v>
                </c:pt>
                <c:pt idx="2">
                  <c:v>Jornadas</c:v>
                </c:pt>
                <c:pt idx="3">
                  <c:v>Foros</c:v>
                </c:pt>
                <c:pt idx="4">
                  <c:v>Congresos</c:v>
                </c:pt>
                <c:pt idx="5">
                  <c:v>Cursos</c:v>
                </c:pt>
                <c:pt idx="6">
                  <c:v>Diplomados</c:v>
                </c:pt>
                <c:pt idx="7">
                  <c:v>Seminarios</c:v>
                </c:pt>
              </c:strCache>
            </c:strRef>
          </c:cat>
          <c:val>
            <c:numRef>
              <c:f>Hoja1!$G$7:$O$7</c:f>
              <c:numCache>
                <c:formatCode>General</c:formatCode>
                <c:ptCount val="9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06-41D4-8B41-29F56A7C8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9822856"/>
        <c:axId val="329823240"/>
      </c:barChart>
      <c:catAx>
        <c:axId val="32982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VE"/>
          </a:p>
        </c:txPr>
        <c:crossAx val="329823240"/>
        <c:crosses val="autoZero"/>
        <c:auto val="1"/>
        <c:lblAlgn val="ctr"/>
        <c:lblOffset val="100"/>
        <c:noMultiLvlLbl val="0"/>
      </c:catAx>
      <c:valAx>
        <c:axId val="32982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VE"/>
          </a:p>
        </c:txPr>
        <c:crossAx val="32982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53740278513327"/>
          <c:y val="0.91375125352199127"/>
          <c:w val="0.58263829757927166"/>
          <c:h val="8.6248746478008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V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V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A6C7-5384-4DC5-A5C8-597FE2D3CEE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6B7B-A34C-4FA9-A9AD-6F5AF7513A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232392" y="2717800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Actividades formativas al profesorado universitario en IA (2020-2024)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-1" y="5105400"/>
            <a:ext cx="2705101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6036541" y="5345668"/>
            <a:ext cx="565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Autoras: 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Claritza A. Peña Zerpa y Mixzaida Y. Peña Zerpa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67500" y="6268998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Caracas,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30 de enero de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7"/>
          <p:cNvSpPr txBox="1"/>
          <p:nvPr/>
        </p:nvSpPr>
        <p:spPr>
          <a:xfrm>
            <a:off x="4832342" y="249198"/>
            <a:ext cx="7258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REUNIÓN DE XXIV ANIVERSARIO</a:t>
            </a:r>
            <a:endParaRPr lang="es-ES" sz="1600" b="1" dirty="0"/>
          </a:p>
          <a:p>
            <a:pPr algn="ctr"/>
            <a:r>
              <a:rPr lang="es-ES" sz="1600" b="1" dirty="0"/>
              <a:t>ASOCIACIÓN VENEZOLANA DE GESTIÓN DE INVESTIGACIÓN Y DESARROLLO AVEGID </a:t>
            </a:r>
          </a:p>
          <a:p>
            <a:pPr algn="ctr"/>
            <a:r>
              <a:rPr lang="es-ES" sz="1600" b="1" dirty="0"/>
              <a:t>ASOCIACIÓN INTERNACIONAL DE GESTIÓN DE INVESTIGACIÓN Y DESARROLLO </a:t>
            </a:r>
          </a:p>
          <a:p>
            <a:pPr algn="ctr"/>
            <a:r>
              <a:rPr lang="es-ES" sz="1600" b="1" dirty="0"/>
              <a:t>AIGID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60303" y="2934893"/>
            <a:ext cx="5020627" cy="2499341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74172" y="1360714"/>
          <a:ext cx="55721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Imagen de mapa de bits" r:id="rId4" imgW="6477904" imgH="771429" progId="Paint.Picture">
                  <p:embed/>
                </p:oleObj>
              </mc:Choice>
              <mc:Fallback>
                <p:oleObj name="Imagen de mapa de bits" r:id="rId4" imgW="6477904" imgH="771429" progId="Paint.Pictur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72" y="1360714"/>
                        <a:ext cx="55721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4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3467100" y="3295650"/>
            <a:ext cx="5238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>
                <a:solidFill>
                  <a:schemeClr val="accent2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¡¡GRACIAS!!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Blackadder ITC" panose="04020505051007020D02" pitchFamily="82" charset="0"/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Blackadder ITC" panose="04020505051007020D02" pitchFamily="82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2FE011D-580A-BEBD-0876-885A8A92D6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5234" y="5520"/>
            <a:ext cx="3546764" cy="1147820"/>
          </a:xfrm>
          <a:prstGeom prst="rect">
            <a:avLst/>
          </a:prstGeom>
        </p:spPr>
      </p:pic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5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 REALIDAD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VE" dirty="0" smtClean="0"/>
              <a:t>Índice </a:t>
            </a:r>
            <a:r>
              <a:rPr lang="es-VE" dirty="0"/>
              <a:t>de Preparación para la Inteligencia Artificial </a:t>
            </a:r>
            <a:r>
              <a:rPr lang="es-VE" dirty="0" smtClean="0"/>
              <a:t>del FMI </a:t>
            </a:r>
            <a:r>
              <a:rPr lang="es-VE" dirty="0"/>
              <a:t>(2023) ubica a Venezuela como uno de los países menos preparados de América Latina y el Caribe para adoptar la </a:t>
            </a:r>
            <a:r>
              <a:rPr lang="es-VE" dirty="0" smtClean="0"/>
              <a:t>IA (0.27).</a:t>
            </a:r>
          </a:p>
          <a:p>
            <a:r>
              <a:rPr lang="es-VE" dirty="0" smtClean="0"/>
              <a:t>Identificación de investigadores por universidades (estudio publicado en 2023): </a:t>
            </a:r>
          </a:p>
          <a:p>
            <a:r>
              <a:rPr lang="es-VE" dirty="0" smtClean="0">
                <a:solidFill>
                  <a:schemeClr val="accent2">
                    <a:lumMod val="50000"/>
                  </a:schemeClr>
                </a:solidFill>
              </a:rPr>
              <a:t>UNIMET</a:t>
            </a:r>
            <a:r>
              <a:rPr lang="es-VE" dirty="0" smtClean="0"/>
              <a:t>: Nicolás </a:t>
            </a:r>
            <a:r>
              <a:rPr lang="es-VE" dirty="0"/>
              <a:t>Araque </a:t>
            </a:r>
            <a:r>
              <a:rPr lang="es-VE" dirty="0" err="1" smtClean="0"/>
              <a:t>Volk</a:t>
            </a:r>
            <a:r>
              <a:rPr lang="es-VE" dirty="0" smtClean="0"/>
              <a:t>, </a:t>
            </a:r>
            <a:r>
              <a:rPr lang="es-VE" dirty="0"/>
              <a:t>José Antonio </a:t>
            </a:r>
            <a:r>
              <a:rPr lang="es-VE" dirty="0" smtClean="0"/>
              <a:t>Torres y </a:t>
            </a:r>
            <a:r>
              <a:rPr lang="es-VE" dirty="0"/>
              <a:t>Jorge Martínez </a:t>
            </a:r>
            <a:r>
              <a:rPr lang="es-VE" dirty="0" smtClean="0"/>
              <a:t>Marín. </a:t>
            </a:r>
          </a:p>
          <a:p>
            <a:r>
              <a:rPr lang="es-VE" dirty="0" smtClean="0">
                <a:solidFill>
                  <a:schemeClr val="accent2">
                    <a:lumMod val="50000"/>
                  </a:schemeClr>
                </a:solidFill>
              </a:rPr>
              <a:t>ULA</a:t>
            </a:r>
            <a:r>
              <a:rPr lang="es-VE" dirty="0" smtClean="0"/>
              <a:t>: </a:t>
            </a:r>
            <a:r>
              <a:rPr lang="es-VE" dirty="0"/>
              <a:t>Luciano </a:t>
            </a:r>
            <a:r>
              <a:rPr lang="es-VE" dirty="0" smtClean="0"/>
              <a:t>Maldonado, </a:t>
            </a:r>
            <a:r>
              <a:rPr lang="es-VE" dirty="0"/>
              <a:t>José Aguilar </a:t>
            </a:r>
            <a:r>
              <a:rPr lang="es-VE" dirty="0" err="1"/>
              <a:t>Wladimir</a:t>
            </a:r>
            <a:r>
              <a:rPr lang="es-VE" dirty="0"/>
              <a:t> José Rodríguez </a:t>
            </a:r>
            <a:r>
              <a:rPr lang="es-VE" dirty="0" smtClean="0"/>
              <a:t>Graterol, </a:t>
            </a:r>
            <a:r>
              <a:rPr lang="es-VE" dirty="0"/>
              <a:t>Francisco </a:t>
            </a:r>
            <a:r>
              <a:rPr lang="es-VE" dirty="0" err="1"/>
              <a:t>Puleo</a:t>
            </a:r>
            <a:r>
              <a:rPr lang="es-VE" dirty="0"/>
              <a:t> </a:t>
            </a:r>
            <a:r>
              <a:rPr lang="es-VE" dirty="0" smtClean="0"/>
              <a:t>P, </a:t>
            </a:r>
            <a:r>
              <a:rPr lang="es-VE" dirty="0"/>
              <a:t>Franklin Rivas </a:t>
            </a:r>
            <a:r>
              <a:rPr lang="es-VE" dirty="0" smtClean="0"/>
              <a:t>Echeverría y </a:t>
            </a:r>
            <a:r>
              <a:rPr lang="es-VE" dirty="0"/>
              <a:t>Raymond </a:t>
            </a:r>
            <a:r>
              <a:rPr lang="es-VE" dirty="0" smtClean="0"/>
              <a:t>Marquina.  </a:t>
            </a:r>
          </a:p>
          <a:p>
            <a:r>
              <a:rPr lang="es-VE" dirty="0" smtClean="0">
                <a:solidFill>
                  <a:schemeClr val="accent2">
                    <a:lumMod val="50000"/>
                  </a:schemeClr>
                </a:solidFill>
              </a:rPr>
              <a:t>UCV</a:t>
            </a:r>
            <a:r>
              <a:rPr lang="es-VE" dirty="0" smtClean="0"/>
              <a:t>: </a:t>
            </a:r>
            <a:r>
              <a:rPr lang="es-VE" dirty="0"/>
              <a:t>Ángel </a:t>
            </a:r>
            <a:r>
              <a:rPr lang="es-VE" dirty="0" smtClean="0"/>
              <a:t>Alvarado. </a:t>
            </a:r>
          </a:p>
          <a:p>
            <a:r>
              <a:rPr lang="es-VE" dirty="0" smtClean="0">
                <a:solidFill>
                  <a:schemeClr val="accent2">
                    <a:lumMod val="50000"/>
                  </a:schemeClr>
                </a:solidFill>
              </a:rPr>
              <a:t>UCAB</a:t>
            </a:r>
            <a:r>
              <a:rPr lang="es-VE" dirty="0" smtClean="0"/>
              <a:t>: </a:t>
            </a:r>
            <a:r>
              <a:rPr lang="es-VE" dirty="0"/>
              <a:t>Gustavo </a:t>
            </a:r>
            <a:r>
              <a:rPr lang="es-VE" dirty="0" err="1" smtClean="0"/>
              <a:t>LaFontaine</a:t>
            </a:r>
            <a:r>
              <a:rPr lang="es-VE" dirty="0" smtClean="0"/>
              <a:t> y </a:t>
            </a:r>
            <a:r>
              <a:rPr lang="es-VE" dirty="0"/>
              <a:t>Wilmer </a:t>
            </a:r>
            <a:r>
              <a:rPr lang="es-VE" dirty="0" smtClean="0"/>
              <a:t>Pereira. </a:t>
            </a:r>
          </a:p>
          <a:p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PREGUNTAS DE INVESTIGACIÓN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VE" dirty="0" smtClean="0"/>
              <a:t>¿Qué investigaciones sobre IA forman parte de las </a:t>
            </a:r>
            <a:r>
              <a:rPr lang="es-VE" dirty="0"/>
              <a:t>universidades </a:t>
            </a:r>
            <a:r>
              <a:rPr lang="es-VE" dirty="0" smtClean="0"/>
              <a:t>venezolanas?</a:t>
            </a:r>
            <a:endParaRPr lang="es-ES" dirty="0" smtClean="0"/>
          </a:p>
          <a:p>
            <a:pPr algn="just"/>
            <a:r>
              <a:rPr lang="es-ES" dirty="0" smtClean="0"/>
              <a:t>¿Cuáles eventos académicos caracterizan las universidades venezolanas?</a:t>
            </a:r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6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5491" y="343454"/>
            <a:ext cx="872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 DE LA INVESTIGACIÓN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Identificar las investigaciones sobre IA en las universidades venezolanas.</a:t>
            </a:r>
          </a:p>
          <a:p>
            <a:pPr algn="just"/>
            <a:r>
              <a:rPr lang="es-ES" dirty="0"/>
              <a:t>Describir los eventos académicos desarrollados en las universidades venezolanas durante el período (2020-2024).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4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6483"/>
            <a:ext cx="847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TEÓRICAS Y UNIDADES TEMÁTICAS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Aproximación a la idea de formación. </a:t>
            </a:r>
            <a:r>
              <a:rPr lang="es-ES" i="1" dirty="0" smtClean="0"/>
              <a:t>Pensamiento Divergente</a:t>
            </a:r>
            <a:r>
              <a:rPr lang="es-ES" dirty="0" smtClean="0"/>
              <a:t>. 2010</a:t>
            </a:r>
          </a:p>
          <a:p>
            <a:r>
              <a:rPr lang="es-ES" dirty="0"/>
              <a:t>Entre desafíos y dilemas de la formación en las </a:t>
            </a:r>
            <a:r>
              <a:rPr lang="es-ES" dirty="0" smtClean="0"/>
              <a:t>organizaciones. </a:t>
            </a:r>
            <a:r>
              <a:rPr lang="es-ES" i="1" dirty="0" smtClean="0"/>
              <a:t>OEA Portal Educativo</a:t>
            </a:r>
            <a:r>
              <a:rPr lang="es-ES" dirty="0" smtClean="0"/>
              <a:t>. 2012.</a:t>
            </a:r>
          </a:p>
          <a:p>
            <a:r>
              <a:rPr lang="es-ES" dirty="0"/>
              <a:t>De Alemania a Latinoamérica: revisiones respecto a la </a:t>
            </a:r>
            <a:r>
              <a:rPr lang="es-ES" dirty="0" err="1"/>
              <a:t>bildung</a:t>
            </a:r>
            <a:r>
              <a:rPr lang="es-ES" dirty="0"/>
              <a:t> y </a:t>
            </a:r>
            <a:r>
              <a:rPr lang="es-ES" dirty="0" err="1" smtClean="0"/>
              <a:t>bildungsroman</a:t>
            </a:r>
            <a:r>
              <a:rPr lang="es-ES" dirty="0" smtClean="0"/>
              <a:t>. </a:t>
            </a:r>
            <a:r>
              <a:rPr lang="en-US" i="1" dirty="0" err="1"/>
              <a:t>Educación</a:t>
            </a:r>
            <a:r>
              <a:rPr lang="en-US" i="1" dirty="0"/>
              <a:t> y </a:t>
            </a:r>
            <a:r>
              <a:rPr lang="en-US" i="1" dirty="0" err="1" smtClean="0"/>
              <a:t>Desarrollo</a:t>
            </a:r>
            <a:r>
              <a:rPr lang="en-US" dirty="0" smtClean="0"/>
              <a:t>. 2012.</a:t>
            </a:r>
            <a:endParaRPr lang="es-ES" dirty="0" smtClean="0"/>
          </a:p>
          <a:p>
            <a:r>
              <a:rPr lang="es-ES" dirty="0" smtClean="0"/>
              <a:t>Formación </a:t>
            </a:r>
            <a:r>
              <a:rPr lang="es-ES" dirty="0"/>
              <a:t>permanente del profesorado: ¿una polisemia por comprender</a:t>
            </a:r>
            <a:r>
              <a:rPr lang="es-ES" dirty="0" smtClean="0"/>
              <a:t>? </a:t>
            </a:r>
            <a:r>
              <a:rPr lang="es-ES" i="1" dirty="0" err="1" smtClean="0"/>
              <a:t>Educere</a:t>
            </a:r>
            <a:r>
              <a:rPr lang="es-ES" i="1" dirty="0" smtClean="0"/>
              <a:t>. </a:t>
            </a:r>
            <a:r>
              <a:rPr lang="es-ES" dirty="0" smtClean="0"/>
              <a:t>2023. </a:t>
            </a:r>
          </a:p>
          <a:p>
            <a:r>
              <a:rPr lang="es-ES" dirty="0"/>
              <a:t>Niveles de formación en Inteligencia Artificial (IA): entre la ola y su </a:t>
            </a:r>
            <a:r>
              <a:rPr lang="es-ES" dirty="0" smtClean="0"/>
              <a:t>distanciamiento. </a:t>
            </a:r>
            <a:r>
              <a:rPr lang="es-ES" i="1" dirty="0" smtClean="0"/>
              <a:t>Temas de Comunicación</a:t>
            </a:r>
            <a:r>
              <a:rPr lang="es-ES" dirty="0" smtClean="0"/>
              <a:t>. 2023</a:t>
            </a:r>
          </a:p>
          <a:p>
            <a:r>
              <a:rPr lang="es-ES" dirty="0"/>
              <a:t>Formación docente en inteligencia artificial: entre niveles y </a:t>
            </a:r>
            <a:r>
              <a:rPr lang="es-ES" dirty="0" smtClean="0"/>
              <a:t>realidades. </a:t>
            </a:r>
            <a:r>
              <a:rPr lang="es-ES" i="1" dirty="0" smtClean="0"/>
              <a:t>Correo del Maestro. </a:t>
            </a:r>
            <a:r>
              <a:rPr lang="es-ES" dirty="0" smtClean="0"/>
              <a:t>2023</a:t>
            </a:r>
          </a:p>
          <a:p>
            <a:r>
              <a:rPr lang="es-AR" dirty="0"/>
              <a:t>IA en la formación investigativa básica al profesorado </a:t>
            </a:r>
            <a:r>
              <a:rPr lang="es-AR" dirty="0" smtClean="0"/>
              <a:t>ucabista</a:t>
            </a:r>
            <a:r>
              <a:rPr lang="en-US" dirty="0" smtClean="0"/>
              <a:t>. </a:t>
            </a:r>
            <a:r>
              <a:rPr lang="en-US" i="1" dirty="0" smtClean="0"/>
              <a:t>Simposio Stem. </a:t>
            </a:r>
            <a:r>
              <a:rPr lang="en-US" dirty="0" smtClean="0"/>
              <a:t>2024</a:t>
            </a:r>
            <a:endParaRPr lang="es-ES" dirty="0" smtClean="0"/>
          </a:p>
          <a:p>
            <a:r>
              <a:rPr lang="es-ES" dirty="0" err="1"/>
              <a:t>Prompts</a:t>
            </a:r>
            <a:r>
              <a:rPr lang="es-ES" dirty="0"/>
              <a:t> en la formación docente: ¿necesidad o novedad</a:t>
            </a:r>
            <a:r>
              <a:rPr lang="es-ES" dirty="0" smtClean="0"/>
              <a:t>? En arbitraje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9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41293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/>
              <a:t>D</a:t>
            </a:r>
            <a:r>
              <a:rPr lang="es-VE" dirty="0" smtClean="0"/>
              <a:t>e </a:t>
            </a:r>
            <a:r>
              <a:rPr lang="es-VE" dirty="0"/>
              <a:t>tipo exploratorio, cuantitativo y no </a:t>
            </a:r>
            <a:r>
              <a:rPr lang="es-VE" dirty="0" smtClean="0"/>
              <a:t>probabilístico.</a:t>
            </a:r>
          </a:p>
          <a:p>
            <a:r>
              <a:rPr lang="es-VE" dirty="0" smtClean="0"/>
              <a:t>Muestra: 4 universidades (ULA, UCV, UNIMET y UCAB).</a:t>
            </a:r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1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19414"/>
            <a:ext cx="763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RESULTADOS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pic>
        <p:nvPicPr>
          <p:cNvPr id="7" name="image3.png"/>
          <p:cNvPicPr/>
          <p:nvPr/>
        </p:nvPicPr>
        <p:blipFill>
          <a:blip r:embed="rId3"/>
          <a:srcRect l="3742" t="11153" r="1748" b="5108"/>
          <a:stretch>
            <a:fillRect/>
          </a:stretch>
        </p:blipFill>
        <p:spPr bwMode="auto">
          <a:xfrm>
            <a:off x="156117" y="1779699"/>
            <a:ext cx="5025481" cy="30609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15868" y="1367435"/>
            <a:ext cx="34889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VE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Porcentaje de artículos por revistas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727382236"/>
              </p:ext>
            </p:extLst>
          </p:nvPr>
        </p:nvGraphicFramePr>
        <p:xfrm>
          <a:off x="5955302" y="2057081"/>
          <a:ext cx="5809978" cy="2506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ángulo 3"/>
          <p:cNvSpPr/>
          <p:nvPr/>
        </p:nvSpPr>
        <p:spPr>
          <a:xfrm>
            <a:off x="5900863" y="1276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VE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Tipos de publicaciones científicas de AI de Venezuela </a:t>
            </a:r>
            <a:r>
              <a:rPr lang="es-VE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VE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Scopus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285411" y="4664643"/>
            <a:ext cx="5479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Construcción de </a:t>
            </a:r>
            <a:r>
              <a:rPr lang="es-VE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las investigadoras </a:t>
            </a:r>
            <a:r>
              <a:rPr lang="es-VE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con datos </a:t>
            </a:r>
            <a:r>
              <a:rPr lang="es-VE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tomados</a:t>
            </a:r>
            <a:r>
              <a:rPr lang="es-VE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s-VE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OECD.AI (2023)</a:t>
            </a:r>
            <a:endParaRPr lang="en-US" sz="1600" dirty="0"/>
          </a:p>
        </p:txBody>
      </p:sp>
      <p:sp>
        <p:nvSpPr>
          <p:cNvPr id="11" name="Rectángulo 10"/>
          <p:cNvSpPr/>
          <p:nvPr/>
        </p:nvSpPr>
        <p:spPr>
          <a:xfrm>
            <a:off x="815868" y="4648244"/>
            <a:ext cx="40703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VE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Construcción de las investigadoras (2023)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19414"/>
            <a:ext cx="763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RESULTADOS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96216194"/>
              </p:ext>
            </p:extLst>
          </p:nvPr>
        </p:nvGraphicFramePr>
        <p:xfrm>
          <a:off x="2325189" y="2287133"/>
          <a:ext cx="7550331" cy="422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3819525" y="1713801"/>
            <a:ext cx="38074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VE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Eventos académicos vinculados a la IA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REFLEXIONES FINALES 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/>
              <a:t>L</a:t>
            </a:r>
            <a:r>
              <a:rPr lang="es-VE" dirty="0" smtClean="0"/>
              <a:t>as </a:t>
            </a:r>
            <a:r>
              <a:rPr lang="es-VE" dirty="0"/>
              <a:t>universidades deben estar preparadas </a:t>
            </a:r>
            <a:r>
              <a:rPr lang="es-VE" dirty="0" smtClean="0"/>
              <a:t>y formar al profesorado para </a:t>
            </a:r>
            <a:r>
              <a:rPr lang="es-VE" dirty="0"/>
              <a:t>asumir la </a:t>
            </a:r>
            <a:r>
              <a:rPr lang="es-VE" dirty="0" smtClean="0"/>
              <a:t>IA en las funciones de docencia, investigación y extensión.</a:t>
            </a:r>
          </a:p>
          <a:p>
            <a:r>
              <a:rPr lang="es-VE" dirty="0" smtClean="0"/>
              <a:t>Unión de esfuerzos en eventos académicos vinculados a la IA.</a:t>
            </a:r>
          </a:p>
          <a:p>
            <a:r>
              <a:rPr lang="es-VE" dirty="0" smtClean="0"/>
              <a:t>Importancia de la actualización de bases </a:t>
            </a:r>
            <a:r>
              <a:rPr lang="es-VE" dirty="0"/>
              <a:t>de </a:t>
            </a:r>
            <a:r>
              <a:rPr lang="es-VE" dirty="0" smtClean="0"/>
              <a:t>datos (accesibles al público).</a:t>
            </a:r>
            <a:endParaRPr lang="es-ES" dirty="0"/>
          </a:p>
        </p:txBody>
      </p:sp>
      <p:pic>
        <p:nvPicPr>
          <p:cNvPr id="6" name="Imag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>
            <a:solidFill>
              <a:srgbClr val="974706"/>
            </a:solidFill>
            <a:prstDash val="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6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460</Words>
  <Application>Microsoft Office PowerPoint</Application>
  <PresentationFormat>Panorámica</PresentationFormat>
  <Paragraphs>47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Microsoft YaHei Light</vt:lpstr>
      <vt:lpstr>Arial</vt:lpstr>
      <vt:lpstr>Blackadder ITC</vt:lpstr>
      <vt:lpstr>Calibri</vt:lpstr>
      <vt:lpstr>Calibri Light</vt:lpstr>
      <vt:lpstr>Times New Roman</vt:lpstr>
      <vt:lpstr>Tema de Office</vt:lpstr>
      <vt:lpstr>Imagen de mapa de bits</vt:lpstr>
      <vt:lpstr>Actividades formativas al profesorado universitario en IA (2020-2024)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Aracelys Piñate</dc:creator>
  <cp:lastModifiedBy>Jackeline</cp:lastModifiedBy>
  <cp:revision>57</cp:revision>
  <dcterms:created xsi:type="dcterms:W3CDTF">2023-11-13T19:08:07Z</dcterms:created>
  <dcterms:modified xsi:type="dcterms:W3CDTF">2024-11-11T17:18:48Z</dcterms:modified>
</cp:coreProperties>
</file>