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56" r:id="rId3"/>
    <p:sldId id="258" r:id="rId4"/>
    <p:sldId id="259" r:id="rId5"/>
    <p:sldId id="260" r:id="rId6"/>
    <p:sldId id="273" r:id="rId7"/>
    <p:sldId id="275" r:id="rId8"/>
    <p:sldId id="278" r:id="rId9"/>
    <p:sldId id="276" r:id="rId10"/>
    <p:sldId id="279" r:id="rId11"/>
    <p:sldId id="277" r:id="rId12"/>
    <p:sldId id="280" r:id="rId13"/>
    <p:sldId id="281" r:id="rId14"/>
    <p:sldId id="286" r:id="rId15"/>
    <p:sldId id="288" r:id="rId16"/>
    <p:sldId id="291" r:id="rId17"/>
    <p:sldId id="282" r:id="rId18"/>
    <p:sldId id="283" r:id="rId19"/>
    <p:sldId id="287" r:id="rId20"/>
    <p:sldId id="290" r:id="rId21"/>
    <p:sldId id="289" r:id="rId22"/>
    <p:sldId id="292" r:id="rId23"/>
    <p:sldId id="294" r:id="rId24"/>
    <p:sldId id="295" r:id="rId25"/>
    <p:sldId id="293" r:id="rId26"/>
    <p:sldId id="296"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A73"/>
    <a:srgbClr val="4D7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2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2135F-5D88-4BED-BCBC-6B9ABFB5A1DB}" type="datetimeFigureOut">
              <a:rPr lang="es-VE" smtClean="0"/>
              <a:t>22/1/2025</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9EC33-7ABD-4F08-A88F-8E36C3C48C18}" type="slidenum">
              <a:rPr lang="es-VE" smtClean="0"/>
              <a:t>‹Nº›</a:t>
            </a:fld>
            <a:endParaRPr lang="es-VE"/>
          </a:p>
        </p:txBody>
      </p:sp>
    </p:spTree>
    <p:extLst>
      <p:ext uri="{BB962C8B-B14F-4D97-AF65-F5344CB8AC3E}">
        <p14:creationId xmlns:p14="http://schemas.microsoft.com/office/powerpoint/2010/main" val="311802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a:p>
        </p:txBody>
      </p:sp>
      <p:sp>
        <p:nvSpPr>
          <p:cNvPr id="4" name="Marcador de número de diapositiva 3"/>
          <p:cNvSpPr>
            <a:spLocks noGrp="1"/>
          </p:cNvSpPr>
          <p:nvPr>
            <p:ph type="sldNum" sz="quarter" idx="5"/>
          </p:nvPr>
        </p:nvSpPr>
        <p:spPr/>
        <p:txBody>
          <a:bodyPr/>
          <a:lstStyle/>
          <a:p>
            <a:fld id="{9509EC33-7ABD-4F08-A88F-8E36C3C48C18}" type="slidenum">
              <a:rPr lang="es-VE" smtClean="0"/>
              <a:t>1</a:t>
            </a:fld>
            <a:endParaRPr lang="es-VE"/>
          </a:p>
        </p:txBody>
      </p:sp>
    </p:spTree>
    <p:extLst>
      <p:ext uri="{BB962C8B-B14F-4D97-AF65-F5344CB8AC3E}">
        <p14:creationId xmlns:p14="http://schemas.microsoft.com/office/powerpoint/2010/main" val="180180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153922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164755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224819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202A6C7-5384-4DC5-A5C8-597FE2D3CEE4}" type="datetimeFigureOut">
              <a:rPr lang="en-US" smtClean="0"/>
              <a:pPr/>
              <a:t>1/22/2025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0034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202A6C7-5384-4DC5-A5C8-597FE2D3CEE4}" type="datetimeFigureOut">
              <a:rPr lang="en-US" smtClean="0"/>
              <a:pPr/>
              <a:t>1/22/2025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00451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202A6C7-5384-4DC5-A5C8-597FE2D3CEE4}" type="datetimeFigureOut">
              <a:rPr lang="en-US" smtClean="0"/>
              <a:pPr/>
              <a:t>1/22/2025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92908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202A6C7-5384-4DC5-A5C8-597FE2D3CEE4}" type="datetimeFigureOut">
              <a:rPr lang="en-US" smtClean="0"/>
              <a:pPr/>
              <a:t>1/22/2025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161919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202A6C7-5384-4DC5-A5C8-597FE2D3CEE4}" type="datetimeFigureOut">
              <a:rPr lang="en-US" smtClean="0"/>
              <a:pPr/>
              <a:t>1/22/2025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244526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202A6C7-5384-4DC5-A5C8-597FE2D3CEE4}" type="datetimeFigureOut">
              <a:rPr lang="en-US" smtClean="0"/>
              <a:pPr/>
              <a:t>1/22/2025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64140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202A6C7-5384-4DC5-A5C8-597FE2D3CEE4}" type="datetimeFigureOut">
              <a:rPr lang="en-US" smtClean="0"/>
              <a:pPr/>
              <a:t>1/22/2025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28388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202A6C7-5384-4DC5-A5C8-597FE2D3CEE4}" type="datetimeFigureOut">
              <a:rPr lang="en-US" smtClean="0"/>
              <a:pPr/>
              <a:t>1/22/2025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0B66B7B-A34C-4FA9-A9AD-6F5AF7513A8A}" type="slidenum">
              <a:rPr lang="en-US" smtClean="0"/>
              <a:pPr/>
              <a:t>‹Nº›</a:t>
            </a:fld>
            <a:endParaRPr lang="en-US"/>
          </a:p>
        </p:txBody>
      </p:sp>
    </p:spTree>
    <p:extLst>
      <p:ext uri="{BB962C8B-B14F-4D97-AF65-F5344CB8AC3E}">
        <p14:creationId xmlns:p14="http://schemas.microsoft.com/office/powerpoint/2010/main" val="340812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2A6C7-5384-4DC5-A5C8-597FE2D3CEE4}" type="datetimeFigureOut">
              <a:rPr lang="en-US" smtClean="0"/>
              <a:pPr/>
              <a:t>1/22/2025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66B7B-A34C-4FA9-A9AD-6F5AF7513A8A}" type="slidenum">
              <a:rPr lang="en-US" smtClean="0"/>
              <a:pPr/>
              <a:t>‹Nº›</a:t>
            </a:fld>
            <a:endParaRPr lang="en-US"/>
          </a:p>
        </p:txBody>
      </p:sp>
    </p:spTree>
    <p:extLst>
      <p:ext uri="{BB962C8B-B14F-4D97-AF65-F5344CB8AC3E}">
        <p14:creationId xmlns:p14="http://schemas.microsoft.com/office/powerpoint/2010/main" val="179510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digital-strategy.ec.europa.eu/en/policies/regulatory-framework-ai" TargetMode="External"/><Relationship Id="rId4" Type="http://schemas.openxmlformats.org/officeDocument/2006/relationships/hyperlink" Target="https://unite.un.org/sites/unite.un.org/files/unite_paper_-_ethical_ai_at_the_u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link.springer.com/article/10.1007/s10639-022-11316-w"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nk.springer.com/book/10.1007/978-3-031-09786-7"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www.sciencedirect.com/science/article/pii/S014829632030783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19@gmail.com" TargetMode="External"/><Relationship Id="rId2" Type="http://schemas.openxmlformats.org/officeDocument/2006/relationships/hyperlink" Target="http://www.genaromosquera.net/"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universoformulas.com/estadistica/descriptiva/histogram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ctrTitle"/>
          </p:nvPr>
        </p:nvSpPr>
        <p:spPr>
          <a:xfrm>
            <a:off x="4953000" y="1122363"/>
            <a:ext cx="6858000" cy="2387600"/>
          </a:xfrm>
        </p:spPr>
        <p:txBody>
          <a:bodyPr/>
          <a:lstStyle/>
          <a:p>
            <a:r>
              <a:rPr lang="es-MX" sz="2000" b="1" kern="100" dirty="0">
                <a:effectLst/>
                <a:latin typeface="Arial Nova" panose="020B0504020202020204" pitchFamily="34" charset="0"/>
                <a:ea typeface="Aptos" panose="020B0004020202020204" pitchFamily="34" charset="0"/>
                <a:cs typeface="Times New Roman" panose="02020603050405020304" pitchFamily="18" charset="0"/>
              </a:rPr>
              <a:t>INTELIGENCIA ARTIFICIAL, INNOVACION Y PATRONES DE CONDUCTA</a:t>
            </a:r>
            <a:br>
              <a:rPr lang="es-VE" sz="1800" kern="100" dirty="0">
                <a:effectLst/>
                <a:latin typeface="Aptos" panose="020B0004020202020204" pitchFamily="34" charset="0"/>
                <a:ea typeface="Aptos" panose="020B0004020202020204" pitchFamily="34" charset="0"/>
                <a:cs typeface="Times New Roman" panose="02020603050405020304" pitchFamily="18" charset="0"/>
              </a:rPr>
            </a:br>
            <a:endParaRPr lang="es-ES" dirty="0"/>
          </a:p>
        </p:txBody>
      </p:sp>
      <p:sp>
        <p:nvSpPr>
          <p:cNvPr id="5" name="Rectángulo 4"/>
          <p:cNvSpPr/>
          <p:nvPr/>
        </p:nvSpPr>
        <p:spPr>
          <a:xfrm>
            <a:off x="-1" y="5105400"/>
            <a:ext cx="2705101" cy="609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uadroTexto 7"/>
          <p:cNvSpPr txBox="1"/>
          <p:nvPr/>
        </p:nvSpPr>
        <p:spPr>
          <a:xfrm>
            <a:off x="6667500" y="6268998"/>
            <a:ext cx="3867150" cy="369332"/>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Caracas, 30 de enero de 2025</a:t>
            </a:r>
            <a:endParaRPr lang="en-US" dirty="0">
              <a:latin typeface="Arial" panose="020B0604020202020204" pitchFamily="34" charset="0"/>
              <a:cs typeface="Arial" panose="020B0604020202020204" pitchFamily="34" charset="0"/>
            </a:endParaRPr>
          </a:p>
        </p:txBody>
      </p:sp>
      <p:sp>
        <p:nvSpPr>
          <p:cNvPr id="10" name="9 Subtítulo"/>
          <p:cNvSpPr>
            <a:spLocks noGrp="1"/>
          </p:cNvSpPr>
          <p:nvPr>
            <p:ph type="subTitle" idx="1"/>
          </p:nvPr>
        </p:nvSpPr>
        <p:spPr>
          <a:xfrm>
            <a:off x="5366656" y="3602038"/>
            <a:ext cx="6463393" cy="1712912"/>
          </a:xfrm>
        </p:spPr>
        <p:txBody>
          <a:bodyPr/>
          <a:lstStyle/>
          <a:p>
            <a:r>
              <a:rPr lang="es-ES" dirty="0"/>
              <a:t>PONENCIA</a:t>
            </a:r>
          </a:p>
          <a:p>
            <a:r>
              <a:rPr lang="es-ES" dirty="0"/>
              <a:t>PROF. DOCTOR </a:t>
            </a:r>
          </a:p>
          <a:p>
            <a:r>
              <a:rPr lang="es-ES" dirty="0"/>
              <a:t>GENARO MOSQUERA CASTELLANOS</a:t>
            </a:r>
          </a:p>
        </p:txBody>
      </p:sp>
      <p:sp>
        <p:nvSpPr>
          <p:cNvPr id="11" name="CuadroTexto 7"/>
          <p:cNvSpPr txBox="1"/>
          <p:nvPr/>
        </p:nvSpPr>
        <p:spPr>
          <a:xfrm>
            <a:off x="4832342" y="249198"/>
            <a:ext cx="7258050" cy="1107996"/>
          </a:xfrm>
          <a:prstGeom prst="rect">
            <a:avLst/>
          </a:prstGeom>
          <a:noFill/>
        </p:spPr>
        <p:txBody>
          <a:bodyPr wrap="square" rtlCol="0">
            <a:spAutoFit/>
          </a:bodyPr>
          <a:lstStyle/>
          <a:p>
            <a:pPr algn="ctr"/>
            <a:r>
              <a:rPr lang="es-ES" sz="1600" b="1" dirty="0"/>
              <a:t>REUNIÓN DE XXIV ANIVERSARIO</a:t>
            </a:r>
          </a:p>
          <a:p>
            <a:pPr algn="ctr"/>
            <a:r>
              <a:rPr lang="es-ES" sz="1600" b="1" dirty="0"/>
              <a:t>ASOCIACIÓN VENEZOLANA DE GESTIÓN DE INVESTIGACIÓN Y DESARROLLO AVEGID </a:t>
            </a:r>
          </a:p>
          <a:p>
            <a:pPr algn="ctr"/>
            <a:r>
              <a:rPr lang="es-ES" sz="1600" b="1" dirty="0"/>
              <a:t>ASOCIACIÓN INTERNACIONAL DE GESTIÓN DE INVESTIGACIÓN Y DESARROLLO </a:t>
            </a:r>
          </a:p>
          <a:p>
            <a:pPr algn="ctr"/>
            <a:r>
              <a:rPr lang="es-ES" sz="1600" b="1" dirty="0"/>
              <a:t>AIGID</a:t>
            </a:r>
            <a:endParaRPr lang="en-US" sz="1600" dirty="0">
              <a:latin typeface="Arial" panose="020B0604020202020204" pitchFamily="34" charset="0"/>
              <a:cs typeface="Arial" panose="020B0604020202020204" pitchFamily="34" charset="0"/>
            </a:endParaRPr>
          </a:p>
        </p:txBody>
      </p:sp>
      <p:pic>
        <p:nvPicPr>
          <p:cNvPr id="1026" name="Imagen1"/>
          <p:cNvPicPr>
            <a:picLocks noChangeAspect="1" noChangeArrowheads="1"/>
          </p:cNvPicPr>
          <p:nvPr/>
        </p:nvPicPr>
        <p:blipFill>
          <a:blip r:embed="rId3" cstate="print"/>
          <a:srcRect/>
          <a:stretch>
            <a:fillRect/>
          </a:stretch>
        </p:blipFill>
        <p:spPr bwMode="auto">
          <a:xfrm rot="10800000">
            <a:off x="260303" y="2934893"/>
            <a:ext cx="5020627" cy="2499341"/>
          </a:xfrm>
          <a:prstGeom prst="rect">
            <a:avLst/>
          </a:prstGeom>
          <a:solidFill>
            <a:srgbClr val="974706"/>
          </a:solidFill>
          <a:ln w="9525">
            <a:solidFill>
              <a:srgbClr val="974706"/>
            </a:solidFill>
            <a:prstDash val="dash"/>
            <a:miter lim="800000"/>
            <a:headEnd/>
            <a:tailEnd/>
          </a:ln>
        </p:spPr>
      </p:pic>
      <p:graphicFrame>
        <p:nvGraphicFramePr>
          <p:cNvPr id="10241" name="Object 1"/>
          <p:cNvGraphicFramePr>
            <a:graphicFrameLocks noChangeAspect="1"/>
          </p:cNvGraphicFramePr>
          <p:nvPr/>
        </p:nvGraphicFramePr>
        <p:xfrm>
          <a:off x="174172" y="1360714"/>
          <a:ext cx="5572125" cy="666750"/>
        </p:xfrm>
        <a:graphic>
          <a:graphicData uri="http://schemas.openxmlformats.org/presentationml/2006/ole">
            <mc:AlternateContent xmlns:mc="http://schemas.openxmlformats.org/markup-compatibility/2006">
              <mc:Choice xmlns:v="urn:schemas-microsoft-com:vml" Requires="v">
                <p:oleObj name="Imagen de mapa de bits" r:id="rId4" imgW="6477904" imgH="771429" progId="Paint.Picture">
                  <p:embed/>
                </p:oleObj>
              </mc:Choice>
              <mc:Fallback>
                <p:oleObj name="Imagen de mapa de bits" r:id="rId4" imgW="6477904" imgH="771429" progId="Paint.Picture">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72" y="1360714"/>
                        <a:ext cx="55721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9496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96D8D-42E2-185A-9C20-188DF54A01FC}"/>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4A5E9A4E-E5C0-B885-3944-17AA823BEBAF}"/>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a:extLst>
              <a:ext uri="{FF2B5EF4-FFF2-40B4-BE49-F238E27FC236}">
                <a16:creationId xmlns:a16="http://schemas.microsoft.com/office/drawing/2014/main" id="{9516CACB-6908-7A06-CAFE-48FFA11451BF}"/>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VALOR INTRINSECO</a:t>
            </a:r>
            <a:endParaRPr lang="en-US" sz="2800" b="1" dirty="0">
              <a:solidFill>
                <a:schemeClr val="bg1"/>
              </a:solidFill>
              <a:latin typeface="Arial" panose="020B0604020202020204" pitchFamily="34" charset="0"/>
              <a:cs typeface="Arial" panose="020B0604020202020204" pitchFamily="34" charset="0"/>
            </a:endParaRPr>
          </a:p>
        </p:txBody>
      </p:sp>
      <p:sp>
        <p:nvSpPr>
          <p:cNvPr id="9" name="8 Marcador de contenido">
            <a:extLst>
              <a:ext uri="{FF2B5EF4-FFF2-40B4-BE49-F238E27FC236}">
                <a16:creationId xmlns:a16="http://schemas.microsoft.com/office/drawing/2014/main" id="{2E8B3B99-E744-9B6E-398D-CABBE565925B}"/>
              </a:ext>
            </a:extLst>
          </p:cNvPr>
          <p:cNvSpPr>
            <a:spLocks noGrp="1"/>
          </p:cNvSpPr>
          <p:nvPr>
            <p:ph idx="1"/>
          </p:nvPr>
        </p:nvSpPr>
        <p:spPr/>
        <p:txBody>
          <a:bodyPr>
            <a:normAutofit/>
          </a:bodyPr>
          <a:lstStyle/>
          <a:p>
            <a:r>
              <a:rPr lang="es-VE" sz="2000" dirty="0">
                <a:effectLst/>
                <a:latin typeface="Arial Nova" panose="020B0504020202020204" pitchFamily="34" charset="0"/>
                <a:ea typeface="Times New Roman" panose="02020603050405020304" pitchFamily="18" charset="0"/>
                <a:cs typeface="Arial" panose="020B0604020202020204" pitchFamily="34" charset="0"/>
              </a:rPr>
              <a:t>PODEMOS SACAR VALOR DE LOS PROCESOS</a:t>
            </a:r>
          </a:p>
          <a:p>
            <a:r>
              <a:rPr lang="es-VE" sz="2000" dirty="0">
                <a:effectLst/>
                <a:latin typeface="Arial Nova" panose="020B0504020202020204" pitchFamily="34" charset="0"/>
                <a:ea typeface="Times New Roman" panose="02020603050405020304" pitchFamily="18" charset="0"/>
                <a:cs typeface="Arial" panose="020B0604020202020204" pitchFamily="34" charset="0"/>
              </a:rPr>
              <a:t>ES FUNDAMENTAL, QUE ESA INFORMACIÓN AGREGADA SE PUEDA CONVERTIR EN VALOR, BAJO LA FORMA DE HERRAMIENTAS PARA LA TOMA DE MEJORES DECISIONES Y DE SISTEMAS ÓPTIMIZADOS, </a:t>
            </a:r>
          </a:p>
          <a:p>
            <a:r>
              <a:rPr lang="es-VE" sz="2000" dirty="0">
                <a:effectLst/>
                <a:latin typeface="Arial Nova" panose="020B0504020202020204" pitchFamily="34" charset="0"/>
                <a:ea typeface="Aptos" panose="020B0004020202020204" pitchFamily="34" charset="0"/>
                <a:cs typeface="Arial" panose="020B0604020202020204" pitchFamily="34" charset="0"/>
              </a:rPr>
              <a:t>EL EMPRENDIMIENTO ES FUNDAMENTAL Y QUE TODA LA GENTE QUE DESEE LANZARSE A DESARROLLAR SU CARRERA PROFESIONAL</a:t>
            </a:r>
          </a:p>
          <a:p>
            <a:r>
              <a:rPr lang="es-VE" sz="2000" dirty="0">
                <a:effectLst/>
                <a:latin typeface="Arial Nova" panose="020B0504020202020204" pitchFamily="34" charset="0"/>
                <a:ea typeface="Aptos" panose="020B0004020202020204" pitchFamily="34" charset="0"/>
                <a:cs typeface="Arial" panose="020B0604020202020204" pitchFamily="34" charset="0"/>
              </a:rPr>
              <a:t>TODAS ESAS INICIATIVAS, PERMITAN USAR LAS PALANCAS PARA EL DESARROLLO DE PROYECTOS UNIVERSITARIOS EN INTERACCIÓN CON EL SECTOR PRODUCTIVO Y, EN GENERAL, DESARROLLAR LA TRANSFORMACIÓN DIGITAL PARA  LA TRANSFERENCIA DE CONOCIMIENTOS </a:t>
            </a:r>
            <a:endParaRPr lang="es-ES" sz="2000" dirty="0"/>
          </a:p>
        </p:txBody>
      </p:sp>
      <p:pic>
        <p:nvPicPr>
          <p:cNvPr id="6" name="Imagen1">
            <a:extLst>
              <a:ext uri="{FF2B5EF4-FFF2-40B4-BE49-F238E27FC236}">
                <a16:creationId xmlns:a16="http://schemas.microsoft.com/office/drawing/2014/main" id="{5E3CB994-B30F-DF2F-3AE5-D6995E910F24}"/>
              </a:ext>
            </a:extLst>
          </p:cNvPr>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396599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BUENAS PRACTICAS</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12FE011D-580A-BEBD-0876-885A8A92D6F6}"/>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8" name="CuadroTexto 7">
            <a:extLst>
              <a:ext uri="{FF2B5EF4-FFF2-40B4-BE49-F238E27FC236}">
                <a16:creationId xmlns:a16="http://schemas.microsoft.com/office/drawing/2014/main" id="{BC479F2C-6DAD-94B8-DFBE-FD70E3D42B9B}"/>
              </a:ext>
            </a:extLst>
          </p:cNvPr>
          <p:cNvSpPr txBox="1"/>
          <p:nvPr/>
        </p:nvSpPr>
        <p:spPr>
          <a:xfrm>
            <a:off x="2234565" y="1522392"/>
            <a:ext cx="6160770" cy="3785652"/>
          </a:xfrm>
          <a:prstGeom prst="rect">
            <a:avLst/>
          </a:prstGeom>
          <a:noFill/>
        </p:spPr>
        <p:txBody>
          <a:bodyPr wrap="square">
            <a:spAutoFit/>
          </a:bodyPr>
          <a:lstStyle/>
          <a:p>
            <a:r>
              <a:rPr lang="es-VE" sz="2000" dirty="0">
                <a:effectLst/>
                <a:latin typeface="Arial Nova" panose="020B0504020202020204" pitchFamily="34" charset="0"/>
                <a:ea typeface="Aptos" panose="020B0004020202020204" pitchFamily="34" charset="0"/>
                <a:cs typeface="Arial" panose="020B0604020202020204" pitchFamily="34" charset="0"/>
              </a:rPr>
              <a:t>EL USO DE LAS BUENAS PRÁCTICAS DEL ANÁLISIS DE LA DATA POR MEDIO DE LA IA. INTERACTÚE CON EL SISTEMA Y, QUE SE ORIENTE A MEJORAR LA VIDA DE NUESTROS PROFESIONALES EMPLEANDO MEJOR EL TIEMPO FUERA DE LA RUTINA ADMINISTRATIVA</a:t>
            </a:r>
            <a:r>
              <a:rPr lang="es-VE" sz="2000" dirty="0">
                <a:latin typeface="Arial Nova" panose="020B0504020202020204" pitchFamily="34" charset="0"/>
                <a:ea typeface="Aptos" panose="020B0004020202020204" pitchFamily="34" charset="0"/>
                <a:cs typeface="Arial" panose="020B0604020202020204" pitchFamily="34" charset="0"/>
              </a:rPr>
              <a:t>, </a:t>
            </a:r>
            <a:r>
              <a:rPr lang="es-VE" sz="2000" dirty="0">
                <a:effectLst/>
                <a:latin typeface="Arial Nova" panose="020B0504020202020204" pitchFamily="34" charset="0"/>
                <a:ea typeface="Aptos" panose="020B0004020202020204" pitchFamily="34" charset="0"/>
                <a:cs typeface="Arial" panose="020B0604020202020204" pitchFamily="34" charset="0"/>
              </a:rPr>
              <a:t>EN UN MARCO DE SOSTENIBILIDAD ECONÓMICA</a:t>
            </a:r>
            <a:r>
              <a:rPr lang="es-VE" sz="2000" dirty="0">
                <a:latin typeface="Arial Nova" panose="020B0504020202020204" pitchFamily="34" charset="0"/>
                <a:ea typeface="Aptos" panose="020B0004020202020204" pitchFamily="34" charset="0"/>
                <a:cs typeface="Arial" panose="020B0604020202020204" pitchFamily="34" charset="0"/>
              </a:rPr>
              <a:t>.</a:t>
            </a:r>
            <a:endParaRPr lang="es-VE" sz="2000" dirty="0">
              <a:effectLst/>
              <a:latin typeface="Arial Nova" panose="020B0504020202020204" pitchFamily="34" charset="0"/>
              <a:ea typeface="Aptos" panose="020B0004020202020204" pitchFamily="34" charset="0"/>
              <a:cs typeface="Arial" panose="020B0604020202020204" pitchFamily="34" charset="0"/>
            </a:endParaRPr>
          </a:p>
          <a:p>
            <a:endParaRPr lang="es-VE" sz="2000" dirty="0">
              <a:latin typeface="Arial Nova" panose="020B0504020202020204" pitchFamily="34" charset="0"/>
              <a:ea typeface="Aptos" panose="020B0004020202020204" pitchFamily="34" charset="0"/>
              <a:cs typeface="Arial" panose="020B0604020202020204" pitchFamily="34" charset="0"/>
            </a:endParaRPr>
          </a:p>
          <a:p>
            <a:r>
              <a:rPr lang="es-VE" sz="2000" dirty="0">
                <a:effectLst/>
                <a:latin typeface="Arial Nova" panose="020B0504020202020204" pitchFamily="34" charset="0"/>
                <a:ea typeface="Aptos" panose="020B0004020202020204" pitchFamily="34" charset="0"/>
                <a:cs typeface="Arial" panose="020B0604020202020204" pitchFamily="34" charset="0"/>
              </a:rPr>
              <a:t>QUE INTERACTÚE  MÁS ALLÁ DE LA NARRATIVA  FACILITANDO INTERPRETACIÓN  DE RESULTADOS Y OPTIMICE LA CONDUCTA HUMANITARIA DENTRO DE VALORES ETICOS, </a:t>
            </a:r>
            <a:endParaRPr lang="es-VE" sz="2000" dirty="0"/>
          </a:p>
        </p:txBody>
      </p:sp>
    </p:spTree>
    <p:extLst>
      <p:ext uri="{BB962C8B-B14F-4D97-AF65-F5344CB8AC3E}">
        <p14:creationId xmlns:p14="http://schemas.microsoft.com/office/powerpoint/2010/main" val="358855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B2EF-0576-8802-96A6-E9F3C8724491}"/>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8B0D426B-99F7-A134-24EA-9FCDD8C4A63F}"/>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APLICACIONES</a:t>
            </a:r>
          </a:p>
        </p:txBody>
      </p:sp>
      <p:sp>
        <p:nvSpPr>
          <p:cNvPr id="7" name="CuadroTexto 1">
            <a:extLst>
              <a:ext uri="{FF2B5EF4-FFF2-40B4-BE49-F238E27FC236}">
                <a16:creationId xmlns:a16="http://schemas.microsoft.com/office/drawing/2014/main" id="{5D047233-A14F-70E4-990D-882D7C301FF6}"/>
              </a:ext>
            </a:extLst>
          </p:cNvPr>
          <p:cNvSpPr txBox="1"/>
          <p:nvPr/>
        </p:nvSpPr>
        <p:spPr>
          <a:xfrm>
            <a:off x="2062250" y="1162050"/>
            <a:ext cx="7715250" cy="6104235"/>
          </a:xfrm>
          <a:prstGeom prst="rect">
            <a:avLst/>
          </a:prstGeom>
          <a:noFill/>
        </p:spPr>
        <p:txBody>
          <a:bodyPr wrap="square" rtlCol="0">
            <a:spAutoFit/>
          </a:bodyPr>
          <a:lstStyle/>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Arial" panose="020B0604020202020204" pitchFamily="34" charset="0"/>
              </a:rPr>
              <a:t>EL COMPONENTE GENERATIVO  HA PERMITIDO  FUSIONAR LA IA EN LOS FLUJOS DIARIOS PARA QUE SE FACILITE LA INTERACCIÓN. </a:t>
            </a:r>
          </a:p>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Arial" panose="020B0604020202020204" pitchFamily="34" charset="0"/>
              </a:rPr>
              <a:t>EL AUTOAPRENDIZAJE DEL SISTEMA Y,  LA INGESTA DE INFORMACIÓN EN NUESTRO PROPIO IDIOMA.</a:t>
            </a:r>
          </a:p>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Arial" panose="020B0604020202020204" pitchFamily="34" charset="0"/>
              </a:rPr>
              <a:t>CREAR  ALGORITMOS INTELIGENTES SUMADO A LA FÁCIL CODIFICACIÓN (LOW CODE) Y, EMPEZAR A GENERAR INFORMACIÓN ESTRUCTURADA</a:t>
            </a:r>
          </a:p>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Arial" panose="020B0604020202020204" pitchFamily="34" charset="0"/>
              </a:rPr>
              <a:t>LOGRAR  SOLUCIONES INNOVADORAS </a:t>
            </a:r>
            <a:r>
              <a:rPr lang="es-VE" sz="2000" b="1" dirty="0">
                <a:effectLst/>
                <a:latin typeface="Arial Nova" panose="020B0504020202020204" pitchFamily="34" charset="0"/>
                <a:ea typeface="Times New Roman" panose="02020603050405020304" pitchFamily="18" charset="0"/>
                <a:cs typeface="Arial" panose="020B0604020202020204" pitchFamily="34" charset="0"/>
              </a:rPr>
              <a:t>DANDO EL VALOR QUE VA EN  LÍNEA AL TIPO DE SOLUCIONES CON LAS DEMANDAS EMPRESARIALES Y LOS OBJETIVOS DE UNA INVESTIGACIÓN </a:t>
            </a:r>
          </a:p>
          <a:p>
            <a:pPr algn="just"/>
            <a:r>
              <a:rPr lang="es-VE" sz="2000" b="1" dirty="0">
                <a:effectLst/>
                <a:latin typeface="Arial Nova" panose="020B0504020202020204" pitchFamily="34" charset="0"/>
                <a:ea typeface="Times New Roman" panose="02020603050405020304" pitchFamily="18" charset="0"/>
                <a:cs typeface="Arial" panose="020B0604020202020204" pitchFamily="34" charset="0"/>
              </a:rPr>
              <a:t>EN EL ENTORNO CONSIDERAR LA ÉTICA, CONFIANZA, ACURACIDAD Y SUSTENTABILIDAD DENTRO DEL MARCO DE HUMANISTICO.</a:t>
            </a:r>
            <a:endParaRPr lang="es-VE" sz="2000" b="1" dirty="0">
              <a:effectLst/>
              <a:latin typeface="Times New Roman" panose="02020603050405020304" pitchFamily="18" charset="0"/>
              <a:ea typeface="Times New Roman" panose="02020603050405020304" pitchFamily="18" charset="0"/>
            </a:endParaRPr>
          </a:p>
          <a:p>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21688D88-DE28-8551-76B4-04CA54637183}"/>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009C1DAE-12B1-1FF1-F7B6-2FED585975FA}"/>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360104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B2468-DC6F-14DB-EC21-0760C2F1C8A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57A46AB9-9B94-C150-2B9B-F64FC8FC1D12}"/>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887D63C2-C778-C82C-2599-C0DABEAE6BD7}"/>
              </a:ext>
            </a:extLst>
          </p:cNvPr>
          <p:cNvSpPr txBox="1"/>
          <p:nvPr/>
        </p:nvSpPr>
        <p:spPr>
          <a:xfrm>
            <a:off x="106733" y="57805"/>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PROPIEDADES</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3072D007-D53E-B14F-D393-5D8C6248A5F2}"/>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1D927F22-7E52-295D-35EE-E7D17CF6BCCF}"/>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8" name="CuadroTexto 7">
            <a:extLst>
              <a:ext uri="{FF2B5EF4-FFF2-40B4-BE49-F238E27FC236}">
                <a16:creationId xmlns:a16="http://schemas.microsoft.com/office/drawing/2014/main" id="{AAA061FA-F6C4-5668-1BC2-0E71A454742B}"/>
              </a:ext>
            </a:extLst>
          </p:cNvPr>
          <p:cNvSpPr txBox="1"/>
          <p:nvPr/>
        </p:nvSpPr>
        <p:spPr>
          <a:xfrm>
            <a:off x="2943225" y="1564839"/>
            <a:ext cx="6160770" cy="4401205"/>
          </a:xfrm>
          <a:prstGeom prst="rect">
            <a:avLst/>
          </a:prstGeom>
          <a:noFill/>
        </p:spPr>
        <p:txBody>
          <a:bodyPr wrap="square">
            <a:spAutoFit/>
          </a:bodyPr>
          <a:lstStyle/>
          <a:p>
            <a:r>
              <a:rPr lang="es-VE" sz="2000" b="1" dirty="0">
                <a:effectLst/>
                <a:latin typeface="Arial Nova" panose="020B0504020202020204" pitchFamily="34" charset="0"/>
                <a:ea typeface="Aptos" panose="020B0004020202020204" pitchFamily="34" charset="0"/>
                <a:cs typeface="Times New Roman" panose="02020603050405020304" pitchFamily="18" charset="0"/>
              </a:rPr>
              <a:t>AUNQUE LA ERA DE LA INTELIGENCIA ARTIFICIAL Y DE SUS SISTEMAS SON CAPACES DE APRENDER Y SISTEMATIZAR  COMO LOS HUMANOS, </a:t>
            </a:r>
          </a:p>
          <a:p>
            <a:endParaRPr lang="es-VE" sz="2000" b="1" dirty="0">
              <a:latin typeface="Arial Nova" panose="020B0504020202020204" pitchFamily="34" charset="0"/>
              <a:ea typeface="Aptos" panose="020B0004020202020204" pitchFamily="34" charset="0"/>
              <a:cs typeface="Times New Roman" panose="02020603050405020304" pitchFamily="18" charset="0"/>
            </a:endParaRPr>
          </a:p>
          <a:p>
            <a:r>
              <a:rPr lang="es-VE" sz="2000" b="1" dirty="0">
                <a:effectLst/>
                <a:latin typeface="Arial Nova" panose="020B0504020202020204" pitchFamily="34" charset="0"/>
                <a:ea typeface="Aptos" panose="020B0004020202020204" pitchFamily="34" charset="0"/>
                <a:cs typeface="Times New Roman" panose="02020603050405020304" pitchFamily="18" charset="0"/>
              </a:rPr>
              <a:t>SU RENDIMIENTO HA AUMENTADO DRÁSTICAMENTE EL GRADO EN QUE SOMOS CAPACES DE ABORDAR TAREAS QUE ANTES ERAN INACCESIBLES. </a:t>
            </a:r>
          </a:p>
          <a:p>
            <a:endParaRPr lang="es-VE" sz="2000" b="1" dirty="0">
              <a:latin typeface="Arial Nova" panose="020B0504020202020204" pitchFamily="34" charset="0"/>
              <a:ea typeface="Aptos" panose="020B0004020202020204" pitchFamily="34" charset="0"/>
              <a:cs typeface="Times New Roman" panose="02020603050405020304" pitchFamily="18" charset="0"/>
            </a:endParaRPr>
          </a:p>
          <a:p>
            <a:r>
              <a:rPr lang="es-VE" sz="2000" b="1" dirty="0">
                <a:effectLst/>
                <a:latin typeface="Arial Nova" panose="020B0504020202020204" pitchFamily="34" charset="0"/>
                <a:ea typeface="Aptos" panose="020B0004020202020204" pitchFamily="34" charset="0"/>
                <a:cs typeface="Times New Roman" panose="02020603050405020304" pitchFamily="18" charset="0"/>
              </a:rPr>
              <a:t>EL DEBATE EN TORNO A ESTOS SISTEMAS SE ESTÁ CENTRANDO AHORA EN SUS PROPIEDADES NO FUNCIONALES Y EN SU IMPACTO EN LA SOCIEDAD EN SU CONJUNTO</a:t>
            </a:r>
            <a:endParaRPr lang="es-VE" sz="2000" b="1" dirty="0"/>
          </a:p>
        </p:txBody>
      </p:sp>
    </p:spTree>
    <p:extLst>
      <p:ext uri="{BB962C8B-B14F-4D97-AF65-F5344CB8AC3E}">
        <p14:creationId xmlns:p14="http://schemas.microsoft.com/office/powerpoint/2010/main" val="427009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E05E-BA57-7BE4-76B5-689DEDFF554B}"/>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497A70FF-8B9A-9722-CCCA-141393846C27}"/>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9DD9B232-51E0-4B70-C7E0-6F55DA2F421D}"/>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IA Y EDUCACION</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C99F00BF-63E9-11E3-BDDA-76F16797FC11}"/>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2E48FCCF-7AD3-3BD7-44E8-8C76BD01CD3C}"/>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4" name="CuadroTexto 3">
            <a:extLst>
              <a:ext uri="{FF2B5EF4-FFF2-40B4-BE49-F238E27FC236}">
                <a16:creationId xmlns:a16="http://schemas.microsoft.com/office/drawing/2014/main" id="{A524B386-7E31-D8BA-BC6B-F1706D5244A7}"/>
              </a:ext>
            </a:extLst>
          </p:cNvPr>
          <p:cNvSpPr txBox="1"/>
          <p:nvPr/>
        </p:nvSpPr>
        <p:spPr>
          <a:xfrm>
            <a:off x="2637692" y="1994820"/>
            <a:ext cx="6166338" cy="4226991"/>
          </a:xfrm>
          <a:prstGeom prst="rect">
            <a:avLst/>
          </a:prstGeom>
          <a:noFill/>
        </p:spPr>
        <p:txBody>
          <a:bodyPr wrap="square">
            <a:spAutoFit/>
          </a:bodyPr>
          <a:lstStyle/>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ASESOR EN LA FORMULACIÓN DE POLÍTICAS.</a:t>
            </a:r>
          </a:p>
          <a:p>
            <a:pPr algn="just">
              <a:lnSpc>
                <a:spcPct val="115000"/>
              </a:lnSpc>
              <a:spcAft>
                <a:spcPts val="800"/>
              </a:spcAft>
            </a:pPr>
            <a:endParaRPr lang="es-VE" sz="2000" b="1" kern="100" dirty="0">
              <a:effectLst/>
              <a:latin typeface="Arial Nova"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EL USO DE LA INTELIGENCIA ARTIFICIAL EN LA EDUCACIÓN HA REVOLUCIONADO NO SOLO LOS PROCESOS DE ENSEÑANZA-APRENDIZAJE</a:t>
            </a: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LA IA HA TOMADO IMPORTANTE ROL EN LA CONTEMPORANEDAD. COMO: </a:t>
            </a: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TUTOR INTELIGENTE,</a:t>
            </a: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HERRAMIENTA DE APRENDIZAJE</a:t>
            </a: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 </a:t>
            </a:r>
            <a:endParaRPr lang="es-VE"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883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EBD9-80F6-2048-F3BC-F6D0E0F27A5A}"/>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5F782882-170E-5F66-34B5-DEFE7A3458B8}"/>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BBB001D2-A056-B8A8-6255-536885A8C4D0}"/>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EDUCACION</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1A55B137-E327-345A-FF0C-B4FD80C52C62}"/>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208B854B-540E-7827-0B2B-CFF0D10503FE}"/>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13" name="CuadroTexto 12">
            <a:extLst>
              <a:ext uri="{FF2B5EF4-FFF2-40B4-BE49-F238E27FC236}">
                <a16:creationId xmlns:a16="http://schemas.microsoft.com/office/drawing/2014/main" id="{88625416-41F7-5271-AF75-89C0A2CD76D8}"/>
              </a:ext>
            </a:extLst>
          </p:cNvPr>
          <p:cNvSpPr txBox="1"/>
          <p:nvPr/>
        </p:nvSpPr>
        <p:spPr>
          <a:xfrm>
            <a:off x="3316565" y="2586114"/>
            <a:ext cx="6166338" cy="3211328"/>
          </a:xfrm>
          <a:prstGeom prst="rect">
            <a:avLst/>
          </a:prstGeom>
          <a:noFill/>
        </p:spPr>
        <p:txBody>
          <a:bodyPr wrap="square">
            <a:spAutoFit/>
          </a:bodyPr>
          <a:lstStyle/>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HACER POLÍTICAS PÚBLICAS INTEGRALES, CON INCLUSIÓN Y EQUIDAD.</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PREPARAR AL PROFESORADO PARA LA EDUCACIÓN CON IA..</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DESARROLLAR SISTEMAS DE DATOS INCLUSIVOS </a:t>
            </a:r>
            <a:r>
              <a:rPr lang="es-VE" sz="2000" b="1" kern="100" dirty="0">
                <a:latin typeface="Arial Nova" panose="020B0504020202020204" pitchFamily="34" charset="0"/>
                <a:ea typeface="Aptos" panose="020B0004020202020204" pitchFamily="34" charset="0"/>
                <a:cs typeface="Times New Roman" panose="02020603050405020304" pitchFamily="18" charset="0"/>
              </a:rPr>
              <a:t>	DE</a:t>
            </a: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 CALIDAD.</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GARANTIZAR QUE LA INVESTIGACIÓN EN AI SEA SIGNIFICATIVA.</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AAEAA1FC-7D0D-6F47-B854-85E8E4C3111A}"/>
              </a:ext>
            </a:extLst>
          </p:cNvPr>
          <p:cNvSpPr/>
          <p:nvPr/>
        </p:nvSpPr>
        <p:spPr>
          <a:xfrm>
            <a:off x="3024127" y="1522392"/>
            <a:ext cx="3012621"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Estimular:</a:t>
            </a:r>
          </a:p>
        </p:txBody>
      </p:sp>
    </p:spTree>
    <p:extLst>
      <p:ext uri="{BB962C8B-B14F-4D97-AF65-F5344CB8AC3E}">
        <p14:creationId xmlns:p14="http://schemas.microsoft.com/office/powerpoint/2010/main" val="396688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32D1-77E2-2880-E046-1A85E75C8625}"/>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105AB123-0933-DB1F-1D52-8093EDF6AD7C}"/>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C6E4D57F-0B12-2667-F47C-F8D6C6B07A9C}"/>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EDUCACION</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72D28116-6E1A-3D2B-71B6-9770845B5500}"/>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B0702579-3F21-C185-27E0-13AE224B50A8}"/>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13" name="CuadroTexto 12">
            <a:extLst>
              <a:ext uri="{FF2B5EF4-FFF2-40B4-BE49-F238E27FC236}">
                <a16:creationId xmlns:a16="http://schemas.microsoft.com/office/drawing/2014/main" id="{FD0CE6EB-098D-2712-418A-D12B0C53E0A8}"/>
              </a:ext>
            </a:extLst>
          </p:cNvPr>
          <p:cNvSpPr txBox="1"/>
          <p:nvPr/>
        </p:nvSpPr>
        <p:spPr>
          <a:xfrm>
            <a:off x="2942492" y="1491605"/>
            <a:ext cx="6166338" cy="3667864"/>
          </a:xfrm>
          <a:prstGeom prst="rect">
            <a:avLst/>
          </a:prstGeom>
          <a:noFill/>
        </p:spPr>
        <p:txBody>
          <a:bodyPr wrap="square">
            <a:spAutoFit/>
          </a:bodyPr>
          <a:lstStyle/>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HACER POLÍTICAS PÚBLICAS INTEGRALES, CON INCLUSIÓN Y EQUIDAD.</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PREPARAR AL PROFESORADO PARA LA EDUCACIÓN CON IA.</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CAPACITAR A LA IA EN EDUCACIÓN.</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DESARROLLAR SISTEMAS DE DATOS INCLUSIVOS CON CALIDAD.</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GARANTIZAR QUE LA INVESTIGACIÓN EN AIDE SEA SIGNIFICATIVA.</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7778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60D08-EBBB-E58F-6EB2-818F2E3C85F9}"/>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90C35D23-1DC7-B484-B92F-89955C1C0F5B}"/>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6DD0D420-339B-B0E0-9827-0841D4F680CE}"/>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RESPONSABILIDAD SOCIAL</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EB641CDE-6689-E3B0-2BFF-096B7744AF46}"/>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5631473F-1A32-DE9C-A02E-63C4D7FAF4A4}"/>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8" name="CuadroTexto 7">
            <a:extLst>
              <a:ext uri="{FF2B5EF4-FFF2-40B4-BE49-F238E27FC236}">
                <a16:creationId xmlns:a16="http://schemas.microsoft.com/office/drawing/2014/main" id="{35E8263D-1AE7-74D3-19D0-B287D5C8B2AD}"/>
              </a:ext>
            </a:extLst>
          </p:cNvPr>
          <p:cNvSpPr txBox="1"/>
          <p:nvPr/>
        </p:nvSpPr>
        <p:spPr>
          <a:xfrm>
            <a:off x="2972344" y="1522392"/>
            <a:ext cx="7840436" cy="4981044"/>
          </a:xfrm>
          <a:prstGeom prst="rect">
            <a:avLst/>
          </a:prstGeom>
          <a:noFill/>
        </p:spPr>
        <p:txBody>
          <a:bodyPr wrap="square">
            <a:spAutoFit/>
          </a:bodyPr>
          <a:lstStyle/>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LAS NACIONES UNIDAS EN SU REPORTE </a:t>
            </a:r>
            <a:r>
              <a:rPr lang="es-VE" sz="2000" b="1" i="1" kern="100" dirty="0">
                <a:effectLst/>
                <a:latin typeface="Arial Nova" panose="020B0504020202020204" pitchFamily="34" charset="0"/>
                <a:ea typeface="Aptos" panose="020B0004020202020204" pitchFamily="34" charset="0"/>
                <a:cs typeface="Times New Roman" panose="02020603050405020304" pitchFamily="18" charset="0"/>
              </a:rPr>
              <a:t>“</a:t>
            </a:r>
            <a:r>
              <a:rPr lang="es-VE" sz="2000" b="1" i="1" u="sng" kern="100" dirty="0">
                <a:solidFill>
                  <a:srgbClr val="467886"/>
                </a:solidFill>
                <a:effectLst/>
                <a:latin typeface="Arial Nova" panose="020B0504020202020204" pitchFamily="34" charset="0"/>
                <a:ea typeface="Aptos" panose="020B0004020202020204" pitchFamily="34" charset="0"/>
                <a:cs typeface="Times New Roman" panose="02020603050405020304" pitchFamily="18" charset="0"/>
                <a:hlinkClick r:id="rId4"/>
              </a:rPr>
              <a:t>A FRAMEWORK FOR ETHICAL AI AT THE UNITED NATIONS</a:t>
            </a:r>
            <a:r>
              <a:rPr lang="es-VE" sz="2000" b="1" i="1" kern="100" dirty="0">
                <a:effectLst/>
                <a:latin typeface="Arial Nova" panose="020B0504020202020204" pitchFamily="34" charset="0"/>
                <a:ea typeface="Aptos" panose="020B0004020202020204" pitchFamily="34" charset="0"/>
                <a:cs typeface="Times New Roman" panose="02020603050405020304" pitchFamily="18" charset="0"/>
              </a:rPr>
              <a:t>”, </a:t>
            </a: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MENCIONA QUE SE HA EMPEZADO A CONSIDERAR CÓMO SE UTILIZA LA IA. BAJO  POLÍTICAS O PRINCIPIOS HUMANOS Y ETICOS, </a:t>
            </a:r>
            <a:endParaRPr lang="es-VE" sz="2000" b="1" kern="100" dirty="0">
              <a:latin typeface="Arial Nova"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LA COMISIÓN EUROPEA ES UNO DE LOS ACTORES MÁS IMPORTANTES EN EL ÁREA DE RESPONSABILIDAD POLÍTICA </a:t>
            </a:r>
          </a:p>
          <a:p>
            <a:pPr algn="just">
              <a:lnSpc>
                <a:spcPct val="115000"/>
              </a:lnSpc>
              <a:spcAft>
                <a:spcPts val="800"/>
              </a:spcAft>
            </a:pPr>
            <a:endParaRPr lang="es-VE" sz="2000" b="1" kern="100" dirty="0">
              <a:latin typeface="Arial Nova" panose="020B05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SE EMITIÓ LA </a:t>
            </a:r>
            <a:r>
              <a:rPr lang="es-VE" sz="2000" b="1" i="1" u="sng" kern="100" dirty="0">
                <a:solidFill>
                  <a:srgbClr val="467886"/>
                </a:solidFill>
                <a:effectLst/>
                <a:latin typeface="Arial Nova" panose="020B0504020202020204" pitchFamily="34" charset="0"/>
                <a:ea typeface="Aptos" panose="020B0004020202020204" pitchFamily="34" charset="0"/>
                <a:cs typeface="Times New Roman" panose="02020603050405020304" pitchFamily="18" charset="0"/>
                <a:hlinkClick r:id="rId5"/>
              </a:rPr>
              <a:t>AI ACT</a:t>
            </a:r>
            <a:r>
              <a:rPr lang="es-VE" sz="2000" b="1" u="sng" kern="100" dirty="0">
                <a:solidFill>
                  <a:srgbClr val="467886"/>
                </a:solidFill>
                <a:effectLst/>
                <a:latin typeface="Arial Nova" panose="020B0504020202020204" pitchFamily="34" charset="0"/>
                <a:ea typeface="Aptos" panose="020B0004020202020204" pitchFamily="34" charset="0"/>
                <a:cs typeface="Times New Roman" panose="02020603050405020304" pitchFamily="18" charset="0"/>
                <a:hlinkClick r:id="rId5"/>
              </a:rPr>
              <a:t>,</a:t>
            </a: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 COMO PROPUESTA DE REGULACIÓN PARA QUE DESARROLLADORES,  Y USUARIOS TENGAN OBLIGACIONES CLARAS CON RESPECTO A LOS USOS ESPECÍFICOS DE LA IA Y  REDUCIR LAS CARGAS ADMINISTRATIVAS Y FINANCIERAS. </a:t>
            </a:r>
            <a:r>
              <a:rPr lang="es-VE" sz="2000" b="1" kern="100" dirty="0">
                <a:latin typeface="Arial Nova" panose="020B0504020202020204" pitchFamily="34" charset="0"/>
                <a:ea typeface="Aptos" panose="020B0004020202020204" pitchFamily="34" charset="0"/>
                <a:cs typeface="Times New Roman" panose="02020603050405020304" pitchFamily="18" charset="0"/>
              </a:rPr>
              <a:t>FUNDAMENTADA EN UN </a:t>
            </a: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 ENFOQUE BASADO EN EL RIESGO.</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333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F59BA-E8EB-9927-80FE-DF445EA84888}"/>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41778AAE-CBC6-4AB2-E6A0-28891B5365DC}"/>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8466EE07-CC8D-BDF2-BC24-7034BAB515FF}"/>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PROPIEDADES</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6C33400A-1AEC-1D0E-C1E9-CFC95E831290}"/>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1B53473A-B38C-BCB1-EE4C-A428370E4183}"/>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8" name="CuadroTexto 7">
            <a:extLst>
              <a:ext uri="{FF2B5EF4-FFF2-40B4-BE49-F238E27FC236}">
                <a16:creationId xmlns:a16="http://schemas.microsoft.com/office/drawing/2014/main" id="{EE25A487-0EA8-E6D8-0717-D0CE2860C4C3}"/>
              </a:ext>
            </a:extLst>
          </p:cNvPr>
          <p:cNvSpPr txBox="1"/>
          <p:nvPr/>
        </p:nvSpPr>
        <p:spPr>
          <a:xfrm>
            <a:off x="2942492" y="1833045"/>
            <a:ext cx="6166338" cy="3477875"/>
          </a:xfrm>
          <a:prstGeom prst="rect">
            <a:avLst/>
          </a:prstGeom>
          <a:noFill/>
        </p:spPr>
        <p:txBody>
          <a:bodyPr wrap="square">
            <a:spAutoFit/>
          </a:bodyPr>
          <a:lstStyle/>
          <a:p>
            <a:r>
              <a:rPr lang="es-VE" sz="2000" b="1" dirty="0">
                <a:effectLst/>
                <a:latin typeface="Arial Nova" panose="020B0504020202020204" pitchFamily="34" charset="0"/>
                <a:ea typeface="Aptos" panose="020B0004020202020204" pitchFamily="34" charset="0"/>
                <a:cs typeface="Times New Roman" panose="02020603050405020304" pitchFamily="18" charset="0"/>
              </a:rPr>
              <a:t>EXISTE REALMENTE UNA DIFERENCIA ENTRE HACER COSAS ÉTICAS Y LOS SISTEMAS DE INTELIGENCIA ARTIFICIAL (IA) LOS CUALES SON CAPACES DE APRENDER Y QUE AHORA, SE USAN AMPLIAMENTE EN UNA GRAN CANTIDAD DE APLICACIONES DEL MUNDO REAL. </a:t>
            </a:r>
          </a:p>
          <a:p>
            <a:endParaRPr lang="es-VE" sz="2000" b="1" dirty="0">
              <a:latin typeface="Arial Nova" panose="020B0504020202020204" pitchFamily="34" charset="0"/>
              <a:ea typeface="Aptos" panose="020B0004020202020204" pitchFamily="34" charset="0"/>
              <a:cs typeface="Times New Roman" panose="02020603050405020304" pitchFamily="18" charset="0"/>
            </a:endParaRPr>
          </a:p>
          <a:p>
            <a:r>
              <a:rPr lang="es-VE" sz="2000" b="1" dirty="0">
                <a:effectLst/>
                <a:latin typeface="Arial Nova" panose="020B0504020202020204" pitchFamily="34" charset="0"/>
                <a:ea typeface="Aptos" panose="020B0004020202020204" pitchFamily="34" charset="0"/>
                <a:cs typeface="Times New Roman" panose="02020603050405020304" pitchFamily="18" charset="0"/>
              </a:rPr>
              <a:t>SU RENDIMIENTO HA AUMENTADO DRÁSTICAMENTE EL GRADO EN QUE SOMOS CAPACES DE ABORDAR TAREAS QUE ANTES ERAN INACCESIBLES</a:t>
            </a:r>
            <a:endParaRPr lang="es-VE" sz="2000" b="1" dirty="0"/>
          </a:p>
        </p:txBody>
      </p:sp>
      <p:pic>
        <p:nvPicPr>
          <p:cNvPr id="9" name="Imagen 8" descr="Principios éticos de la educación con Inteligencia Artificial (IA)">
            <a:extLst>
              <a:ext uri="{FF2B5EF4-FFF2-40B4-BE49-F238E27FC236}">
                <a16:creationId xmlns:a16="http://schemas.microsoft.com/office/drawing/2014/main" id="{3BC5A9A8-0037-7DD4-DAB3-58E16BD06B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235" y="5073731"/>
            <a:ext cx="3546765" cy="1773383"/>
          </a:xfrm>
          <a:prstGeom prst="rect">
            <a:avLst/>
          </a:prstGeom>
          <a:noFill/>
          <a:ln>
            <a:noFill/>
          </a:ln>
        </p:spPr>
      </p:pic>
    </p:spTree>
    <p:extLst>
      <p:ext uri="{BB962C8B-B14F-4D97-AF65-F5344CB8AC3E}">
        <p14:creationId xmlns:p14="http://schemas.microsoft.com/office/powerpoint/2010/main" val="233317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9C6D-0FCD-9474-85E0-2AA4AAE2317A}"/>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082BABFE-8D41-578E-2818-7305FDF69355}"/>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D953A185-7635-14A9-DF1B-CEF427FD79B4}"/>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PRINCIPIOS SOBRE IA</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EF5E204F-370E-25F8-3E86-1C157EB815E0}"/>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9898961E-A8A1-5B34-1EAF-F476F6102E7E}"/>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descr="Diagrama&#10;&#10;Descripción generada automáticamente">
            <a:extLst>
              <a:ext uri="{FF2B5EF4-FFF2-40B4-BE49-F238E27FC236}">
                <a16:creationId xmlns:a16="http://schemas.microsoft.com/office/drawing/2014/main" id="{4AFD1DF8-63D4-A1A0-FA52-DF5CE9F7BD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4279" y="1758314"/>
            <a:ext cx="6614545" cy="4739343"/>
          </a:xfrm>
          <a:prstGeom prst="rect">
            <a:avLst/>
          </a:prstGeom>
          <a:noFill/>
          <a:ln>
            <a:noFill/>
          </a:ln>
        </p:spPr>
      </p:pic>
    </p:spTree>
    <p:extLst>
      <p:ext uri="{BB962C8B-B14F-4D97-AF65-F5344CB8AC3E}">
        <p14:creationId xmlns:p14="http://schemas.microsoft.com/office/powerpoint/2010/main" val="24207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latin typeface="Arial" panose="020B0604020202020204" pitchFamily="34" charset="0"/>
                <a:cs typeface="Arial" panose="020B0604020202020204" pitchFamily="34" charset="0"/>
              </a:rPr>
              <a:t>INTELIGENCIA ARTIFICIAL, INNOVACION</a:t>
            </a:r>
            <a:endParaRPr lang="en-US" sz="3200" b="1" dirty="0">
              <a:latin typeface="Arial" panose="020B0604020202020204" pitchFamily="34" charset="0"/>
              <a:cs typeface="Arial" panose="020B0604020202020204" pitchFamily="34" charset="0"/>
            </a:endParaRPr>
          </a:p>
        </p:txBody>
      </p:sp>
      <p:sp>
        <p:nvSpPr>
          <p:cNvPr id="7" name="6 Marcador de contenido"/>
          <p:cNvSpPr>
            <a:spLocks noGrp="1"/>
          </p:cNvSpPr>
          <p:nvPr>
            <p:ph idx="1"/>
          </p:nvPr>
        </p:nvSpPr>
        <p:spPr/>
        <p:txBody>
          <a:bodyPr/>
          <a:lstStyle/>
          <a:p>
            <a:r>
              <a:rPr lang="es-MX" sz="1800" b="1" kern="100" dirty="0">
                <a:effectLst/>
                <a:latin typeface="Arial Nova" panose="020B0504020202020204" pitchFamily="34" charset="0"/>
                <a:ea typeface="Aptos" panose="020B0004020202020204" pitchFamily="34" charset="0"/>
                <a:cs typeface="Times New Roman" panose="02020603050405020304" pitchFamily="18" charset="0"/>
              </a:rPr>
              <a:t>LA INTELIGENCIA ARTIFICIAL SE INSCRIBE DENTRO DEL MARCO DE LAS NUEVAS TECNOLOGÍAS,</a:t>
            </a:r>
            <a:r>
              <a:rPr lang="es-MX" sz="1800" b="1" kern="100" dirty="0">
                <a:latin typeface="Arial Nova" panose="020B0504020202020204" pitchFamily="34" charset="0"/>
                <a:ea typeface="Aptos" panose="020B0004020202020204" pitchFamily="34" charset="0"/>
                <a:cs typeface="Times New Roman" panose="02020603050405020304" pitchFamily="18" charset="0"/>
              </a:rPr>
              <a:t> </a:t>
            </a:r>
            <a:r>
              <a:rPr lang="es-MX" sz="1800" b="1" kern="100" dirty="0">
                <a:effectLst/>
                <a:latin typeface="Arial Nova" panose="020B0504020202020204" pitchFamily="34" charset="0"/>
                <a:ea typeface="Aptos" panose="020B0004020202020204" pitchFamily="34" charset="0"/>
                <a:cs typeface="Times New Roman" panose="02020603050405020304" pitchFamily="18" charset="0"/>
              </a:rPr>
              <a:t>SU ORIGEN CONCEPTUAL ES DE LARGA DATA.</a:t>
            </a:r>
          </a:p>
          <a:p>
            <a:endParaRPr lang="es-MX" sz="1800" b="1" kern="100" dirty="0">
              <a:effectLst/>
              <a:latin typeface="Arial Nova" panose="020B0504020202020204" pitchFamily="34" charset="0"/>
              <a:ea typeface="Aptos" panose="020B0004020202020204" pitchFamily="34" charset="0"/>
              <a:cs typeface="Times New Roman" panose="02020603050405020304" pitchFamily="18" charset="0"/>
            </a:endParaRPr>
          </a:p>
          <a:p>
            <a:r>
              <a:rPr lang="es-MX" sz="1800" b="1" kern="100" dirty="0">
                <a:effectLst/>
                <a:latin typeface="Arial Nova" panose="020B0504020202020204" pitchFamily="34" charset="0"/>
                <a:ea typeface="Aptos" panose="020B0004020202020204" pitchFamily="34" charset="0"/>
                <a:cs typeface="Times New Roman" panose="02020603050405020304" pitchFamily="18" charset="0"/>
              </a:rPr>
              <a:t> SU CONCEPCIÓN, ESTÁ BASADA EN LA CIENCIA ESTADÍSTICA, QUE HOY DENOMINAN, DATA ANÁLISIS, O INCLUSO, CIENCIA DE DATOS, EN EFECTO, LA ESTADÍSTICA DESCRIPTIVA, ESTADÍSTICA APLICADA Y ESTADÍSTICA MATEMÁTICA DEFINIERON SUS ORÍGENES EN LA AGRUPACION DE DATOS MEDIANTE EL ESTUDIO DE LAS FRECUENCIAS DE UNA VARIABLE Y DE SU PROBABILIDAD DE OCURRENCIA </a:t>
            </a:r>
          </a:p>
          <a:p>
            <a:pPr marL="0" indent="0">
              <a:buNone/>
            </a:pPr>
            <a:endParaRPr lang="es-MX" sz="1800" b="1" kern="100" dirty="0">
              <a:effectLst/>
              <a:latin typeface="Arial Nova" panose="020B0504020202020204" pitchFamily="34" charset="0"/>
              <a:ea typeface="Aptos" panose="020B0004020202020204" pitchFamily="34" charset="0"/>
              <a:cs typeface="Times New Roman" panose="02020603050405020304" pitchFamily="18" charset="0"/>
            </a:endParaRPr>
          </a:p>
          <a:p>
            <a:r>
              <a:rPr lang="es-MX" sz="1800" b="1" kern="100" dirty="0">
                <a:effectLst/>
                <a:latin typeface="Arial Nova" panose="020B0504020202020204" pitchFamily="34" charset="0"/>
                <a:ea typeface="Aptos" panose="020B0004020202020204" pitchFamily="34" charset="0"/>
                <a:cs typeface="Times New Roman" panose="02020603050405020304" pitchFamily="18" charset="0"/>
              </a:rPr>
              <a:t>SE USARON TÉCNICAS DE IDENTIFICACIÓN DE VARIABLES PARA ANALIZAR EL COMPORTAMIENTO DE  ELLAS CON EL OBJETO DE ESTUDIAR LAS  FRECUENCIAS DE OCURRENCIA REPRESENTADAS EN HISTOGRAMAS Y  SU DISTRIBUCIÓN ESPACIAL, </a:t>
            </a:r>
          </a:p>
          <a:p>
            <a:endParaRPr lang="es-ES" dirty="0"/>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2577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6646-0D22-2C9A-157C-775C598F80E5}"/>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95193D15-412A-D555-6490-505FBEDC8FC8}"/>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EFEB76C9-DB81-0BB3-B51F-1411556E34C5}"/>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PROPIEDADES</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4DF3136-B980-E468-3307-0EEE8442277D}"/>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FE377873-3BA1-C947-D766-ED6F78C4F921}"/>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descr="Imagen que contiene Diagrama&#10;&#10;Descripción generada automáticamente">
            <a:extLst>
              <a:ext uri="{FF2B5EF4-FFF2-40B4-BE49-F238E27FC236}">
                <a16:creationId xmlns:a16="http://schemas.microsoft.com/office/drawing/2014/main" id="{629A2AD0-26C0-B12C-9605-7EE77E8F14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852" y="2224112"/>
            <a:ext cx="3790950" cy="3790950"/>
          </a:xfrm>
          <a:prstGeom prst="rect">
            <a:avLst/>
          </a:prstGeom>
          <a:noFill/>
          <a:ln>
            <a:noFill/>
          </a:ln>
        </p:spPr>
      </p:pic>
      <p:sp>
        <p:nvSpPr>
          <p:cNvPr id="8" name="CuadroTexto 7">
            <a:extLst>
              <a:ext uri="{FF2B5EF4-FFF2-40B4-BE49-F238E27FC236}">
                <a16:creationId xmlns:a16="http://schemas.microsoft.com/office/drawing/2014/main" id="{A0317860-61A2-0C96-0529-2CDE1A7844C1}"/>
              </a:ext>
            </a:extLst>
          </p:cNvPr>
          <p:cNvSpPr txBox="1"/>
          <p:nvPr/>
        </p:nvSpPr>
        <p:spPr>
          <a:xfrm>
            <a:off x="1121353" y="1243904"/>
            <a:ext cx="6158344" cy="954107"/>
          </a:xfrm>
          <a:prstGeom prst="rect">
            <a:avLst/>
          </a:prstGeom>
          <a:noFill/>
        </p:spPr>
        <p:txBody>
          <a:bodyPr wrap="square">
            <a:spAutoFit/>
          </a:bodyPr>
          <a:lstStyle/>
          <a:p>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LA </a:t>
            </a:r>
            <a:r>
              <a:rPr lang="es-VE" sz="2000" b="1" u="sng" kern="100" dirty="0">
                <a:solidFill>
                  <a:srgbClr val="467886"/>
                </a:solidFill>
                <a:effectLst/>
                <a:latin typeface="Arial Nova" panose="020B0504020202020204" pitchFamily="34" charset="0"/>
                <a:ea typeface="Aptos" panose="020B0004020202020204" pitchFamily="34" charset="0"/>
                <a:cs typeface="Times New Roman" panose="02020603050405020304" pitchFamily="18" charset="0"/>
                <a:hlinkClick r:id="rId5"/>
              </a:rPr>
              <a:t>UNESCO</a:t>
            </a: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 SEÑALA QUE EXISTEN </a:t>
            </a:r>
            <a:r>
              <a:rPr lang="es-VE" sz="1800" b="1" kern="100" dirty="0">
                <a:effectLst/>
                <a:latin typeface="Arial Nova" panose="020B0504020202020204" pitchFamily="34" charset="0"/>
                <a:ea typeface="Aptos" panose="020B0004020202020204" pitchFamily="34" charset="0"/>
                <a:cs typeface="Times New Roman" panose="02020603050405020304" pitchFamily="18" charset="0"/>
              </a:rPr>
              <a:t>SEIS RETOS PARA LOGRAR EL DESARROLLO SUSTENTABLE DE LA AI.</a:t>
            </a:r>
            <a:endParaRPr lang="es-VE" dirty="0"/>
          </a:p>
        </p:txBody>
      </p:sp>
    </p:spTree>
    <p:extLst>
      <p:ext uri="{BB962C8B-B14F-4D97-AF65-F5344CB8AC3E}">
        <p14:creationId xmlns:p14="http://schemas.microsoft.com/office/powerpoint/2010/main" val="251520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8D3ED-E0A0-19AA-8982-44115D38D9C0}"/>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D43F909E-1D29-2811-A921-DED0EEC9C6F5}"/>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0566B54E-E40B-67F0-4969-CDB299EB5274}"/>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PRINCIPIOS  ETICOS GENERALES</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098496D-1F38-A054-F2BD-90333733B081}"/>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9124A039-54D4-24A4-46CF-98520F7E1DCD}"/>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descr="Imagen que contiene Texto&#10;&#10;Descripción generada automáticamente">
            <a:extLst>
              <a:ext uri="{FF2B5EF4-FFF2-40B4-BE49-F238E27FC236}">
                <a16:creationId xmlns:a16="http://schemas.microsoft.com/office/drawing/2014/main" id="{9F27BCE0-C56A-9C01-1BBF-A8D00BE4CE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295400"/>
            <a:ext cx="5292436" cy="5292436"/>
          </a:xfrm>
          <a:prstGeom prst="rect">
            <a:avLst/>
          </a:prstGeom>
          <a:noFill/>
          <a:ln>
            <a:noFill/>
          </a:ln>
        </p:spPr>
      </p:pic>
    </p:spTree>
    <p:extLst>
      <p:ext uri="{BB962C8B-B14F-4D97-AF65-F5344CB8AC3E}">
        <p14:creationId xmlns:p14="http://schemas.microsoft.com/office/powerpoint/2010/main" val="329978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26DC4-B3A8-5CBE-BE8C-FFF0A8C3EF0B}"/>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3ED2AA65-C287-ECE7-7C53-D7E2616C49F5}"/>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3E369C0F-0603-BA55-FB47-E67F375CD126}"/>
              </a:ext>
            </a:extLst>
          </p:cNvPr>
          <p:cNvSpPr txBox="1"/>
          <p:nvPr/>
        </p:nvSpPr>
        <p:spPr>
          <a:xfrm>
            <a:off x="351692" y="1643896"/>
            <a:ext cx="7715250" cy="1908215"/>
          </a:xfrm>
          <a:prstGeom prst="rect">
            <a:avLst/>
          </a:prstGeom>
          <a:noFill/>
        </p:spPr>
        <p:txBody>
          <a:bodyPr wrap="square" rtlCol="0">
            <a:spAutoFit/>
          </a:bodyPr>
          <a:lstStyle/>
          <a:p>
            <a:r>
              <a:rPr lang="es-VE" sz="1800" kern="100" dirty="0">
                <a:effectLst/>
                <a:latin typeface="Arial Nova" panose="020B0504020202020204" pitchFamily="34" charset="0"/>
                <a:ea typeface="Aptos" panose="020B0004020202020204" pitchFamily="34" charset="0"/>
                <a:cs typeface="Times New Roman" panose="02020603050405020304" pitchFamily="18" charset="0"/>
              </a:rPr>
              <a:t>PARTIENDO DEL CONCEPTO DE LA EUDAIMONIA</a:t>
            </a:r>
          </a:p>
          <a:p>
            <a:r>
              <a:rPr lang="es-VE" sz="1800" u="sng" kern="100" dirty="0">
                <a:solidFill>
                  <a:srgbClr val="467886"/>
                </a:solidFill>
                <a:effectLst/>
                <a:latin typeface="Arial Nova" panose="020B0504020202020204" pitchFamily="34" charset="0"/>
                <a:ea typeface="Aptos" panose="020B0004020202020204" pitchFamily="34" charset="0"/>
                <a:cs typeface="Times New Roman" panose="02020603050405020304" pitchFamily="18" charset="0"/>
                <a:hlinkClick r:id="rId2"/>
              </a:rPr>
              <a:t>CAROL RYFF</a:t>
            </a:r>
            <a:r>
              <a:rPr lang="es-VE" sz="1800" kern="100" dirty="0">
                <a:effectLst/>
                <a:latin typeface="Arial Nova" panose="020B0504020202020204" pitchFamily="34" charset="0"/>
                <a:ea typeface="Aptos" panose="020B0004020202020204" pitchFamily="34" charset="0"/>
                <a:cs typeface="Times New Roman" panose="02020603050405020304" pitchFamily="18" charset="0"/>
              </a:rPr>
              <a:t>, UNA RECONOCIDA PSICÓLOGA ESTADOUNIDENSE, DESARROLLÓ EL MODELO DE DIMENSIONES DEL BIENESTAR PSICOLÓGICO, EL CUAL ESTABLECE LAS SEIS DIMENSIONES DEL BIENESTAR:</a:t>
            </a:r>
            <a:endParaRPr lang="es-V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F9A15FCD-4949-6B7F-51A9-94BB39AE93AA}"/>
              </a:ext>
            </a:extLst>
          </p:cNvPr>
          <p:cNvPicPr>
            <a:picLocks noChangeAspect="1"/>
          </p:cNvPicPr>
          <p:nvPr/>
        </p:nvPicPr>
        <p:blipFill>
          <a:blip r:embed="rId3"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5DE00F8B-5A3C-AA55-DB2E-297C75C5F3BD}"/>
              </a:ext>
            </a:extLst>
          </p:cNvPr>
          <p:cNvPicPr>
            <a:picLocks noChangeAspect="1" noChangeArrowheads="1"/>
          </p:cNvPicPr>
          <p:nvPr/>
        </p:nvPicPr>
        <p:blipFill>
          <a:blip r:embed="rId4"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descr="Diagrama&#10;&#10;Descripción generada automáticamente">
            <a:extLst>
              <a:ext uri="{FF2B5EF4-FFF2-40B4-BE49-F238E27FC236}">
                <a16:creationId xmlns:a16="http://schemas.microsoft.com/office/drawing/2014/main" id="{DD1AB936-72DE-884C-AD7C-202A139094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3236" y="1729152"/>
            <a:ext cx="3657599" cy="4863467"/>
          </a:xfrm>
          <a:prstGeom prst="rect">
            <a:avLst/>
          </a:prstGeom>
          <a:noFill/>
          <a:ln>
            <a:noFill/>
          </a:ln>
        </p:spPr>
      </p:pic>
    </p:spTree>
    <p:extLst>
      <p:ext uri="{BB962C8B-B14F-4D97-AF65-F5344CB8AC3E}">
        <p14:creationId xmlns:p14="http://schemas.microsoft.com/office/powerpoint/2010/main" val="33618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4E3F-7673-2E3A-85C2-20A9C8A94E65}"/>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A86D4ECD-E8C3-57EF-E542-1136538477C3}"/>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8D710339-A536-3EED-9ACF-644B6094AB49}"/>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FOTALECIMIENTO HUMANO</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B522ADAC-E98F-4D90-543D-E8AB10A9D642}"/>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301C9CB7-095E-77EF-65BA-4E191B8DC023}"/>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4" name="CuadroTexto 3">
            <a:extLst>
              <a:ext uri="{FF2B5EF4-FFF2-40B4-BE49-F238E27FC236}">
                <a16:creationId xmlns:a16="http://schemas.microsoft.com/office/drawing/2014/main" id="{5415D157-F524-3249-88EB-87B5ACE7CE10}"/>
              </a:ext>
            </a:extLst>
          </p:cNvPr>
          <p:cNvSpPr txBox="1"/>
          <p:nvPr/>
        </p:nvSpPr>
        <p:spPr>
          <a:xfrm>
            <a:off x="2966776" y="1379214"/>
            <a:ext cx="6166338" cy="5278368"/>
          </a:xfrm>
          <a:prstGeom prst="rect">
            <a:avLst/>
          </a:prstGeom>
          <a:noFill/>
        </p:spPr>
        <p:txBody>
          <a:bodyPr wrap="square">
            <a:spAutoFit/>
          </a:bodyPr>
          <a:lstStyle/>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IA TIENE UNA </a:t>
            </a:r>
            <a:r>
              <a:rPr lang="es-VE" sz="2000" b="1" u="sng" kern="100" dirty="0">
                <a:solidFill>
                  <a:srgbClr val="467886"/>
                </a:solidFill>
                <a:effectLst/>
                <a:latin typeface="Arial Nova" panose="020B0504020202020204" pitchFamily="34" charset="0"/>
                <a:ea typeface="Aptos" panose="020B0004020202020204" pitchFamily="34" charset="0"/>
                <a:cs typeface="Times New Roman" panose="02020603050405020304" pitchFamily="18" charset="0"/>
                <a:hlinkClick r:id="rId4"/>
              </a:rPr>
              <a:t>FLEXIBILIDAD INTERPRETATIVA</a:t>
            </a: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 QUE, EN TÉRMINOS GENERALES, SIGNIFICA QUE SERÁ MUY DIFÍCIL DE PREDECIR LO QUE SE PODRÁ HACER CON ELLA. </a:t>
            </a:r>
          </a:p>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UNO DE LOS USOS DE LA INTELIGENCIA ARTIFICIAL ES LA DE PROMOVER EL FLORECIMIENTO HUMANO.</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COMO, POR EJEMPLO, LA OPTIMIZACIÓN DE PROCESOS PUEDE CONDUCIR A MAYORES INGRESOS Y AL BIENESTAR SOCIAL, RESULTANDO EN UNA CONTRIBUCIÓN SOBRE UNO DE LOS DOMINIOS DEL FLORECIMIENTO HUMANO ACTUALES</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s-VE" sz="1800" dirty="0">
                <a:effectLst/>
                <a:latin typeface="Arial Nova" panose="020B0504020202020204" pitchFamily="34" charset="0"/>
                <a:ea typeface="Times New Roman" panose="02020603050405020304" pitchFamily="18" charset="0"/>
                <a:cs typeface="Arial" panose="020B0604020202020204" pitchFamily="34" charset="0"/>
              </a:rPr>
              <a:t> </a:t>
            </a:r>
            <a:endParaRPr lang="es-V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605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EA49-C080-03C2-FA93-335B918D562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DC9C2315-2EC7-4A6F-0AE3-7DB7CEBA6543}"/>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6A826199-FF62-F7D2-FFFE-C6B085376C71}"/>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FOTALECIMIENTO HUMANO</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8897DB2-45EC-7149-1E19-DB5BAAEADB71}"/>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3A613469-BBED-890F-1A36-7E3E7008C64D}"/>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4" name="CuadroTexto 3">
            <a:extLst>
              <a:ext uri="{FF2B5EF4-FFF2-40B4-BE49-F238E27FC236}">
                <a16:creationId xmlns:a16="http://schemas.microsoft.com/office/drawing/2014/main" id="{F5D8A113-2959-FDDD-A522-1CACD795D0A4}"/>
              </a:ext>
            </a:extLst>
          </p:cNvPr>
          <p:cNvSpPr txBox="1"/>
          <p:nvPr/>
        </p:nvSpPr>
        <p:spPr>
          <a:xfrm>
            <a:off x="3012831" y="2434291"/>
            <a:ext cx="6166338" cy="2717795"/>
          </a:xfrm>
          <a:prstGeom prst="rect">
            <a:avLst/>
          </a:prstGeom>
          <a:noFill/>
        </p:spPr>
        <p:txBody>
          <a:bodyPr wrap="square">
            <a:spAutoFit/>
          </a:bodyPr>
          <a:lstStyle/>
          <a:p>
            <a:pPr>
              <a:lnSpc>
                <a:spcPct val="115000"/>
              </a:lnSpc>
              <a:spcAft>
                <a:spcPts val="800"/>
              </a:spcAft>
            </a:pPr>
            <a:r>
              <a:rPr lang="es-VE" sz="1800" b="1" kern="100" dirty="0">
                <a:effectLst/>
                <a:latin typeface="Arial Nova" panose="020B0504020202020204" pitchFamily="34" charset="0"/>
                <a:ea typeface="Aptos" panose="020B0004020202020204" pitchFamily="34" charset="0"/>
                <a:cs typeface="Times New Roman" panose="02020603050405020304" pitchFamily="18" charset="0"/>
              </a:rPr>
              <a:t>POR TANTO, EL ROL DE LA IA DENTRO DE LA PROMOCIÓN DEL FLORECIMIENTO HUMANO QUE PERMITA LA INNOVACIÓN, DISEÑO, DESARROLLO E IMPLEMENTACIÓN DE LAS TECNOLOGÍAS Y ECOSISTEMAS DE IA DENTRO DE UN MARCO ÉTICO DE FUNCIONAMIENTO, Y ASÍ MISMO QUE ASEGURE LOS DERECHOS HUMANOS, </a:t>
            </a:r>
            <a:endParaRPr lang="es-V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s-V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999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F23C-1799-8FB6-0C6F-A882B701CAA3}"/>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B8791B30-4E3F-8A57-3082-98A9DB8743CD}"/>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F6BDEDBE-8FA2-7182-EA02-C4C3C12238F2}"/>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FORTALECIMIENTO HUMANO</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9831918A-78CF-51DB-6C60-0138BA2F6979}"/>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870B9240-E91B-6779-5204-AD9D68E246B2}"/>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Imagen 2" descr="Diagrama&#10;&#10;Descripción generada automáticamente">
            <a:extLst>
              <a:ext uri="{FF2B5EF4-FFF2-40B4-BE49-F238E27FC236}">
                <a16:creationId xmlns:a16="http://schemas.microsoft.com/office/drawing/2014/main" id="{FA6BAB95-B855-825B-DC5F-C0E299B7BC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259" y="1916429"/>
            <a:ext cx="5983085" cy="5231905"/>
          </a:xfrm>
          <a:prstGeom prst="rect">
            <a:avLst/>
          </a:prstGeom>
          <a:noFill/>
          <a:ln>
            <a:noFill/>
          </a:ln>
        </p:spPr>
      </p:pic>
    </p:spTree>
    <p:extLst>
      <p:ext uri="{BB962C8B-B14F-4D97-AF65-F5344CB8AC3E}">
        <p14:creationId xmlns:p14="http://schemas.microsoft.com/office/powerpoint/2010/main" val="336727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43D1-FCAB-940E-D6A0-76E11799995B}"/>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91FBAF54-215B-7352-21DF-E32217C5D58D}"/>
              </a:ext>
            </a:extLst>
          </p:cNvPr>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5E9CB954-51A1-FF70-C509-BF4DFD88F24F}"/>
              </a:ext>
            </a:extLst>
          </p:cNvPr>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FOTALECIMIENTO HUMANO</a:t>
            </a:r>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A9A37A1C-E95A-F8EF-D946-433C75C61307}"/>
              </a:ext>
            </a:extLst>
          </p:cNvPr>
          <p:cNvPicPr>
            <a:picLocks noChangeAspect="1"/>
          </p:cNvPicPr>
          <p:nvPr/>
        </p:nvPicPr>
        <p:blipFill>
          <a:blip r:embed="rId2"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5212565F-287C-81FB-7C1A-29375A692870}"/>
              </a:ext>
            </a:extLst>
          </p:cNvPr>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4" name="CuadroTexto 3">
            <a:extLst>
              <a:ext uri="{FF2B5EF4-FFF2-40B4-BE49-F238E27FC236}">
                <a16:creationId xmlns:a16="http://schemas.microsoft.com/office/drawing/2014/main" id="{D56DC2F9-D1E8-8DC3-3674-FD138C669F68}"/>
              </a:ext>
            </a:extLst>
          </p:cNvPr>
          <p:cNvSpPr txBox="1"/>
          <p:nvPr/>
        </p:nvSpPr>
        <p:spPr>
          <a:xfrm>
            <a:off x="2966776" y="1379214"/>
            <a:ext cx="6166338" cy="4775859"/>
          </a:xfrm>
          <a:prstGeom prst="rect">
            <a:avLst/>
          </a:prstGeom>
          <a:noFill/>
        </p:spPr>
        <p:txBody>
          <a:bodyPr wrap="square">
            <a:spAutoFit/>
          </a:bodyPr>
          <a:lstStyle/>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EL ROL DE LA IA DENTRO DE LA PROMOCIÓN DEL FLORECIMIENTO HUMANO QUE PERMITA LA INNOVACIÓN, DISEÑO, DESARROLLO E IMPLEMENTACIÓN DE LAS TECNOLOGÍAS Y ECOSISTEMAS DE IA DENTRO DE UN MARCO ÉTICO DE FUNCIONAMIENTO, Y ASÍ MISMO QUE ASEGURE LOS DERECHOS HUMANOS, </a:t>
            </a:r>
          </a:p>
          <a:p>
            <a:pPr algn="just">
              <a:lnSpc>
                <a:spcPct val="115000"/>
              </a:lnSpc>
              <a:spcAft>
                <a:spcPts val="800"/>
              </a:spcAft>
            </a:pPr>
            <a:r>
              <a:rPr lang="es-VE" sz="2000" b="1" kern="100" dirty="0">
                <a:effectLst/>
                <a:latin typeface="Arial Nova" panose="020B0504020202020204" pitchFamily="34" charset="0"/>
                <a:ea typeface="Aptos" panose="020B0004020202020204" pitchFamily="34" charset="0"/>
                <a:cs typeface="Times New Roman" panose="02020603050405020304" pitchFamily="18" charset="0"/>
              </a:rPr>
              <a:t>CREO FIRMEMENTE EN LA CONSTRUCCION DE REDES ACADÉMICAS PARA EL INTERCAMBIO DE INFORMACION, ESPECIALMENTE PARA COORDINAR LOS PROCESOS INVESTIGATIVOS Y EVITAR LA DUPLICACION DE ESFUERZOS INSCRITOS EN UNA ECONOMIA DE ESCALA, </a:t>
            </a:r>
            <a:endParaRPr lang="es-VE"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6739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810D-9400-3414-CB2D-2B93B5BEEC2B}"/>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71DFC3A2-A110-C514-DEB3-1C877A6D32F4}"/>
              </a:ext>
            </a:extLst>
          </p:cNvPr>
          <p:cNvSpPr/>
          <p:nvPr/>
        </p:nvSpPr>
        <p:spPr>
          <a:xfrm>
            <a:off x="211014" y="-1"/>
            <a:ext cx="11980985" cy="17453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adroTexto 1">
            <a:extLst>
              <a:ext uri="{FF2B5EF4-FFF2-40B4-BE49-F238E27FC236}">
                <a16:creationId xmlns:a16="http://schemas.microsoft.com/office/drawing/2014/main" id="{27C90842-FBC6-3236-B73C-B4FA73D85E2D}"/>
              </a:ext>
            </a:extLst>
          </p:cNvPr>
          <p:cNvSpPr txBox="1"/>
          <p:nvPr/>
        </p:nvSpPr>
        <p:spPr>
          <a:xfrm>
            <a:off x="0" y="360342"/>
            <a:ext cx="7715250" cy="1384995"/>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www.genaromosquera.net</a:t>
            </a:r>
            <a:endParaRPr lang="en-US" sz="2800" b="1" dirty="0">
              <a:solidFill>
                <a:schemeClr val="bg1"/>
              </a:solidFill>
              <a:latin typeface="Arial" panose="020B0604020202020204" pitchFamily="34" charset="0"/>
              <a:cs typeface="Arial" panose="020B0604020202020204" pitchFamily="34" charset="0"/>
            </a:endParaRPr>
          </a:p>
          <a:p>
            <a:r>
              <a:rPr lang="en-US" sz="2800" b="1">
                <a:solidFill>
                  <a:schemeClr val="bg1"/>
                </a:solidFill>
                <a:latin typeface="Arial" panose="020B0604020202020204" pitchFamily="34" charset="0"/>
                <a:cs typeface="Arial" panose="020B0604020202020204" pitchFamily="34" charset="0"/>
              </a:rPr>
              <a:t>          genamos</a:t>
            </a:r>
            <a:r>
              <a:rPr lang="en-US" sz="2800" b="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19</a:t>
            </a:r>
            <a:r>
              <a:rPr lang="en-US" sz="28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@gmail.com</a:t>
            </a:r>
            <a:endParaRPr lang="en-US" sz="2800" b="1" dirty="0">
              <a:solidFill>
                <a:schemeClr val="bg1"/>
              </a:solidFill>
              <a:latin typeface="Arial" panose="020B0604020202020204" pitchFamily="34" charset="0"/>
              <a:cs typeface="Arial" panose="020B0604020202020204" pitchFamily="34" charset="0"/>
            </a:endParaRPr>
          </a:p>
          <a:p>
            <a:endParaRPr lang="en-US" sz="28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4D4245BB-1CF4-F6A9-A0DF-B2A6F5182556}"/>
              </a:ext>
            </a:extLst>
          </p:cNvPr>
          <p:cNvPicPr>
            <a:picLocks noChangeAspect="1"/>
          </p:cNvPicPr>
          <p:nvPr/>
        </p:nvPicPr>
        <p:blipFill>
          <a:blip r:embed="rId4" cstate="print"/>
          <a:stretch>
            <a:fillRect/>
          </a:stretch>
        </p:blipFill>
        <p:spPr>
          <a:xfrm>
            <a:off x="8645234" y="5520"/>
            <a:ext cx="3546764" cy="1147820"/>
          </a:xfrm>
          <a:prstGeom prst="rect">
            <a:avLst/>
          </a:prstGeom>
        </p:spPr>
      </p:pic>
      <p:pic>
        <p:nvPicPr>
          <p:cNvPr id="6" name="Imagen1">
            <a:extLst>
              <a:ext uri="{FF2B5EF4-FFF2-40B4-BE49-F238E27FC236}">
                <a16:creationId xmlns:a16="http://schemas.microsoft.com/office/drawing/2014/main" id="{F70331EC-4440-122C-2DF5-96378735BC7E}"/>
              </a:ext>
            </a:extLst>
          </p:cNvPr>
          <p:cNvPicPr>
            <a:picLocks noChangeAspect="1" noChangeArrowheads="1"/>
          </p:cNvPicPr>
          <p:nvPr/>
        </p:nvPicPr>
        <p:blipFill>
          <a:blip r:embed="rId5" cstate="print"/>
          <a:srcRect/>
          <a:stretch>
            <a:fillRect/>
          </a:stretch>
        </p:blipFill>
        <p:spPr bwMode="auto">
          <a:xfrm>
            <a:off x="9198865" y="34895"/>
            <a:ext cx="2264208" cy="1127155"/>
          </a:xfrm>
          <a:prstGeom prst="rect">
            <a:avLst/>
          </a:prstGeom>
          <a:solidFill>
            <a:srgbClr val="974706"/>
          </a:solidFill>
          <a:ln w="9525">
            <a:solidFill>
              <a:srgbClr val="974706"/>
            </a:solidFill>
            <a:prstDash val="dash"/>
            <a:miter lim="800000"/>
            <a:headEnd/>
            <a:tailEnd/>
          </a:ln>
        </p:spPr>
      </p:pic>
      <p:sp>
        <p:nvSpPr>
          <p:cNvPr id="3" name="Rectángulo 2">
            <a:extLst>
              <a:ext uri="{FF2B5EF4-FFF2-40B4-BE49-F238E27FC236}">
                <a16:creationId xmlns:a16="http://schemas.microsoft.com/office/drawing/2014/main" id="{A2870A8A-B361-98CB-963F-C9A2CDFAFFD2}"/>
              </a:ext>
            </a:extLst>
          </p:cNvPr>
          <p:cNvSpPr/>
          <p:nvPr/>
        </p:nvSpPr>
        <p:spPr>
          <a:xfrm>
            <a:off x="2658010" y="2967335"/>
            <a:ext cx="6875986"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Gracias por su atencion</a:t>
            </a:r>
          </a:p>
        </p:txBody>
      </p:sp>
    </p:spTree>
    <p:extLst>
      <p:ext uri="{BB962C8B-B14F-4D97-AF65-F5344CB8AC3E}">
        <p14:creationId xmlns:p14="http://schemas.microsoft.com/office/powerpoint/2010/main" val="111647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latin typeface="Arial" panose="020B0604020202020204" pitchFamily="34" charset="0"/>
                <a:cs typeface="Arial" panose="020B0604020202020204" pitchFamily="34" charset="0"/>
              </a:rPr>
              <a:t>IA Y PARAMETROS DE MEDICION</a:t>
            </a:r>
            <a:endParaRPr lang="en-US" sz="3200" b="1" dirty="0">
              <a:latin typeface="Arial" panose="020B0604020202020204" pitchFamily="34" charset="0"/>
              <a:cs typeface="Arial" panose="020B0604020202020204" pitchFamily="34" charset="0"/>
            </a:endParaRPr>
          </a:p>
        </p:txBody>
      </p:sp>
      <p:sp>
        <p:nvSpPr>
          <p:cNvPr id="8" name="7 Marcador de contenido"/>
          <p:cNvSpPr>
            <a:spLocks noGrp="1"/>
          </p:cNvSpPr>
          <p:nvPr>
            <p:ph idx="1"/>
          </p:nvPr>
        </p:nvSpPr>
        <p:spPr/>
        <p:txBody>
          <a:bodyPr>
            <a:normAutofit/>
          </a:bodyPr>
          <a:lstStyle/>
          <a:p>
            <a:r>
              <a:rPr lang="es-MX" sz="2000" dirty="0">
                <a:effectLst/>
                <a:latin typeface="Arial Nova" panose="020B0504020202020204" pitchFamily="34" charset="0"/>
                <a:ea typeface="Aptos" panose="020B0004020202020204" pitchFamily="34" charset="0"/>
                <a:cs typeface="Times New Roman" panose="02020603050405020304" pitchFamily="18" charset="0"/>
              </a:rPr>
              <a:t>LOS PARÁMETROS ESTIMADOS DE UNA VARIABLE PERMITEN LA VERIFICACIÓN DE HIPÓTESIS, </a:t>
            </a:r>
          </a:p>
          <a:p>
            <a:r>
              <a:rPr lang="es-MX" sz="2000" dirty="0">
                <a:effectLst/>
                <a:latin typeface="Arial Nova" panose="020B0504020202020204" pitchFamily="34" charset="0"/>
                <a:ea typeface="Aptos" panose="020B0004020202020204" pitchFamily="34" charset="0"/>
                <a:cs typeface="Times New Roman" panose="02020603050405020304" pitchFamily="18" charset="0"/>
              </a:rPr>
              <a:t>HACER PRUEBAS DE CONSISTENCIA, TANTO DE VARIABLES CUANTITATIVAS O CUALITATIVAS: </a:t>
            </a:r>
          </a:p>
          <a:p>
            <a:pPr lvl="1"/>
            <a:r>
              <a:rPr lang="es-MX" sz="2000" dirty="0">
                <a:effectLst/>
                <a:latin typeface="Arial Nova" panose="020B0504020202020204" pitchFamily="34" charset="0"/>
                <a:ea typeface="Aptos" panose="020B0004020202020204" pitchFamily="34" charset="0"/>
                <a:cs typeface="Times New Roman" panose="02020603050405020304" pitchFamily="18" charset="0"/>
              </a:rPr>
              <a:t>SUS RESULTADOS PERMITEN HACER INFERENCIAS PARA UNA VARIABLE</a:t>
            </a:r>
          </a:p>
          <a:p>
            <a:pPr marL="457200" lvl="1" indent="0">
              <a:buNone/>
            </a:pPr>
            <a:endParaRPr lang="es-MX" sz="2000" dirty="0">
              <a:effectLst/>
              <a:latin typeface="Arial Nova" panose="020B0504020202020204" pitchFamily="34" charset="0"/>
              <a:ea typeface="Aptos" panose="020B0004020202020204" pitchFamily="34" charset="0"/>
              <a:cs typeface="Times New Roman" panose="02020603050405020304" pitchFamily="18" charset="0"/>
            </a:endParaRPr>
          </a:p>
          <a:p>
            <a:pPr lvl="1"/>
            <a:r>
              <a:rPr lang="es-MX" sz="2000" dirty="0">
                <a:effectLst/>
                <a:latin typeface="Arial Nova" panose="020B0504020202020204" pitchFamily="34" charset="0"/>
                <a:ea typeface="Aptos" panose="020B0004020202020204" pitchFamily="34" charset="0"/>
                <a:cs typeface="Times New Roman" panose="02020603050405020304" pitchFamily="18" charset="0"/>
              </a:rPr>
              <a:t>TAMBIÉN PUEDEN SER DE CARÁCTER MULTIVARIADO COMBINANDO EN TABLAS DE CONTINGENCIA VARIAS VARIABLES.</a:t>
            </a:r>
          </a:p>
          <a:p>
            <a:pPr marL="457200" lvl="1" indent="0">
              <a:buNone/>
            </a:pPr>
            <a:endParaRPr lang="es-MX" sz="2000" dirty="0">
              <a:effectLst/>
              <a:latin typeface="Arial Nova" panose="020B0504020202020204" pitchFamily="34" charset="0"/>
              <a:ea typeface="Aptos" panose="020B0004020202020204" pitchFamily="34" charset="0"/>
              <a:cs typeface="Times New Roman" panose="02020603050405020304" pitchFamily="18" charset="0"/>
            </a:endParaRPr>
          </a:p>
          <a:p>
            <a:pPr lvl="1"/>
            <a:r>
              <a:rPr lang="es-MX" sz="2000" dirty="0">
                <a:effectLst/>
                <a:latin typeface="Arial Nova" panose="020B0504020202020204" pitchFamily="34" charset="0"/>
                <a:ea typeface="Aptos" panose="020B0004020202020204" pitchFamily="34" charset="0"/>
                <a:cs typeface="Times New Roman" panose="02020603050405020304" pitchFamily="18" charset="0"/>
              </a:rPr>
              <a:t>SE GENERAN  PATRONES DE CONDUCTA QUE CON CIERTOS MÁRGENES DE ERROR PERMITEN EL ANÁLISIS DE LA DATA Y PLANTEAR CONCLUSIONES ACURADAS  QUE ENRIQUECEN LOS PLANTEAMIENTOS DE UNA INVESTIGACIÓN, </a:t>
            </a:r>
            <a:endParaRPr lang="es-ES" sz="2000" dirty="0"/>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81965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2" name="CuadroTexto 1"/>
          <p:cNvSpPr txBox="1"/>
          <p:nvPr/>
        </p:nvSpPr>
        <p:spPr>
          <a:xfrm>
            <a:off x="175491" y="343454"/>
            <a:ext cx="8720859"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HISTOGRAMAS Y DISTRIBUCIONES PROB.</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Marcador de contenido 2">
            <a:extLst>
              <a:ext uri="{FF2B5EF4-FFF2-40B4-BE49-F238E27FC236}">
                <a16:creationId xmlns:a16="http://schemas.microsoft.com/office/drawing/2014/main" id="{BFC0CA0A-D7C5-943D-5CD0-00C2ED656CD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90875" y="2477294"/>
            <a:ext cx="5810250" cy="3048000"/>
          </a:xfrm>
          <a:prstGeom prst="rect">
            <a:avLst/>
          </a:prstGeom>
        </p:spPr>
      </p:pic>
    </p:spTree>
    <p:extLst>
      <p:ext uri="{BB962C8B-B14F-4D97-AF65-F5344CB8AC3E}">
        <p14:creationId xmlns:p14="http://schemas.microsoft.com/office/powerpoint/2010/main" val="308945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46483"/>
            <a:ext cx="8478982"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BASES TEÓRICAS</a:t>
            </a:r>
            <a:endParaRPr lang="en-US" sz="2800" b="1" dirty="0">
              <a:solidFill>
                <a:schemeClr val="bg1"/>
              </a:solidFill>
              <a:latin typeface="Arial" panose="020B0604020202020204" pitchFamily="34" charset="0"/>
              <a:cs typeface="Arial" panose="020B0604020202020204" pitchFamily="34" charset="0"/>
            </a:endParaRPr>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pic>
        <p:nvPicPr>
          <p:cNvPr id="3" name="Marcador de contenido 2" descr="Gráfico, Gráfico de líneas, Histograma&#10;&#10;Descripción generada automáticamente">
            <a:extLst>
              <a:ext uri="{FF2B5EF4-FFF2-40B4-BE49-F238E27FC236}">
                <a16:creationId xmlns:a16="http://schemas.microsoft.com/office/drawing/2014/main" id="{82791F92-A618-3A23-E800-404C0B0B49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37580" y="3973596"/>
            <a:ext cx="116840" cy="55396"/>
          </a:xfrm>
          <a:prstGeom prst="rect">
            <a:avLst/>
          </a:prstGeom>
          <a:noFill/>
          <a:ln>
            <a:noFill/>
          </a:ln>
        </p:spPr>
      </p:pic>
      <p:pic>
        <p:nvPicPr>
          <p:cNvPr id="4" name="Imagen 3" descr="Gráfico, Gráfico de líneas, Histograma&#10;&#10;Descripción generada automáticamente">
            <a:extLst>
              <a:ext uri="{FF2B5EF4-FFF2-40B4-BE49-F238E27FC236}">
                <a16:creationId xmlns:a16="http://schemas.microsoft.com/office/drawing/2014/main" id="{40C11215-2A76-7AB0-CE75-48DAA303AE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503170"/>
            <a:ext cx="3909060" cy="1851660"/>
          </a:xfrm>
          <a:prstGeom prst="rect">
            <a:avLst/>
          </a:prstGeom>
          <a:noFill/>
          <a:ln>
            <a:noFill/>
          </a:ln>
        </p:spPr>
      </p:pic>
      <p:pic>
        <p:nvPicPr>
          <p:cNvPr id="7" name="Imagen 6" descr="Gráfico, Gráfico de líneas&#10;&#10;Descripción generada automáticamente">
            <a:extLst>
              <a:ext uri="{FF2B5EF4-FFF2-40B4-BE49-F238E27FC236}">
                <a16:creationId xmlns:a16="http://schemas.microsoft.com/office/drawing/2014/main" id="{3899D92E-C5C5-A388-D6BB-1E15A4E1EF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2518427"/>
            <a:ext cx="4573270" cy="3021130"/>
          </a:xfrm>
          <a:prstGeom prst="rect">
            <a:avLst/>
          </a:prstGeom>
          <a:noFill/>
          <a:ln>
            <a:noFill/>
          </a:ln>
        </p:spPr>
      </p:pic>
    </p:spTree>
    <p:extLst>
      <p:ext uri="{BB962C8B-B14F-4D97-AF65-F5344CB8AC3E}">
        <p14:creationId xmlns:p14="http://schemas.microsoft.com/office/powerpoint/2010/main" val="67199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41293"/>
            <a:ext cx="895350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NUEVAS TECNOLOGIAS</a:t>
            </a:r>
            <a:endParaRPr lang="en-US" sz="2800" b="1" dirty="0">
              <a:solidFill>
                <a:schemeClr val="bg1"/>
              </a:solidFill>
              <a:latin typeface="Arial" panose="020B0604020202020204" pitchFamily="34" charset="0"/>
              <a:cs typeface="Arial" panose="020B0604020202020204" pitchFamily="34" charset="0"/>
            </a:endParaRPr>
          </a:p>
        </p:txBody>
      </p:sp>
      <p:sp>
        <p:nvSpPr>
          <p:cNvPr id="8" name="7 Marcador de contenido"/>
          <p:cNvSpPr>
            <a:spLocks noGrp="1"/>
          </p:cNvSpPr>
          <p:nvPr>
            <p:ph idx="1"/>
          </p:nvPr>
        </p:nvSpPr>
        <p:spPr/>
        <p:txBody>
          <a:bodyPr>
            <a:normAutofit/>
          </a:bodyPr>
          <a:lstStyle/>
          <a:p>
            <a:r>
              <a:rPr lang="es-MX" sz="2000" dirty="0">
                <a:effectLst/>
                <a:latin typeface="Arial Nova" panose="020B0504020202020204" pitchFamily="34" charset="0"/>
                <a:ea typeface="Aptos" panose="020B0004020202020204" pitchFamily="34" charset="0"/>
                <a:cs typeface="Times New Roman" panose="02020603050405020304" pitchFamily="18" charset="0"/>
              </a:rPr>
              <a:t>CON LAS NUEVAS TECNOLOGÍAS, SE SUPERA EL TRABAJO DE SISTEMATIZAR GRAN NÚMERO DE VARIABLES Y, NO HAY LÍMITES EN NUBES DIGITALES   PARA SU ALMACENAMIENTO. </a:t>
            </a:r>
          </a:p>
          <a:p>
            <a:r>
              <a:rPr lang="es-MX" sz="2000" dirty="0">
                <a:effectLst/>
                <a:latin typeface="Arial Nova" panose="020B0504020202020204" pitchFamily="34" charset="0"/>
                <a:ea typeface="Aptos" panose="020B0004020202020204" pitchFamily="34" charset="0"/>
                <a:cs typeface="Times New Roman" panose="02020603050405020304" pitchFamily="18" charset="0"/>
              </a:rPr>
              <a:t>MEDIANTE ALGORITMOS SE PROCESA EN TIEMPO REAL TODA LA DATA, SE HACEN COMBINACIONES DE VARIABLES, PRUEBAS DE CONSISTENCIA, GRÁFICOS DINÁMICOS Y, ESTIMACIONES DE PARÁMETROS O INFERENCIAS, QUE CONDUCEN A SUGERENCIAS CON RELACIÓN AL COMPORTAMIENTO DE LOS PATRONES DE CONDUCTA</a:t>
            </a:r>
          </a:p>
          <a:p>
            <a:r>
              <a:rPr lang="es-MX" sz="1800" kern="100" dirty="0">
                <a:effectLst/>
                <a:latin typeface="Arial Nova" panose="020B0504020202020204" pitchFamily="34" charset="0"/>
                <a:ea typeface="Aptos" panose="020B0004020202020204" pitchFamily="34" charset="0"/>
                <a:cs typeface="Times New Roman" panose="02020603050405020304" pitchFamily="18" charset="0"/>
              </a:rPr>
              <a:t>UN SALTO CUÁNTICO HA HECHO EVOLUCIONAR EL PROCESAMIENTO DE DATOS Y RECIENTMENTE SU  CONSULTA, FONÉTICA </a:t>
            </a:r>
          </a:p>
          <a:p>
            <a:r>
              <a:rPr lang="es-MX" sz="1800" kern="100" dirty="0">
                <a:effectLst/>
                <a:latin typeface="Arial Nova" panose="020B0504020202020204" pitchFamily="34" charset="0"/>
                <a:ea typeface="Aptos" panose="020B0004020202020204" pitchFamily="34" charset="0"/>
                <a:cs typeface="Times New Roman" panose="02020603050405020304" pitchFamily="18" charset="0"/>
              </a:rPr>
              <a:t>LOS RESULTADOS OFRECIDOS POR LA IA CONDUCEN A INNOVACIONES APLICANDO LAS BASES DEL “LEARNIG MACHINE”, Y LA GENERACIÓN DE CONOCIMIENTOS QUE FACILITAN EL PROCESO DE APRENDIZAJE DEL TEMA EL CUAL SE  LOGRA CADA VEZ CON MAYORES DETALLES Y CONFIABILIDAD PARA LA I&amp;D.</a:t>
            </a:r>
            <a:endParaRPr lang="es-V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sz="2000" dirty="0"/>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374812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19414"/>
            <a:ext cx="76390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GENERACION DE CONOCIMIENTOS</a:t>
            </a:r>
            <a:endParaRPr lang="en-US" sz="2800" b="1" dirty="0">
              <a:solidFill>
                <a:schemeClr val="bg1"/>
              </a:solidFill>
              <a:latin typeface="Arial" panose="020B0604020202020204" pitchFamily="34" charset="0"/>
              <a:cs typeface="Arial" panose="020B0604020202020204" pitchFamily="34" charset="0"/>
            </a:endParaRPr>
          </a:p>
        </p:txBody>
      </p:sp>
      <p:sp>
        <p:nvSpPr>
          <p:cNvPr id="8" name="7 Marcador de contenido"/>
          <p:cNvSpPr>
            <a:spLocks noGrp="1"/>
          </p:cNvSpPr>
          <p:nvPr>
            <p:ph idx="1"/>
          </p:nvPr>
        </p:nvSpPr>
        <p:spPr/>
        <p:txBody>
          <a:bodyPr>
            <a:normAutofit/>
          </a:bodyPr>
          <a:lstStyle/>
          <a:p>
            <a:endParaRPr lang="es-VE" sz="2000" dirty="0">
              <a:effectLst/>
              <a:latin typeface="Arial Nova" panose="020B0504020202020204" pitchFamily="34" charset="0"/>
              <a:ea typeface="Aptos" panose="020B0004020202020204" pitchFamily="34" charset="0"/>
              <a:cs typeface="Arial" panose="020B0604020202020204" pitchFamily="34" charset="0"/>
            </a:endParaRPr>
          </a:p>
          <a:p>
            <a:r>
              <a:rPr lang="es-VE" sz="2000" dirty="0">
                <a:effectLst/>
                <a:latin typeface="Arial Nova" panose="020B0504020202020204" pitchFamily="34" charset="0"/>
                <a:ea typeface="Aptos" panose="020B0004020202020204" pitchFamily="34" charset="0"/>
                <a:cs typeface="Arial" panose="020B0604020202020204" pitchFamily="34" charset="0"/>
              </a:rPr>
              <a:t> FACILITA LA GENERACIÓN DE CONOCIMIENTOS Y LA CONSTRUCCIÓN DE SUS ALGORITMOS PARA SU INSERCIÓN EN REDES DIGITALES</a:t>
            </a:r>
            <a:r>
              <a:rPr lang="es-VE" sz="2000" dirty="0">
                <a:latin typeface="Arial Nova" panose="020B0504020202020204" pitchFamily="34" charset="0"/>
                <a:ea typeface="Aptos" panose="020B0004020202020204" pitchFamily="34" charset="0"/>
                <a:cs typeface="Arial" panose="020B0604020202020204" pitchFamily="34" charset="0"/>
              </a:rPr>
              <a:t>.</a:t>
            </a:r>
          </a:p>
          <a:p>
            <a:r>
              <a:rPr lang="es-VE" sz="2000" dirty="0">
                <a:effectLst/>
                <a:latin typeface="Arial Nova" panose="020B0504020202020204" pitchFamily="34" charset="0"/>
                <a:ea typeface="Aptos" panose="020B0004020202020204" pitchFamily="34" charset="0"/>
                <a:cs typeface="Arial" panose="020B0604020202020204" pitchFamily="34" charset="0"/>
              </a:rPr>
              <a:t>POTENCIA EL EMPRENDIMIENTO, LA GENERACIÓN DE CONOCIMIENTOS, SU EMPAQUE DIGITAL Y, PODER DESARROLLAR LA INTELIGENCIA ARTIFICIAL E INNOVACIÓN, SIN DEJAR DE INCLUIR EL TEMA DE LA HUMANIZACIÓN Y, DE LA ÉTICA </a:t>
            </a:r>
          </a:p>
          <a:p>
            <a:r>
              <a:rPr lang="es-VE" sz="2000" dirty="0">
                <a:effectLst/>
                <a:latin typeface="Arial Nova" panose="020B0504020202020204" pitchFamily="34" charset="0"/>
                <a:ea typeface="Aptos" panose="020B0004020202020204" pitchFamily="34" charset="0"/>
                <a:cs typeface="Arial" panose="020B0604020202020204" pitchFamily="34" charset="0"/>
              </a:rPr>
              <a:t>EL SISTEMA IA PERMITE LA CUSTODIA DE MANERA SEGURA Y, PROBABLEMENTE CON LAS HERRAMIENTAS DEL BLOCK CHAIN.  </a:t>
            </a:r>
          </a:p>
          <a:p>
            <a:r>
              <a:rPr lang="es-VE" sz="2000" dirty="0">
                <a:effectLst/>
                <a:latin typeface="Arial Nova" panose="020B0504020202020204" pitchFamily="34" charset="0"/>
                <a:ea typeface="Aptos" panose="020B0004020202020204" pitchFamily="34" charset="0"/>
                <a:cs typeface="Arial" panose="020B0604020202020204" pitchFamily="34" charset="0"/>
              </a:rPr>
              <a:t>ESTOS PROCESOS REQUIEREN DE UN ENTRENAMIENTO PREVIO DE CARÁCTER INFORMATIVO E INCLUSO PROFESIONAL MEDIANTE PROGRAMAS DE EXTENSIÓN, ESPECIALIZACIÓN O MAESTRÍA</a:t>
            </a:r>
            <a:endParaRPr lang="es-ES" sz="2000" dirty="0"/>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399612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19414"/>
            <a:ext cx="76390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FORMACION PROFESIONAL</a:t>
            </a:r>
            <a:endParaRPr lang="en-US" sz="2800" b="1" dirty="0">
              <a:solidFill>
                <a:schemeClr val="bg1"/>
              </a:solidFill>
              <a:latin typeface="Arial" panose="020B0604020202020204" pitchFamily="34" charset="0"/>
              <a:cs typeface="Arial" panose="020B0604020202020204" pitchFamily="34" charset="0"/>
            </a:endParaRPr>
          </a:p>
        </p:txBody>
      </p:sp>
      <p:pic>
        <p:nvPicPr>
          <p:cNvPr id="3" name="Marcador de contenido 2">
            <a:extLst>
              <a:ext uri="{FF2B5EF4-FFF2-40B4-BE49-F238E27FC236}">
                <a16:creationId xmlns:a16="http://schemas.microsoft.com/office/drawing/2014/main" id="{A4ADA68A-9C15-62D9-E74D-3002878328B8}"/>
              </a:ext>
            </a:extLst>
          </p:cNvPr>
          <p:cNvPicPr>
            <a:picLocks noGrp="1" noChangeAspect="1"/>
          </p:cNvPicPr>
          <p:nvPr>
            <p:ph idx="1"/>
          </p:nvPr>
        </p:nvPicPr>
        <p:blipFill>
          <a:blip r:embed="rId2"/>
          <a:stretch>
            <a:fillRect/>
          </a:stretch>
        </p:blipFill>
        <p:spPr>
          <a:xfrm>
            <a:off x="6769743" y="2252727"/>
            <a:ext cx="3279932" cy="4285859"/>
          </a:xfrm>
          <a:prstGeom prst="rect">
            <a:avLst/>
          </a:prstGeom>
        </p:spPr>
      </p:pic>
      <p:pic>
        <p:nvPicPr>
          <p:cNvPr id="6" name="Imagen1"/>
          <p:cNvPicPr>
            <a:picLocks noChangeAspect="1" noChangeArrowheads="1"/>
          </p:cNvPicPr>
          <p:nvPr/>
        </p:nvPicPr>
        <p:blipFill>
          <a:blip r:embed="rId3"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
        <p:nvSpPr>
          <p:cNvPr id="4" name="Rectángulo 3">
            <a:extLst>
              <a:ext uri="{FF2B5EF4-FFF2-40B4-BE49-F238E27FC236}">
                <a16:creationId xmlns:a16="http://schemas.microsoft.com/office/drawing/2014/main" id="{6F516B98-4521-A4A4-CC01-02F3DE477202}"/>
              </a:ext>
            </a:extLst>
          </p:cNvPr>
          <p:cNvSpPr/>
          <p:nvPr/>
        </p:nvSpPr>
        <p:spPr>
          <a:xfrm>
            <a:off x="78051" y="1162048"/>
            <a:ext cx="7269939" cy="1754326"/>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Diplomado IA e INN. </a:t>
            </a:r>
            <a:r>
              <a:rPr lang="es-ES" sz="5400" dirty="0">
                <a:ln w="0"/>
                <a:solidFill>
                  <a:schemeClr val="accent1"/>
                </a:solidFill>
                <a:effectLst>
                  <a:outerShdw blurRad="38100" dist="25400" dir="5400000" algn="ctr" rotWithShape="0">
                    <a:srgbClr val="6E747A">
                      <a:alpha val="43000"/>
                    </a:srgbClr>
                  </a:outerShdw>
                </a:effectLst>
              </a:rPr>
              <a:t>UCV</a:t>
            </a:r>
          </a:p>
          <a:p>
            <a:pPr algn="ct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9612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p:cNvSpPr txBox="1"/>
          <p:nvPr/>
        </p:nvSpPr>
        <p:spPr>
          <a:xfrm>
            <a:off x="0" y="360342"/>
            <a:ext cx="771525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VALOR INTRINSECO</a:t>
            </a:r>
            <a:endParaRPr lang="en-US" sz="2800" b="1" dirty="0">
              <a:solidFill>
                <a:schemeClr val="bg1"/>
              </a:solidFill>
              <a:latin typeface="Arial" panose="020B0604020202020204" pitchFamily="34" charset="0"/>
              <a:cs typeface="Arial" panose="020B0604020202020204" pitchFamily="34" charset="0"/>
            </a:endParaRPr>
          </a:p>
        </p:txBody>
      </p:sp>
      <p:sp>
        <p:nvSpPr>
          <p:cNvPr id="9" name="8 Marcador de contenido"/>
          <p:cNvSpPr>
            <a:spLocks noGrp="1"/>
          </p:cNvSpPr>
          <p:nvPr>
            <p:ph idx="1"/>
          </p:nvPr>
        </p:nvSpPr>
        <p:spPr/>
        <p:txBody>
          <a:bodyPr>
            <a:normAutofit/>
          </a:bodyPr>
          <a:lstStyle/>
          <a:p>
            <a:r>
              <a:rPr lang="es-VE" sz="2000" dirty="0">
                <a:effectLst/>
                <a:latin typeface="Arial Nova" panose="020B0504020202020204" pitchFamily="34" charset="0"/>
                <a:ea typeface="Times New Roman" panose="02020603050405020304" pitchFamily="18" charset="0"/>
                <a:cs typeface="Arial" panose="020B0604020202020204" pitchFamily="34" charset="0"/>
              </a:rPr>
              <a:t>ES FUNDAMENTAL, QUE LA INFORMACIÓN AGREGADA SISTEMATICAMENTE SE PUEDA CONVERTIR EN VALOR, BAJO LA FORMA DE HERRAMIENTAS PARA LA TOMA DE MEJORES DECISIONES Y DE UN ESQUEMA DE SISTEMAS ÓPTIMOS</a:t>
            </a:r>
            <a:r>
              <a:rPr lang="es-VE" sz="2000" dirty="0">
                <a:latin typeface="Arial Nova" panose="020B0504020202020204" pitchFamily="34" charset="0"/>
                <a:ea typeface="Times New Roman" panose="02020603050405020304" pitchFamily="18" charset="0"/>
                <a:cs typeface="Arial" panose="020B0604020202020204" pitchFamily="34" charset="0"/>
              </a:rPr>
              <a:t>.</a:t>
            </a:r>
            <a:endParaRPr lang="es-VE" sz="2000" dirty="0">
              <a:effectLst/>
              <a:latin typeface="Arial Nova" panose="020B0504020202020204" pitchFamily="34" charset="0"/>
              <a:ea typeface="Times New Roman" panose="02020603050405020304" pitchFamily="18" charset="0"/>
              <a:cs typeface="Arial" panose="020B0604020202020204" pitchFamily="34" charset="0"/>
            </a:endParaRPr>
          </a:p>
          <a:p>
            <a:r>
              <a:rPr lang="es-VE" sz="2000" dirty="0">
                <a:effectLst/>
                <a:latin typeface="Arial Nova" panose="020B0504020202020204" pitchFamily="34" charset="0"/>
                <a:ea typeface="Times New Roman" panose="02020603050405020304" pitchFamily="18" charset="0"/>
                <a:cs typeface="Arial" panose="020B0604020202020204" pitchFamily="34" charset="0"/>
              </a:rPr>
              <a:t>EL RECONOCIMIENTO DE PATRONES E IMÁGENES DE FORMA RELEVANTE PARA ADELANTAR DIAGNÓSTICOS, PREVENCIÓN, Y USO</a:t>
            </a:r>
            <a:endParaRPr lang="es-VE" sz="2000" dirty="0">
              <a:effectLst/>
              <a:latin typeface="Times New Roman" panose="02020603050405020304" pitchFamily="18" charset="0"/>
              <a:ea typeface="Times New Roman" panose="02020603050405020304" pitchFamily="18" charset="0"/>
            </a:endParaRPr>
          </a:p>
          <a:p>
            <a:r>
              <a:rPr lang="es-VE" sz="2000" dirty="0">
                <a:effectLst/>
                <a:latin typeface="Arial Nova" panose="020B0504020202020204" pitchFamily="34" charset="0"/>
                <a:ea typeface="Aptos" panose="020B0004020202020204" pitchFamily="34" charset="0"/>
                <a:cs typeface="Arial" panose="020B0604020202020204" pitchFamily="34" charset="0"/>
              </a:rPr>
              <a:t>EL EMPRENDIMIENTO ES FUNDAMENTAL Y QUE TODA LA GENTE QUE TENGA UNA IDEA. O INICIATIVA, ESPECIALMENTE EN LAS UNIVERSIDADES Y SUS CENTROS DE INVESTIGACIÓN, PUEDAN USAR LAS PALANCAS PARA EL DESARROLLO DE PROYECTOS Y USO DE LOS SISTEMAS DE LA  IA GENERATIVA </a:t>
            </a:r>
          </a:p>
          <a:p>
            <a:r>
              <a:rPr lang="es-VE" sz="2000" dirty="0">
                <a:effectLst/>
                <a:latin typeface="Arial Nova" panose="020B0504020202020204" pitchFamily="34" charset="0"/>
                <a:ea typeface="Aptos" panose="020B0004020202020204" pitchFamily="34" charset="0"/>
                <a:cs typeface="Arial" panose="020B0604020202020204" pitchFamily="34" charset="0"/>
              </a:rPr>
              <a:t>SE FACILITE LAINTERACCIÓN CON EL SECTOR PRODUCTIVO Y, EN GENERAL, LA TRANSFORMACIÓN DIGITAL PARA  LA TRANSFERENCIA DE CONOCIMIENTOS Y LAS FACILIDADES PARA LOS SISTEMAS EMPRESARIALES. </a:t>
            </a:r>
            <a:endParaRPr lang="es-ES" sz="2000" dirty="0"/>
          </a:p>
        </p:txBody>
      </p:sp>
      <p:pic>
        <p:nvPicPr>
          <p:cNvPr id="6" name="Imagen1"/>
          <p:cNvPicPr>
            <a:picLocks noChangeAspect="1" noChangeArrowheads="1"/>
          </p:cNvPicPr>
          <p:nvPr/>
        </p:nvPicPr>
        <p:blipFill>
          <a:blip r:embed="rId2" cstate="print"/>
          <a:srcRect/>
          <a:stretch>
            <a:fillRect/>
          </a:stretch>
        </p:blipFill>
        <p:spPr bwMode="auto">
          <a:xfrm>
            <a:off x="9133114" y="10886"/>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33946154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1512</Words>
  <Application>Microsoft Office PowerPoint</Application>
  <PresentationFormat>Panorámica</PresentationFormat>
  <Paragraphs>114</Paragraphs>
  <Slides>27</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5" baseType="lpstr">
      <vt:lpstr>Aptos</vt:lpstr>
      <vt:lpstr>Arial</vt:lpstr>
      <vt:lpstr>Arial Nova</vt:lpstr>
      <vt:lpstr>Calibri</vt:lpstr>
      <vt:lpstr>Calibri Light</vt:lpstr>
      <vt:lpstr>Times New Roman</vt:lpstr>
      <vt:lpstr>Tema de Office</vt:lpstr>
      <vt:lpstr>Imagen de mapa de bits</vt:lpstr>
      <vt:lpstr>INTELIGENCIA ARTIFICIAL, INNOVACION Y PATRONES DE CONDUCTA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Aracelys Piñate</dc:creator>
  <cp:lastModifiedBy>Genaro Mosquera Castellanos</cp:lastModifiedBy>
  <cp:revision>34</cp:revision>
  <dcterms:created xsi:type="dcterms:W3CDTF">2023-11-13T19:08:07Z</dcterms:created>
  <dcterms:modified xsi:type="dcterms:W3CDTF">2025-01-22T22:18:57Z</dcterms:modified>
</cp:coreProperties>
</file>