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21" r:id="rId2"/>
    <p:sldMasterId id="2147483781" r:id="rId3"/>
    <p:sldMasterId id="2147483852" r:id="rId4"/>
  </p:sldMasterIdLst>
  <p:notesMasterIdLst>
    <p:notesMasterId r:id="rId22"/>
  </p:notesMasterIdLst>
  <p:sldIdLst>
    <p:sldId id="2733" r:id="rId5"/>
    <p:sldId id="2595" r:id="rId6"/>
    <p:sldId id="2248" r:id="rId7"/>
    <p:sldId id="2597" r:id="rId8"/>
    <p:sldId id="2665" r:id="rId9"/>
    <p:sldId id="2857" r:id="rId10"/>
    <p:sldId id="2664" r:id="rId11"/>
    <p:sldId id="2671" r:id="rId12"/>
    <p:sldId id="2670" r:id="rId13"/>
    <p:sldId id="2668" r:id="rId14"/>
    <p:sldId id="2666" r:id="rId15"/>
    <p:sldId id="2823" r:id="rId16"/>
    <p:sldId id="2510" r:id="rId17"/>
    <p:sldId id="2642" r:id="rId18"/>
    <p:sldId id="2590" r:id="rId19"/>
    <p:sldId id="2239" r:id="rId20"/>
    <p:sldId id="2826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GS 3" initials="F3" lastIdx="2" clrIdx="0">
    <p:extLst>
      <p:ext uri="{19B8F6BF-5375-455C-9EA6-DF929625EA0E}">
        <p15:presenceInfo xmlns:p15="http://schemas.microsoft.com/office/powerpoint/2012/main" userId="99675be006a055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9FF81"/>
    <a:srgbClr val="6600FF"/>
    <a:srgbClr val="00698E"/>
    <a:srgbClr val="9D172D"/>
    <a:srgbClr val="008000"/>
    <a:srgbClr val="B0A4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95" autoAdjust="0"/>
    <p:restoredTop sz="90204" autoAdjust="0"/>
  </p:normalViewPr>
  <p:slideViewPr>
    <p:cSldViewPr snapToGrid="0">
      <p:cViewPr varScale="1">
        <p:scale>
          <a:sx n="60" d="100"/>
          <a:sy n="60" d="100"/>
        </p:scale>
        <p:origin x="820" y="28"/>
      </p:cViewPr>
      <p:guideLst>
        <p:guide orient="horz" pos="2184"/>
        <p:guide pos="3792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C9F7A-C3A9-4486-B4F0-1C75FD19237D}" type="datetimeFigureOut">
              <a:rPr lang="es-MX" smtClean="0"/>
              <a:t>26/01/2025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86580-307F-4AB3-B5CE-A2B16E10BCA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600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86580-307F-4AB3-B5CE-A2B16E10BCAE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8161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86580-307F-4AB3-B5CE-A2B16E10BCAE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1101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C92FB-2345-DFF2-C6E5-57D937665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A47E87F3-B7D1-387B-E484-545E67582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75D7FC6-25E9-F179-F4AA-DDDA95852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D669D84-C8F5-F08A-5E41-448BDF696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86580-307F-4AB3-B5CE-A2B16E10BCAE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112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8D1A2B-16AB-469F-8560-3B03F209A9CD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85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86580-307F-4AB3-B5CE-A2B16E10BCAE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4707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86580-307F-4AB3-B5CE-A2B16E10BCAE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5038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A86580-307F-4AB3-B5CE-A2B16E10BCAE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175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86580-307F-4AB3-B5CE-A2B16E10BCAE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4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050" name="Group 2">
            <a:extLst>
              <a:ext uri="{FF2B5EF4-FFF2-40B4-BE49-F238E27FC236}">
                <a16:creationId xmlns:a16="http://schemas.microsoft.com/office/drawing/2014/main" id="{6C39B654-850C-4107-9980-63D18E8F341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363788"/>
            <a:ext cx="10871200" cy="1600200"/>
            <a:chOff x="288" y="1489"/>
            <a:chExt cx="5136" cy="1008"/>
          </a:xfrm>
        </p:grpSpPr>
        <p:sp>
          <p:nvSpPr>
            <p:cNvPr id="514051" name="Arc 3">
              <a:extLst>
                <a:ext uri="{FF2B5EF4-FFF2-40B4-BE49-F238E27FC236}">
                  <a16:creationId xmlns:a16="http://schemas.microsoft.com/office/drawing/2014/main" id="{30D97D6F-5AE6-420B-8E72-BF6ACC32F37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  <p:sp>
          <p:nvSpPr>
            <p:cNvPr id="514052" name="Arc 4">
              <a:extLst>
                <a:ext uri="{FF2B5EF4-FFF2-40B4-BE49-F238E27FC236}">
                  <a16:creationId xmlns:a16="http://schemas.microsoft.com/office/drawing/2014/main" id="{AB8D5C68-D524-453E-83E6-4DEAF650E49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  <p:sp>
          <p:nvSpPr>
            <p:cNvPr id="514053" name="Arc 5">
              <a:extLst>
                <a:ext uri="{FF2B5EF4-FFF2-40B4-BE49-F238E27FC236}">
                  <a16:creationId xmlns:a16="http://schemas.microsoft.com/office/drawing/2014/main" id="{1211C0B3-B9EB-4AE0-842E-AC9CAF92F3D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  <p:sp>
          <p:nvSpPr>
            <p:cNvPr id="514054" name="AutoShape 6">
              <a:extLst>
                <a:ext uri="{FF2B5EF4-FFF2-40B4-BE49-F238E27FC236}">
                  <a16:creationId xmlns:a16="http://schemas.microsoft.com/office/drawing/2014/main" id="{BD970239-555A-42C2-9F02-4ACA751462FD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</p:grpSp>
      <p:sp>
        <p:nvSpPr>
          <p:cNvPr id="514055" name="Rectangle 7">
            <a:extLst>
              <a:ext uri="{FF2B5EF4-FFF2-40B4-BE49-F238E27FC236}">
                <a16:creationId xmlns:a16="http://schemas.microsoft.com/office/drawing/2014/main" id="{5D604A32-A7AF-4447-8A97-3AA1BAEB57D9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447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514056" name="Rectangle 8">
            <a:extLst>
              <a:ext uri="{FF2B5EF4-FFF2-40B4-BE49-F238E27FC236}">
                <a16:creationId xmlns:a16="http://schemas.microsoft.com/office/drawing/2014/main" id="{C1DECCF6-CCD3-4D31-9859-3EF69D48580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514057" name="Rectangle 9">
            <a:extLst>
              <a:ext uri="{FF2B5EF4-FFF2-40B4-BE49-F238E27FC236}">
                <a16:creationId xmlns:a16="http://schemas.microsoft.com/office/drawing/2014/main" id="{43A79E9E-4E7C-4E8F-9CDF-5E1403D33082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14058" name="Rectangle 10">
            <a:extLst>
              <a:ext uri="{FF2B5EF4-FFF2-40B4-BE49-F238E27FC236}">
                <a16:creationId xmlns:a16="http://schemas.microsoft.com/office/drawing/2014/main" id="{00409F16-D444-440E-A1A6-1AC3CD838C9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14059" name="Rectangle 11">
            <a:extLst>
              <a:ext uri="{FF2B5EF4-FFF2-40B4-BE49-F238E27FC236}">
                <a16:creationId xmlns:a16="http://schemas.microsoft.com/office/drawing/2014/main" id="{931108A4-4DB6-4D77-B945-8014A66C91D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BC14C07-B6F1-4697-B6C7-EF3C21B597E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98229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90C872-3E57-4454-9689-F7D08FB0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EC0D9E-9E94-4BC0-A101-CD776879D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169069-21E7-45C3-8365-6DD4FA79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4229F5-B018-4EDA-841F-7998F9148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0F7A6F-8710-4592-BD36-6E4C3204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7A7F7-2163-4F5B-8E0E-8B36C15682BA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003450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554186-C6A9-4AE7-B97C-1DBFD6C277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91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C260479-1B1C-43E6-AFE6-AF22C3163F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9120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5F451E-FD78-4916-9D96-D1D2BB92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77C908-DDCE-45FC-A95B-A14EAFA3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A0A2B2-AA94-4A3E-8080-8DB7552AB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49CF1B-2FF0-43E4-9F84-D3B16FA846E9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647306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122" name="Group 2"/>
          <p:cNvGrpSpPr>
            <a:grpSpLocks/>
          </p:cNvGrpSpPr>
          <p:nvPr/>
        </p:nvGrpSpPr>
        <p:grpSpPr bwMode="auto">
          <a:xfrm>
            <a:off x="609600" y="2363788"/>
            <a:ext cx="10871200" cy="1600200"/>
            <a:chOff x="288" y="1489"/>
            <a:chExt cx="5136" cy="1008"/>
          </a:xfrm>
        </p:grpSpPr>
        <p:sp>
          <p:nvSpPr>
            <p:cNvPr id="261123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261124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261125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261126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</p:grpSp>
      <p:sp>
        <p:nvSpPr>
          <p:cNvPr id="261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447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261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261129" name="Rectangle 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261130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261131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55322A7-B53A-4DA7-A481-AB98F7636B61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88822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C5CF4-881F-488A-BAEE-42BA77DEC7D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41060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50F6F-19D7-4644-946D-7BADFAF92B2C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322405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6116C3-58BD-47A4-9E52-EB6CA09F314F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130131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BC8A1F-3F77-42B8-8105-193399A215C5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937167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47012-31E9-49F4-A004-EFA7B3FCE14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06102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FEBC3-59A3-4B60-8BED-1AD020CC8915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760976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CBF08-E2D6-48A2-B934-DFD8F8A8B856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53977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29904-CC47-4199-BE97-C3A218FCB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3030B3-56D3-49B8-863B-17AF7B16E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970E97-1E83-414E-A136-290B27E43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CD082A-8D6B-4B8A-9BAD-DB76E90A8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537BE4-67FB-4ADE-B355-319A84C7F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790D6-7D35-423B-8EAF-F03AE6A74D16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804811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724BA-3F3A-41D8-9E3E-3356A4535CF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06505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AB060-6455-4333-BBAF-255DAB687C4C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64653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91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912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BC405-BC82-4B86-9C10-E2324D9B4B21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976033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609600" y="2363788"/>
            <a:ext cx="108712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1pPr>
              <a:lvl2pPr marL="742950" indent="-28575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2pPr>
              <a:lvl3pPr marL="1143000" indent="-22860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3pPr>
              <a:lvl4pPr marL="1600200" indent="-22860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4pPr>
              <a:lvl5pPr marL="2057400" indent="-22860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s-MX" altLang="es-MX" sz="2800"/>
            </a:p>
          </p:txBody>
        </p:sp>
      </p:grpSp>
      <p:sp>
        <p:nvSpPr>
          <p:cNvPr id="261127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4478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s-ES" altLang="es-MX" noProof="0"/>
              <a:t>Haga clic para modificar el estilo de título del patrón</a:t>
            </a:r>
          </a:p>
        </p:txBody>
      </p:sp>
      <p:sp>
        <p:nvSpPr>
          <p:cNvPr id="261128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7338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s-ES" altLang="es-MX" noProof="0"/>
              <a:t>Haga clic para modificar el estilo de subtítulo del patrón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82DCD81-1D84-4CA3-9A79-1CFF00591F9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25377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3D5E7-B478-4426-87AF-5776047A5F35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9838573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32C48-0D67-47CB-BCDC-EF186C60EE4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24281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0CEB5F-77DA-4271-B490-AD1A692585ED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005867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F157F-AD25-4AB0-A3E8-53D185216549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54912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CC628-D8DF-4453-AF89-BCE2BE18C61C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168461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8CB1F-0A34-499A-85ED-8B45353AF80F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47275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3E463A-339C-4FBB-AE3E-2D9413831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658D7A-4CB0-4B74-9ABE-F5392557D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05B7D4-D1E4-42A6-AC43-98985E42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B14533-3D12-4CED-98F7-39B859FC6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10CF8C-9271-4386-B0D2-21969131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792E9-5349-4500-92E0-3B77A2138945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598427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45890-A5F0-4BAC-B224-BCD36E0361D1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6488657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10599-1A80-4392-B0F7-6AF0D3E129EE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267373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1B9E-CCA0-4433-A8B7-B63049253162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75804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91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9120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8D0FD-4D9C-435F-A4FD-DC765C650257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18752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09CA401-29C1-EEF6-DE2A-F39052ABDE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2D84D1A-9E22-A0ED-621F-45C31CF9D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443537A9-2FF5-AAA8-B527-B6231B9F5E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D50D6-CED1-4DAF-A29D-6BEF6F9B7CCD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375801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DA10A40-82D6-092A-080F-3F3BBD1F5D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2F44202-A5FB-1D45-051D-1F23A3CEFF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20A0949C-8FEB-CCCA-1A77-9FE4363418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18A563-856F-4F21-BC8C-9F890F77AA0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747087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D18EA1B-C9D3-DFC3-D93E-8A40E2F5D6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3ACF310B-6472-5B23-CF74-D733CABA4D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5D56D241-7549-341E-7877-CB460C4B9C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559FBC-AE76-469E-B821-100F0DAD787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54048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3F502013-B5F9-4414-FD71-C62952645F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D208F4A-807C-C46B-54A1-4E230C6955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2AB22B1F-8D21-E522-BBBD-36E542D123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84E274-9FD1-4BA2-BEEC-DC93B7B40371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7210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A57FDEDC-788D-6CAB-C22C-93627BF59B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59AA1C7E-6BA2-B7E0-F625-B58F1F2B27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5E24E1B-2890-815B-570B-388A839AB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4E4230-5051-4D65-BD51-5E573AC8B7BC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3160822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98C6B942-DF31-6300-856A-8188042BA3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AAA8C03E-6148-9DD6-39DF-26203E84B5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26424330-5558-0733-80E9-2A89C29F01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848B55-6F61-4778-A6F9-EB1A70D9A41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242019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A8EC15-5FF2-479D-881F-DC1B59F6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2BB3F5-BF9F-449A-8830-1F087B1E9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644945-ADA7-4A4E-BE78-5C50C88CE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200250-6DF6-4877-8BE3-46028ACDB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E361F0-BC2C-4869-BF0D-3B7621E3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9D5158-DA35-4E03-BBE7-F2541EE6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D77AA-7C08-4D76-9A90-92AFC269296B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8746711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36D4A84-0FB4-C8B0-BFC7-8C0D20E6C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CCFFDC0-E53D-1E08-783B-328C2CDAAE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B9CAEC3E-4E19-E95F-CCA1-C20EB01A24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D5277D-C5B2-49FC-8B6F-10A62F829CE2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76361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5474E418-C874-C47A-FC6E-613CBC2DC0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26A0B512-E930-3FCD-1F66-6110F190C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DB0DFEA4-D963-4CCA-10CC-AC0DCEB010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251D15-58AF-4D8E-B7D9-0B6072577ED0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398339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97EFEF3-30E8-0D06-97B6-252D8E3FE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2041E07-EBFB-B89A-40BF-15168B842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85899023-7A62-2BB8-93A7-247D945AE8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834593-9EB2-48AB-8779-758B1830626A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9549271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686800" y="381000"/>
            <a:ext cx="2590800" cy="57912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4400" y="381000"/>
            <a:ext cx="7569200" cy="5791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32FD078-76AA-31F9-D6F1-C045915FFA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CD03AE-3A72-DF92-10C2-DA3F20A43C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BF10A70F-AAEA-2A10-2560-5E52345785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3E4C7F-3AD8-45E4-AF2B-113C3F70E9C6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730873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7D6AB4-40EA-41AF-9FF8-E48B99D0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58CE60-0DF9-44D9-8A37-E3E096FC4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2260AA-D1DE-4256-BFB8-44DE5F3111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D866EA-EF9C-4E17-8F7D-DB7D9AD19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46FAD8-2498-43E0-8339-119948EC31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AA89044-0AA2-4B9C-A88F-2E472AE43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204A3EC-6071-459E-8C07-B93943D85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1D9B896-528D-4ED6-A70D-3FBADB9A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D8FDB-9B06-4FBD-A043-7F96C7DE2914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0928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CE53E7-5F70-46DA-8FA2-9BE467B72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C1DCC91-685F-4628-9913-53A6E6800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980328-F39D-4971-A5EE-D77625152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2282E4B-B963-4F06-9D7E-945237B07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6EE472-6E01-4F0C-A284-50DC3B2E5BF8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89297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77ABC37-104D-4534-8F3B-DB2D29F35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42E4D5-BD26-4D56-8B05-24D46CAB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B55BE6-5884-48F9-A77A-028719AEA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4EA43-C7A4-4835-B2B3-ED64C788B837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343527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FAC441-E29C-4097-B225-E2EA16EC1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DE02D9-7B40-4FBD-A46A-C76A9C2F40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1B9941B-CF06-44F2-9EA7-1C1582CA5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12E7906-E4A7-4E58-ADDA-FD37191F7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DBC0C3-8D61-4EDC-AEEE-8F3C4946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1641B3A-428A-4BBA-8F04-72C874A0A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5C620-8C5B-40AF-A080-B27BE83E2A87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1714355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259BCC-4A7E-49B3-81FA-6808A43D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C1E2C5A-395F-404C-B4FD-00B7FE27C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BC54B5-4E57-455D-8AE3-561728F53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7E0D022-73DC-483C-9592-7E8DDF3DE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5C6A0AD-9922-4982-8317-DBA8AA5F5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351E14-580D-464F-B353-A7BF84D71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2E226-3212-47D4-B897-FCD958EDA600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42393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026" name="Group 2">
            <a:extLst>
              <a:ext uri="{FF2B5EF4-FFF2-40B4-BE49-F238E27FC236}">
                <a16:creationId xmlns:a16="http://schemas.microsoft.com/office/drawing/2014/main" id="{B530FE12-BBB6-44D3-89E7-0EB726A33CC1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992188"/>
            <a:ext cx="10871200" cy="1600200"/>
            <a:chOff x="288" y="625"/>
            <a:chExt cx="5136" cy="1008"/>
          </a:xfrm>
        </p:grpSpPr>
        <p:sp>
          <p:nvSpPr>
            <p:cNvPr id="513027" name="Arc 3">
              <a:extLst>
                <a:ext uri="{FF2B5EF4-FFF2-40B4-BE49-F238E27FC236}">
                  <a16:creationId xmlns:a16="http://schemas.microsoft.com/office/drawing/2014/main" id="{F5E0C4D0-B9D0-4209-BAC4-87E6DE4EF5E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  <p:sp>
          <p:nvSpPr>
            <p:cNvPr id="513028" name="Arc 4">
              <a:extLst>
                <a:ext uri="{FF2B5EF4-FFF2-40B4-BE49-F238E27FC236}">
                  <a16:creationId xmlns:a16="http://schemas.microsoft.com/office/drawing/2014/main" id="{128ADB01-3CAC-48D5-B7A2-DD22FF50CA5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  <p:sp>
          <p:nvSpPr>
            <p:cNvPr id="513029" name="Arc 5">
              <a:extLst>
                <a:ext uri="{FF2B5EF4-FFF2-40B4-BE49-F238E27FC236}">
                  <a16:creationId xmlns:a16="http://schemas.microsoft.com/office/drawing/2014/main" id="{1F0700F3-E078-49E3-B792-D3C84157008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  <p:sp>
          <p:nvSpPr>
            <p:cNvPr id="513030" name="AutoShape 6">
              <a:extLst>
                <a:ext uri="{FF2B5EF4-FFF2-40B4-BE49-F238E27FC236}">
                  <a16:creationId xmlns:a16="http://schemas.microsoft.com/office/drawing/2014/main" id="{2C95E11D-ADFA-4F56-9722-EF255BA2B892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350"/>
            </a:p>
          </p:txBody>
        </p:sp>
      </p:grpSp>
      <p:sp>
        <p:nvSpPr>
          <p:cNvPr id="513031" name="Rectangle 7">
            <a:extLst>
              <a:ext uri="{FF2B5EF4-FFF2-40B4-BE49-F238E27FC236}">
                <a16:creationId xmlns:a16="http://schemas.microsoft.com/office/drawing/2014/main" id="{72A757AA-B352-4C42-A752-3982287A60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513032" name="Rectangle 8">
            <a:extLst>
              <a:ext uri="{FF2B5EF4-FFF2-40B4-BE49-F238E27FC236}">
                <a16:creationId xmlns:a16="http://schemas.microsoft.com/office/drawing/2014/main" id="{B72ED094-470A-4305-AD28-53DED1865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513033" name="Rectangle 9">
            <a:extLst>
              <a:ext uri="{FF2B5EF4-FFF2-40B4-BE49-F238E27FC236}">
                <a16:creationId xmlns:a16="http://schemas.microsoft.com/office/drawing/2014/main" id="{B42D6C11-1ECD-474A-BC86-90A9DBCEBD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5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s-ES" altLang="es-MX"/>
          </a:p>
        </p:txBody>
      </p:sp>
      <p:sp>
        <p:nvSpPr>
          <p:cNvPr id="513034" name="Rectangle 10">
            <a:extLst>
              <a:ext uri="{FF2B5EF4-FFF2-40B4-BE49-F238E27FC236}">
                <a16:creationId xmlns:a16="http://schemas.microsoft.com/office/drawing/2014/main" id="{81B9007F-4AE0-4513-85BD-50A1514579F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05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s-ES" altLang="es-MX"/>
          </a:p>
        </p:txBody>
      </p:sp>
      <p:sp>
        <p:nvSpPr>
          <p:cNvPr id="513035" name="Rectangle 11">
            <a:extLst>
              <a:ext uri="{FF2B5EF4-FFF2-40B4-BE49-F238E27FC236}">
                <a16:creationId xmlns:a16="http://schemas.microsoft.com/office/drawing/2014/main" id="{DDEC445A-8E56-4DE7-A3A2-4726CB98A1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05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BA64AAE5-DB8D-4168-AFDF-8A4FA28434D7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1123272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3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5pPr>
      <a:lvl6pPr marL="342900"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6pPr>
      <a:lvl7pPr marL="685800"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7pPr>
      <a:lvl8pPr marL="1028700"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8pPr>
      <a:lvl9pPr marL="1371600" algn="r" rtl="0" fontAlgn="base">
        <a:spcBef>
          <a:spcPct val="0"/>
        </a:spcBef>
        <a:spcAft>
          <a:spcPct val="0"/>
        </a:spcAft>
        <a:defRPr sz="3300" i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98" name="Group 2"/>
          <p:cNvGrpSpPr>
            <a:grpSpLocks/>
          </p:cNvGrpSpPr>
          <p:nvPr/>
        </p:nvGrpSpPr>
        <p:grpSpPr bwMode="auto">
          <a:xfrm>
            <a:off x="609600" y="992188"/>
            <a:ext cx="10871200" cy="1600200"/>
            <a:chOff x="288" y="625"/>
            <a:chExt cx="5136" cy="1008"/>
          </a:xfrm>
        </p:grpSpPr>
        <p:sp>
          <p:nvSpPr>
            <p:cNvPr id="260099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260100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260101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260102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</p:grpSp>
      <p:sp>
        <p:nvSpPr>
          <p:cNvPr id="26010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26010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260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s-ES" altLang="es-MX"/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es-ES" altLang="es-MX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55C4EDD1-F4F3-4426-BE90-B144D12B0054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40082377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44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2pPr>
      <a:lvl3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3pPr>
      <a:lvl4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4pPr>
      <a:lvl5pPr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609600" y="992188"/>
            <a:ext cx="10871200" cy="1600200"/>
            <a:chOff x="288" y="625"/>
            <a:chExt cx="5136" cy="1008"/>
          </a:xfrm>
        </p:grpSpPr>
        <p:sp>
          <p:nvSpPr>
            <p:cNvPr id="1032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25 w 21912"/>
                <a:gd name="T1" fmla="*/ 0 h 43200"/>
                <a:gd name="T2" fmla="*/ 0 w 21912"/>
                <a:gd name="T3" fmla="*/ 1008 h 43200"/>
                <a:gd name="T4" fmla="*/ 26 w 21912"/>
                <a:gd name="T5" fmla="*/ 504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1033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26 w 21924"/>
                <a:gd name="T1" fmla="*/ 0 h 43200"/>
                <a:gd name="T2" fmla="*/ 0 w 21924"/>
                <a:gd name="T3" fmla="*/ 800 h 43200"/>
                <a:gd name="T4" fmla="*/ 27 w 21924"/>
                <a:gd name="T5" fmla="*/ 40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1034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26 w 21925"/>
                <a:gd name="T1" fmla="*/ 0 h 43200"/>
                <a:gd name="T2" fmla="*/ 0 w 21925"/>
                <a:gd name="T3" fmla="*/ 522 h 43200"/>
                <a:gd name="T4" fmla="*/ 27 w 21925"/>
                <a:gd name="T5" fmla="*/ 261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1035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1pPr>
              <a:lvl2pPr marL="742950" indent="-28575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2pPr>
              <a:lvl3pPr marL="1143000" indent="-22860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3pPr>
              <a:lvl4pPr marL="1600200" indent="-22860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4pPr>
              <a:lvl5pPr marL="2057400" indent="-228600" algn="r"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800" i="1">
                  <a:solidFill>
                    <a:schemeClr val="tx2"/>
                  </a:solidFill>
                  <a:latin typeface="Arial Unicode MS" panose="020B0604020202020204" pitchFamily="34" charset="-128"/>
                  <a:cs typeface="Times New Roman" panose="02020603050405020304" pitchFamily="18" charset="0"/>
                </a:defRPr>
              </a:lvl9pPr>
            </a:lstStyle>
            <a:p>
              <a:pPr eaLnBrk="1" hangingPunct="1"/>
              <a:endParaRPr lang="es-MX" altLang="es-MX" sz="2800"/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2601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1" hangingPunct="1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601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 altLang="es-MX"/>
          </a:p>
        </p:txBody>
      </p:sp>
      <p:sp>
        <p:nvSpPr>
          <p:cNvPr id="2601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CFF4B7E-5211-45EF-8901-841DE9111628}" type="slidenum">
              <a:rPr lang="es-ES" altLang="es-MX"/>
              <a:pPr>
                <a:defRPr/>
              </a:pPr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5825327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98C4641-DD5A-3C2B-3D2E-8715D5E978DF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992188"/>
            <a:ext cx="10871200" cy="1600200"/>
            <a:chOff x="288" y="625"/>
            <a:chExt cx="5136" cy="1008"/>
          </a:xfrm>
        </p:grpSpPr>
        <p:sp>
          <p:nvSpPr>
            <p:cNvPr id="1032" name="Arc 3">
              <a:extLst>
                <a:ext uri="{FF2B5EF4-FFF2-40B4-BE49-F238E27FC236}">
                  <a16:creationId xmlns:a16="http://schemas.microsoft.com/office/drawing/2014/main" id="{421C7CF7-2362-32F7-D024-77503FEBC6B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T0" fmla="*/ 0 w 21912"/>
                <a:gd name="T1" fmla="*/ 0 h 43200"/>
                <a:gd name="T2" fmla="*/ 0 w 21912"/>
                <a:gd name="T3" fmla="*/ 0 h 43200"/>
                <a:gd name="T4" fmla="*/ 0 w 21912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0"/>
                    <a:pt x="312" y="0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200"/>
                    <a:pt x="103" y="43199"/>
                    <a:pt x="0" y="43197"/>
                  </a:cubicBezTo>
                  <a:lnTo>
                    <a:pt x="312" y="21600"/>
                  </a:lnTo>
                  <a:lnTo>
                    <a:pt x="3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1033" name="Arc 4">
              <a:extLst>
                <a:ext uri="{FF2B5EF4-FFF2-40B4-BE49-F238E27FC236}">
                  <a16:creationId xmlns:a16="http://schemas.microsoft.com/office/drawing/2014/main" id="{3CC90C48-0F09-3734-8447-90E23604860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T0" fmla="*/ 0 w 21924"/>
                <a:gd name="T1" fmla="*/ 0 h 43200"/>
                <a:gd name="T2" fmla="*/ 0 w 21924"/>
                <a:gd name="T3" fmla="*/ 0 h 43200"/>
                <a:gd name="T4" fmla="*/ 0 w 21924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0"/>
                    <a:pt x="324" y="0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200"/>
                    <a:pt x="107" y="43199"/>
                    <a:pt x="0" y="43197"/>
                  </a:cubicBezTo>
                  <a:lnTo>
                    <a:pt x="324" y="21600"/>
                  </a:lnTo>
                  <a:lnTo>
                    <a:pt x="31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1034" name="Arc 5">
              <a:extLst>
                <a:ext uri="{FF2B5EF4-FFF2-40B4-BE49-F238E27FC236}">
                  <a16:creationId xmlns:a16="http://schemas.microsoft.com/office/drawing/2014/main" id="{83204CEE-4519-C2E1-A957-989DA80ECA2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T0" fmla="*/ 0 w 21925"/>
                <a:gd name="T1" fmla="*/ 0 h 43200"/>
                <a:gd name="T2" fmla="*/ 0 w 21925"/>
                <a:gd name="T3" fmla="*/ 0 h 43200"/>
                <a:gd name="T4" fmla="*/ 0 w 21925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0"/>
                    <a:pt x="325" y="0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200"/>
                    <a:pt x="108" y="43199"/>
                    <a:pt x="0" y="43197"/>
                  </a:cubicBezTo>
                  <a:lnTo>
                    <a:pt x="325" y="21600"/>
                  </a:lnTo>
                  <a:lnTo>
                    <a:pt x="313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 sz="1800"/>
            </a:p>
          </p:txBody>
        </p:sp>
        <p:sp>
          <p:nvSpPr>
            <p:cNvPr id="1035" name="AutoShape 6">
              <a:extLst>
                <a:ext uri="{FF2B5EF4-FFF2-40B4-BE49-F238E27FC236}">
                  <a16:creationId xmlns:a16="http://schemas.microsoft.com/office/drawing/2014/main" id="{99BDBF58-ED88-73DA-9CED-7030CBC1E752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i="1">
                  <a:solidFill>
                    <a:schemeClr val="tx2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defRPr/>
              </a:pPr>
              <a:endParaRPr lang="es-MX" sz="4400"/>
            </a:p>
          </p:txBody>
        </p:sp>
      </p:grpSp>
      <p:sp>
        <p:nvSpPr>
          <p:cNvPr id="1027" name="Rectangle 7">
            <a:extLst>
              <a:ext uri="{FF2B5EF4-FFF2-40B4-BE49-F238E27FC236}">
                <a16:creationId xmlns:a16="http://schemas.microsoft.com/office/drawing/2014/main" id="{65CE789D-7C09-5C8D-4770-9D06D68226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810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título del patrón</a:t>
            </a:r>
          </a:p>
        </p:txBody>
      </p:sp>
      <p:sp>
        <p:nvSpPr>
          <p:cNvPr id="1028" name="Rectangle 8">
            <a:extLst>
              <a:ext uri="{FF2B5EF4-FFF2-40B4-BE49-F238E27FC236}">
                <a16:creationId xmlns:a16="http://schemas.microsoft.com/office/drawing/2014/main" id="{3E0B0DCB-9E8F-FAE7-016B-7BC9D3B474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MX"/>
              <a:t>Haga clic para modificar el estilo de texto del patrón</a:t>
            </a:r>
          </a:p>
          <a:p>
            <a:pPr lvl="1"/>
            <a:r>
              <a:rPr lang="es-ES" altLang="es-MX"/>
              <a:t>Segundo nivel</a:t>
            </a:r>
          </a:p>
          <a:p>
            <a:pPr lvl="2"/>
            <a:r>
              <a:rPr lang="es-ES" altLang="es-MX"/>
              <a:t>Tercer nivel</a:t>
            </a:r>
          </a:p>
          <a:p>
            <a:pPr lvl="3"/>
            <a:r>
              <a:rPr lang="es-ES" altLang="es-MX"/>
              <a:t>Cuarto nivel</a:t>
            </a:r>
          </a:p>
          <a:p>
            <a:pPr lvl="4"/>
            <a:r>
              <a:rPr lang="es-ES" altLang="es-MX"/>
              <a:t>Quinto nivel</a:t>
            </a:r>
          </a:p>
        </p:txBody>
      </p:sp>
      <p:sp>
        <p:nvSpPr>
          <p:cNvPr id="513033" name="Rectangle 9">
            <a:extLst>
              <a:ext uri="{FF2B5EF4-FFF2-40B4-BE49-F238E27FC236}">
                <a16:creationId xmlns:a16="http://schemas.microsoft.com/office/drawing/2014/main" id="{E1B6BEA8-1C21-301E-A25B-5D1A93E44BD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3034" name="Rectangle 10">
            <a:extLst>
              <a:ext uri="{FF2B5EF4-FFF2-40B4-BE49-F238E27FC236}">
                <a16:creationId xmlns:a16="http://schemas.microsoft.com/office/drawing/2014/main" id="{9020A04A-C552-96D2-D516-572EC6EC021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13035" name="Rectangle 11">
            <a:extLst>
              <a:ext uri="{FF2B5EF4-FFF2-40B4-BE49-F238E27FC236}">
                <a16:creationId xmlns:a16="http://schemas.microsoft.com/office/drawing/2014/main" id="{FB0F1738-FD9C-A34D-6266-D9E82AFAFFF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i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8E2B455F-371D-4BE7-81F3-AAD1753C0A8C}" type="slidenum">
              <a:rPr lang="es-ES" altLang="es-MX"/>
              <a:pPr/>
              <a:t>‹Nº›</a:t>
            </a:fld>
            <a:endParaRPr lang="es-ES" altLang="es-MX"/>
          </a:p>
        </p:txBody>
      </p:sp>
    </p:spTree>
    <p:extLst>
      <p:ext uri="{BB962C8B-B14F-4D97-AF65-F5344CB8AC3E}">
        <p14:creationId xmlns:p14="http://schemas.microsoft.com/office/powerpoint/2010/main" val="225170404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galindosoria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@fgalindosoriafernandogalin9942" TargetMode="External"/><Relationship Id="rId5" Type="http://schemas.openxmlformats.org/officeDocument/2006/relationships/hyperlink" Target="https://www.facebook.com/fernando.galindosaoria.9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facebook.com/photo.php?fbid=5951599028295926&amp;set=a.131963853592835&amp;type=3&amp;sfnsn=scwspwa&amp;mibextid=RUbZ1f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live/vaZH14PJ9ic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hyperlink" Target="https://www.youtube.com/watch?v=Y6AaDjrFGUY" TargetMode="External"/><Relationship Id="rId4" Type="http://schemas.openxmlformats.org/officeDocument/2006/relationships/hyperlink" Target="https://www.youtube.com/watch?v=9X9l6bLGLXk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avanguardia.com/cultura/20201220/6136212/haendel-participativo-aleluya-mesias-caixa-mapping-basilica" TargetMode="External"/><Relationship Id="rId13" Type="http://schemas.openxmlformats.org/officeDocument/2006/relationships/hyperlink" Target="https://www.protechlab.cl/index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youtu.be/NXFhkmyVRgM?si=gf7e51CpRdlt3ptd" TargetMode="External"/><Relationship Id="rId12" Type="http://schemas.openxmlformats.org/officeDocument/2006/relationships/image" Target="../media/image21.jpg"/><Relationship Id="rId2" Type="http://schemas.openxmlformats.org/officeDocument/2006/relationships/video" Target="../media/media1.mp4"/><Relationship Id="rId16" Type="http://schemas.openxmlformats.org/officeDocument/2006/relationships/hyperlink" Target="https://www.bbc.com/mundo/vert-fut-51314016" TargetMode="External"/><Relationship Id="rId1" Type="http://schemas.microsoft.com/office/2007/relationships/media" Target="../media/media1.mp4"/><Relationship Id="rId6" Type="http://schemas.openxmlformats.org/officeDocument/2006/relationships/image" Target="../media/image19.jpg"/><Relationship Id="rId11" Type="http://schemas.openxmlformats.org/officeDocument/2006/relationships/hyperlink" Target="https://www.cambio16.com/en-la-universidad-de-chicago-lograron-disenar-proteinas-artificiales/" TargetMode="External"/><Relationship Id="rId5" Type="http://schemas.openxmlformats.org/officeDocument/2006/relationships/hyperlink" Target="https://www.enterarse.com/20210215_0001-cada-vez-vivimos-mas-la-evolucion-de-la-esperanza-de-vida-en-el-mundo" TargetMode="External"/><Relationship Id="rId15" Type="http://schemas.openxmlformats.org/officeDocument/2006/relationships/image" Target="../media/image23.webp"/><Relationship Id="rId10" Type="http://schemas.openxmlformats.org/officeDocument/2006/relationships/image" Target="../media/image20.jpg"/><Relationship Id="rId4" Type="http://schemas.openxmlformats.org/officeDocument/2006/relationships/notesSlide" Target="../notesSlides/notesSlide6.xml"/><Relationship Id="rId9" Type="http://schemas.openxmlformats.org/officeDocument/2006/relationships/hyperlink" Target="https://www.lavanguardia.com/cultura/20201220/6136212/haendel-participativo-aleluya-mesias-caixa-mapping-basilica.html" TargetMode="External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hyperlink" Target="https://www.elconfidencial.com/tecnologia/2024-02-20/presentacion-sora-valoracion-openai_3833548/" TargetMode="External"/><Relationship Id="rId5" Type="http://schemas.openxmlformats.org/officeDocument/2006/relationships/hyperlink" Target="https://www.ambito.com/tecnologia/openai-creadora-chatgpt-es-valuada-us86000-millones-y-permite-empleados-vender-acciones-n5947583" TargetMode="External"/><Relationship Id="rId4" Type="http://schemas.openxmlformats.org/officeDocument/2006/relationships/hyperlink" Target="https://es.statista.com/estadisticas/1065726/pib-por-paises-america-latina-y-carib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hyperlink" Target="http://www.fgalindosoria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jpg"/><Relationship Id="rId5" Type="http://schemas.openxmlformats.org/officeDocument/2006/relationships/hyperlink" Target="https://www.youtube.com/@fgalindosoriafernandogalin9942" TargetMode="External"/><Relationship Id="rId4" Type="http://schemas.openxmlformats.org/officeDocument/2006/relationships/hyperlink" Target="https://www.facebook.com/fernando.galindosaoria.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estion.pe/blog/innovar-o-ser-cambiado/2023/02/chat-gpt-crece.html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creatividad.cloud/%E2%96%B7-organizacion-exponencial-y-el-proposito-transformador-masivo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www.10xu.com/blog/Empresas-Exponenciale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hitehouse.gov/presidential-actions/executive-order-maintaining-american-leadership-artificial-intelligence" TargetMode="External"/><Relationship Id="rId3" Type="http://schemas.openxmlformats.org/officeDocument/2006/relationships/hyperlink" Target="https://blog.growthinstitute.com/es/proposito-transformador-masivo-el-primer-atributo-de-tu-organizacion-exponencial-que-transformara-el-mundo" TargetMode="External"/><Relationship Id="rId7" Type="http://schemas.openxmlformats.org/officeDocument/2006/relationships/hyperlink" Target="https://www.youtube.com/watch?v=ed-cWW31Wl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jpg"/><Relationship Id="rId5" Type="http://schemas.openxmlformats.org/officeDocument/2006/relationships/hyperlink" Target="https://www.lavanguardia.com/ocio/viajes/20190916/47321210902/dormir-faro-espana.html" TargetMode="Externa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noticiasdelmundo.news/el-gigante-de-chips-informaticos-asml-hace-grandes-apuestas-por-un-futuro-diminuto/" TargetMode="External"/><Relationship Id="rId13" Type="http://schemas.openxmlformats.org/officeDocument/2006/relationships/image" Target="../media/image13.jpg"/><Relationship Id="rId3" Type="http://schemas.openxmlformats.org/officeDocument/2006/relationships/hyperlink" Target="https://www.neurotechnology.com/" TargetMode="External"/><Relationship Id="rId7" Type="http://schemas.openxmlformats.org/officeDocument/2006/relationships/hyperlink" Target="https://es.wikipedia.org/wiki/ASML" TargetMode="External"/><Relationship Id="rId12" Type="http://schemas.openxmlformats.org/officeDocument/2006/relationships/hyperlink" Target="https://es.wikipedia.org/wiki/Shenzhe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s.wikipedia.org/wiki/Veldhoven" TargetMode="External"/><Relationship Id="rId11" Type="http://schemas.openxmlformats.org/officeDocument/2006/relationships/image" Target="../media/image12.jpg"/><Relationship Id="rId5" Type="http://schemas.openxmlformats.org/officeDocument/2006/relationships/image" Target="../media/image10.png"/><Relationship Id="rId10" Type="http://schemas.openxmlformats.org/officeDocument/2006/relationships/image" Target="../media/image11.jpg"/><Relationship Id="rId4" Type="http://schemas.openxmlformats.org/officeDocument/2006/relationships/image" Target="../media/image9.jpg"/><Relationship Id="rId9" Type="http://schemas.openxmlformats.org/officeDocument/2006/relationships/hyperlink" Target="https://www.asml.com/en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0A884C-7C9D-ED1C-1DE8-BA1C44F1A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7034AD1-C77A-C5BD-AFE5-E4A8002A4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9B642B1-7B95-5257-85FF-00CF8C2E6BA6}"/>
              </a:ext>
            </a:extLst>
          </p:cNvPr>
          <p:cNvSpPr txBox="1"/>
          <p:nvPr/>
        </p:nvSpPr>
        <p:spPr>
          <a:xfrm>
            <a:off x="5881733" y="6334532"/>
            <a:ext cx="3173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Cd. de México,  202501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A2E5CEA-3FBF-01B0-4BA4-4B6F50AFB098}"/>
              </a:ext>
            </a:extLst>
          </p:cNvPr>
          <p:cNvSpPr txBox="1"/>
          <p:nvPr/>
        </p:nvSpPr>
        <p:spPr>
          <a:xfrm>
            <a:off x="-109959" y="5095423"/>
            <a:ext cx="920187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https://www.facebook.com/fernando.galindosaoria.9</a:t>
            </a:r>
            <a:endParaRPr kumimoji="0" lang="es-MX" sz="2400" b="1" i="1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1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100" b="1" i="1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https://www.youtube.com/@fgalindosoriafernandogalin9942</a:t>
            </a:r>
            <a:endParaRPr kumimoji="0" lang="es-MX" sz="2100" b="1" i="1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F620A6D2-5DC3-DF94-802F-2E8E48A95D1A}"/>
              </a:ext>
            </a:extLst>
          </p:cNvPr>
          <p:cNvGrpSpPr/>
          <p:nvPr/>
        </p:nvGrpSpPr>
        <p:grpSpPr>
          <a:xfrm>
            <a:off x="223284" y="842506"/>
            <a:ext cx="11937132" cy="2714754"/>
            <a:chOff x="2516203" y="364941"/>
            <a:chExt cx="9797602" cy="2653633"/>
          </a:xfrm>
        </p:grpSpPr>
        <p:sp>
          <p:nvSpPr>
            <p:cNvPr id="16" name="Diagrama de flujo: datos 15">
              <a:extLst>
                <a:ext uri="{FF2B5EF4-FFF2-40B4-BE49-F238E27FC236}">
                  <a16:creationId xmlns:a16="http://schemas.microsoft.com/office/drawing/2014/main" id="{979CF1F1-8B3D-ACBA-BC33-85EA55B6F68A}"/>
                </a:ext>
              </a:extLst>
            </p:cNvPr>
            <p:cNvSpPr/>
            <p:nvPr/>
          </p:nvSpPr>
          <p:spPr bwMode="auto">
            <a:xfrm>
              <a:off x="2638008" y="1709180"/>
              <a:ext cx="9675797" cy="1309394"/>
            </a:xfrm>
            <a:prstGeom prst="flowChartInputOutput">
              <a:avLst/>
            </a:prstGeom>
            <a:solidFill>
              <a:schemeClr val="bg1">
                <a:alpha val="34000"/>
              </a:schemeClr>
            </a:solidFill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Diagrama de flujo: datos 16">
              <a:extLst>
                <a:ext uri="{FF2B5EF4-FFF2-40B4-BE49-F238E27FC236}">
                  <a16:creationId xmlns:a16="http://schemas.microsoft.com/office/drawing/2014/main" id="{1AB840B7-B1C9-A973-B937-F7D50CEE4B14}"/>
                </a:ext>
              </a:extLst>
            </p:cNvPr>
            <p:cNvSpPr/>
            <p:nvPr/>
          </p:nvSpPr>
          <p:spPr bwMode="auto">
            <a:xfrm flipV="1">
              <a:off x="2516203" y="364941"/>
              <a:ext cx="9675797" cy="1309394"/>
            </a:xfrm>
            <a:prstGeom prst="flowChartInputOutput">
              <a:avLst/>
            </a:prstGeom>
            <a:solidFill>
              <a:schemeClr val="bg1">
                <a:alpha val="34000"/>
              </a:schemeClr>
            </a:solidFill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20C1330-AC42-D290-AD9C-0E17AC4CD0EB}"/>
                </a:ext>
              </a:extLst>
            </p:cNvPr>
            <p:cNvSpPr txBox="1"/>
            <p:nvPr/>
          </p:nvSpPr>
          <p:spPr>
            <a:xfrm>
              <a:off x="3338355" y="466059"/>
              <a:ext cx="8031491" cy="117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JhengHei" panose="020B0604030504040204" pitchFamily="34" charset="-120"/>
                  <a:cs typeface="+mn-cs"/>
                </a:rPr>
                <a:t>Algunas Estrategias de la IA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JhengHei" panose="020B0604030504040204" pitchFamily="34" charset="-120"/>
                  <a:cs typeface="+mn-cs"/>
                </a:rPr>
                <a:t> </a:t>
              </a:r>
              <a:r>
                <a:rPr kumimoji="0" lang="es-MX" sz="8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JhengHei" panose="020B0604030504040204" pitchFamily="34" charset="-120"/>
                  <a:cs typeface="+mn-cs"/>
                </a:rPr>
                <a:t>.</a:t>
              </a:r>
              <a:r>
                <a:rPr kumimoji="0" lang="es-MX" sz="36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Microsoft JhengHei" panose="020B0604030504040204" pitchFamily="34" charset="-120"/>
                  <a:cs typeface="+mn-cs"/>
                </a:rPr>
                <a:t> que Impactan a la Humanidad</a:t>
              </a: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573DA04A-3A09-A7CC-32C5-07D35C5804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92" y="4018207"/>
            <a:ext cx="3134924" cy="264908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E70DEA0C-63CD-8ADB-D8B6-A41676DC6547}"/>
              </a:ext>
            </a:extLst>
          </p:cNvPr>
          <p:cNvSpPr/>
          <p:nvPr/>
        </p:nvSpPr>
        <p:spPr>
          <a:xfrm>
            <a:off x="3325386" y="2278283"/>
            <a:ext cx="76403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600" b="1" i="1" spc="600" dirty="0">
                <a:solidFill>
                  <a:srgbClr val="FFFFFF"/>
                </a:solidFill>
                <a:ea typeface="Microsoft JhengHei" panose="020B0604030504040204" pitchFamily="34" charset="-120"/>
              </a:rPr>
              <a:t>Fernando Galindo Soria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1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.      </a:t>
            </a:r>
            <a:r>
              <a:rPr kumimoji="0" lang="es-MX" sz="2800" b="1" i="1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www.fgalindosoria.com</a:t>
            </a:r>
            <a:endParaRPr kumimoji="0" lang="es-MX" sz="2800" b="1" i="1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862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827F782-F5BC-ADF7-2A9A-E14E9E29F410}"/>
              </a:ext>
            </a:extLst>
          </p:cNvPr>
          <p:cNvSpPr txBox="1"/>
          <p:nvPr/>
        </p:nvSpPr>
        <p:spPr>
          <a:xfrm>
            <a:off x="-6646" y="1009575"/>
            <a:ext cx="12198646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Ayudar a solucionar los problemas críticos del Mundo y la Humanidad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262572-BA1C-0794-ACF2-F92E500D7CDA}"/>
              </a:ext>
            </a:extLst>
          </p:cNvPr>
          <p:cNvSpPr txBox="1"/>
          <p:nvPr/>
        </p:nvSpPr>
        <p:spPr>
          <a:xfrm>
            <a:off x="996826" y="2294146"/>
            <a:ext cx="4595899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Envejecimiento</a:t>
            </a:r>
            <a:r>
              <a:rPr lang="es-MX" sz="2800" b="1" i="1" dirty="0">
                <a:solidFill>
                  <a:srgbClr val="000000"/>
                </a:solidFill>
              </a:rPr>
              <a:t>, Alimentación, Agua, Energía, Medio </a:t>
            </a: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Ambiente, ….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2ED4702-37A8-2CEE-C68E-0F58C9CA01BC}"/>
              </a:ext>
            </a:extLst>
          </p:cNvPr>
          <p:cNvSpPr txBox="1"/>
          <p:nvPr/>
        </p:nvSpPr>
        <p:spPr>
          <a:xfrm>
            <a:off x="6472594" y="2283789"/>
            <a:ext cx="4472393" cy="138499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Integración de las culturas de la humanidad al concierto mundial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F1702EE-88C1-42F5-AD52-9B0A3D284CE5}"/>
              </a:ext>
            </a:extLst>
          </p:cNvPr>
          <p:cNvSpPr txBox="1"/>
          <p:nvPr/>
        </p:nvSpPr>
        <p:spPr>
          <a:xfrm>
            <a:off x="8540465" y="4009605"/>
            <a:ext cx="2404522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calidad de vida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7AFAB00-9E91-7196-470C-68D36B146CC9}"/>
              </a:ext>
            </a:extLst>
          </p:cNvPr>
          <p:cNvSpPr txBox="1"/>
          <p:nvPr/>
        </p:nvSpPr>
        <p:spPr>
          <a:xfrm>
            <a:off x="6797593" y="4009605"/>
            <a:ext cx="1176231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Salud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B46F48E-4137-8EFF-F52C-1D804391AC27}"/>
              </a:ext>
            </a:extLst>
          </p:cNvPr>
          <p:cNvSpPr txBox="1"/>
          <p:nvPr/>
        </p:nvSpPr>
        <p:spPr>
          <a:xfrm>
            <a:off x="996826" y="4009605"/>
            <a:ext cx="1520968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Trabajo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F7AC7F5-D9EC-795A-12A7-43FCD6A07A7A}"/>
              </a:ext>
            </a:extLst>
          </p:cNvPr>
          <p:cNvSpPr txBox="1"/>
          <p:nvPr/>
        </p:nvSpPr>
        <p:spPr>
          <a:xfrm>
            <a:off x="3383809" y="4009605"/>
            <a:ext cx="1862156" cy="52322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Educación </a:t>
            </a:r>
          </a:p>
        </p:txBody>
      </p:sp>
      <p:sp>
        <p:nvSpPr>
          <p:cNvPr id="2" name="Sol 1">
            <a:extLst>
              <a:ext uri="{FF2B5EF4-FFF2-40B4-BE49-F238E27FC236}">
                <a16:creationId xmlns:a16="http://schemas.microsoft.com/office/drawing/2014/main" id="{95C6CEE7-31F9-3ED2-3B4F-2529F74D7D2B}"/>
              </a:ext>
            </a:extLst>
          </p:cNvPr>
          <p:cNvSpPr/>
          <p:nvPr/>
        </p:nvSpPr>
        <p:spPr bwMode="auto">
          <a:xfrm>
            <a:off x="11595099" y="1428676"/>
            <a:ext cx="596900" cy="383004"/>
          </a:xfrm>
          <a:prstGeom prst="sun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9D86525-DBE7-B38B-13C2-AEA96AEAC6D1}"/>
              </a:ext>
            </a:extLst>
          </p:cNvPr>
          <p:cNvSpPr txBox="1"/>
          <p:nvPr/>
        </p:nvSpPr>
        <p:spPr>
          <a:xfrm>
            <a:off x="-6646" y="-21173"/>
            <a:ext cx="12198645" cy="95410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</a:rPr>
              <a:t>Algunas Líneas Estratégicas de la 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</a:rPr>
              <a:t> que Impactan a la Humanidad</a:t>
            </a:r>
          </a:p>
        </p:txBody>
      </p:sp>
    </p:spTree>
    <p:extLst>
      <p:ext uri="{BB962C8B-B14F-4D97-AF65-F5344CB8AC3E}">
        <p14:creationId xmlns:p14="http://schemas.microsoft.com/office/powerpoint/2010/main" val="285685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FC1305EF-2467-C8CF-796E-A0DE8B6B9499}"/>
              </a:ext>
            </a:extLst>
          </p:cNvPr>
          <p:cNvSpPr txBox="1"/>
          <p:nvPr/>
        </p:nvSpPr>
        <p:spPr>
          <a:xfrm>
            <a:off x="114299" y="3537293"/>
            <a:ext cx="59817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tecnología permitirá que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médico, abogado o propietario de una pequeña empresa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describa sus deseos,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la IA luego automatizará la generación de código y la optimización de tareas”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Peter H. Diamandis y Steve Brown </a:t>
            </a:r>
            <a:endParaRPr kumimoji="0" lang="es-MX" sz="2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72AF0FC-C412-636A-E71C-F07CC128DA29}"/>
              </a:ext>
            </a:extLst>
          </p:cNvPr>
          <p:cNvSpPr txBox="1"/>
          <p:nvPr/>
        </p:nvSpPr>
        <p:spPr>
          <a:xfrm>
            <a:off x="6842125" y="1772835"/>
            <a:ext cx="5108573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"LOS ROBOTS AVATARES Y LOS NUEVOS TRABAJOS“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Ademir </a:t>
            </a:r>
            <a:r>
              <a:rPr kumimoji="0" lang="es-MX" sz="2600" b="1" i="0" u="none" strike="noStrike" kern="100" cap="none" spc="0" normalizeH="0" baseline="0" noProof="0" dirty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Bermudez</a:t>
            </a: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es-MX" sz="2600" b="1" i="0" u="none" strike="noStrike" kern="100" cap="none" spc="0" normalizeH="0" baseline="0" noProof="0" dirty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EsRobotica</a:t>
            </a: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800" b="1" i="0" u="none" strike="noStrike" kern="1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es-MX" sz="2600" b="1" kern="100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Cómo serán los trabajos en los próximos años?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Controlar un robot de forma remota para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1-personas con limitaciones físicas.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2-personas al otro lado del mundo.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3-para evitar riesgos en zonas peligrosas."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https://www.facebook.com/photo.php?fbid=5951599028295926&amp;set=a.131963853592835&amp;type=3&amp;sfnsn=scwspwa&amp;mibextid=RUbZ1f</a:t>
            </a:r>
            <a:endParaRPr kumimoji="0" lang="es-MX" sz="800" b="1" i="0" u="none" strike="noStrike" kern="1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93CB0FA-BC2F-5577-5444-35CC5BF42DB2}"/>
              </a:ext>
            </a:extLst>
          </p:cNvPr>
          <p:cNvSpPr txBox="1"/>
          <p:nvPr/>
        </p:nvSpPr>
        <p:spPr>
          <a:xfrm>
            <a:off x="4431507" y="2480615"/>
            <a:ext cx="31003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5400" b="1" i="1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</a:rPr>
              <a:t>Trabajo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2C0C0FD1-9C8E-D12D-0407-48299C0A25BD}"/>
              </a:ext>
            </a:extLst>
          </p:cNvPr>
          <p:cNvGrpSpPr/>
          <p:nvPr/>
        </p:nvGrpSpPr>
        <p:grpSpPr>
          <a:xfrm>
            <a:off x="241299" y="1391075"/>
            <a:ext cx="3886201" cy="2179079"/>
            <a:chOff x="266699" y="0"/>
            <a:chExt cx="4087622" cy="2401021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2FAA8180-C387-546B-3F3D-721BCA1DB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2" y="0"/>
              <a:ext cx="4087619" cy="2043810"/>
            </a:xfrm>
            <a:prstGeom prst="rect">
              <a:avLst/>
            </a:prstGeom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B11A8F4-4754-0011-C66C-C6E3693B123C}"/>
                </a:ext>
              </a:extLst>
            </p:cNvPr>
            <p:cNvSpPr txBox="1"/>
            <p:nvPr/>
          </p:nvSpPr>
          <p:spPr>
            <a:xfrm>
              <a:off x="266699" y="1989709"/>
              <a:ext cx="2858661" cy="4113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Créditos: Dr. Rubens </a:t>
              </a:r>
              <a:r>
                <a:rPr kumimoji="0" lang="es-MX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Perez</a:t>
              </a:r>
              <a:endPara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37022FEE-1A7D-25C1-F590-F9F7504C1D2B}"/>
              </a:ext>
            </a:extLst>
          </p:cNvPr>
          <p:cNvSpPr/>
          <p:nvPr/>
        </p:nvSpPr>
        <p:spPr>
          <a:xfrm>
            <a:off x="0" y="-29522"/>
            <a:ext cx="12191999" cy="155427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 tecnología no quita empleos,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 qué quita empleo es la mala administración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qué no crea las condiciones para que las personas y la sociedad integre los cambios y los aprovechen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8BDDDEB-C013-B991-DCC3-84BD56D5A8EB}"/>
              </a:ext>
            </a:extLst>
          </p:cNvPr>
          <p:cNvSpPr txBox="1"/>
          <p:nvPr/>
        </p:nvSpPr>
        <p:spPr>
          <a:xfrm>
            <a:off x="2642790" y="1537489"/>
            <a:ext cx="1484710" cy="89255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Nómadas Digitales</a:t>
            </a:r>
            <a:endParaRPr lang="es-MX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05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CE337528-D48B-4AA8-F15C-0C1DDA99C5CA}"/>
              </a:ext>
            </a:extLst>
          </p:cNvPr>
          <p:cNvSpPr txBox="1"/>
          <p:nvPr/>
        </p:nvSpPr>
        <p:spPr>
          <a:xfrm>
            <a:off x="-43418" y="4680910"/>
            <a:ext cx="934946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ES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Organizaciones académicas, </a:t>
            </a:r>
            <a:r>
              <a:rPr lang="es-ES" altLang="es-MX" sz="2800" b="1" i="1" dirty="0">
                <a:solidFill>
                  <a:srgbClr val="FFFFFF"/>
                </a:solidFill>
                <a:cs typeface="Times New Roman" panose="02020603050405020304" pitchFamily="18" charset="0"/>
              </a:rPr>
              <a:t>desde preescolar hasta postgrado, </a:t>
            </a:r>
            <a:r>
              <a:rPr kumimoji="0" lang="es-ES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donde </a:t>
            </a:r>
            <a:r>
              <a:rPr kumimoji="0" lang="es-MX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todos </a:t>
            </a:r>
            <a:r>
              <a:rPr kumimoji="0" lang="es-ES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</a:rPr>
              <a:t>sus espacios académicos son por investigación</a:t>
            </a:r>
            <a:endParaRPr kumimoji="0" lang="es-MX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2553D2A-B428-9289-818E-A69365451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9" y="-106882"/>
            <a:ext cx="7699581" cy="619110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s-MX" altLang="es-MX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se busca en la gente actualmente?</a:t>
            </a:r>
            <a:endParaRPr lang="es-ES" altLang="es-MX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353726B-7CFB-BAF6-BA9C-625EBA74A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6422"/>
            <a:ext cx="2081165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sz="33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3429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6858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0287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371600" algn="r" rtl="0" fontAlgn="base">
              <a:spcBef>
                <a:spcPct val="0"/>
              </a:spcBef>
              <a:spcAft>
                <a:spcPct val="0"/>
              </a:spcAft>
              <a:defRPr sz="3300" i="1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s-MX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y Facebook</a:t>
            </a:r>
            <a:r>
              <a:rPr lang="es-MX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  <a:endParaRPr lang="es-MX" sz="2600" b="1" dirty="0">
              <a:solidFill>
                <a:srgbClr val="FFFF00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B8C6DBA-5CED-8F54-D836-8272B76D42DF}"/>
              </a:ext>
            </a:extLst>
          </p:cNvPr>
          <p:cNvSpPr/>
          <p:nvPr/>
        </p:nvSpPr>
        <p:spPr>
          <a:xfrm>
            <a:off x="1841466" y="592516"/>
            <a:ext cx="7144502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Creatividad</a:t>
            </a:r>
            <a:endParaRPr kumimoji="0" lang="es-MX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Capacidad de aprendizaje permanente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CDE7751-5C23-1B77-D38B-8E493F11EC2E}"/>
              </a:ext>
            </a:extLst>
          </p:cNvPr>
          <p:cNvSpPr/>
          <p:nvPr/>
        </p:nvSpPr>
        <p:spPr>
          <a:xfrm>
            <a:off x="110919" y="1606833"/>
            <a:ext cx="6197530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600" b="1" dirty="0">
                <a:solidFill>
                  <a:schemeClr val="accent5">
                    <a:lumMod val="75000"/>
                  </a:schemeClr>
                </a:solidFill>
              </a:rPr>
              <a:t>¿Qué tienen que hacer... ?</a:t>
            </a:r>
          </a:p>
          <a:p>
            <a:r>
              <a:rPr lang="es-MX" sz="2600" b="1" dirty="0">
                <a:solidFill>
                  <a:srgbClr val="66FFFF"/>
                </a:solidFill>
              </a:rPr>
              <a:t>Estudiantes, Instituciones, organizaciones.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0C64219-CD97-5D1D-0083-56338E50E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816" y="1197275"/>
            <a:ext cx="3166218" cy="190654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F3ABF36-F22C-BE86-435F-F88AA4150997}"/>
              </a:ext>
            </a:extLst>
          </p:cNvPr>
          <p:cNvSpPr txBox="1"/>
          <p:nvPr/>
        </p:nvSpPr>
        <p:spPr>
          <a:xfrm>
            <a:off x="8242300" y="-74258"/>
            <a:ext cx="3909887" cy="116955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5 sectores laborales que tendrán una elevada demanda en el futuro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según el </a:t>
            </a: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Foro Económico Mundial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Laura </a:t>
            </a:r>
            <a:r>
              <a:rPr kumimoji="0" lang="es-MX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Garcia</a:t>
            </a: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BBC News Mundo, 5 sept 2024   </a:t>
            </a: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https://www.youtube.com/watch?v=9X9l6bLGLXk</a:t>
            </a:r>
            <a:endParaRPr kumimoji="0" lang="es-MX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0DEF974-B379-1AE5-8C7B-D130B44B6E15}"/>
              </a:ext>
            </a:extLst>
          </p:cNvPr>
          <p:cNvSpPr txBox="1"/>
          <p:nvPr/>
        </p:nvSpPr>
        <p:spPr>
          <a:xfrm>
            <a:off x="9463322" y="3185612"/>
            <a:ext cx="2453879" cy="2031325"/>
          </a:xfrm>
          <a:prstGeom prst="rect">
            <a:avLst/>
          </a:prstGeom>
          <a:solidFill>
            <a:srgbClr val="6600FF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Taller de inteligencia Artificial para periodistas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Esfera Noticias, 11 oct 2023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5"/>
              </a:rPr>
              <a:t>https://www.youtube.com/watch?v=Y6AaDjrFGUY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E9181AE-C9A3-0693-92C8-49181527C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7100" y="5250089"/>
            <a:ext cx="1644664" cy="111348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987E2A9-1B23-D484-D7D7-44B3D6AF4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4214" y="5250089"/>
            <a:ext cx="1833815" cy="98101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F6E8CBE-7B6D-95EE-6EDE-43E31259B22E}"/>
              </a:ext>
            </a:extLst>
          </p:cNvPr>
          <p:cNvSpPr txBox="1"/>
          <p:nvPr/>
        </p:nvSpPr>
        <p:spPr>
          <a:xfrm>
            <a:off x="8462543" y="6231100"/>
            <a:ext cx="37294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Los Neo reporteros, Esfera Noticias   5 dic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8"/>
              </a:rPr>
              <a:t>https://www.youtube.com/live/vaZH14PJ9ic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D35304D-0CD8-B8BE-CCE7-43A9522FDEDB}"/>
              </a:ext>
            </a:extLst>
          </p:cNvPr>
          <p:cNvSpPr txBox="1"/>
          <p:nvPr/>
        </p:nvSpPr>
        <p:spPr>
          <a:xfrm>
            <a:off x="-14943" y="2692007"/>
            <a:ext cx="8792043" cy="646331"/>
          </a:xfrm>
          <a:prstGeom prst="rect">
            <a:avLst/>
          </a:prstGeom>
          <a:solidFill>
            <a:srgbClr val="00B0F0">
              <a:alpha val="7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1" u="none" strike="noStrike" kern="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Transformación Disruptiva de 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1C694B-4E80-5741-78EC-2CC8C3D0CC8D}"/>
              </a:ext>
            </a:extLst>
          </p:cNvPr>
          <p:cNvSpPr txBox="1"/>
          <p:nvPr/>
        </p:nvSpPr>
        <p:spPr>
          <a:xfrm>
            <a:off x="6143276" y="2665754"/>
            <a:ext cx="325583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800" b="1" i="1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/>
                <a:ea typeface="+mn-ea"/>
                <a:cs typeface="+mn-cs"/>
              </a:rPr>
              <a:t>Educación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DFA6C4A-259E-441D-8984-0D13D711F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1" y="3808236"/>
            <a:ext cx="9349461" cy="523220"/>
          </a:xfrm>
          <a:prstGeom prst="rect">
            <a:avLst/>
          </a:prstGeom>
          <a:solidFill>
            <a:srgbClr val="19FF8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Regresar a una educación basada en </a:t>
            </a: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Creatividad Critica</a:t>
            </a:r>
          </a:p>
        </p:txBody>
      </p:sp>
    </p:spTree>
    <p:extLst>
      <p:ext uri="{BB962C8B-B14F-4D97-AF65-F5344CB8AC3E}">
        <p14:creationId xmlns:p14="http://schemas.microsoft.com/office/powerpoint/2010/main" val="668459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00FF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2CEC2B53-7BB1-DC86-CCEA-8A61F500B335}"/>
              </a:ext>
            </a:extLst>
          </p:cNvPr>
          <p:cNvSpPr txBox="1"/>
          <p:nvPr/>
        </p:nvSpPr>
        <p:spPr>
          <a:xfrm>
            <a:off x="10493103" y="1852836"/>
            <a:ext cx="1728191" cy="252376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¿Cada vez vivimos más? La evolución de la esperanza de vida en el mundo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Por: Enterarse, Equipo de Investigación, 2021/02/15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https://www.enterarse.com/20210215_0001-cada-vez-vivimos-mas-la-evolucion-de-la-esperanza-de-vida-en-el-mundo</a:t>
            </a:r>
            <a:endParaRPr kumimoji="0" lang="es-MX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CC0334-2F46-E0B2-C0D4-E88DE3369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49" y="1697047"/>
            <a:ext cx="3971410" cy="2835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D7C9373-2974-7205-634F-7D65714183BD}"/>
              </a:ext>
            </a:extLst>
          </p:cNvPr>
          <p:cNvSpPr txBox="1"/>
          <p:nvPr/>
        </p:nvSpPr>
        <p:spPr>
          <a:xfrm>
            <a:off x="3301723" y="4176964"/>
            <a:ext cx="30419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7"/>
              </a:rPr>
              <a:t>https://youtu.be/NXFhkmyVRgM?si=gf7e51CpRdlt3ptd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F794C1F-7890-5A54-6FEC-8B1E8E7D9D12}"/>
              </a:ext>
            </a:extLst>
          </p:cNvPr>
          <p:cNvSpPr txBox="1"/>
          <p:nvPr/>
        </p:nvSpPr>
        <p:spPr>
          <a:xfrm>
            <a:off x="3315026" y="4550226"/>
            <a:ext cx="28631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 Caixa lanza un 'Aleluya' virtual con 350 cantores proyectándose sobre Santa </a:t>
            </a:r>
            <a:r>
              <a:rPr kumimoji="0" lang="es-MX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Maria</a:t>
            </a: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del Mar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Maricel Chavarría, Barcelona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 Vanguardia 20/12/2020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26056CE-14B9-14BE-876E-2F1E9CFA6F0F}"/>
              </a:ext>
            </a:extLst>
          </p:cNvPr>
          <p:cNvSpPr txBox="1"/>
          <p:nvPr/>
        </p:nvSpPr>
        <p:spPr>
          <a:xfrm>
            <a:off x="3210469" y="6173680"/>
            <a:ext cx="2997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8"/>
              </a:rPr>
              <a:t>https://www.lavanguardia.com/cultura/20201220/6136212/haendel-participativo-aleluya-mesias-caixa-mapping-basilica</a:t>
            </a: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9"/>
              </a:rPr>
              <a:t>.html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036CE90-BA84-F453-B4E0-0D5EAA3AFBBB}"/>
              </a:ext>
            </a:extLst>
          </p:cNvPr>
          <p:cNvSpPr/>
          <p:nvPr/>
        </p:nvSpPr>
        <p:spPr bwMode="auto">
          <a:xfrm>
            <a:off x="-199920" y="1722248"/>
            <a:ext cx="3684152" cy="5320960"/>
          </a:xfrm>
          <a:prstGeom prst="rect">
            <a:avLst/>
          </a:prstGeom>
          <a:solidFill>
            <a:srgbClr val="6600FF">
              <a:alpha val="50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400" b="0" i="1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501458E-CC96-47F9-F813-B356E1D4A7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5" y="2996816"/>
            <a:ext cx="3066087" cy="151568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B186D607-9EDB-18B0-A80C-7D5770AEA6EE}"/>
              </a:ext>
            </a:extLst>
          </p:cNvPr>
          <p:cNvSpPr txBox="1"/>
          <p:nvPr/>
        </p:nvSpPr>
        <p:spPr>
          <a:xfrm>
            <a:off x="-273466" y="4419591"/>
            <a:ext cx="3386392" cy="44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11"/>
              </a:rPr>
              <a:t>https://www.cambio16.com/en-la-universidad-de-chicago-lograron-disenar-proteinas-artificiales/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031AE2C5-DC2C-87FE-DE2E-C863BDB838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7" y="4918553"/>
            <a:ext cx="3038524" cy="152590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BDC5638F-4672-CF2F-18BB-9A40BAC75FEE}"/>
              </a:ext>
            </a:extLst>
          </p:cNvPr>
          <p:cNvSpPr txBox="1"/>
          <p:nvPr/>
        </p:nvSpPr>
        <p:spPr>
          <a:xfrm>
            <a:off x="0" y="1740291"/>
            <a:ext cx="3066087" cy="1200329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Bioquímica y Biotecnología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Diseño de Proteínas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DA51F73-783B-14D8-52A3-67A448A58A1E}"/>
              </a:ext>
            </a:extLst>
          </p:cNvPr>
          <p:cNvSpPr txBox="1"/>
          <p:nvPr/>
        </p:nvSpPr>
        <p:spPr>
          <a:xfrm>
            <a:off x="-149209" y="6227633"/>
            <a:ext cx="333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Laboratorio de Biotecnología y Diseño de Proteínas - PROTECH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9DC0F93-C5DE-2148-F9DC-E59BAEEA177D}"/>
              </a:ext>
            </a:extLst>
          </p:cNvPr>
          <p:cNvSpPr txBox="1"/>
          <p:nvPr/>
        </p:nvSpPr>
        <p:spPr>
          <a:xfrm>
            <a:off x="109954" y="6620458"/>
            <a:ext cx="314804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13"/>
              </a:rPr>
              <a:t>https://www.protechlab.cl/index.html</a:t>
            </a:r>
            <a:endParaRPr kumimoji="0" lang="es-MX" sz="14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0EEC9B-78E3-30D4-68C1-8B950910AD6D}"/>
              </a:ext>
            </a:extLst>
          </p:cNvPr>
          <p:cNvSpPr txBox="1"/>
          <p:nvPr/>
        </p:nvSpPr>
        <p:spPr>
          <a:xfrm>
            <a:off x="3112926" y="1776159"/>
            <a:ext cx="3341751" cy="769441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200" b="1" dirty="0">
                <a:solidFill>
                  <a:schemeClr val="bg1"/>
                </a:solidFill>
              </a:rPr>
              <a:t>Nuevos pinceles e instrumentos para el Arte</a:t>
            </a:r>
          </a:p>
        </p:txBody>
      </p:sp>
      <p:pic>
        <p:nvPicPr>
          <p:cNvPr id="6" name="Video de WhatsApp 2024-01-12 a las 04.06.13_6b36a28f">
            <a:hlinkClick r:id="" action="ppaction://media"/>
            <a:extLst>
              <a:ext uri="{FF2B5EF4-FFF2-40B4-BE49-F238E27FC236}">
                <a16:creationId xmlns:a16="http://schemas.microsoft.com/office/drawing/2014/main" id="{23E1A393-8CB3-EE85-A461-86F40406B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57347" y="2618805"/>
            <a:ext cx="2866527" cy="1648253"/>
          </a:xfrm>
          <a:prstGeom prst="rect">
            <a:avLst/>
          </a:prstGeom>
        </p:spPr>
      </p:pic>
      <p:sp>
        <p:nvSpPr>
          <p:cNvPr id="35" name="Sol 34">
            <a:extLst>
              <a:ext uri="{FF2B5EF4-FFF2-40B4-BE49-F238E27FC236}">
                <a16:creationId xmlns:a16="http://schemas.microsoft.com/office/drawing/2014/main" id="{CEB6B1FD-4981-5CCB-274C-A00D734C795A}"/>
              </a:ext>
            </a:extLst>
          </p:cNvPr>
          <p:cNvSpPr/>
          <p:nvPr/>
        </p:nvSpPr>
        <p:spPr bwMode="auto">
          <a:xfrm>
            <a:off x="11568819" y="316160"/>
            <a:ext cx="596900" cy="383004"/>
          </a:xfrm>
          <a:prstGeom prst="sun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0017791-DF41-43A6-047B-78167CCA5AFE}"/>
              </a:ext>
            </a:extLst>
          </p:cNvPr>
          <p:cNvSpPr txBox="1"/>
          <p:nvPr/>
        </p:nvSpPr>
        <p:spPr>
          <a:xfrm>
            <a:off x="-7567" y="806396"/>
            <a:ext cx="12198645" cy="104644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MX" sz="3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Mejorar la Calidad de Vida de la Humanidad</a:t>
            </a:r>
            <a:r>
              <a:rPr kumimoji="0" lang="es-MX" sz="3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  <a:r>
              <a:rPr lang="es-ES" sz="2800" b="1" dirty="0">
                <a:solidFill>
                  <a:srgbClr val="FFFFFF"/>
                </a:solidFill>
              </a:rPr>
              <a:t>Humanidades, 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Ciencia/ Tecnología, Entretenimiento, Cuidado, Mantenimiento, Limpieza 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0140180-9C79-452F-9ECA-0BC53B73F66E}"/>
              </a:ext>
            </a:extLst>
          </p:cNvPr>
          <p:cNvSpPr txBox="1"/>
          <p:nvPr/>
        </p:nvSpPr>
        <p:spPr>
          <a:xfrm>
            <a:off x="-7566" y="-20224"/>
            <a:ext cx="12198645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i="1" spc="600" dirty="0">
                <a:solidFill>
                  <a:schemeClr val="bg1"/>
                </a:solidFill>
                <a:latin typeface="Arial Black" panose="020B0A04020102020204" pitchFamily="34" charset="0"/>
                <a:ea typeface="Microsoft JhengHei" panose="020B0604030504040204" pitchFamily="34" charset="-120"/>
              </a:rPr>
              <a:t>Algunas Líneas Estratégicas de la 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i="1" spc="600" dirty="0">
                <a:solidFill>
                  <a:schemeClr val="bg1"/>
                </a:solidFill>
                <a:latin typeface="Arial Black" panose="020B0A04020102020204" pitchFamily="34" charset="0"/>
                <a:ea typeface="Microsoft JhengHei" panose="020B0604030504040204" pitchFamily="34" charset="-120"/>
              </a:rPr>
              <a:t>que Impactan a la Humanidad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20BB449F-0B7E-A15F-7C5B-7D1EFEED0F37}"/>
              </a:ext>
            </a:extLst>
          </p:cNvPr>
          <p:cNvGrpSpPr/>
          <p:nvPr/>
        </p:nvGrpSpPr>
        <p:grpSpPr>
          <a:xfrm>
            <a:off x="7224972" y="4274000"/>
            <a:ext cx="4389996" cy="2549288"/>
            <a:chOff x="6808951" y="4335622"/>
            <a:chExt cx="4389996" cy="2549288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C33EC03E-D76A-3941-D9F9-2F54343C3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951" y="4398979"/>
              <a:ext cx="4340701" cy="2441644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A95AC34-8F8C-5071-3BBA-7B61408E928C}"/>
                </a:ext>
              </a:extLst>
            </p:cNvPr>
            <p:cNvSpPr txBox="1"/>
            <p:nvPr/>
          </p:nvSpPr>
          <p:spPr>
            <a:xfrm>
              <a:off x="9183455" y="4335622"/>
              <a:ext cx="1966197" cy="1754326"/>
            </a:xfrm>
            <a:prstGeom prst="rect">
              <a:avLst/>
            </a:prstGeom>
            <a:solidFill>
              <a:srgbClr val="FFFFFF">
                <a:alpha val="32000"/>
              </a:srgb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s-MX" b="1" dirty="0">
                  <a:solidFill>
                    <a:schemeClr val="bg1"/>
                  </a:solidFill>
                </a:rPr>
                <a:t>Japón impulsa su tecnología robótica para ayudar a las personas mayores.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70CE44C-4DC5-031D-2C92-2211C7D27478}"/>
                </a:ext>
              </a:extLst>
            </p:cNvPr>
            <p:cNvSpPr txBox="1"/>
            <p:nvPr/>
          </p:nvSpPr>
          <p:spPr>
            <a:xfrm>
              <a:off x="6808951" y="6530967"/>
              <a:ext cx="4389996" cy="353943"/>
            </a:xfrm>
            <a:prstGeom prst="rect">
              <a:avLst/>
            </a:prstGeom>
            <a:solidFill>
              <a:srgbClr val="FFFFFF">
                <a:alpha val="51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s-MX" sz="1700" dirty="0">
                  <a:solidFill>
                    <a:schemeClr val="accent6">
                      <a:lumMod val="75000"/>
                    </a:schemeClr>
                  </a:solidFill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https://www.bbc.com/mundo/vert-fut-51314016</a:t>
              </a:r>
              <a:endParaRPr lang="es-MX" sz="17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91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7E0E75D-EDCA-2704-A294-6A4837180CB4}"/>
              </a:ext>
            </a:extLst>
          </p:cNvPr>
          <p:cNvSpPr txBox="1"/>
          <p:nvPr/>
        </p:nvSpPr>
        <p:spPr>
          <a:xfrm>
            <a:off x="920" y="-47095"/>
            <a:ext cx="12198645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i="1" spc="600" dirty="0">
                <a:solidFill>
                  <a:schemeClr val="bg1"/>
                </a:solidFill>
                <a:latin typeface="Arial Black" panose="020B0A04020102020204" pitchFamily="34" charset="0"/>
                <a:ea typeface="Microsoft JhengHei" panose="020B0604030504040204" pitchFamily="34" charset="-120"/>
              </a:rPr>
              <a:t>Algunas Líneas Estratégicas de la 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400" b="1" i="1" spc="600" dirty="0">
                <a:solidFill>
                  <a:schemeClr val="bg1"/>
                </a:solidFill>
                <a:latin typeface="Arial Black" panose="020B0A04020102020204" pitchFamily="34" charset="0"/>
                <a:ea typeface="Microsoft JhengHei" panose="020B0604030504040204" pitchFamily="34" charset="-120"/>
              </a:rPr>
              <a:t>que Impactan a la Humanidad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012968A-B440-E2CA-2FCC-D293556F47F0}"/>
              </a:ext>
            </a:extLst>
          </p:cNvPr>
          <p:cNvSpPr txBox="1"/>
          <p:nvPr/>
        </p:nvSpPr>
        <p:spPr>
          <a:xfrm>
            <a:off x="921" y="746069"/>
            <a:ext cx="6292008" cy="1815882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Desarrollar nuestras propias investigaciones e industrias y productos con presencia internacional,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Es Cuestión de Soberanía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4230AE5-0A53-8A2F-E8CE-E623A2E71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928" y="821527"/>
            <a:ext cx="5843707" cy="58692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1738C9C-9298-877B-ED5A-1A51378D0D1F}"/>
              </a:ext>
            </a:extLst>
          </p:cNvPr>
          <p:cNvSpPr txBox="1"/>
          <p:nvPr/>
        </p:nvSpPr>
        <p:spPr>
          <a:xfrm>
            <a:off x="10160268" y="1909779"/>
            <a:ext cx="1822626" cy="267765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Producto interno bruto en América Latina y el Caribe en 2023, por país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(en miles de millones de dólares estadounidenses)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https://es.statista.com/estadisticas/1065726/pib-por-paises-america-latina-y-caribe/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3EDE7FE-21DD-ED34-D0E1-91F38F9D5EAA}"/>
              </a:ext>
            </a:extLst>
          </p:cNvPr>
          <p:cNvSpPr txBox="1"/>
          <p:nvPr/>
        </p:nvSpPr>
        <p:spPr>
          <a:xfrm>
            <a:off x="52303" y="5180830"/>
            <a:ext cx="5424892" cy="1569660"/>
          </a:xfrm>
          <a:prstGeom prst="rect">
            <a:avLst/>
          </a:prstGeom>
          <a:solidFill>
            <a:srgbClr val="19FF8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“</a:t>
            </a:r>
            <a:r>
              <a:rPr kumimoji="0" lang="es-MX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OpenAI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creadora de </a:t>
            </a:r>
            <a:r>
              <a:rPr kumimoji="0" lang="es-MX" sz="2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ChatGPT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es valuada en u$s86.000 millones”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Ámbito,17 de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febrero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https://www.ambito.com/tecnologia/openai-creadora-chatgpt-es-valuada-us86000-millones-y-permite-empleados-vender-acciones-n5947583</a:t>
            </a:r>
            <a:endParaRPr kumimoji="0" lang="es-MX" sz="1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647EAAB-3166-CB8A-770F-F48A8EA49623}"/>
              </a:ext>
            </a:extLst>
          </p:cNvPr>
          <p:cNvSpPr txBox="1"/>
          <p:nvPr/>
        </p:nvSpPr>
        <p:spPr>
          <a:xfrm>
            <a:off x="52303" y="3892345"/>
            <a:ext cx="5507946" cy="135421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“En 2023, ..valoraron </a:t>
            </a:r>
            <a:r>
              <a:rPr kumimoji="0" lang="es-MX" sz="2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OpenAI</a:t>
            </a: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 en 29.000 millones de dólares. </a:t>
            </a: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Tras la presentación de Sora, ¿cuánto vale </a:t>
            </a:r>
            <a:r>
              <a:rPr kumimoji="0" lang="es-MX" sz="1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OpenAI</a:t>
            </a: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? El New York Times lo desvela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R. Badillo, EL Confidencial, 20/02/2024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6"/>
              </a:rPr>
              <a:t>https://www.elconfidencial.com/tecnologia/2024-02-20/presentacion-sora-valoracion-openai_3833548/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62D7375-D650-A42C-15FF-70B5298AB1B5}"/>
              </a:ext>
            </a:extLst>
          </p:cNvPr>
          <p:cNvSpPr txBox="1"/>
          <p:nvPr/>
        </p:nvSpPr>
        <p:spPr>
          <a:xfrm>
            <a:off x="52303" y="2780872"/>
            <a:ext cx="3809702" cy="8925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 Desarrollo Industrial en IA es un Gran negocio</a:t>
            </a:r>
            <a:endParaRPr kumimoji="0" lang="es-MX" sz="2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B80ADAF-9CF1-B476-7351-BE982192F9C5}"/>
              </a:ext>
            </a:extLst>
          </p:cNvPr>
          <p:cNvSpPr txBox="1"/>
          <p:nvPr/>
        </p:nvSpPr>
        <p:spPr>
          <a:xfrm>
            <a:off x="8681054" y="4962900"/>
            <a:ext cx="3455581" cy="156966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 33 países de América Latina y el Caribe, solo 10 tienen un PIB superior  a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OpenaAI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DE7F41-F219-3636-8F0F-34B298F02CF4}"/>
              </a:ext>
            </a:extLst>
          </p:cNvPr>
          <p:cNvSpPr txBox="1"/>
          <p:nvPr/>
        </p:nvSpPr>
        <p:spPr>
          <a:xfrm>
            <a:off x="5162776" y="2848290"/>
            <a:ext cx="1822626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OpenAI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u$s86.000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ol 3">
            <a:extLst>
              <a:ext uri="{FF2B5EF4-FFF2-40B4-BE49-F238E27FC236}">
                <a16:creationId xmlns:a16="http://schemas.microsoft.com/office/drawing/2014/main" id="{364D7DAE-8323-77AF-B89A-E9AAD10AD61F}"/>
              </a:ext>
            </a:extLst>
          </p:cNvPr>
          <p:cNvSpPr/>
          <p:nvPr/>
        </p:nvSpPr>
        <p:spPr bwMode="auto">
          <a:xfrm>
            <a:off x="11539735" y="325440"/>
            <a:ext cx="596900" cy="383004"/>
          </a:xfrm>
          <a:prstGeom prst="sun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996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11996A8-7D3D-0C6C-7964-1F680479A499}"/>
              </a:ext>
            </a:extLst>
          </p:cNvPr>
          <p:cNvSpPr txBox="1"/>
          <p:nvPr/>
        </p:nvSpPr>
        <p:spPr>
          <a:xfrm>
            <a:off x="7947699" y="669979"/>
            <a:ext cx="2748168" cy="1292662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Uso y aplicación de  las herramientas</a:t>
            </a:r>
            <a:endParaRPr kumimoji="0" lang="es-ES" sz="2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675267" name="Rectangle 3">
            <a:extLst>
              <a:ext uri="{FF2B5EF4-FFF2-40B4-BE49-F238E27FC236}">
                <a16:creationId xmlns:a16="http://schemas.microsoft.com/office/drawing/2014/main" id="{AF1FD087-C02D-3203-2A0A-90469E20B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878" y="346808"/>
            <a:ext cx="7937499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1.- Servicios, sistemas, aplicaciones, consultorías,...</a:t>
            </a:r>
            <a:endParaRPr kumimoji="0" lang="es-MX" sz="4000" b="0" i="1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Inversión</a:t>
            </a:r>
            <a:r>
              <a:rPr kumimoji="0" lang="es-MX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s-ES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1 -&gt; </a:t>
            </a:r>
            <a:r>
              <a:rPr kumimoji="0" lang="es-MX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Ganancia </a:t>
            </a:r>
            <a:r>
              <a:rPr kumimoji="0" lang="es-ES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a 100</a:t>
            </a:r>
            <a:endParaRPr kumimoji="0" lang="es-ES" altLang="es-MX" sz="2800" b="1" i="1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Sistema desarrollado en 6 meses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Inversión de  120 000  Se vende en  600 000</a:t>
            </a:r>
          </a:p>
        </p:txBody>
      </p:sp>
      <p:sp>
        <p:nvSpPr>
          <p:cNvPr id="22535" name="Rectangle 12">
            <a:extLst>
              <a:ext uri="{FF2B5EF4-FFF2-40B4-BE49-F238E27FC236}">
                <a16:creationId xmlns:a16="http://schemas.microsoft.com/office/drawing/2014/main" id="{0D01A7A8-278D-312A-E297-720AF9D4B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635" y="0"/>
            <a:ext cx="27061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MX" sz="32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Cuatro Niveles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687661C2-BCB4-8EBC-B2DE-3B975EAEAD40}"/>
              </a:ext>
            </a:extLst>
          </p:cNvPr>
          <p:cNvGrpSpPr/>
          <p:nvPr/>
        </p:nvGrpSpPr>
        <p:grpSpPr>
          <a:xfrm>
            <a:off x="44522" y="2010688"/>
            <a:ext cx="12102956" cy="4800205"/>
            <a:chOff x="152401" y="-481409"/>
            <a:chExt cx="12102956" cy="4800205"/>
          </a:xfrm>
        </p:grpSpPr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3B9C04A-6116-2164-9B6E-87A3DAB7393B}"/>
                </a:ext>
              </a:extLst>
            </p:cNvPr>
            <p:cNvSpPr/>
            <p:nvPr/>
          </p:nvSpPr>
          <p:spPr>
            <a:xfrm>
              <a:off x="152401" y="-481409"/>
              <a:ext cx="12102956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2.- Productos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                </a:t>
              </a: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Inversión </a:t>
              </a: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1 -&gt; </a:t>
              </a: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Ganancia </a:t>
              </a: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100 a 1000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      10 copias  a  70 000 por copia =       700 000   </a:t>
              </a:r>
              <a:endParaRPr kumimoji="0" lang="es-MX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     100 copias a  10 000 por copia  =   1 000 000   </a:t>
              </a:r>
              <a:endParaRPr kumimoji="0" lang="es-MX" alt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  1 000 copias  a     3 000 por copia =   3 000 000</a:t>
              </a:r>
              <a:endParaRPr kumimoji="0" lang="es-ES" altLang="es-MX" sz="36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CC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    10 000 copias  a     1 000 por copia = 10 000 000</a:t>
              </a:r>
              <a:endParaRPr kumimoji="0" lang="es-ES" altLang="es-MX" sz="3200" b="1" i="1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3.- Plataformas</a:t>
              </a:r>
              <a:endParaRPr kumimoji="0" lang="es-MX" sz="32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0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              </a:t>
              </a: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Inversión </a:t>
              </a: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1 -&gt; </a:t>
              </a: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Ganancia </a:t>
              </a: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1000 a 10000</a:t>
              </a:r>
              <a:endParaRPr kumimoji="0" lang="es-ES" altLang="es-MX" sz="32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4.-Base</a:t>
              </a:r>
              <a:endPara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CC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              </a:t>
              </a: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Inversión </a:t>
              </a: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1 -&gt; </a:t>
              </a:r>
              <a:r>
                <a:rPr kumimoji="0" 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Ganancia </a:t>
              </a:r>
              <a:r>
                <a:rPr kumimoji="0" lang="es-ES" altLang="es-MX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19FF8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10000 a    ....</a:t>
              </a:r>
            </a:p>
          </p:txBody>
        </p:sp>
        <p:sp>
          <p:nvSpPr>
            <p:cNvPr id="12" name="Cerrar llave 11">
              <a:extLst>
                <a:ext uri="{FF2B5EF4-FFF2-40B4-BE49-F238E27FC236}">
                  <a16:creationId xmlns:a16="http://schemas.microsoft.com/office/drawing/2014/main" id="{F62C5846-0404-484F-CA76-09AD58BD7EE6}"/>
                </a:ext>
              </a:extLst>
            </p:cNvPr>
            <p:cNvSpPr/>
            <p:nvPr/>
          </p:nvSpPr>
          <p:spPr bwMode="auto">
            <a:xfrm>
              <a:off x="7328801" y="-244017"/>
              <a:ext cx="963398" cy="4562813"/>
            </a:xfrm>
            <a:prstGeom prst="rightBrace">
              <a:avLst>
                <a:gd name="adj1" fmla="val 12798"/>
                <a:gd name="adj2" fmla="val 50000"/>
              </a:avLst>
            </a:prstGeom>
            <a:noFill/>
            <a:ln w="38100" cap="flat" cmpd="sng" algn="ctr">
              <a:solidFill>
                <a:schemeClr val="tx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4400" b="1" i="1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3A31ABF6-C5CC-0D90-F658-52E5DC7F2891}"/>
              </a:ext>
            </a:extLst>
          </p:cNvPr>
          <p:cNvSpPr txBox="1"/>
          <p:nvPr/>
        </p:nvSpPr>
        <p:spPr>
          <a:xfrm>
            <a:off x="7837447" y="2088397"/>
            <a:ext cx="4194407" cy="169277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Desarrollo industrial 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construcción (No solo uso) de las Nuevas Plataformas y Tecnologías</a:t>
            </a:r>
            <a:endParaRPr kumimoji="0" lang="es-MX" sz="26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Cerrar llave 2">
            <a:extLst>
              <a:ext uri="{FF2B5EF4-FFF2-40B4-BE49-F238E27FC236}">
                <a16:creationId xmlns:a16="http://schemas.microsoft.com/office/drawing/2014/main" id="{5F76FD4D-1A9F-A649-2C76-CBEA04D3B757}"/>
              </a:ext>
            </a:extLst>
          </p:cNvPr>
          <p:cNvSpPr/>
          <p:nvPr/>
        </p:nvSpPr>
        <p:spPr bwMode="auto">
          <a:xfrm>
            <a:off x="7409647" y="457200"/>
            <a:ext cx="963398" cy="1736267"/>
          </a:xfrm>
          <a:prstGeom prst="rightBrace">
            <a:avLst>
              <a:gd name="adj1" fmla="val 12798"/>
              <a:gd name="adj2" fmla="val 50000"/>
            </a:avLst>
          </a:prstGeom>
          <a:noFill/>
          <a:ln w="38100" cap="flat" cmpd="sng" algn="ctr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400" b="1" i="1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E10A3D-6814-4863-6CB4-DABF254A8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151" y="4784652"/>
            <a:ext cx="2397849" cy="202624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9FC1C26-B1AA-6EDB-6855-FFB2F3FC1532}"/>
              </a:ext>
            </a:extLst>
          </p:cNvPr>
          <p:cNvSpPr txBox="1"/>
          <p:nvPr/>
        </p:nvSpPr>
        <p:spPr>
          <a:xfrm>
            <a:off x="7702622" y="3829215"/>
            <a:ext cx="3514728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altLang="es-MX" sz="3600" b="1" i="0" u="none" strike="noStrike" kern="1200" cap="none" spc="60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Industrias!!</a:t>
            </a:r>
            <a:endParaRPr kumimoji="0" lang="es-ES" altLang="es-MX" sz="32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r>
              <a:rPr kumimoji="0" lang="es-ES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</a:rPr>
              <a:t>Investigación</a:t>
            </a:r>
          </a:p>
          <a:p>
            <a:r>
              <a:rPr kumimoji="0" lang="es-ES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</a:rPr>
              <a:t>Producción</a:t>
            </a:r>
          </a:p>
          <a:p>
            <a:r>
              <a:rPr kumimoji="0" lang="es-ES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</a:rPr>
              <a:t>Distribución </a:t>
            </a:r>
          </a:p>
          <a:p>
            <a:r>
              <a:rPr lang="es-ES" altLang="es-MX" sz="2800" b="1" dirty="0">
                <a:solidFill>
                  <a:srgbClr val="FFCC66"/>
                </a:solidFill>
                <a:latin typeface="Times New Roman"/>
              </a:rPr>
              <a:t>        </a:t>
            </a:r>
            <a:r>
              <a:rPr kumimoji="0" lang="es-ES" alt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Times New Roman"/>
              </a:rPr>
              <a:t>y venta</a:t>
            </a:r>
            <a:endParaRPr lang="es-MX" sz="2800" dirty="0"/>
          </a:p>
        </p:txBody>
      </p:sp>
    </p:spTree>
    <p:extLst>
      <p:ext uri="{BB962C8B-B14F-4D97-AF65-F5344CB8AC3E}">
        <p14:creationId xmlns:p14="http://schemas.microsoft.com/office/powerpoint/2010/main" val="212889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5E5A96-D39C-9D49-3F41-7465272C1BD1}"/>
              </a:ext>
            </a:extLst>
          </p:cNvPr>
          <p:cNvSpPr txBox="1"/>
          <p:nvPr/>
        </p:nvSpPr>
        <p:spPr>
          <a:xfrm>
            <a:off x="3752037" y="5719227"/>
            <a:ext cx="6969125" cy="1138773"/>
          </a:xfrm>
          <a:prstGeom prst="rect">
            <a:avLst/>
          </a:prstGeom>
          <a:solidFill>
            <a:srgbClr val="19FF81"/>
          </a:solidFill>
        </p:spPr>
        <p:txBody>
          <a:bodyPr wrap="square">
            <a:spAutoFit/>
          </a:bodyPr>
          <a:lstStyle/>
          <a:p>
            <a:r>
              <a:rPr kumimoji="0" lang="es-MX" altLang="es-MX" sz="3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  <a:t>Ni dioses ni esclavos, </a:t>
            </a:r>
            <a:br>
              <a:rPr kumimoji="0" lang="es-MX" altLang="es-MX" sz="3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</a:br>
            <a:r>
              <a:rPr kumimoji="0" lang="es-MX" altLang="es-MX" sz="3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j-ea"/>
                <a:cs typeface="Times New Roman" panose="02020603050405020304" pitchFamily="18" charset="0"/>
              </a:rPr>
              <a:t>          Socios, compañeros y amigos</a:t>
            </a:r>
            <a:endParaRPr lang="es-MX" sz="3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434B6-FB12-592D-80A8-99241CD00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5117"/>
            <a:ext cx="12192000" cy="917513"/>
          </a:xfrm>
          <a:prstGeom prst="rect">
            <a:avLst/>
          </a:prstGeom>
          <a:solidFill>
            <a:srgbClr val="19FF81"/>
          </a:solidFill>
          <a:ln w="6350" cap="flat" cmpd="sng" algn="ctr">
            <a:solidFill>
              <a:srgbClr val="5F5F5F"/>
            </a:solidFill>
            <a:prstDash val="solid"/>
            <a:miter lim="800000"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Propósito: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dirty="0">
                <a:solidFill>
                  <a:schemeClr val="bg1"/>
                </a:solidFill>
                <a:latin typeface="Arial Black" panose="020B0A04020102020204" pitchFamily="34" charset="0"/>
              </a:rPr>
              <a:t>Mejorar el Mundo y la Calidad de Vida de la Humanidad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C584E16-9EB3-2058-457C-84CB0FC5C26F}"/>
              </a:ext>
            </a:extLst>
          </p:cNvPr>
          <p:cNvSpPr txBox="1"/>
          <p:nvPr/>
        </p:nvSpPr>
        <p:spPr>
          <a:xfrm>
            <a:off x="0" y="890099"/>
            <a:ext cx="12177024" cy="2862322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algn="r"/>
            <a:r>
              <a:rPr lang="es-MX" sz="3200" b="1" i="1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El mundo esta cambiando rápidamente</a:t>
            </a:r>
          </a:p>
          <a:p>
            <a:pPr algn="r">
              <a:spcAft>
                <a:spcPts val="1200"/>
              </a:spcAft>
            </a:pPr>
            <a:r>
              <a:rPr lang="es-MX" sz="3200" b="1" i="1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Los estudiantes, investigadores, organizaciones, empresas, países que</a:t>
            </a:r>
          </a:p>
          <a:p>
            <a:pPr algn="r"/>
            <a:r>
              <a:rPr lang="es-MX" sz="3200" b="1" i="1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 sigan trabajando y pensando en forma lineal, </a:t>
            </a:r>
          </a:p>
          <a:p>
            <a:pPr algn="r">
              <a:spcAft>
                <a:spcPts val="1200"/>
              </a:spcAft>
            </a:pPr>
            <a:r>
              <a:rPr lang="es-MX" sz="3200" b="1" i="1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dentro de un mundo en crecimiento disruptivo exponencial,</a:t>
            </a:r>
          </a:p>
          <a:p>
            <a:pPr algn="r"/>
            <a:r>
              <a:rPr lang="es-MX" sz="3200" b="1" i="1" dirty="0">
                <a:solidFill>
                  <a:schemeClr val="bg1"/>
                </a:solidFill>
                <a:latin typeface="+mj-lt"/>
                <a:ea typeface="+mj-ea"/>
                <a:cs typeface="Times New Roman" panose="02020603050405020304" pitchFamily="18" charset="0"/>
              </a:rPr>
              <a:t>están condenadas a desaparecer o a no ser competitivas, 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FAD7D71-8A00-434F-B03F-5109AAC58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710373"/>
            <a:ext cx="12304024" cy="2008879"/>
          </a:xfrm>
          <a:solidFill>
            <a:schemeClr val="accent1"/>
          </a:solidFill>
        </p:spPr>
        <p:txBody>
          <a:bodyPr/>
          <a:lstStyle/>
          <a:p>
            <a:pPr algn="l">
              <a:spcAft>
                <a:spcPts val="1200"/>
              </a:spcAft>
            </a:pPr>
            <a:r>
              <a:rPr lang="es-MX" altLang="es-MX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Si realmente queremos seguir desarrollándonos y en su momento ir al universo, </a:t>
            </a:r>
            <a:br>
              <a:rPr lang="es-MX" altLang="es-MX" sz="3200" b="1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s-MX" altLang="es-MX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debemos de integrar a las herramientas que están surgiendo como compañeros de nuestro desarrollo</a:t>
            </a:r>
          </a:p>
        </p:txBody>
      </p:sp>
      <p:sp>
        <p:nvSpPr>
          <p:cNvPr id="2" name="Sol 1">
            <a:extLst>
              <a:ext uri="{FF2B5EF4-FFF2-40B4-BE49-F238E27FC236}">
                <a16:creationId xmlns:a16="http://schemas.microsoft.com/office/drawing/2014/main" id="{20DDB31B-4B4A-FAE8-7E2E-5EF5AECC7865}"/>
              </a:ext>
            </a:extLst>
          </p:cNvPr>
          <p:cNvSpPr/>
          <p:nvPr/>
        </p:nvSpPr>
        <p:spPr bwMode="auto">
          <a:xfrm>
            <a:off x="11289327" y="127076"/>
            <a:ext cx="596900" cy="346797"/>
          </a:xfrm>
          <a:prstGeom prst="sun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0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15A09-9CF8-9042-E1F4-FEA64D712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C3E03E1-68E0-6164-AF3A-D9634ABE12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ADCBD61-F3E9-600F-E58B-37ACC945E3C1}"/>
              </a:ext>
            </a:extLst>
          </p:cNvPr>
          <p:cNvSpPr txBox="1"/>
          <p:nvPr/>
        </p:nvSpPr>
        <p:spPr>
          <a:xfrm>
            <a:off x="5881733" y="6334532"/>
            <a:ext cx="31736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Cd. de México,  202501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513B8C7-8ABE-A8CE-BE8F-6380213FC29E}"/>
              </a:ext>
            </a:extLst>
          </p:cNvPr>
          <p:cNvSpPr txBox="1"/>
          <p:nvPr/>
        </p:nvSpPr>
        <p:spPr>
          <a:xfrm>
            <a:off x="-109959" y="5095423"/>
            <a:ext cx="920187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https://www.facebook.com/fernando.galindosaoria.9</a:t>
            </a:r>
            <a:endParaRPr kumimoji="0" lang="es-MX" sz="2400" b="1" i="1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1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100" b="1" i="1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https://www.youtube.com/@fgalindosoriafernandogalin9942</a:t>
            </a:r>
            <a:endParaRPr kumimoji="0" lang="es-MX" sz="2100" b="1" i="1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1A9E254C-A2D2-9FAC-410E-FCBE4F177791}"/>
              </a:ext>
            </a:extLst>
          </p:cNvPr>
          <p:cNvGrpSpPr/>
          <p:nvPr/>
        </p:nvGrpSpPr>
        <p:grpSpPr>
          <a:xfrm>
            <a:off x="223284" y="842506"/>
            <a:ext cx="11937132" cy="2714754"/>
            <a:chOff x="2516203" y="364941"/>
            <a:chExt cx="9797602" cy="2653633"/>
          </a:xfrm>
        </p:grpSpPr>
        <p:sp>
          <p:nvSpPr>
            <p:cNvPr id="16" name="Diagrama de flujo: datos 15">
              <a:extLst>
                <a:ext uri="{FF2B5EF4-FFF2-40B4-BE49-F238E27FC236}">
                  <a16:creationId xmlns:a16="http://schemas.microsoft.com/office/drawing/2014/main" id="{A01B3BA0-9B2C-DAAB-B783-8103A540AD53}"/>
                </a:ext>
              </a:extLst>
            </p:cNvPr>
            <p:cNvSpPr/>
            <p:nvPr/>
          </p:nvSpPr>
          <p:spPr bwMode="auto">
            <a:xfrm>
              <a:off x="2638008" y="1709180"/>
              <a:ext cx="9675797" cy="1309394"/>
            </a:xfrm>
            <a:prstGeom prst="flowChartInputOutput">
              <a:avLst/>
            </a:prstGeom>
            <a:solidFill>
              <a:schemeClr val="bg1">
                <a:alpha val="34000"/>
              </a:schemeClr>
            </a:solidFill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7" name="Diagrama de flujo: datos 16">
              <a:extLst>
                <a:ext uri="{FF2B5EF4-FFF2-40B4-BE49-F238E27FC236}">
                  <a16:creationId xmlns:a16="http://schemas.microsoft.com/office/drawing/2014/main" id="{CE6F95B6-6A7C-E02E-2818-50D19CC6EEAB}"/>
                </a:ext>
              </a:extLst>
            </p:cNvPr>
            <p:cNvSpPr/>
            <p:nvPr/>
          </p:nvSpPr>
          <p:spPr bwMode="auto">
            <a:xfrm flipV="1">
              <a:off x="2516203" y="364941"/>
              <a:ext cx="9675797" cy="1309394"/>
            </a:xfrm>
            <a:prstGeom prst="flowChartInputOutput">
              <a:avLst/>
            </a:prstGeom>
            <a:solidFill>
              <a:schemeClr val="bg1">
                <a:alpha val="34000"/>
              </a:schemeClr>
            </a:solidFill>
            <a:ln w="9525" cap="flat" cmpd="sng" algn="ctr">
              <a:solidFill>
                <a:sysClr val="window" lastClr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AA3E73D-55BE-70C2-DCFA-4F5F299E8183}"/>
                </a:ext>
              </a:extLst>
            </p:cNvPr>
            <p:cNvSpPr txBox="1"/>
            <p:nvPr/>
          </p:nvSpPr>
          <p:spPr>
            <a:xfrm>
              <a:off x="3338355" y="466059"/>
              <a:ext cx="8031491" cy="1173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Microsoft JhengHei" panose="020B0604030504040204" pitchFamily="34" charset="-120"/>
                  <a:cs typeface="+mn-cs"/>
                </a:rPr>
                <a:t>Algunas Estrategias de la IA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36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Microsoft JhengHei" panose="020B0604030504040204" pitchFamily="34" charset="-120"/>
                  <a:cs typeface="+mn-cs"/>
                </a:rPr>
                <a:t> </a:t>
              </a:r>
              <a:r>
                <a:rPr kumimoji="0" lang="es-MX" sz="8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Microsoft JhengHei" panose="020B0604030504040204" pitchFamily="34" charset="-120"/>
                  <a:cs typeface="+mn-cs"/>
                </a:rPr>
                <a:t>.</a:t>
              </a:r>
              <a:r>
                <a:rPr kumimoji="0" lang="es-MX" sz="3600" b="1" i="1" u="none" strike="noStrike" kern="1200" cap="none" spc="6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Microsoft JhengHei" panose="020B0604030504040204" pitchFamily="34" charset="-120"/>
                  <a:cs typeface="+mn-cs"/>
                </a:rPr>
                <a:t> que Impactan a la Humanidad</a:t>
              </a:r>
            </a:p>
          </p:txBody>
        </p:sp>
      </p:grpSp>
      <p:pic>
        <p:nvPicPr>
          <p:cNvPr id="19" name="Imagen 18">
            <a:extLst>
              <a:ext uri="{FF2B5EF4-FFF2-40B4-BE49-F238E27FC236}">
                <a16:creationId xmlns:a16="http://schemas.microsoft.com/office/drawing/2014/main" id="{28F57F5D-B656-6386-D774-C8D375BD5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92" y="4018207"/>
            <a:ext cx="3134924" cy="2649089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6E5D2C55-F1B9-7D93-10B7-FCFF910FAC14}"/>
              </a:ext>
            </a:extLst>
          </p:cNvPr>
          <p:cNvSpPr/>
          <p:nvPr/>
        </p:nvSpPr>
        <p:spPr>
          <a:xfrm>
            <a:off x="3325386" y="2278283"/>
            <a:ext cx="7640371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1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Microsoft JhengHei" panose="020B0604030504040204" pitchFamily="34" charset="-120"/>
                <a:cs typeface="+mn-cs"/>
              </a:rPr>
              <a:t>Fernando Galindo Soria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1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.      </a:t>
            </a:r>
            <a:r>
              <a:rPr kumimoji="0" lang="es-MX" sz="2800" b="1" i="1" u="none" strike="noStrike" kern="120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www.fgalindosoria.com</a:t>
            </a:r>
            <a:endParaRPr kumimoji="0" lang="es-MX" sz="2800" b="1" i="1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85452E5-3D3B-C6C0-BFCD-A33A9A7610CE}"/>
              </a:ext>
            </a:extLst>
          </p:cNvPr>
          <p:cNvSpPr txBox="1"/>
          <p:nvPr/>
        </p:nvSpPr>
        <p:spPr>
          <a:xfrm>
            <a:off x="2558578" y="5406981"/>
            <a:ext cx="77343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 Chat GPT: 100 MM de usuarios   </a:t>
            </a:r>
            <a:r>
              <a:rPr kumimoji="0" lang="es-MX" sz="1200" b="0" i="0" u="none" strike="noStrike" kern="1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https://gestion.pe/blog/innovar-o-ser-cambiado/2023/02/chat-gpt-crece.html/</a:t>
            </a:r>
            <a:endParaRPr kumimoji="0" lang="es-MX" sz="1200" b="0" i="0" u="none" strike="noStrike" kern="1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40227E-8917-451A-EB12-8BC8DCE58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2" y="1042104"/>
            <a:ext cx="5012913" cy="29764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F747B56-C178-371B-99C6-B656517DBB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37" y="996669"/>
            <a:ext cx="5046107" cy="297641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A65B4644-A8CB-74E0-4B55-1D261E31E8F4}"/>
              </a:ext>
            </a:extLst>
          </p:cNvPr>
          <p:cNvSpPr txBox="1"/>
          <p:nvPr/>
        </p:nvSpPr>
        <p:spPr>
          <a:xfrm>
            <a:off x="5956640" y="3926187"/>
            <a:ext cx="61132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100 millones de usuarios únicos al día: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Chat GPT (2 meses*)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Instagram (9 meses)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Tik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s-MX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Tok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 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(28 meses)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9434D07-3102-4D9E-7CFD-CD1C07E20C9B}"/>
              </a:ext>
            </a:extLst>
          </p:cNvPr>
          <p:cNvSpPr txBox="1"/>
          <p:nvPr/>
        </p:nvSpPr>
        <p:spPr>
          <a:xfrm>
            <a:off x="149516" y="3926187"/>
            <a:ext cx="59331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 millón de usuarios únicos al día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Chat GPT (5 días)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Instagram (75 días )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Spotify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(150 días)</a:t>
            </a: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DDCEF98-D252-4861-EA57-AC7C8986A237}"/>
              </a:ext>
            </a:extLst>
          </p:cNvPr>
          <p:cNvSpPr txBox="1"/>
          <p:nvPr/>
        </p:nvSpPr>
        <p:spPr>
          <a:xfrm>
            <a:off x="2558578" y="165672"/>
            <a:ext cx="2107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ChatGPT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rgbClr val="19FF8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BF834E8-2BD0-77BF-2E49-B206B1B3B72B}"/>
              </a:ext>
            </a:extLst>
          </p:cNvPr>
          <p:cNvSpPr txBox="1"/>
          <p:nvPr/>
        </p:nvSpPr>
        <p:spPr>
          <a:xfrm>
            <a:off x="68382" y="73340"/>
            <a:ext cx="2563192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30 de noviembre de 2022 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B33D516-DADE-F058-4F25-864F9CBC1C81}"/>
              </a:ext>
            </a:extLst>
          </p:cNvPr>
          <p:cNvSpPr txBox="1"/>
          <p:nvPr/>
        </p:nvSpPr>
        <p:spPr>
          <a:xfrm>
            <a:off x="-50960" y="5861331"/>
            <a:ext cx="12267291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Aceleración disruptivo exponencial de la Inteligencia Artificial</a:t>
            </a:r>
          </a:p>
        </p:txBody>
      </p:sp>
    </p:spTree>
    <p:extLst>
      <p:ext uri="{BB962C8B-B14F-4D97-AF65-F5344CB8AC3E}">
        <p14:creationId xmlns:p14="http://schemas.microsoft.com/office/powerpoint/2010/main" val="2370820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Elipse 22">
            <a:extLst>
              <a:ext uri="{FF2B5EF4-FFF2-40B4-BE49-F238E27FC236}">
                <a16:creationId xmlns:a16="http://schemas.microsoft.com/office/drawing/2014/main" id="{23BC04FA-C46E-4876-B931-4C241899AA76}"/>
              </a:ext>
            </a:extLst>
          </p:cNvPr>
          <p:cNvSpPr/>
          <p:nvPr/>
        </p:nvSpPr>
        <p:spPr bwMode="auto">
          <a:xfrm>
            <a:off x="234728" y="1934955"/>
            <a:ext cx="3987311" cy="1449882"/>
          </a:xfrm>
          <a:prstGeom prst="ellipse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Informática Cuántica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Computación Cuántica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Teletransportación</a:t>
            </a:r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FE0E9C82-DC8E-4C92-B60F-DCFDC552377F}"/>
              </a:ext>
            </a:extLst>
          </p:cNvPr>
          <p:cNvSpPr/>
          <p:nvPr/>
        </p:nvSpPr>
        <p:spPr bwMode="auto">
          <a:xfrm>
            <a:off x="397890" y="4722566"/>
            <a:ext cx="3214486" cy="6443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Nanotecnología 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1107D571-8744-47F4-B578-8A12F200DC07}"/>
              </a:ext>
            </a:extLst>
          </p:cNvPr>
          <p:cNvSpPr/>
          <p:nvPr/>
        </p:nvSpPr>
        <p:spPr bwMode="auto">
          <a:xfrm>
            <a:off x="6640705" y="67674"/>
            <a:ext cx="2376041" cy="996272"/>
          </a:xfrm>
          <a:prstGeom prst="ellipse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Inteligencia Artificial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25DE7E0-C4A2-472A-9E5A-149EEEC1E171}"/>
              </a:ext>
            </a:extLst>
          </p:cNvPr>
          <p:cNvSpPr/>
          <p:nvPr/>
        </p:nvSpPr>
        <p:spPr bwMode="auto">
          <a:xfrm>
            <a:off x="5063876" y="3801790"/>
            <a:ext cx="2518353" cy="1523657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Vehículos y Dispositivos Autónomos 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CAE163F-FAB2-46F2-A16A-8EE7B178E4CC}"/>
              </a:ext>
            </a:extLst>
          </p:cNvPr>
          <p:cNvSpPr/>
          <p:nvPr/>
        </p:nvSpPr>
        <p:spPr bwMode="auto">
          <a:xfrm>
            <a:off x="3241559" y="5581590"/>
            <a:ext cx="4243761" cy="1035241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Sistemas Evolutivos, Afectivos Conscientes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5078440-E898-41FA-B9EE-F85133914623}"/>
              </a:ext>
            </a:extLst>
          </p:cNvPr>
          <p:cNvSpPr/>
          <p:nvPr/>
        </p:nvSpPr>
        <p:spPr bwMode="auto">
          <a:xfrm>
            <a:off x="2734789" y="888508"/>
            <a:ext cx="2628650" cy="94678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Energía Distribuida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E8079B-9722-4CAF-AA9F-C8BB59214E75}"/>
              </a:ext>
            </a:extLst>
          </p:cNvPr>
          <p:cNvSpPr/>
          <p:nvPr/>
        </p:nvSpPr>
        <p:spPr bwMode="auto">
          <a:xfrm>
            <a:off x="5513976" y="1161471"/>
            <a:ext cx="2253458" cy="580784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BlockChain 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CA087AD2-EB63-4BC3-96FE-CE6C4E282D0D}"/>
              </a:ext>
            </a:extLst>
          </p:cNvPr>
          <p:cNvSpPr/>
          <p:nvPr/>
        </p:nvSpPr>
        <p:spPr bwMode="auto">
          <a:xfrm>
            <a:off x="59699" y="3453279"/>
            <a:ext cx="2269828" cy="94678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Impresoras 3D y 4D</a:t>
            </a: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53AA630-53AE-43DA-B649-BC092829DA6B}"/>
              </a:ext>
            </a:extLst>
          </p:cNvPr>
          <p:cNvSpPr/>
          <p:nvPr/>
        </p:nvSpPr>
        <p:spPr bwMode="auto">
          <a:xfrm>
            <a:off x="140359" y="5591919"/>
            <a:ext cx="2963773" cy="1035241"/>
          </a:xfrm>
          <a:prstGeom prst="ellipse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Biotecnología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Bioinformática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C014224A-4A7B-442D-ACAA-78E56191A8AA}"/>
              </a:ext>
            </a:extLst>
          </p:cNvPr>
          <p:cNvSpPr/>
          <p:nvPr/>
        </p:nvSpPr>
        <p:spPr bwMode="auto">
          <a:xfrm>
            <a:off x="4915038" y="2075142"/>
            <a:ext cx="3204809" cy="14498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Multiversos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Realidad Virtual y Aumentada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FAFFCDBF-7538-4B7B-B7C4-0C9B0D3C20FF}"/>
              </a:ext>
            </a:extLst>
          </p:cNvPr>
          <p:cNvSpPr/>
          <p:nvPr/>
        </p:nvSpPr>
        <p:spPr bwMode="auto">
          <a:xfrm>
            <a:off x="7721375" y="4223808"/>
            <a:ext cx="1712258" cy="99807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sz="24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Nube y </a:t>
            </a: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Niebla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1737DD6C-EF29-490C-BCB0-0A57C26D660F}"/>
              </a:ext>
            </a:extLst>
          </p:cNvPr>
          <p:cNvSpPr/>
          <p:nvPr/>
        </p:nvSpPr>
        <p:spPr bwMode="auto">
          <a:xfrm>
            <a:off x="7622747" y="5532492"/>
            <a:ext cx="4482559" cy="10567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Sistemas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Heterarquicos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Distribuidos 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6FE941DF-0EF7-4842-A4D2-B2FB17B1C4F1}"/>
              </a:ext>
            </a:extLst>
          </p:cNvPr>
          <p:cNvSpPr/>
          <p:nvPr/>
        </p:nvSpPr>
        <p:spPr bwMode="auto">
          <a:xfrm>
            <a:off x="9433633" y="4126458"/>
            <a:ext cx="2698668" cy="10567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Industria del conocimiento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A87EB9F6-CF23-4B91-9C5E-1923EE3C13A7}"/>
              </a:ext>
            </a:extLst>
          </p:cNvPr>
          <p:cNvSpPr/>
          <p:nvPr/>
        </p:nvSpPr>
        <p:spPr bwMode="auto">
          <a:xfrm>
            <a:off x="9457211" y="374520"/>
            <a:ext cx="1986248" cy="588724"/>
          </a:xfrm>
          <a:prstGeom prst="ellipse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Robótica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D9142C5A-DB54-49D9-884E-E780E067ACE2}"/>
              </a:ext>
            </a:extLst>
          </p:cNvPr>
          <p:cNvSpPr/>
          <p:nvPr/>
        </p:nvSpPr>
        <p:spPr bwMode="auto">
          <a:xfrm>
            <a:off x="7731127" y="1412212"/>
            <a:ext cx="4352433" cy="1056713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Control de dispositivos mediante el cerebro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DA4F832D-2300-49E9-BF7F-801299CF7B0D}"/>
              </a:ext>
            </a:extLst>
          </p:cNvPr>
          <p:cNvSpPr/>
          <p:nvPr/>
        </p:nvSpPr>
        <p:spPr bwMode="auto">
          <a:xfrm>
            <a:off x="8553646" y="2856481"/>
            <a:ext cx="3542125" cy="10567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Economía Circular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Sostenibilidad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FDEB937-7A21-EFE7-8BB7-1FB84AF137EC}"/>
              </a:ext>
            </a:extLst>
          </p:cNvPr>
          <p:cNvSpPr/>
          <p:nvPr/>
        </p:nvSpPr>
        <p:spPr bwMode="auto">
          <a:xfrm>
            <a:off x="190268" y="888508"/>
            <a:ext cx="2167549" cy="982326"/>
          </a:xfrm>
          <a:prstGeom prst="ellipse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Desarrollo espacial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7990181-E566-4F54-2073-2669A402B287}"/>
              </a:ext>
            </a:extLst>
          </p:cNvPr>
          <p:cNvSpPr/>
          <p:nvPr/>
        </p:nvSpPr>
        <p:spPr bwMode="auto">
          <a:xfrm>
            <a:off x="2420472" y="3356777"/>
            <a:ext cx="2732427" cy="128746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nuevas herramientas artísticas</a:t>
            </a:r>
            <a:endParaRPr kumimoji="0" lang="es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78CA05C-B03C-3881-B504-12AD0BB02D6A}"/>
              </a:ext>
            </a:extLst>
          </p:cNvPr>
          <p:cNvSpPr/>
          <p:nvPr/>
        </p:nvSpPr>
        <p:spPr>
          <a:xfrm>
            <a:off x="59698" y="13452"/>
            <a:ext cx="6402023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 IA  NO esta acelerando sola</a:t>
            </a:r>
          </a:p>
        </p:txBody>
      </p:sp>
    </p:spTree>
    <p:extLst>
      <p:ext uri="{BB962C8B-B14F-4D97-AF65-F5344CB8AC3E}">
        <p14:creationId xmlns:p14="http://schemas.microsoft.com/office/powerpoint/2010/main" val="32786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1557FFA-4405-54EF-AB47-510BA69438CB}"/>
              </a:ext>
            </a:extLst>
          </p:cNvPr>
          <p:cNvSpPr txBox="1"/>
          <p:nvPr/>
        </p:nvSpPr>
        <p:spPr>
          <a:xfrm>
            <a:off x="75119" y="4804139"/>
            <a:ext cx="4730797" cy="33855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 organización exponencial y el propósito transformador masivo, por Allende, 21/10/2021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https://www.creatividad.cloud/%E2%96%B7-organizacion-exponencial-y-el-proposito-transformador-masivo</a:t>
            </a:r>
            <a:r>
              <a:rPr kumimoji="0" lang="es-MX" sz="6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2"/>
              </a:rPr>
              <a:t>/</a:t>
            </a:r>
            <a:endParaRPr kumimoji="0" lang="es-MX" sz="6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279A87E-697C-5AF0-730F-B3FA177861E4}"/>
              </a:ext>
            </a:extLst>
          </p:cNvPr>
          <p:cNvSpPr txBox="1"/>
          <p:nvPr/>
        </p:nvSpPr>
        <p:spPr>
          <a:xfrm>
            <a:off x="46432" y="-41768"/>
            <a:ext cx="12192000" cy="169277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s-MX" sz="2600" b="1" dirty="0">
                <a:solidFill>
                  <a:schemeClr val="bg1"/>
                </a:solidFill>
              </a:rPr>
              <a:t>La velocidad del cambio     </a:t>
            </a:r>
          </a:p>
          <a:p>
            <a:pPr algn="r"/>
            <a:r>
              <a:rPr lang="es-MX" sz="2600" b="1" dirty="0">
                <a:solidFill>
                  <a:schemeClr val="bg1"/>
                </a:solidFill>
              </a:rPr>
              <a:t>No corresponde a la velocidad de transformación de los gobiernos, instituciones o empresas,  que están actuando en forma lineal y reactiva y tardan mucho en absorber los cambios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9974873-86D1-7BFE-1E26-2875A80E4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36" y="1651003"/>
            <a:ext cx="4790589" cy="269470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0AA0871-DB7F-32A4-1C05-965B25DE9706}"/>
              </a:ext>
            </a:extLst>
          </p:cNvPr>
          <p:cNvSpPr txBox="1"/>
          <p:nvPr/>
        </p:nvSpPr>
        <p:spPr>
          <a:xfrm>
            <a:off x="6327467" y="4418687"/>
            <a:ext cx="33149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Empresas exponenciales: la mentalidad del futuro   </a:t>
            </a:r>
            <a:r>
              <a:rPr kumimoji="0" lang="es-MX" sz="800" b="0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Lorenzo de Leo, Socio de 10xU  </a:t>
            </a: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4"/>
              </a:rPr>
              <a:t>https://www.10xu.com/blog/Empresas-Exponenciales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A47444C-686D-E91E-E752-93D102C6B2DC}"/>
              </a:ext>
            </a:extLst>
          </p:cNvPr>
          <p:cNvSpPr txBox="1"/>
          <p:nvPr/>
        </p:nvSpPr>
        <p:spPr>
          <a:xfrm>
            <a:off x="7953671" y="5197424"/>
            <a:ext cx="4183884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180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1" u="none" strike="noStrike" kern="1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un problema de Administración, d</a:t>
            </a:r>
            <a:r>
              <a:rPr kumimoji="0" lang="es-MX" sz="3200" b="1" i="1" u="none" strike="noStrike" kern="1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e Alta Dirección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59C9C10-A590-C34F-3222-6EEE320A5AD8}"/>
              </a:ext>
            </a:extLst>
          </p:cNvPr>
          <p:cNvSpPr txBox="1"/>
          <p:nvPr/>
        </p:nvSpPr>
        <p:spPr>
          <a:xfrm>
            <a:off x="46432" y="5135868"/>
            <a:ext cx="7672805" cy="1692771"/>
          </a:xfrm>
          <a:prstGeom prst="rect">
            <a:avLst/>
          </a:prstGeom>
          <a:solidFill>
            <a:srgbClr val="6600FF"/>
          </a:solidFill>
        </p:spPr>
        <p:txBody>
          <a:bodyPr wrap="square">
            <a:spAutoFit/>
          </a:bodyPr>
          <a:lstStyle/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Se requiere tener Pensamiento Proactivo</a:t>
            </a:r>
          </a:p>
          <a:p>
            <a:pPr marL="0" marR="0" lvl="1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 Disruptivo Exponencial</a:t>
            </a:r>
          </a:p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u="none" strike="noStrike" kern="1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y reflejarlo en la Estrategia, Táctica y Ejecución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1A44E06-EDC6-8157-20B3-733DBDF2337D}"/>
              </a:ext>
            </a:extLst>
          </p:cNvPr>
          <p:cNvSpPr txBox="1"/>
          <p:nvPr/>
        </p:nvSpPr>
        <p:spPr>
          <a:xfrm>
            <a:off x="10239781" y="1664944"/>
            <a:ext cx="1897774" cy="289310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 Critico: Velocidad del Cambio contra Velocidad de Reacción</a:t>
            </a:r>
          </a:p>
        </p:txBody>
      </p:sp>
      <p:pic>
        <p:nvPicPr>
          <p:cNvPr id="10" name="Imagen 9" descr="Diagrama&#10;&#10;Descripción generada automáticamente">
            <a:extLst>
              <a:ext uri="{FF2B5EF4-FFF2-40B4-BE49-F238E27FC236}">
                <a16:creationId xmlns:a16="http://schemas.microsoft.com/office/drawing/2014/main" id="{88E2E6F4-F1B6-B154-ECA4-11A6B4E6E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71" y="1418849"/>
            <a:ext cx="5047509" cy="338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79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F589A23-8C8D-E234-31E0-A0D982C7CE38}"/>
              </a:ext>
            </a:extLst>
          </p:cNvPr>
          <p:cNvSpPr txBox="1"/>
          <p:nvPr/>
        </p:nvSpPr>
        <p:spPr>
          <a:xfrm>
            <a:off x="50716" y="47762"/>
            <a:ext cx="6731084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highlight>
                  <a:srgbClr val="0000FF"/>
                </a:highligh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Organizaciones Exponenciales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8EB3A75-A678-505A-393F-AF50DAA8BFE9}"/>
              </a:ext>
            </a:extLst>
          </p:cNvPr>
          <p:cNvSpPr txBox="1"/>
          <p:nvPr/>
        </p:nvSpPr>
        <p:spPr>
          <a:xfrm>
            <a:off x="221026" y="2720820"/>
            <a:ext cx="69111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00" dirty="0">
                <a:hlinkClick r:id="rId3"/>
              </a:rPr>
              <a:t>https://blog.growthinstitute.com/es/</a:t>
            </a:r>
            <a:r>
              <a:rPr lang="es-MX" sz="800" dirty="0">
                <a:hlinkClick r:id="rId3"/>
              </a:rPr>
              <a:t>proposito-transformador-masivo-el-primer-atributo-de-tu-organizacion-exponencial-que-transformara-el-mundo</a:t>
            </a:r>
            <a:endParaRPr lang="es-MX" sz="800" dirty="0"/>
          </a:p>
        </p:txBody>
      </p:sp>
      <p:pic>
        <p:nvPicPr>
          <p:cNvPr id="4" name="Imagen 3" descr="Una casa junto a un cuerpo de agua junto a una torre&#10;&#10;Descripción generada automáticamente con confianza media">
            <a:extLst>
              <a:ext uri="{FF2B5EF4-FFF2-40B4-BE49-F238E27FC236}">
                <a16:creationId xmlns:a16="http://schemas.microsoft.com/office/drawing/2014/main" id="{2004E268-E519-4D34-CCE3-325B9647F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08" y="1088223"/>
            <a:ext cx="5374482" cy="176788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1BC1D4FD-1F8D-088D-9588-CB7C71AAE6CC}"/>
              </a:ext>
            </a:extLst>
          </p:cNvPr>
          <p:cNvSpPr txBox="1"/>
          <p:nvPr/>
        </p:nvSpPr>
        <p:spPr>
          <a:xfrm>
            <a:off x="50716" y="1226210"/>
            <a:ext cx="7251784" cy="150810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Propósito Transformador Masivo: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el primer atributo de tu Organización Exponencial que transformará el mundo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E74FAE-744F-F487-9148-59A2C1152BCC}"/>
              </a:ext>
            </a:extLst>
          </p:cNvPr>
          <p:cNvSpPr txBox="1"/>
          <p:nvPr/>
        </p:nvSpPr>
        <p:spPr>
          <a:xfrm>
            <a:off x="7938585" y="2777933"/>
            <a:ext cx="403238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  <a:hlinkClick r:id="rId5"/>
              </a:rPr>
              <a:t>https://www.lavanguardia.com/ocio/viajes/20190916/47321210902/dormir-faro-espana.html</a:t>
            </a:r>
            <a:endParaRPr kumimoji="0" lang="es-MX" sz="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14B0136-F318-2DCF-1F0E-1891A29CC452}"/>
              </a:ext>
            </a:extLst>
          </p:cNvPr>
          <p:cNvSpPr txBox="1"/>
          <p:nvPr/>
        </p:nvSpPr>
        <p:spPr>
          <a:xfrm>
            <a:off x="36201" y="662372"/>
            <a:ext cx="7964800" cy="584775"/>
          </a:xfrm>
          <a:prstGeom prst="rect">
            <a:avLst/>
          </a:prstGeom>
          <a:solidFill>
            <a:schemeClr val="accent5">
              <a:lumMod val="1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solidFill>
                  <a:srgbClr val="19FF81"/>
                </a:solidFill>
                <a:latin typeface="Times New Roman" panose="02020603050405020304" pitchFamily="18" charset="0"/>
              </a:rPr>
              <a:t>Propósito eje del pensamiento estratégico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F6A7878-BC0C-F402-EB2E-2EC5FF99ACCC}"/>
              </a:ext>
            </a:extLst>
          </p:cNvPr>
          <p:cNvSpPr txBox="1"/>
          <p:nvPr/>
        </p:nvSpPr>
        <p:spPr>
          <a:xfrm>
            <a:off x="0" y="3255626"/>
            <a:ext cx="8611494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/>
              </a:rPr>
              <a:t>La nación que lidere en IA será la Nación que gobierne al mundo</a:t>
            </a:r>
          </a:p>
          <a:p>
            <a:pPr marL="0" marR="0" lvl="0" indent="0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FFFFCC"/>
                </a:solidFill>
                <a:highlight>
                  <a:srgbClr val="0000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Vladimir Putin   Presidente de Rusia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6C366FE-3AB1-4DDF-42F9-CE46B7C2D43C}"/>
              </a:ext>
            </a:extLst>
          </p:cNvPr>
          <p:cNvSpPr txBox="1"/>
          <p:nvPr/>
        </p:nvSpPr>
        <p:spPr>
          <a:xfrm>
            <a:off x="-26235" y="4359192"/>
            <a:ext cx="8611493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/>
              </a:rPr>
              <a:t>Executive Order on Maintaining American Leadership in AI   </a:t>
            </a:r>
          </a:p>
          <a:p>
            <a:pPr lvl="0" defTabSz="685800"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highlight>
                  <a:srgbClr val="0000FF"/>
                </a:highligh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Orden Ejecutiva de Trump, para mantener el Liderazgo Norteamericano en Inteligencia Artificial </a:t>
            </a:r>
            <a:r>
              <a:rPr lang="es-MX" sz="2400" b="1" dirty="0">
                <a:solidFill>
                  <a:srgbClr val="FFFFCC"/>
                </a:solidFill>
                <a:highlight>
                  <a:srgbClr val="0000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Febrero 2019 </a:t>
            </a:r>
            <a:endParaRPr kumimoji="0" lang="es-MX" sz="24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highlight>
                <a:srgbClr val="0000FF"/>
              </a:highligh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18EB8DA0-06E5-8D86-EFAF-281F46149928}"/>
              </a:ext>
            </a:extLst>
          </p:cNvPr>
          <p:cNvSpPr txBox="1"/>
          <p:nvPr/>
        </p:nvSpPr>
        <p:spPr>
          <a:xfrm>
            <a:off x="210126" y="6135091"/>
            <a:ext cx="11883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1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Inteligencia Artificial   Una cuestión de Soberanía Nacional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D34F6A22-2B99-ECBB-9737-7B39390B4C62}"/>
              </a:ext>
            </a:extLst>
          </p:cNvPr>
          <p:cNvGrpSpPr/>
          <p:nvPr/>
        </p:nvGrpSpPr>
        <p:grpSpPr>
          <a:xfrm>
            <a:off x="8611494" y="3368113"/>
            <a:ext cx="3580506" cy="2770324"/>
            <a:chOff x="181951" y="2805873"/>
            <a:chExt cx="6119794" cy="456252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344EA72-6140-B1AF-3942-AA6E60B16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51" y="2805873"/>
              <a:ext cx="6119794" cy="408305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F2B9FE0-1023-E060-81DC-CD3C5FDA8111}"/>
                </a:ext>
              </a:extLst>
            </p:cNvPr>
            <p:cNvSpPr txBox="1"/>
            <p:nvPr/>
          </p:nvSpPr>
          <p:spPr>
            <a:xfrm>
              <a:off x="1116566" y="6506689"/>
              <a:ext cx="4807402" cy="861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Shenzhen  China</a:t>
              </a: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458B30-DFEE-53B9-AFDD-446C972B6ED6}"/>
              </a:ext>
            </a:extLst>
          </p:cNvPr>
          <p:cNvSpPr txBox="1"/>
          <p:nvPr/>
        </p:nvSpPr>
        <p:spPr>
          <a:xfrm>
            <a:off x="36201" y="4065738"/>
            <a:ext cx="82455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FFFFC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  <a:t>Titanes de la Inteligencia Artificial: El Futuro de Ayer Hoy José </a:t>
            </a:r>
            <a:r>
              <a:rPr kumimoji="0" 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C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  <a:t>Elias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FFFFC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  <a:t> (eliax.com) | </a:t>
            </a:r>
            <a:r>
              <a:rPr kumimoji="0" 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FFFFC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  <a:t>GeneXus</a:t>
            </a: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srgbClr val="FFFFCC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/>
              </a:rPr>
              <a:t> GX27  </a:t>
            </a: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https://www.youtube.com/watch?v=ed-cWW31Wl4</a:t>
            </a:r>
            <a:endParaRPr kumimoji="0" lang="es-ES" sz="1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1F6168A-2C9E-2A02-9A05-65C805D8EAF6}"/>
              </a:ext>
            </a:extLst>
          </p:cNvPr>
          <p:cNvSpPr txBox="1"/>
          <p:nvPr/>
        </p:nvSpPr>
        <p:spPr>
          <a:xfrm>
            <a:off x="-13117" y="5626193"/>
            <a:ext cx="7445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Stargate 500,000 millones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dolares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, 21 de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Enero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+mn-ea"/>
                <a:cs typeface="Times New Roman"/>
              </a:rPr>
              <a:t> 2025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847B629-3599-F6E4-99F4-56EC2A8D1472}"/>
              </a:ext>
            </a:extLst>
          </p:cNvPr>
          <p:cNvSpPr txBox="1"/>
          <p:nvPr/>
        </p:nvSpPr>
        <p:spPr>
          <a:xfrm>
            <a:off x="-13117" y="5409598"/>
            <a:ext cx="7708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MX" sz="1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Times New Roman" panose="02020603050405020304" pitchFamily="18" charset="0"/>
                <a:hlinkClick r:id="rId8"/>
              </a:rPr>
              <a:t>https://www.whitehouse.gov/presidential-actions/executive-order-maintaining-american-leadership-artificial-intelligence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3203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600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363FC5-1D97-390E-A34D-EDABBDD68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4B37E9D-9042-4B07-CDAB-80FCAAF473DF}"/>
              </a:ext>
            </a:extLst>
          </p:cNvPr>
          <p:cNvSpPr txBox="1"/>
          <p:nvPr/>
        </p:nvSpPr>
        <p:spPr>
          <a:xfrm>
            <a:off x="-14033" y="3033673"/>
            <a:ext cx="12206033" cy="44627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Integrar a</a:t>
            </a: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la humanidad,  países, organizaciones y empresas a los nuevos entornos de desarrollo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3DC1948-7161-3775-D6A0-F9F738BDED66}"/>
              </a:ext>
            </a:extLst>
          </p:cNvPr>
          <p:cNvSpPr txBox="1"/>
          <p:nvPr/>
        </p:nvSpPr>
        <p:spPr>
          <a:xfrm>
            <a:off x="-33691" y="4274715"/>
            <a:ext cx="12206034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Ayudar a solucionar los problemas críticos del Mundo y la Humanidad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926BCFC-709F-EF2C-7047-3B7BC51E21C8}"/>
              </a:ext>
            </a:extLst>
          </p:cNvPr>
          <p:cNvSpPr txBox="1"/>
          <p:nvPr/>
        </p:nvSpPr>
        <p:spPr>
          <a:xfrm>
            <a:off x="-14033" y="3634314"/>
            <a:ext cx="12206033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Administrar el Cambio para aprovechar en forma integral las nuevas herramientas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BE60379-F2E0-D2C0-9BF8-C1CC6B53F6C8}"/>
              </a:ext>
            </a:extLst>
          </p:cNvPr>
          <p:cNvSpPr txBox="1"/>
          <p:nvPr/>
        </p:nvSpPr>
        <p:spPr>
          <a:xfrm>
            <a:off x="43061" y="5004260"/>
            <a:ext cx="12191998" cy="800219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Mejorar la Calidad de Vida de la Humanidad</a:t>
            </a:r>
          </a:p>
          <a:p>
            <a:pPr lvl="0">
              <a:defRPr/>
            </a:pPr>
            <a:r>
              <a:rPr lang="es-ES" sz="2200" b="1" dirty="0">
                <a:solidFill>
                  <a:srgbClr val="FFFFFF"/>
                </a:solidFill>
              </a:rPr>
              <a:t>Humanidades, Mantenimiento, Limpieza, </a:t>
            </a:r>
            <a:r>
              <a:rPr kumimoji="0" lang="es-E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Ciencia / Tecnología, Entretenimiento,..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25D5E72-800E-817C-E60C-B1C5F83F1F58}"/>
              </a:ext>
            </a:extLst>
          </p:cNvPr>
          <p:cNvSpPr txBox="1"/>
          <p:nvPr/>
        </p:nvSpPr>
        <p:spPr>
          <a:xfrm>
            <a:off x="19657" y="1673842"/>
            <a:ext cx="11976690" cy="107721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1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Algunas Líneas Estratégicas de la IA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1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que Impactan a la Humanidad</a:t>
            </a:r>
          </a:p>
        </p:txBody>
      </p:sp>
      <p:sp>
        <p:nvSpPr>
          <p:cNvPr id="2" name="Sol 1">
            <a:extLst>
              <a:ext uri="{FF2B5EF4-FFF2-40B4-BE49-F238E27FC236}">
                <a16:creationId xmlns:a16="http://schemas.microsoft.com/office/drawing/2014/main" id="{B4729374-FFDE-8AB8-9BA7-182CBFD2234A}"/>
              </a:ext>
            </a:extLst>
          </p:cNvPr>
          <p:cNvSpPr/>
          <p:nvPr/>
        </p:nvSpPr>
        <p:spPr bwMode="auto">
          <a:xfrm>
            <a:off x="11236546" y="1819361"/>
            <a:ext cx="596900" cy="383004"/>
          </a:xfrm>
          <a:prstGeom prst="sun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A0467B4-0786-FD28-7BC7-8BDBFB4DF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7205" y="399036"/>
            <a:ext cx="10200024" cy="986254"/>
          </a:xfrm>
          <a:prstGeom prst="rect">
            <a:avLst/>
          </a:prstGeom>
          <a:solidFill>
            <a:srgbClr val="19FF81"/>
          </a:solidFill>
          <a:ln w="6350" cap="flat" cmpd="sng" algn="ctr">
            <a:solidFill>
              <a:srgbClr val="5F5F5F"/>
            </a:solidFill>
            <a:prstDash val="solid"/>
            <a:miter lim="800000"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defPPr>
              <a:defRPr lang="es-MX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4400" 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600" b="1" dirty="0">
                <a:solidFill>
                  <a:schemeClr val="bg1"/>
                </a:solidFill>
                <a:latin typeface="Arial Black" panose="020B0A04020102020204" pitchFamily="34" charset="0"/>
              </a:rPr>
              <a:t>Propósito: 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600" b="1" dirty="0">
                <a:solidFill>
                  <a:schemeClr val="bg1"/>
                </a:solidFill>
                <a:latin typeface="Arial Black" panose="020B0A04020102020204" pitchFamily="34" charset="0"/>
              </a:rPr>
              <a:t>Mejorar el Mundo y la Calidad de Vida de la Humanidad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A436FB-4409-974F-4BCD-D27C056AB44C}"/>
              </a:ext>
            </a:extLst>
          </p:cNvPr>
          <p:cNvSpPr txBox="1"/>
          <p:nvPr/>
        </p:nvSpPr>
        <p:spPr>
          <a:xfrm>
            <a:off x="1" y="-31479"/>
            <a:ext cx="1018570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es-MX" sz="2600" b="1" i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rPr>
              <a:t>Informático y Administrador de Desarrollo Estratégico</a:t>
            </a:r>
            <a:endParaRPr lang="es-MX" sz="2600" b="1" i="1" dirty="0">
              <a:solidFill>
                <a:schemeClr val="tx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CAB2EAE-148D-6CE7-A171-C922EDF7EB60}"/>
              </a:ext>
            </a:extLst>
          </p:cNvPr>
          <p:cNvSpPr txBox="1"/>
          <p:nvPr/>
        </p:nvSpPr>
        <p:spPr>
          <a:xfrm>
            <a:off x="-33691" y="5938940"/>
            <a:ext cx="12303664" cy="815608"/>
          </a:xfrm>
          <a:prstGeom prst="rect">
            <a:avLst/>
          </a:prstGeom>
          <a:solidFill>
            <a:schemeClr val="tx1">
              <a:lumMod val="1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Desarrollar nuestras propias </a:t>
            </a:r>
            <a:r>
              <a:rPr kumimoji="0" lang="es-MX" sz="23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investigaciones</a:t>
            </a:r>
            <a:r>
              <a:rPr lang="es-MX" sz="2300" b="1" u="sng" dirty="0">
                <a:solidFill>
                  <a:srgbClr val="FFFFFF"/>
                </a:solidFill>
                <a:latin typeface="Times New Roman"/>
              </a:rPr>
              <a:t> e </a:t>
            </a:r>
            <a:r>
              <a:rPr kumimoji="0" lang="es-MX" sz="23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industrias </a:t>
            </a: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y productos con presencia internacional</a:t>
            </a:r>
          </a:p>
          <a:p>
            <a:pPr algn="r">
              <a:defRPr/>
            </a:pPr>
            <a:r>
              <a:rPr lang="es-MX" sz="2400" b="1" dirty="0">
                <a:solidFill>
                  <a:srgbClr val="FFFFFF"/>
                </a:solidFill>
                <a:latin typeface="Times New Roman"/>
              </a:rPr>
              <a:t>Es Cuestión de Soberanía</a:t>
            </a:r>
            <a:endParaRPr kumimoji="0" lang="es-MX" sz="24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DCE3B9-8878-FF88-C7EE-619BFCDC7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334" y="-17673"/>
            <a:ext cx="2036009" cy="172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3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EC16936A-D064-6254-4817-6A49531FCE75}"/>
              </a:ext>
            </a:extLst>
          </p:cNvPr>
          <p:cNvSpPr txBox="1"/>
          <p:nvPr/>
        </p:nvSpPr>
        <p:spPr>
          <a:xfrm>
            <a:off x="34007" y="741014"/>
            <a:ext cx="12152687" cy="1077218"/>
          </a:xfrm>
          <a:prstGeom prst="rect">
            <a:avLst/>
          </a:prstGeom>
          <a:solidFill>
            <a:srgbClr val="B9005C">
              <a:lumMod val="5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Integrar a</a:t>
            </a:r>
            <a:r>
              <a:rPr kumimoji="0" lang="es-MX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la humanidad,  países, organizaciones y empresas a los nuevos entornos de desarrollo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CB65CA3-CEB0-D2E6-8B20-15425D93A868}"/>
              </a:ext>
            </a:extLst>
          </p:cNvPr>
          <p:cNvSpPr txBox="1"/>
          <p:nvPr/>
        </p:nvSpPr>
        <p:spPr>
          <a:xfrm>
            <a:off x="-6646" y="-21173"/>
            <a:ext cx="12198645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</a:rPr>
              <a:t>Algunas Líneas Estratégicas de la 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</a:rPr>
              <a:t> que Impactan a la Humanidad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E0038CE-A7DA-789E-5BC5-566B2E4BD1CB}"/>
              </a:ext>
            </a:extLst>
          </p:cNvPr>
          <p:cNvGrpSpPr/>
          <p:nvPr/>
        </p:nvGrpSpPr>
        <p:grpSpPr>
          <a:xfrm>
            <a:off x="105709" y="1756733"/>
            <a:ext cx="5534784" cy="4434412"/>
            <a:chOff x="6605086" y="1617192"/>
            <a:chExt cx="5534784" cy="4434412"/>
          </a:xfrm>
        </p:grpSpPr>
        <p:grpSp>
          <p:nvGrpSpPr>
            <p:cNvPr id="42" name="Grupo 41">
              <a:extLst>
                <a:ext uri="{FF2B5EF4-FFF2-40B4-BE49-F238E27FC236}">
                  <a16:creationId xmlns:a16="http://schemas.microsoft.com/office/drawing/2014/main" id="{28F2A063-67A1-77C5-F3FD-E16BD5BA62DA}"/>
                </a:ext>
              </a:extLst>
            </p:cNvPr>
            <p:cNvGrpSpPr/>
            <p:nvPr/>
          </p:nvGrpSpPr>
          <p:grpSpPr>
            <a:xfrm>
              <a:off x="6605086" y="2144312"/>
              <a:ext cx="5534784" cy="3907292"/>
              <a:chOff x="227682" y="421258"/>
              <a:chExt cx="8737975" cy="5221987"/>
            </a:xfrm>
          </p:grpSpPr>
          <p:grpSp>
            <p:nvGrpSpPr>
              <p:cNvPr id="44" name="Grupo 43">
                <a:extLst>
                  <a:ext uri="{FF2B5EF4-FFF2-40B4-BE49-F238E27FC236}">
                    <a16:creationId xmlns:a16="http://schemas.microsoft.com/office/drawing/2014/main" id="{04954262-A618-AD96-5039-C61586415E66}"/>
                  </a:ext>
                </a:extLst>
              </p:cNvPr>
              <p:cNvGrpSpPr/>
              <p:nvPr/>
            </p:nvGrpSpPr>
            <p:grpSpPr>
              <a:xfrm>
                <a:off x="3544845" y="2799885"/>
                <a:ext cx="4793786" cy="2843360"/>
                <a:chOff x="6974698" y="3559183"/>
                <a:chExt cx="2983902" cy="2882192"/>
              </a:xfrm>
              <a:solidFill>
                <a:schemeClr val="accent6">
                  <a:alpha val="40000"/>
                </a:schemeClr>
              </a:solidFill>
            </p:grpSpPr>
            <p:sp>
              <p:nvSpPr>
                <p:cNvPr id="57" name="Diagrama de flujo: extraer 56">
                  <a:extLst>
                    <a:ext uri="{FF2B5EF4-FFF2-40B4-BE49-F238E27FC236}">
                      <a16:creationId xmlns:a16="http://schemas.microsoft.com/office/drawing/2014/main" id="{EF55EC95-788D-6C66-5D88-A8AA0050CCF9}"/>
                    </a:ext>
                  </a:extLst>
                </p:cNvPr>
                <p:cNvSpPr/>
                <p:nvPr/>
              </p:nvSpPr>
              <p:spPr>
                <a:xfrm rot="19328003">
                  <a:off x="6974698" y="3559183"/>
                  <a:ext cx="2888668" cy="2756131"/>
                </a:xfrm>
                <a:prstGeom prst="flowChartExtra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Rectángulo 57">
                  <a:extLst>
                    <a:ext uri="{FF2B5EF4-FFF2-40B4-BE49-F238E27FC236}">
                      <a16:creationId xmlns:a16="http://schemas.microsoft.com/office/drawing/2014/main" id="{55F8D7FF-5F91-AA6A-FD1D-FA14510C2563}"/>
                    </a:ext>
                  </a:extLst>
                </p:cNvPr>
                <p:cNvSpPr/>
                <p:nvPr/>
              </p:nvSpPr>
              <p:spPr>
                <a:xfrm>
                  <a:off x="7999076" y="5398995"/>
                  <a:ext cx="1959524" cy="10423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FF00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Etapa de personalización </a:t>
                  </a:r>
                  <a:endParaRPr kumimoji="0" lang="es-MX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CC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5" name="Grupo 44">
                <a:extLst>
                  <a:ext uri="{FF2B5EF4-FFF2-40B4-BE49-F238E27FC236}">
                    <a16:creationId xmlns:a16="http://schemas.microsoft.com/office/drawing/2014/main" id="{DAEEE373-BD05-1B3C-4927-D6D09E41A266}"/>
                  </a:ext>
                </a:extLst>
              </p:cNvPr>
              <p:cNvGrpSpPr/>
              <p:nvPr/>
            </p:nvGrpSpPr>
            <p:grpSpPr>
              <a:xfrm rot="252862">
                <a:off x="3965001" y="1593972"/>
                <a:ext cx="5000656" cy="2992422"/>
                <a:chOff x="7292378" y="2312605"/>
                <a:chExt cx="3031517" cy="2423242"/>
              </a:xfrm>
              <a:solidFill>
                <a:srgbClr val="0070C0">
                  <a:alpha val="33000"/>
                </a:srgbClr>
              </a:solidFill>
            </p:grpSpPr>
            <p:sp>
              <p:nvSpPr>
                <p:cNvPr id="55" name="Diagrama de flujo: extraer 54">
                  <a:extLst>
                    <a:ext uri="{FF2B5EF4-FFF2-40B4-BE49-F238E27FC236}">
                      <a16:creationId xmlns:a16="http://schemas.microsoft.com/office/drawing/2014/main" id="{DD460CA9-57F4-3604-934D-12810E7DA463}"/>
                    </a:ext>
                  </a:extLst>
                </p:cNvPr>
                <p:cNvSpPr/>
                <p:nvPr/>
              </p:nvSpPr>
              <p:spPr>
                <a:xfrm rot="15020678">
                  <a:off x="7408859" y="2196124"/>
                  <a:ext cx="2423242" cy="2656203"/>
                </a:xfrm>
                <a:prstGeom prst="flowChartExtra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ángulo 55">
                  <a:extLst>
                    <a:ext uri="{FF2B5EF4-FFF2-40B4-BE49-F238E27FC236}">
                      <a16:creationId xmlns:a16="http://schemas.microsoft.com/office/drawing/2014/main" id="{2BD87634-D8A2-FDA1-47F6-17819C26D6B7}"/>
                    </a:ext>
                  </a:extLst>
                </p:cNvPr>
                <p:cNvSpPr/>
                <p:nvPr/>
              </p:nvSpPr>
              <p:spPr>
                <a:xfrm rot="21347138">
                  <a:off x="8570983" y="2320848"/>
                  <a:ext cx="1752912" cy="18320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00FFFF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Etapa Tradicional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0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00FFFF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Agrícola, Industrial, Servicios </a:t>
                  </a:r>
                  <a:endParaRPr kumimoji="0" lang="es-MX" sz="20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CC"/>
                    </a:solidFill>
                    <a:effectLst/>
                    <a:highlight>
                      <a:srgbClr val="00FFFF"/>
                    </a:highlight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6" name="Grupo 45">
                <a:extLst>
                  <a:ext uri="{FF2B5EF4-FFF2-40B4-BE49-F238E27FC236}">
                    <a16:creationId xmlns:a16="http://schemas.microsoft.com/office/drawing/2014/main" id="{481F1F76-4CB3-F81B-7734-680CBF8D31A5}"/>
                  </a:ext>
                </a:extLst>
              </p:cNvPr>
              <p:cNvGrpSpPr/>
              <p:nvPr/>
            </p:nvGrpSpPr>
            <p:grpSpPr>
              <a:xfrm rot="20781151">
                <a:off x="227682" y="1260272"/>
                <a:ext cx="4918607" cy="3243015"/>
                <a:chOff x="4288046" y="2056162"/>
                <a:chExt cx="2927349" cy="2752911"/>
              </a:xfrm>
              <a:solidFill>
                <a:srgbClr val="FFFF00">
                  <a:alpha val="38000"/>
                </a:srgbClr>
              </a:solidFill>
            </p:grpSpPr>
            <p:sp>
              <p:nvSpPr>
                <p:cNvPr id="53" name="Diagrama de flujo: extraer 52">
                  <a:extLst>
                    <a:ext uri="{FF2B5EF4-FFF2-40B4-BE49-F238E27FC236}">
                      <a16:creationId xmlns:a16="http://schemas.microsoft.com/office/drawing/2014/main" id="{4D4320E0-38B9-D087-CEA9-A8084F032710}"/>
                    </a:ext>
                  </a:extLst>
                </p:cNvPr>
                <p:cNvSpPr/>
                <p:nvPr/>
              </p:nvSpPr>
              <p:spPr>
                <a:xfrm rot="6296157">
                  <a:off x="4392916" y="1986594"/>
                  <a:ext cx="2752911" cy="2892047"/>
                </a:xfrm>
                <a:prstGeom prst="flowChartExtra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ángulo 53">
                  <a:extLst>
                    <a:ext uri="{FF2B5EF4-FFF2-40B4-BE49-F238E27FC236}">
                      <a16:creationId xmlns:a16="http://schemas.microsoft.com/office/drawing/2014/main" id="{26B0DE39-CF36-9307-5984-264E000BAD09}"/>
                    </a:ext>
                  </a:extLst>
                </p:cNvPr>
                <p:cNvSpPr/>
                <p:nvPr/>
              </p:nvSpPr>
              <p:spPr>
                <a:xfrm rot="818849">
                  <a:off x="4288046" y="2779503"/>
                  <a:ext cx="1851649" cy="125701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highlight>
                        <a:srgbClr val="C0C0C0"/>
                      </a:highlight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Etapa que está más allá de la frontera</a:t>
                  </a:r>
                </a:p>
              </p:txBody>
            </p:sp>
          </p:grpSp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6A21569B-0258-2376-6808-477EC52DEE33}"/>
                  </a:ext>
                </a:extLst>
              </p:cNvPr>
              <p:cNvGrpSpPr/>
              <p:nvPr/>
            </p:nvGrpSpPr>
            <p:grpSpPr>
              <a:xfrm>
                <a:off x="2578318" y="421258"/>
                <a:ext cx="4127684" cy="3161902"/>
                <a:chOff x="5696144" y="777719"/>
                <a:chExt cx="2888668" cy="2756131"/>
              </a:xfrm>
              <a:solidFill>
                <a:schemeClr val="accent5">
                  <a:lumMod val="20000"/>
                  <a:lumOff val="80000"/>
                  <a:alpha val="38000"/>
                </a:schemeClr>
              </a:solidFill>
            </p:grpSpPr>
            <p:sp>
              <p:nvSpPr>
                <p:cNvPr id="51" name="Diagrama de flujo: extraer 50">
                  <a:extLst>
                    <a:ext uri="{FF2B5EF4-FFF2-40B4-BE49-F238E27FC236}">
                      <a16:creationId xmlns:a16="http://schemas.microsoft.com/office/drawing/2014/main" id="{428B3CEB-201F-0B6E-074D-3EB30C4F1349}"/>
                    </a:ext>
                  </a:extLst>
                </p:cNvPr>
                <p:cNvSpPr/>
                <p:nvPr/>
              </p:nvSpPr>
              <p:spPr>
                <a:xfrm rot="11166215">
                  <a:off x="5696144" y="777719"/>
                  <a:ext cx="2888668" cy="2756131"/>
                </a:xfrm>
                <a:prstGeom prst="flowChartExtra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ángulo 51">
                  <a:extLst>
                    <a:ext uri="{FF2B5EF4-FFF2-40B4-BE49-F238E27FC236}">
                      <a16:creationId xmlns:a16="http://schemas.microsoft.com/office/drawing/2014/main" id="{FF2D4CC3-473A-94A3-9A5C-D922C7CF80C6}"/>
                    </a:ext>
                  </a:extLst>
                </p:cNvPr>
                <p:cNvSpPr/>
                <p:nvPr/>
              </p:nvSpPr>
              <p:spPr>
                <a:xfrm>
                  <a:off x="6123945" y="1311475"/>
                  <a:ext cx="2263977" cy="129077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00FF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</a:t>
                  </a:r>
                  <a:r>
                    <a:rPr kumimoji="0" lang="es-MX" sz="2200" b="1" i="1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00FF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ociedades</a:t>
                  </a:r>
                  <a:r>
                    <a:rPr kumimoji="0" lang="es-MX" sz="2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FF00FF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basadas en subsistencia</a:t>
                  </a:r>
                  <a:endParaRPr kumimoji="0" lang="es-MX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CC"/>
                    </a:solidFill>
                    <a:effectLst/>
                    <a:highlight>
                      <a:srgbClr val="FF00FF"/>
                    </a:highlight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" name="Grupo 47">
                <a:extLst>
                  <a:ext uri="{FF2B5EF4-FFF2-40B4-BE49-F238E27FC236}">
                    <a16:creationId xmlns:a16="http://schemas.microsoft.com/office/drawing/2014/main" id="{2E27B9A5-ABEB-B43C-688A-7DEE2F4207E7}"/>
                  </a:ext>
                </a:extLst>
              </p:cNvPr>
              <p:cNvGrpSpPr/>
              <p:nvPr/>
            </p:nvGrpSpPr>
            <p:grpSpPr>
              <a:xfrm>
                <a:off x="1261863" y="2655374"/>
                <a:ext cx="4501908" cy="2924301"/>
                <a:chOff x="4889052" y="3574331"/>
                <a:chExt cx="2888668" cy="2856864"/>
              </a:xfrm>
              <a:solidFill>
                <a:schemeClr val="accent2">
                  <a:alpha val="39000"/>
                </a:schemeClr>
              </a:solidFill>
            </p:grpSpPr>
            <p:sp>
              <p:nvSpPr>
                <p:cNvPr id="49" name="Diagrama de flujo: extraer 48">
                  <a:extLst>
                    <a:ext uri="{FF2B5EF4-FFF2-40B4-BE49-F238E27FC236}">
                      <a16:creationId xmlns:a16="http://schemas.microsoft.com/office/drawing/2014/main" id="{1AFB1CE0-A1CE-A410-8BF1-7CC12B4C0B26}"/>
                    </a:ext>
                  </a:extLst>
                </p:cNvPr>
                <p:cNvSpPr/>
                <p:nvPr/>
              </p:nvSpPr>
              <p:spPr>
                <a:xfrm rot="2238184">
                  <a:off x="4889052" y="3574331"/>
                  <a:ext cx="2888668" cy="2756131"/>
                </a:xfrm>
                <a:prstGeom prst="flowChartExtract">
                  <a:avLst/>
                </a:prstGeom>
                <a:grp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MX" sz="2000" b="0" i="1" u="none" strike="noStrike" kern="1200" cap="none" spc="0" normalizeH="0" baseline="0" noProof="0">
                    <a:ln>
                      <a:noFill/>
                    </a:ln>
                    <a:solidFill>
                      <a:srgbClr val="FFFFCC"/>
                    </a:solidFill>
                    <a:effectLst/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ángulo 49">
                  <a:extLst>
                    <a:ext uri="{FF2B5EF4-FFF2-40B4-BE49-F238E27FC236}">
                      <a16:creationId xmlns:a16="http://schemas.microsoft.com/office/drawing/2014/main" id="{FBF9E149-96BD-58B5-8CD0-E1ECC512FF1F}"/>
                    </a:ext>
                  </a:extLst>
                </p:cNvPr>
                <p:cNvSpPr/>
                <p:nvPr/>
              </p:nvSpPr>
              <p:spPr>
                <a:xfrm>
                  <a:off x="5013350" y="5426573"/>
                  <a:ext cx="1834321" cy="100462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MX" sz="2200" b="1" i="1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highlight>
                        <a:srgbClr val="00FF00"/>
                      </a:highlight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Etapa de  Distribución</a:t>
                  </a:r>
                  <a:endParaRPr kumimoji="0" lang="es-MX" sz="2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FFCC"/>
                    </a:solidFill>
                    <a:effectLst/>
                    <a:highlight>
                      <a:srgbClr val="00FF00"/>
                    </a:highlight>
                    <a:uLnTx/>
                    <a:uFillTx/>
                    <a:latin typeface="Times New Roman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285FF873-0C9A-25E0-3D30-F7B350C916CE}"/>
                  </a:ext>
                </a:extLst>
              </p:cNvPr>
              <p:cNvSpPr/>
              <p:nvPr/>
            </p:nvSpPr>
            <p:spPr>
              <a:xfrm>
                <a:off x="3124837" y="2633981"/>
                <a:ext cx="3075815" cy="1933274"/>
              </a:xfrm>
              <a:prstGeom prst="rect">
                <a:avLst/>
              </a:prstGeom>
              <a:solidFill>
                <a:schemeClr val="bg2">
                  <a:alpha val="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MX" sz="22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highlight>
                      <a:srgbClr val="FFFF00"/>
                    </a:highlight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Etapas tecnológicas que se están entrecruzando</a:t>
                </a:r>
              </a:p>
            </p:txBody>
          </p:sp>
        </p:grp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401D809-2308-3CAC-5AA9-3AA7054F3331}"/>
                </a:ext>
              </a:extLst>
            </p:cNvPr>
            <p:cNvSpPr txBox="1"/>
            <p:nvPr/>
          </p:nvSpPr>
          <p:spPr>
            <a:xfrm>
              <a:off x="6615234" y="1617192"/>
              <a:ext cx="5387075" cy="830997"/>
            </a:xfrm>
            <a:prstGeom prst="rect">
              <a:avLst/>
            </a:prstGeom>
            <a:solidFill>
              <a:srgbClr val="19FF81"/>
            </a:solidFill>
          </p:spPr>
          <p:txBody>
            <a:bodyPr wrap="squar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5 Etapas tecnológicas que se están entrecruzando</a:t>
              </a:r>
            </a:p>
          </p:txBody>
        </p:sp>
      </p:grpSp>
      <p:sp>
        <p:nvSpPr>
          <p:cNvPr id="6" name="Rectángulo 5">
            <a:extLst>
              <a:ext uri="{FF2B5EF4-FFF2-40B4-BE49-F238E27FC236}">
                <a16:creationId xmlns:a16="http://schemas.microsoft.com/office/drawing/2014/main" id="{6CB8A443-F865-03B0-CDC1-498F50B36AEF}"/>
              </a:ext>
            </a:extLst>
          </p:cNvPr>
          <p:cNvSpPr/>
          <p:nvPr/>
        </p:nvSpPr>
        <p:spPr bwMode="auto">
          <a:xfrm>
            <a:off x="5668470" y="3607183"/>
            <a:ext cx="6575406" cy="3329056"/>
          </a:xfrm>
          <a:prstGeom prst="rect">
            <a:avLst/>
          </a:prstGeom>
          <a:solidFill>
            <a:srgbClr val="0070C0">
              <a:alpha val="63000"/>
            </a:srgbClr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2800" b="0" i="1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 Unicode MS" panose="020B0604020202020204" pitchFamily="34" charset="-128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C3454DA-A6CA-E28E-6CA4-2EF350F8328A}"/>
              </a:ext>
            </a:extLst>
          </p:cNvPr>
          <p:cNvSpPr/>
          <p:nvPr/>
        </p:nvSpPr>
        <p:spPr>
          <a:xfrm>
            <a:off x="5480859" y="5105521"/>
            <a:ext cx="4555511" cy="1785104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INFORMACIÓN Celulares, </a:t>
            </a:r>
            <a:r>
              <a:rPr kumimoji="0" lang="es-MX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IoT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, Nube,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19FF8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MATERIA Impresoras 3d y 4d, Robots Inteligentes y Autónomos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/>
                <a:ea typeface="+mn-ea"/>
                <a:cs typeface="+mn-cs"/>
              </a:rPr>
              <a:t>ENERGÍA Desarrollo de Sistemas de Energía distribuida</a:t>
            </a:r>
          </a:p>
        </p:txBody>
      </p:sp>
      <p:sp>
        <p:nvSpPr>
          <p:cNvPr id="2" name="Sol 1">
            <a:extLst>
              <a:ext uri="{FF2B5EF4-FFF2-40B4-BE49-F238E27FC236}">
                <a16:creationId xmlns:a16="http://schemas.microsoft.com/office/drawing/2014/main" id="{172F9FE8-9853-AE43-C8B5-296CAF176CFF}"/>
              </a:ext>
            </a:extLst>
          </p:cNvPr>
          <p:cNvSpPr/>
          <p:nvPr/>
        </p:nvSpPr>
        <p:spPr bwMode="auto">
          <a:xfrm>
            <a:off x="11526354" y="1316182"/>
            <a:ext cx="596900" cy="383004"/>
          </a:xfrm>
          <a:prstGeom prst="sun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4400" b="0" i="1" u="none" strike="noStrike" kern="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C47A027-AEDE-EC34-AE3D-6973C4C90822}"/>
              </a:ext>
            </a:extLst>
          </p:cNvPr>
          <p:cNvSpPr/>
          <p:nvPr/>
        </p:nvSpPr>
        <p:spPr>
          <a:xfrm>
            <a:off x="5532740" y="2462123"/>
            <a:ext cx="6702335" cy="1384995"/>
          </a:xfrm>
          <a:prstGeom prst="rect">
            <a:avLst/>
          </a:prstGeom>
          <a:solidFill>
            <a:srgbClr val="00B0F0"/>
          </a:solidFill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Personalización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Se tiende a detectar y solucionar las necesidades especificas de la gente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82799CB-C2B5-8520-CE12-411703EF89ED}"/>
              </a:ext>
            </a:extLst>
          </p:cNvPr>
          <p:cNvSpPr txBox="1"/>
          <p:nvPr/>
        </p:nvSpPr>
        <p:spPr>
          <a:xfrm>
            <a:off x="5526923" y="1761039"/>
            <a:ext cx="6683335" cy="861774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Cambio radical en el modelo de las organizaciones:</a:t>
            </a:r>
            <a:r>
              <a:rPr lang="es-MX" sz="24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Personalización y Distribución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75D79EC6-8F12-A6FB-5855-C84CE2EC15AD}"/>
              </a:ext>
            </a:extLst>
          </p:cNvPr>
          <p:cNvSpPr/>
          <p:nvPr/>
        </p:nvSpPr>
        <p:spPr>
          <a:xfrm>
            <a:off x="5532661" y="4315567"/>
            <a:ext cx="6677597" cy="79252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Generación, Interconexión, distribución y uso de Materia Energía e Información donde se necesite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9894531-4A77-197F-C9CA-641F680A878B}"/>
              </a:ext>
            </a:extLst>
          </p:cNvPr>
          <p:cNvGrpSpPr/>
          <p:nvPr/>
        </p:nvGrpSpPr>
        <p:grpSpPr>
          <a:xfrm rot="1010655">
            <a:off x="9928567" y="5144991"/>
            <a:ext cx="2260278" cy="1750087"/>
            <a:chOff x="4378784" y="3616704"/>
            <a:chExt cx="4697186" cy="315909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A3587F2-C2EF-5B65-0393-96E3A19C99DC}"/>
                </a:ext>
              </a:extLst>
            </p:cNvPr>
            <p:cNvSpPr/>
            <p:nvPr/>
          </p:nvSpPr>
          <p:spPr bwMode="auto">
            <a:xfrm>
              <a:off x="4378784" y="3870205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8267A2D7-9D0B-93B1-5489-36D2D03D7053}"/>
                </a:ext>
              </a:extLst>
            </p:cNvPr>
            <p:cNvSpPr/>
            <p:nvPr/>
          </p:nvSpPr>
          <p:spPr bwMode="auto">
            <a:xfrm>
              <a:off x="5793927" y="3616704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16D4FF79-309A-A274-D95B-C7AB0A4A0B2D}"/>
                </a:ext>
              </a:extLst>
            </p:cNvPr>
            <p:cNvSpPr/>
            <p:nvPr/>
          </p:nvSpPr>
          <p:spPr bwMode="auto">
            <a:xfrm>
              <a:off x="6071513" y="4707990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C00ED5B0-CA67-8DD6-1DEA-313DE3BFF0A9}"/>
                </a:ext>
              </a:extLst>
            </p:cNvPr>
            <p:cNvSpPr/>
            <p:nvPr/>
          </p:nvSpPr>
          <p:spPr bwMode="auto">
            <a:xfrm>
              <a:off x="7312484" y="3883805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FF51DC46-7E4F-9010-394C-454CC24DCEBD}"/>
                </a:ext>
              </a:extLst>
            </p:cNvPr>
            <p:cNvSpPr/>
            <p:nvPr/>
          </p:nvSpPr>
          <p:spPr bwMode="auto">
            <a:xfrm>
              <a:off x="6985913" y="5539519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2ABA161C-BA52-A0FF-A866-4972F30CF5F7}"/>
                </a:ext>
              </a:extLst>
            </p:cNvPr>
            <p:cNvSpPr/>
            <p:nvPr/>
          </p:nvSpPr>
          <p:spPr bwMode="auto">
            <a:xfrm>
              <a:off x="8161570" y="4715334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5E9DD5BE-2629-F8E8-17D1-0331E7D4BC21}"/>
                </a:ext>
              </a:extLst>
            </p:cNvPr>
            <p:cNvSpPr/>
            <p:nvPr/>
          </p:nvSpPr>
          <p:spPr bwMode="auto">
            <a:xfrm>
              <a:off x="4808770" y="5109611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  <p:cxnSp>
          <p:nvCxnSpPr>
            <p:cNvPr id="23" name="Conector: curvado 22">
              <a:extLst>
                <a:ext uri="{FF2B5EF4-FFF2-40B4-BE49-F238E27FC236}">
                  <a16:creationId xmlns:a16="http://schemas.microsoft.com/office/drawing/2014/main" id="{DFC200CE-4E8F-20CB-529F-E918EBA52BA0}"/>
                </a:ext>
              </a:extLst>
            </p:cNvPr>
            <p:cNvCxnSpPr/>
            <p:nvPr/>
          </p:nvCxnSpPr>
          <p:spPr bwMode="auto">
            <a:xfrm flipV="1">
              <a:off x="5385713" y="4458861"/>
              <a:ext cx="654784" cy="650749"/>
            </a:xfrm>
            <a:prstGeom prst="curvedConnector3">
              <a:avLst>
                <a:gd name="adj1" fmla="val 50000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Conector: curvado 23">
              <a:extLst>
                <a:ext uri="{FF2B5EF4-FFF2-40B4-BE49-F238E27FC236}">
                  <a16:creationId xmlns:a16="http://schemas.microsoft.com/office/drawing/2014/main" id="{D9D4235E-CF7A-48E2-49B8-B2E3544A4DBC}"/>
                </a:ext>
              </a:extLst>
            </p:cNvPr>
            <p:cNvCxnSpPr/>
            <p:nvPr/>
          </p:nvCxnSpPr>
          <p:spPr bwMode="auto">
            <a:xfrm flipV="1">
              <a:off x="7617284" y="5675917"/>
              <a:ext cx="988440" cy="635676"/>
            </a:xfrm>
            <a:prstGeom prst="curvedConnector3">
              <a:avLst>
                <a:gd name="adj1" fmla="val 50000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Conector: curvado 24">
              <a:extLst>
                <a:ext uri="{FF2B5EF4-FFF2-40B4-BE49-F238E27FC236}">
                  <a16:creationId xmlns:a16="http://schemas.microsoft.com/office/drawing/2014/main" id="{4AD64A19-8F4B-977A-7F2D-7EB3E29DF857}"/>
                </a:ext>
              </a:extLst>
            </p:cNvPr>
            <p:cNvCxnSpPr/>
            <p:nvPr/>
          </p:nvCxnSpPr>
          <p:spPr bwMode="auto">
            <a:xfrm>
              <a:off x="6904274" y="5074704"/>
              <a:ext cx="1322610" cy="155606"/>
            </a:xfrm>
            <a:prstGeom prst="curvedConnector3">
              <a:avLst>
                <a:gd name="adj1" fmla="val 46296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Conector: curvado 25">
              <a:extLst>
                <a:ext uri="{FF2B5EF4-FFF2-40B4-BE49-F238E27FC236}">
                  <a16:creationId xmlns:a16="http://schemas.microsoft.com/office/drawing/2014/main" id="{5BE4E85F-7431-F22C-0B35-109350659C71}"/>
                </a:ext>
              </a:extLst>
            </p:cNvPr>
            <p:cNvCxnSpPr/>
            <p:nvPr/>
          </p:nvCxnSpPr>
          <p:spPr bwMode="auto">
            <a:xfrm flipV="1">
              <a:off x="5198495" y="4012467"/>
              <a:ext cx="634654" cy="120699"/>
            </a:xfrm>
            <a:prstGeom prst="curvedConnector4">
              <a:avLst>
                <a:gd name="adj1" fmla="val 39450"/>
                <a:gd name="adj2" fmla="val 384095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7" name="Conector: curvado 26">
              <a:extLst>
                <a:ext uri="{FF2B5EF4-FFF2-40B4-BE49-F238E27FC236}">
                  <a16:creationId xmlns:a16="http://schemas.microsoft.com/office/drawing/2014/main" id="{AA2C3DCD-E7AA-94EA-1E62-56B1F9605B6D}"/>
                </a:ext>
              </a:extLst>
            </p:cNvPr>
            <p:cNvCxnSpPr/>
            <p:nvPr/>
          </p:nvCxnSpPr>
          <p:spPr bwMode="auto">
            <a:xfrm rot="5400000" flipH="1" flipV="1">
              <a:off x="7362227" y="4978175"/>
              <a:ext cx="658717" cy="359746"/>
            </a:xfrm>
            <a:prstGeom prst="curvedConnector3">
              <a:avLst>
                <a:gd name="adj1" fmla="val 50000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Conector: curvado 27">
              <a:extLst>
                <a:ext uri="{FF2B5EF4-FFF2-40B4-BE49-F238E27FC236}">
                  <a16:creationId xmlns:a16="http://schemas.microsoft.com/office/drawing/2014/main" id="{29CF97E9-8DB4-9000-A99A-C5D93A9CB909}"/>
                </a:ext>
              </a:extLst>
            </p:cNvPr>
            <p:cNvCxnSpPr/>
            <p:nvPr/>
          </p:nvCxnSpPr>
          <p:spPr bwMode="auto">
            <a:xfrm flipV="1">
              <a:off x="6708327" y="4190169"/>
              <a:ext cx="633013" cy="53602"/>
            </a:xfrm>
            <a:prstGeom prst="curvedConnector3">
              <a:avLst>
                <a:gd name="adj1" fmla="val 68057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Conector: curvado 28">
              <a:extLst>
                <a:ext uri="{FF2B5EF4-FFF2-40B4-BE49-F238E27FC236}">
                  <a16:creationId xmlns:a16="http://schemas.microsoft.com/office/drawing/2014/main" id="{C6D59EDF-0137-E64C-010B-2B9CDB6AC944}"/>
                </a:ext>
              </a:extLst>
            </p:cNvPr>
            <p:cNvCxnSpPr>
              <a:stCxn id="15" idx="5"/>
              <a:endCxn id="22" idx="1"/>
            </p:cNvCxnSpPr>
            <p:nvPr/>
          </p:nvCxnSpPr>
          <p:spPr bwMode="auto">
            <a:xfrm rot="5400000">
              <a:off x="4722668" y="4793704"/>
              <a:ext cx="656619" cy="216592"/>
            </a:xfrm>
            <a:prstGeom prst="curvedConnector3">
              <a:avLst>
                <a:gd name="adj1" fmla="val 50000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Conector: curvado 29">
              <a:extLst>
                <a:ext uri="{FF2B5EF4-FFF2-40B4-BE49-F238E27FC236}">
                  <a16:creationId xmlns:a16="http://schemas.microsoft.com/office/drawing/2014/main" id="{288F85B2-D6B6-B110-6864-43A9692E781C}"/>
                </a:ext>
              </a:extLst>
            </p:cNvPr>
            <p:cNvCxnSpPr>
              <a:endCxn id="20" idx="3"/>
            </p:cNvCxnSpPr>
            <p:nvPr/>
          </p:nvCxnSpPr>
          <p:spPr bwMode="auto">
            <a:xfrm>
              <a:off x="5500013" y="5933797"/>
              <a:ext cx="1619811" cy="309208"/>
            </a:xfrm>
            <a:prstGeom prst="curvedConnector4">
              <a:avLst>
                <a:gd name="adj1" fmla="val 45866"/>
                <a:gd name="adj2" fmla="val 173931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Conector: curvado 30">
              <a:extLst>
                <a:ext uri="{FF2B5EF4-FFF2-40B4-BE49-F238E27FC236}">
                  <a16:creationId xmlns:a16="http://schemas.microsoft.com/office/drawing/2014/main" id="{6DBEFD53-A38C-DD53-3B57-110F54DBB5E7}"/>
                </a:ext>
              </a:extLst>
            </p:cNvPr>
            <p:cNvCxnSpPr>
              <a:endCxn id="21" idx="3"/>
            </p:cNvCxnSpPr>
            <p:nvPr/>
          </p:nvCxnSpPr>
          <p:spPr bwMode="auto">
            <a:xfrm flipV="1">
              <a:off x="7671713" y="5418820"/>
              <a:ext cx="623768" cy="223583"/>
            </a:xfrm>
            <a:prstGeom prst="curvedConnector2">
              <a:avLst/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Conector: curvado 31">
              <a:extLst>
                <a:ext uri="{FF2B5EF4-FFF2-40B4-BE49-F238E27FC236}">
                  <a16:creationId xmlns:a16="http://schemas.microsoft.com/office/drawing/2014/main" id="{271E5532-71D2-CD86-8C66-18A9617512E7}"/>
                </a:ext>
              </a:extLst>
            </p:cNvPr>
            <p:cNvCxnSpPr>
              <a:endCxn id="19" idx="3"/>
            </p:cNvCxnSpPr>
            <p:nvPr/>
          </p:nvCxnSpPr>
          <p:spPr bwMode="auto">
            <a:xfrm flipV="1">
              <a:off x="6803017" y="4587291"/>
              <a:ext cx="643378" cy="248743"/>
            </a:xfrm>
            <a:prstGeom prst="curvedConnector2">
              <a:avLst/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Conector: curvado 32">
              <a:extLst>
                <a:ext uri="{FF2B5EF4-FFF2-40B4-BE49-F238E27FC236}">
                  <a16:creationId xmlns:a16="http://schemas.microsoft.com/office/drawing/2014/main" id="{A41E3230-7679-D05F-F927-7FBFEB845652}"/>
                </a:ext>
              </a:extLst>
            </p:cNvPr>
            <p:cNvCxnSpPr/>
            <p:nvPr/>
          </p:nvCxnSpPr>
          <p:spPr bwMode="auto">
            <a:xfrm flipV="1">
              <a:off x="5723170" y="5487404"/>
              <a:ext cx="634654" cy="120699"/>
            </a:xfrm>
            <a:prstGeom prst="curvedConnector4">
              <a:avLst>
                <a:gd name="adj1" fmla="val 39450"/>
                <a:gd name="adj2" fmla="val -89397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Conector: curvado 33">
              <a:extLst>
                <a:ext uri="{FF2B5EF4-FFF2-40B4-BE49-F238E27FC236}">
                  <a16:creationId xmlns:a16="http://schemas.microsoft.com/office/drawing/2014/main" id="{FE2CB12D-B32D-BFD7-B84C-8CE98BD8D824}"/>
                </a:ext>
              </a:extLst>
            </p:cNvPr>
            <p:cNvCxnSpPr/>
            <p:nvPr/>
          </p:nvCxnSpPr>
          <p:spPr bwMode="auto">
            <a:xfrm rot="5400000" flipH="1" flipV="1">
              <a:off x="5641382" y="4794319"/>
              <a:ext cx="2329256" cy="1305211"/>
            </a:xfrm>
            <a:prstGeom prst="curvedConnector2">
              <a:avLst/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Conector: curvado 34">
              <a:extLst>
                <a:ext uri="{FF2B5EF4-FFF2-40B4-BE49-F238E27FC236}">
                  <a16:creationId xmlns:a16="http://schemas.microsoft.com/office/drawing/2014/main" id="{ECBF1888-F6C0-EDD1-4E7D-56075EDDF9E9}"/>
                </a:ext>
              </a:extLst>
            </p:cNvPr>
            <p:cNvCxnSpPr>
              <a:endCxn id="20" idx="7"/>
            </p:cNvCxnSpPr>
            <p:nvPr/>
          </p:nvCxnSpPr>
          <p:spPr bwMode="auto">
            <a:xfrm>
              <a:off x="6386642" y="4474403"/>
              <a:ext cx="1379760" cy="1185815"/>
            </a:xfrm>
            <a:prstGeom prst="curvedConnector2">
              <a:avLst/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6" name="Conector: curvado 35">
              <a:extLst>
                <a:ext uri="{FF2B5EF4-FFF2-40B4-BE49-F238E27FC236}">
                  <a16:creationId xmlns:a16="http://schemas.microsoft.com/office/drawing/2014/main" id="{65F83374-5455-BD57-EB58-9C2346F976CD}"/>
                </a:ext>
              </a:extLst>
            </p:cNvPr>
            <p:cNvCxnSpPr>
              <a:endCxn id="20" idx="2"/>
            </p:cNvCxnSpPr>
            <p:nvPr/>
          </p:nvCxnSpPr>
          <p:spPr bwMode="auto">
            <a:xfrm>
              <a:off x="5167997" y="4562593"/>
              <a:ext cx="1817916" cy="1389019"/>
            </a:xfrm>
            <a:prstGeom prst="curvedConnector3">
              <a:avLst>
                <a:gd name="adj1" fmla="val 45509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Conector: curvado 36">
              <a:extLst>
                <a:ext uri="{FF2B5EF4-FFF2-40B4-BE49-F238E27FC236}">
                  <a16:creationId xmlns:a16="http://schemas.microsoft.com/office/drawing/2014/main" id="{4E62C6F4-91A9-6718-1E81-648CD00423E4}"/>
                </a:ext>
              </a:extLst>
            </p:cNvPr>
            <p:cNvCxnSpPr/>
            <p:nvPr/>
          </p:nvCxnSpPr>
          <p:spPr bwMode="auto">
            <a:xfrm>
              <a:off x="6611165" y="3619192"/>
              <a:ext cx="2347778" cy="1096142"/>
            </a:xfrm>
            <a:prstGeom prst="curvedConnector3">
              <a:avLst>
                <a:gd name="adj1" fmla="val 50000"/>
              </a:avLst>
            </a:prstGeom>
            <a:noFill/>
            <a:ln w="69850" cap="flat" cmpd="sng" algn="ctr">
              <a:solidFill>
                <a:schemeClr val="accent1">
                  <a:lumMod val="75000"/>
                </a:schemeClr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E7C1787D-B904-FCAF-384B-F1AD1C091DF3}"/>
                </a:ext>
              </a:extLst>
            </p:cNvPr>
            <p:cNvSpPr/>
            <p:nvPr/>
          </p:nvSpPr>
          <p:spPr bwMode="auto">
            <a:xfrm>
              <a:off x="5206088" y="5951611"/>
              <a:ext cx="914400" cy="824185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b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2800" b="0" i="1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 Unicode MS" panose="020B0604020202020204" pitchFamily="34" charset="-128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0333A8F-59C1-F955-2FD8-F6E0BE470CF5}"/>
              </a:ext>
            </a:extLst>
          </p:cNvPr>
          <p:cNvSpPr/>
          <p:nvPr/>
        </p:nvSpPr>
        <p:spPr>
          <a:xfrm>
            <a:off x="5432899" y="3861094"/>
            <a:ext cx="6800963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Times New Roman" panose="02020603050405020304" pitchFamily="18" charset="0"/>
                <a:cs typeface="Arial" panose="020B0604020202020204" pitchFamily="34" charset="0"/>
              </a:rPr>
              <a:t>Interdependencia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y Sociedades distribuidas</a:t>
            </a:r>
          </a:p>
        </p:txBody>
      </p:sp>
    </p:spTree>
    <p:extLst>
      <p:ext uri="{BB962C8B-B14F-4D97-AF65-F5344CB8AC3E}">
        <p14:creationId xmlns:p14="http://schemas.microsoft.com/office/powerpoint/2010/main" val="3127225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21">
            <a:extLst>
              <a:ext uri="{FF2B5EF4-FFF2-40B4-BE49-F238E27FC236}">
                <a16:creationId xmlns:a16="http://schemas.microsoft.com/office/drawing/2014/main" id="{1DC7CA0B-50A9-6914-8C2A-D38135A407BD}"/>
              </a:ext>
            </a:extLst>
          </p:cNvPr>
          <p:cNvSpPr txBox="1"/>
          <p:nvPr/>
        </p:nvSpPr>
        <p:spPr>
          <a:xfrm>
            <a:off x="8727443" y="1790804"/>
            <a:ext cx="3350272" cy="25237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b="1" dirty="0" err="1">
                <a:solidFill>
                  <a:srgbClr val="6600FF"/>
                </a:solidFill>
                <a:latin typeface="Times New Roman"/>
              </a:rPr>
              <a:t>Neurotechnology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s-MX" sz="23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empresa de inteligencia Artificial y Tecnología Biométrica con millones de instalaciones de clientes en todo el mundo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…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 fundó en 1990 en </a:t>
            </a:r>
            <a:r>
              <a:rPr lang="es-MX" sz="2000" b="1" dirty="0" err="1">
                <a:solidFill>
                  <a:srgbClr val="6600FF"/>
                </a:solidFill>
                <a:latin typeface="Times New Roman"/>
              </a:rPr>
              <a:t>Vilnius</a:t>
            </a:r>
            <a:r>
              <a:rPr lang="es-MX" sz="2000" b="1" dirty="0">
                <a:solidFill>
                  <a:srgbClr val="6600FF"/>
                </a:solidFill>
                <a:latin typeface="Times New Roman"/>
              </a:rPr>
              <a:t>, Lituania</a:t>
            </a:r>
            <a:r>
              <a:rPr kumimoji="0" lang="es-MX" sz="2000" b="1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           </a:t>
            </a:r>
            <a:r>
              <a:rPr lang="es-MX" sz="1000" b="1" dirty="0">
                <a:solidFill>
                  <a:schemeClr val="bg1"/>
                </a:solidFill>
                <a:latin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https://www.neurotechnology.com</a:t>
            </a:r>
            <a:endParaRPr lang="es-MX" sz="1000" b="1" dirty="0">
              <a:solidFill>
                <a:schemeClr val="bg1"/>
              </a:solidFill>
              <a:latin typeface="Times New Roman"/>
            </a:endParaRPr>
          </a:p>
        </p:txBody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2235E002-6670-E665-E281-0737C89D4666}"/>
              </a:ext>
            </a:extLst>
          </p:cNvPr>
          <p:cNvGrpSpPr/>
          <p:nvPr/>
        </p:nvGrpSpPr>
        <p:grpSpPr>
          <a:xfrm>
            <a:off x="141734" y="3158746"/>
            <a:ext cx="6527412" cy="3683312"/>
            <a:chOff x="-3299513" y="3108061"/>
            <a:chExt cx="6395520" cy="3683312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DCAEF39C-4D96-5DE8-D001-D102AE1D0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57" y="5039113"/>
              <a:ext cx="2876950" cy="1429095"/>
            </a:xfrm>
            <a:prstGeom prst="rect">
              <a:avLst/>
            </a:prstGeom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E4354C4D-D278-B684-B23C-152D875C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492" y="3108061"/>
              <a:ext cx="2909515" cy="1805101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05198307-9E82-2F86-DE45-696BC23AFE5C}"/>
                </a:ext>
              </a:extLst>
            </p:cNvPr>
            <p:cNvSpPr txBox="1"/>
            <p:nvPr/>
          </p:nvSpPr>
          <p:spPr>
            <a:xfrm>
              <a:off x="-3299513" y="3123862"/>
              <a:ext cx="3453891" cy="35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ASML</a:t>
              </a: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, </a:t>
              </a:r>
              <a:r>
                <a:rPr kumimoji="0" lang="es-MX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Advanced</a:t>
              </a: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Semiconductor </a:t>
              </a:r>
              <a:r>
                <a:rPr kumimoji="0" lang="es-MX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Materials</a:t>
              </a:r>
              <a:r>
                <a:rPr kumimoji="0" lang="es-MX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  <a:r>
                <a:rPr kumimoji="0" lang="es-MX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Lithography</a:t>
              </a:r>
              <a:endPara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s-MX" sz="600" b="1" dirty="0">
                <a:solidFill>
                  <a:schemeClr val="bg1"/>
                </a:solidFill>
                <a:latin typeface="Times New Roman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A marzo de 2024, ASML era la empresa tecnológica europea más valorada,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MX" sz="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  <a:p>
              <a:pPr>
                <a:defRPr/>
              </a:pPr>
              <a:r>
                <a:rPr kumimoji="0" lang="es-MX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La sede corporativa de ASML se encuentra en </a:t>
              </a:r>
              <a:r>
                <a:rPr lang="es-MX" sz="2000" b="1" dirty="0" err="1">
                  <a:solidFill>
                    <a:srgbClr val="6600FF"/>
                  </a:solidFill>
                  <a:latin typeface="Times New Roman"/>
                  <a:hlinkClick r:id="rId6" tooltip="Veldhove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Veldhoven</a:t>
              </a:r>
              <a:r>
                <a:rPr lang="es-MX" sz="2000" b="1" dirty="0">
                  <a:solidFill>
                    <a:srgbClr val="6600FF"/>
                  </a:solidFill>
                  <a:latin typeface="Times New Roman"/>
                </a:rPr>
                <a:t>,</a:t>
              </a:r>
              <a:r>
                <a:rPr lang="es-MX" sz="2000" b="1" dirty="0">
                  <a:solidFill>
                    <a:schemeClr val="bg1"/>
                  </a:solidFill>
                  <a:latin typeface="Times New Roman"/>
                </a:rPr>
                <a:t> </a:t>
              </a:r>
              <a:r>
                <a:rPr lang="es-MX" sz="2000" b="1" dirty="0">
                  <a:solidFill>
                    <a:srgbClr val="6600FF"/>
                  </a:solidFill>
                  <a:latin typeface="Times New Roman"/>
                </a:rPr>
                <a:t>Países Bajos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5000"/>
                    </a:schemeClr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https://es.wikipedia.org/wiki/ASML</a:t>
              </a:r>
              <a:r>
                <a:rPr lang="es-MX" sz="900" b="1" dirty="0">
                  <a:solidFill>
                    <a:schemeClr val="accent5">
                      <a:lumMod val="25000"/>
                    </a:schemeClr>
                  </a:solidFill>
                  <a:latin typeface="Times New Roman"/>
                </a:rPr>
                <a:t>         </a:t>
              </a:r>
              <a:r>
                <a:rPr kumimoji="0" lang="es-MX" sz="9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25000"/>
                    </a:schemeClr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https://es.wikipedia.org/wiki/Veldhoven</a:t>
              </a:r>
              <a:endParaRPr kumimoji="0" lang="es-MX" sz="9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25000"/>
                  </a:schemeClr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D2A8F985-8B10-BFB7-EEF6-527A06119F13}"/>
                </a:ext>
              </a:extLst>
            </p:cNvPr>
            <p:cNvSpPr txBox="1"/>
            <p:nvPr/>
          </p:nvSpPr>
          <p:spPr>
            <a:xfrm>
              <a:off x="118050" y="6468208"/>
              <a:ext cx="2672093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800" dirty="0">
                  <a:hlinkClick r:id="rId8"/>
                </a:rPr>
                <a:t>https://noticiasdelmundo.news/</a:t>
              </a:r>
              <a:r>
                <a:rPr lang="es-MX" sz="700" dirty="0">
                  <a:hlinkClick r:id="rId8"/>
                </a:rPr>
                <a:t>el-gigante-de-chips-informaticos-asml-hace-grandes-apuestas-por-un-futuro-diminuto/</a:t>
              </a:r>
              <a:endParaRPr lang="es-MX" sz="700" dirty="0"/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8CC5A046-6F1F-8630-A0A4-5641402B2B11}"/>
                </a:ext>
              </a:extLst>
            </p:cNvPr>
            <p:cNvSpPr txBox="1"/>
            <p:nvPr/>
          </p:nvSpPr>
          <p:spPr>
            <a:xfrm>
              <a:off x="76290" y="4731335"/>
              <a:ext cx="20844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s-MX" sz="1400" dirty="0">
                  <a:hlinkClick r:id="rId9"/>
                </a:rPr>
                <a:t>https://www.asml.com/en</a:t>
              </a:r>
              <a:endParaRPr lang="es-MX" sz="1400" dirty="0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53B553EA-D9C4-498C-3C5C-2304BA94D6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650" y="1818664"/>
            <a:ext cx="2670770" cy="1495631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B76986D6-8429-430E-6C8F-7FF372425BA7}"/>
              </a:ext>
            </a:extLst>
          </p:cNvPr>
          <p:cNvGrpSpPr/>
          <p:nvPr/>
        </p:nvGrpSpPr>
        <p:grpSpPr>
          <a:xfrm>
            <a:off x="7198626" y="4373331"/>
            <a:ext cx="3911600" cy="2309869"/>
            <a:chOff x="327194" y="2745813"/>
            <a:chExt cx="3453750" cy="211691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7572FB93-E88E-61BF-B490-DBF278E49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194" y="2745813"/>
              <a:ext cx="3453750" cy="211691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249A3AFC-DE08-8F69-E3DB-CE70C8BA9E84}"/>
                </a:ext>
              </a:extLst>
            </p:cNvPr>
            <p:cNvSpPr txBox="1"/>
            <p:nvPr/>
          </p:nvSpPr>
          <p:spPr>
            <a:xfrm>
              <a:off x="327195" y="2777998"/>
              <a:ext cx="1581100" cy="874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s-MX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6600FF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Shenzhen, China</a:t>
              </a:r>
              <a:endParaRPr lang="es-MX" dirty="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23E63C5-B83F-14E5-62E6-E680623603E8}"/>
                </a:ext>
              </a:extLst>
            </p:cNvPr>
            <p:cNvSpPr txBox="1"/>
            <p:nvPr/>
          </p:nvSpPr>
          <p:spPr>
            <a:xfrm>
              <a:off x="397001" y="4552452"/>
              <a:ext cx="312065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MX" sz="1400" b="1" dirty="0">
                  <a:hlinkClick r:id="rId12"/>
                </a:rPr>
                <a:t>https://es.wikipedia.org/wiki/Shenzhen</a:t>
              </a:r>
              <a:endParaRPr lang="es-MX" sz="1400" b="1" dirty="0"/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1467F127-34CC-E798-EE56-63E84774EAD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923" y="3124933"/>
            <a:ext cx="2162966" cy="116467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A534674-CFF0-78F0-8E7F-BEFB3567BDD8}"/>
              </a:ext>
            </a:extLst>
          </p:cNvPr>
          <p:cNvSpPr/>
          <p:nvPr/>
        </p:nvSpPr>
        <p:spPr>
          <a:xfrm>
            <a:off x="0" y="0"/>
            <a:ext cx="12171575" cy="1908215"/>
          </a:xfrm>
          <a:prstGeom prst="rect">
            <a:avLst/>
          </a:prstGeom>
          <a:solidFill>
            <a:srgbClr val="000000"/>
          </a:solidFill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+mn-cs"/>
              </a:rPr>
              <a:t>El salto entre </a:t>
            </a:r>
            <a:r>
              <a:rPr lang="es-MX" sz="2700" b="1" dirty="0">
                <a:solidFill>
                  <a:srgbClr val="000000"/>
                </a:solidFill>
                <a:highlight>
                  <a:srgbClr val="FFFF00"/>
                </a:highlight>
              </a:rPr>
              <a:t>el</a:t>
            </a: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+mn-cs"/>
              </a:rPr>
              <a:t> nivel tecnológico de unos y el nivel tecnológico del mundo </a:t>
            </a: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FFFFCC">
                    <a:lumMod val="9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FFFFCC">
                    <a:lumMod val="9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es grande y esta aumentando tan rápido que no es fácil darlo, pero se puede dar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000" b="1" i="0" u="none" strike="noStrike" kern="1200" cap="none" spc="0" normalizeH="0" baseline="0" noProof="0" dirty="0">
              <a:ln>
                <a:noFill/>
              </a:ln>
              <a:solidFill>
                <a:srgbClr val="FFFFCC">
                  <a:lumMod val="90000"/>
                </a:srgb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+mn-cs"/>
              </a:rPr>
              <a:t>Es un problema principalmente de ADMINISTRACIÓN</a:t>
            </a:r>
            <a:endParaRPr lang="es-MX" sz="2700" b="1" dirty="0">
              <a:solidFill>
                <a:srgbClr val="000000"/>
              </a:solidFill>
              <a:highlight>
                <a:srgbClr val="FFFF00"/>
              </a:highlight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ea typeface="+mn-ea"/>
                <a:cs typeface="+mn-cs"/>
              </a:rPr>
              <a:t>de Alta Dirección, social, político y de decisión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1DBCF65-9E03-5E79-350A-C8E8BA86F589}"/>
              </a:ext>
            </a:extLst>
          </p:cNvPr>
          <p:cNvSpPr txBox="1"/>
          <p:nvPr/>
        </p:nvSpPr>
        <p:spPr>
          <a:xfrm>
            <a:off x="219104" y="1832467"/>
            <a:ext cx="5880099" cy="12003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Varios de los lideres mundiales en </a:t>
            </a:r>
            <a:r>
              <a:rPr kumimoji="0" lang="es-MX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Informatica</a:t>
            </a:r>
            <a:r>
              <a:rPr kumimoji="0" lang="es-MX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e IA,  comenzaron en ciudades y pueblos pequeños</a:t>
            </a:r>
            <a:endParaRPr kumimoji="0" lang="es-MX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384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0999FA2-014D-81B1-3801-C8B568C561AD}"/>
              </a:ext>
            </a:extLst>
          </p:cNvPr>
          <p:cNvSpPr txBox="1"/>
          <p:nvPr/>
        </p:nvSpPr>
        <p:spPr>
          <a:xfrm>
            <a:off x="-6646" y="777888"/>
            <a:ext cx="12192000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Administrar el Cambio para aprovechar en forma integral las nuevas herramientas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9D359D9-1F8F-F346-1394-FD8D3203EDC3}"/>
              </a:ext>
            </a:extLst>
          </p:cNvPr>
          <p:cNvSpPr txBox="1"/>
          <p:nvPr/>
        </p:nvSpPr>
        <p:spPr>
          <a:xfrm>
            <a:off x="-6646" y="53468"/>
            <a:ext cx="12198645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</a:rPr>
              <a:t>Algunas Líneas Estratégicas de la IA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1" i="1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ea typeface="Microsoft JhengHei" panose="020B0604030504040204" pitchFamily="34" charset="-120"/>
              </a:rPr>
              <a:t> que Impactan a la Humanidad</a:t>
            </a:r>
          </a:p>
        </p:txBody>
      </p:sp>
      <p:sp>
        <p:nvSpPr>
          <p:cNvPr id="4" name="Sol 3">
            <a:extLst>
              <a:ext uri="{FF2B5EF4-FFF2-40B4-BE49-F238E27FC236}">
                <a16:creationId xmlns:a16="http://schemas.microsoft.com/office/drawing/2014/main" id="{CD112BF7-2873-7C57-1C0F-A5C4D3C5769C}"/>
              </a:ext>
            </a:extLst>
          </p:cNvPr>
          <p:cNvSpPr/>
          <p:nvPr/>
        </p:nvSpPr>
        <p:spPr bwMode="auto">
          <a:xfrm>
            <a:off x="11525826" y="1436162"/>
            <a:ext cx="596900" cy="383004"/>
          </a:xfrm>
          <a:prstGeom prst="sun">
            <a:avLst/>
          </a:prstGeom>
          <a:solidFill>
            <a:srgbClr val="19FF81"/>
          </a:solidFill>
          <a:ln>
            <a:noFill/>
          </a:ln>
          <a:effectLst/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MX" sz="44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9885CFC-8BF9-7061-228D-D2A5B1024676}"/>
              </a:ext>
            </a:extLst>
          </p:cNvPr>
          <p:cNvSpPr txBox="1"/>
          <p:nvPr/>
        </p:nvSpPr>
        <p:spPr>
          <a:xfrm>
            <a:off x="0" y="6310501"/>
            <a:ext cx="12145748" cy="52322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Desarrollo de nuevas potencias tecnológicas: China, India, Singapur, Corea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5063A346-9760-B959-F6CC-4B90DC9B0EA3}"/>
              </a:ext>
            </a:extLst>
          </p:cNvPr>
          <p:cNvSpPr/>
          <p:nvPr/>
        </p:nvSpPr>
        <p:spPr>
          <a:xfrm>
            <a:off x="59544" y="4765986"/>
            <a:ext cx="5680119" cy="147732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los administradores debemos hacer nuestra función</a:t>
            </a:r>
            <a:r>
              <a:rPr lang="es-MX" sz="3000" b="1" dirty="0">
                <a:solidFill>
                  <a:srgbClr val="FFFFFF"/>
                </a:solidFill>
                <a:latin typeface="Times New Roman"/>
              </a:rPr>
              <a:t> y</a:t>
            </a:r>
            <a:r>
              <a:rPr kumimoji="0" 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abrir nuevas oportunidades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39402AD7-C381-537C-3481-D93D5F0BDB70}"/>
              </a:ext>
            </a:extLst>
          </p:cNvPr>
          <p:cNvSpPr/>
          <p:nvPr/>
        </p:nvSpPr>
        <p:spPr>
          <a:xfrm>
            <a:off x="50980" y="2461730"/>
            <a:ext cx="5697246" cy="230832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lo qué quita empleo es la mala administración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qué, no crea las condiciones para que las personas y la sociedad</a:t>
            </a:r>
            <a:r>
              <a:rPr lang="es-MX" sz="28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kumimoji="0" lang="es-MX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integre los cambios y los aprovechen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50056F9-E127-73E3-C95C-7F6A058D29E6}"/>
              </a:ext>
            </a:extLst>
          </p:cNvPr>
          <p:cNvSpPr/>
          <p:nvPr/>
        </p:nvSpPr>
        <p:spPr>
          <a:xfrm>
            <a:off x="6646" y="1908034"/>
            <a:ext cx="12191999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La tecnología no quita empleos,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762DDCF-AED0-5BA6-46DA-62089B0B19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21" y="2612420"/>
            <a:ext cx="2848756" cy="2111529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D4B0481-0AF3-FFE3-0139-74D0FF66A731}"/>
              </a:ext>
            </a:extLst>
          </p:cNvPr>
          <p:cNvSpPr/>
          <p:nvPr/>
        </p:nvSpPr>
        <p:spPr>
          <a:xfrm>
            <a:off x="5994991" y="4789115"/>
            <a:ext cx="6203654" cy="1508105"/>
          </a:xfrm>
          <a:prstGeom prst="rect">
            <a:avLst/>
          </a:prstGeom>
          <a:solidFill>
            <a:srgbClr val="19FF81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Japón busca lograr una colaboración armoniosa entre humanos y robots en el entorno laboral</a:t>
            </a:r>
            <a:r>
              <a:rPr kumimoji="0" lang="es-MX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9974A10F-BDF2-9C91-97E3-BE6F004E0474}"/>
              </a:ext>
            </a:extLst>
          </p:cNvPr>
          <p:cNvSpPr/>
          <p:nvPr/>
        </p:nvSpPr>
        <p:spPr>
          <a:xfrm>
            <a:off x="5994991" y="2763678"/>
            <a:ext cx="3200562" cy="2246769"/>
          </a:xfrm>
          <a:prstGeom prst="rect">
            <a:avLst/>
          </a:prstGeom>
          <a:solidFill>
            <a:srgbClr val="19FF8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Al combinar la tecnología robótica con las habilidades y conocimientos humanos, </a:t>
            </a:r>
          </a:p>
        </p:txBody>
      </p:sp>
    </p:spTree>
    <p:extLst>
      <p:ext uri="{BB962C8B-B14F-4D97-AF65-F5344CB8AC3E}">
        <p14:creationId xmlns:p14="http://schemas.microsoft.com/office/powerpoint/2010/main" val="2657676046"/>
      </p:ext>
    </p:extLst>
  </p:cSld>
  <p:clrMapOvr>
    <a:masterClrMapping/>
  </p:clrMapOvr>
</p:sld>
</file>

<file path=ppt/theme/theme1.xml><?xml version="1.0" encoding="utf-8"?>
<a:theme xmlns:a="http://schemas.openxmlformats.org/drawingml/2006/main" name="11_Bola de fuego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FFD7AF"/>
      </a:hlink>
      <a:folHlink>
        <a:srgbClr val="990099"/>
      </a:folHlink>
    </a:clrScheme>
    <a:fontScheme name="Bola de fueg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44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44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ola de fuego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a de fuego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a de fueg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Bola de fuego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00FF00"/>
      </a:hlink>
      <a:folHlink>
        <a:srgbClr val="990099"/>
      </a:folHlink>
    </a:clrScheme>
    <a:fontScheme name="Bola de fueg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2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Unicode MS" panose="020B0604020202020204" pitchFamily="34" charset="-128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2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Unicode MS" panose="020B0604020202020204" pitchFamily="34" charset="-128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Bola de fuego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a de fuego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a de fueg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Bola de fuego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00FF00"/>
      </a:hlink>
      <a:folHlink>
        <a:srgbClr val="990099"/>
      </a:folHlink>
    </a:clrScheme>
    <a:fontScheme name="Bola de fueg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2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Unicode MS" panose="020B0604020202020204" pitchFamily="34" charset="-128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altLang="es-MX" sz="2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 Unicode MS" panose="020B0604020202020204" pitchFamily="34" charset="-128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Bola de fuego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a de fuego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a de fueg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3_Bola de fuego">
  <a:themeElements>
    <a:clrScheme name="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FFD7AF"/>
      </a:hlink>
      <a:folHlink>
        <a:srgbClr val="990099"/>
      </a:folHlink>
    </a:clrScheme>
    <a:fontScheme name="Bola de fueg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spcAft>
            <a:spcPts val="0"/>
          </a:spcAft>
          <a:defRPr sz="3200" dirty="0">
            <a:ea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44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ola de fuego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a de fuego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a de fueg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7193</TotalTime>
  <Words>2023</Words>
  <Application>Microsoft Office PowerPoint</Application>
  <PresentationFormat>Panorámica</PresentationFormat>
  <Paragraphs>261</Paragraphs>
  <Slides>17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17</vt:i4>
      </vt:variant>
    </vt:vector>
  </HeadingPairs>
  <TitlesOfParts>
    <vt:vector size="31" baseType="lpstr">
      <vt:lpstr>Arial Unicode MS</vt:lpstr>
      <vt:lpstr>Microsoft JhengHei</vt:lpstr>
      <vt:lpstr>Arial</vt:lpstr>
      <vt:lpstr>Arial</vt:lpstr>
      <vt:lpstr>Arial Black</vt:lpstr>
      <vt:lpstr>Calibri</vt:lpstr>
      <vt:lpstr>Century Gothic</vt:lpstr>
      <vt:lpstr>Georgia</vt:lpstr>
      <vt:lpstr>Times New Roman</vt:lpstr>
      <vt:lpstr>Wingdings</vt:lpstr>
      <vt:lpstr>11_Bola de fuego</vt:lpstr>
      <vt:lpstr>5_Bola de fuego</vt:lpstr>
      <vt:lpstr>10_Bola de fuego</vt:lpstr>
      <vt:lpstr>13_Bola de fuego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 realmente queremos seguir desarrollándonos y en su momento ir al universo,  debemos de integrar a las herramientas que están surgiendo como compañeros de nuestro desarrollo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Fernando Galindo Soria</dc:creator>
  <cp:lastModifiedBy>Fernando Galindo Soria</cp:lastModifiedBy>
  <cp:revision>375</cp:revision>
  <dcterms:created xsi:type="dcterms:W3CDTF">2024-05-19T06:43:08Z</dcterms:created>
  <dcterms:modified xsi:type="dcterms:W3CDTF">2025-01-26T08:03:33Z</dcterms:modified>
</cp:coreProperties>
</file>