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6" r:id="rId6"/>
    <p:sldId id="258" r:id="rId7"/>
    <p:sldId id="259" r:id="rId8"/>
    <p:sldId id="290" r:id="rId9"/>
    <p:sldId id="260" r:id="rId10"/>
    <p:sldId id="279" r:id="rId11"/>
    <p:sldId id="280" r:id="rId12"/>
    <p:sldId id="273" r:id="rId13"/>
    <p:sldId id="281" r:id="rId14"/>
    <p:sldId id="284" r:id="rId15"/>
    <p:sldId id="275" r:id="rId16"/>
    <p:sldId id="282" r:id="rId17"/>
    <p:sldId id="276" r:id="rId18"/>
    <p:sldId id="283" r:id="rId19"/>
    <p:sldId id="285" r:id="rId20"/>
    <p:sldId id="286" r:id="rId21"/>
    <p:sldId id="287" r:id="rId22"/>
    <p:sldId id="288" r:id="rId23"/>
    <p:sldId id="28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73"/>
    <a:srgbClr val="4D7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015EE-D2E1-4173-BF89-7804B28C29C9}" v="3" dt="2025-01-14T03:15:13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A6C7-5384-4DC5-A5C8-597FE2D3CEE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096000" y="3348845"/>
            <a:ext cx="5835698" cy="928501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+mn-lt"/>
                <a:ea typeface="+mn-ea"/>
                <a:cs typeface="+mn-cs"/>
              </a:rPr>
              <a:t>“El Papel del Carácter Humano en la Creatividad Profesional y el</a:t>
            </a:r>
            <a:br>
              <a:rPr lang="es-ES" sz="2800" b="1" dirty="0">
                <a:latin typeface="+mn-lt"/>
                <a:ea typeface="+mn-ea"/>
                <a:cs typeface="+mn-cs"/>
              </a:rPr>
            </a:br>
            <a:r>
              <a:rPr lang="es-ES" sz="2800" b="1" dirty="0">
                <a:latin typeface="+mn-lt"/>
                <a:ea typeface="+mn-ea"/>
                <a:cs typeface="+mn-cs"/>
              </a:rPr>
              <a:t>Desarrollo Personal”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7215718" y="4950006"/>
            <a:ext cx="449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Autor(es) Esp. Bakhos Sleiman, Adriana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Dra. Dickson González, Sonia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7500" y="6268998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Caracas, 30 de enero de 2024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4832342" y="249198"/>
            <a:ext cx="725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REUNIÓN DE XXIV ANIVERSARIO</a:t>
            </a:r>
          </a:p>
          <a:p>
            <a:pPr algn="ctr"/>
            <a:r>
              <a:rPr lang="es-ES" sz="1600" b="1" dirty="0"/>
              <a:t>ASOCIACIÓN VENEZOLANA DE GESTIÓN DE INVESTIGACIÓN Y DESARROLLO AVEGID </a:t>
            </a:r>
          </a:p>
          <a:p>
            <a:pPr algn="ctr"/>
            <a:r>
              <a:rPr lang="es-ES" sz="1600" b="1" dirty="0"/>
              <a:t>ASOCIACIÓN INTERNACIONAL DE GESTIÓN DE INVESTIGACIÓN Y DESARROLLO </a:t>
            </a:r>
          </a:p>
          <a:p>
            <a:pPr algn="ctr"/>
            <a:r>
              <a:rPr lang="es-ES" sz="1600" b="1" dirty="0"/>
              <a:t>AIGID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60303" y="2934893"/>
            <a:ext cx="5020627" cy="2499341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74172" y="1360714"/>
          <a:ext cx="557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6477904" imgH="771429" progId="Paint.Picture">
                  <p:embed/>
                </p:oleObj>
              </mc:Choice>
              <mc:Fallback>
                <p:oleObj name="Imagen de mapa de bits" r:id="rId3" imgW="6477904" imgH="771429" progId="Paint.Picture">
                  <p:embed/>
                  <p:pic>
                    <p:nvPicPr>
                      <p:cNvPr id="102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72" y="1360714"/>
                        <a:ext cx="55721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49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6AAC-67CD-1F7E-667A-0E975E0E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2241AA4-36A5-52B3-5492-051F74F1B2BF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CC06CB-4F69-C2A1-A7C5-7284913D2383}"/>
              </a:ext>
            </a:extLst>
          </p:cNvPr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A262760C-DCC7-50D9-4890-35D8D263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87" y="1162050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Análisis de Datos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Cualitativo: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Codificación temática y análisis narrativo con software (</a:t>
            </a:r>
            <a:r>
              <a:rPr lang="es-ES" sz="16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6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Atlas.ti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Cuantitativo: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Estadística descriptiva, análisis correlacional y factorial con SPSS/R.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Validez y Confiabilidad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Validez: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Triangulación de datos y validación de constructo.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Confiabilidad: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Coeficiente alfa de Cronbach para escalas.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Consideraciones Éticas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Consentimiento informado, confidencialidad y no maleficencia (</a:t>
            </a:r>
            <a:r>
              <a:rPr lang="es-ES" sz="1600" b="0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primun</a:t>
            </a:r>
            <a:r>
              <a:rPr lang="es-ES" sz="1600" b="0" i="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s-ES" sz="1600" b="0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nocere</a:t>
            </a:r>
            <a:r>
              <a:rPr lang="es-E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Cronograma</a:t>
            </a:r>
          </a:p>
          <a:p>
            <a:pPr marL="0" indent="0" algn="l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69F83437-7C47-92B9-18F3-B475EDE7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198A6D-BF3A-F4B4-647C-DFEE55EFA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26040"/>
              </p:ext>
            </p:extLst>
          </p:nvPr>
        </p:nvGraphicFramePr>
        <p:xfrm>
          <a:off x="2936146" y="4119971"/>
          <a:ext cx="5763237" cy="229179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49032">
                  <a:extLst>
                    <a:ext uri="{9D8B030D-6E8A-4147-A177-3AD203B41FA5}">
                      <a16:colId xmlns:a16="http://schemas.microsoft.com/office/drawing/2014/main" val="41114042"/>
                    </a:ext>
                  </a:extLst>
                </a:gridCol>
                <a:gridCol w="2314205">
                  <a:extLst>
                    <a:ext uri="{9D8B030D-6E8A-4147-A177-3AD203B41FA5}">
                      <a16:colId xmlns:a16="http://schemas.microsoft.com/office/drawing/2014/main" val="2863870828"/>
                    </a:ext>
                  </a:extLst>
                </a:gridCol>
              </a:tblGrid>
              <a:tr h="230806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TIEMPO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72340"/>
                  </a:ext>
                </a:extLst>
              </a:tr>
              <a:tr h="557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 teórica y diseño de instrumentos (2 meses).  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2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78646"/>
                  </a:ext>
                </a:extLst>
              </a:tr>
              <a:tr h="457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Recolección de datos cualitativos y cuantitativos, tabulación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5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761239"/>
                  </a:ext>
                </a:extLst>
              </a:tr>
              <a:tr h="23080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Análisis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estadístico</a:t>
                      </a:r>
                      <a:r>
                        <a:rPr lang="en-US" sz="1100" dirty="0"/>
                        <a:t>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2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55874"/>
                  </a:ext>
                </a:extLst>
              </a:tr>
              <a:tr h="356484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Análisis</a:t>
                      </a:r>
                      <a:r>
                        <a:rPr lang="en-US" sz="1100" dirty="0"/>
                        <a:t> de </a:t>
                      </a:r>
                      <a:r>
                        <a:rPr lang="en-US" sz="1100" dirty="0" err="1"/>
                        <a:t>resultados</a:t>
                      </a:r>
                      <a:r>
                        <a:rPr lang="en-US" sz="1100" dirty="0"/>
                        <a:t> y </a:t>
                      </a:r>
                      <a:r>
                        <a:rPr lang="en-US" sz="1100" dirty="0" err="1"/>
                        <a:t>redacción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3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865923"/>
                  </a:ext>
                </a:extLst>
              </a:tr>
              <a:tr h="32584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84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969A9A-6246-3195-A8F3-D7733857D346}"/>
              </a:ext>
            </a:extLst>
          </p:cNvPr>
          <p:cNvSpPr txBox="1"/>
          <p:nvPr/>
        </p:nvSpPr>
        <p:spPr>
          <a:xfrm>
            <a:off x="2361521" y="6411766"/>
            <a:ext cx="6894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Tabla</a:t>
            </a:r>
            <a:r>
              <a:rPr lang="en-US" sz="1100" dirty="0"/>
              <a:t> 1. </a:t>
            </a:r>
            <a:r>
              <a:rPr lang="en-US" sz="1100" dirty="0" err="1"/>
              <a:t>Cronograma</a:t>
            </a:r>
            <a:r>
              <a:rPr lang="en-US" sz="1100" dirty="0"/>
              <a:t> de </a:t>
            </a:r>
            <a:r>
              <a:rPr lang="en-US" sz="1100" dirty="0" err="1"/>
              <a:t>acciones</a:t>
            </a:r>
            <a:r>
              <a:rPr lang="en-US" sz="1100" dirty="0"/>
              <a:t> de la </a:t>
            </a:r>
            <a:r>
              <a:rPr lang="en-US" sz="1100" dirty="0" err="1"/>
              <a:t>investigación</a:t>
            </a:r>
            <a:r>
              <a:rPr lang="en-US" sz="1100" dirty="0"/>
              <a:t>: </a:t>
            </a:r>
            <a:r>
              <a:rPr lang="es-E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Papel del Carácter Humano en la Creatividad Profesional y el</a:t>
            </a:r>
            <a:br>
              <a:rPr lang="es-E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Desarrollo Personal </a:t>
            </a:r>
            <a:endParaRPr lang="en-US" sz="11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443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D89D9-D457-F4AB-94AE-C2019597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9F41FA-A7D4-2C1D-622F-1F2E56B6C1B0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CF2510-5983-A770-0745-F868635C3971}"/>
              </a:ext>
            </a:extLst>
          </p:cNvPr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DB7465FE-FDF7-1CE0-E40C-E74FC405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72620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 Limitaciones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Sesgo de selección</a:t>
            </a:r>
            <a:r>
              <a:rPr lang="es-ES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restricciones de tiempo/recursos.</a:t>
            </a:r>
          </a:p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 Impacto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Teórico: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Profundiza en la relación entre carácter, creatividad y desarrollo personal.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Práctico: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Propone estrategias para potenciar estos rasgos.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Fomenta innovación, resiliencia y autenticidad.</a:t>
            </a:r>
          </a:p>
          <a:p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3435F210-51C7-E256-54B9-7FE064EE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24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377646" y="1138041"/>
            <a:ext cx="5904220" cy="45290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Carácter y Creatividad:</a:t>
            </a:r>
            <a:endParaRPr lang="es-ES" sz="1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Curiosidad: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 (72/376).</a:t>
            </a:r>
            <a:endParaRPr lang="es-ES" sz="1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Resiliencia: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27% (68/376) la consideró clave para superar fracasos.</a:t>
            </a: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Apertura Mental: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(68/376) </a:t>
            </a:r>
            <a:r>
              <a:rPr lang="es-ES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bloqueos, creencias limitantes, entre otras.</a:t>
            </a: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Autenticidad: </a:t>
            </a:r>
            <a:r>
              <a:rPr lang="es-ES" sz="1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(75/376) </a:t>
            </a:r>
            <a:endParaRPr lang="es-ES" sz="14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Desarrollo Personal:</a:t>
            </a:r>
            <a:endParaRPr lang="es-ES" sz="1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Autoconocimiento: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vinculó coaching y reflexión con alineación de valores-metas.</a:t>
            </a: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Bienestar: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Explorar si existe correlación entre autenticidad y satisfacción personal.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Obstáculos:</a:t>
            </a:r>
            <a:endParaRPr lang="es-ES" sz="1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Miedo al Fracaso: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14,62% (55/376) lo identificó como principal barrera.</a:t>
            </a:r>
          </a:p>
          <a:p>
            <a:pPr lvl="1" algn="l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Mentalidad Rígida: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Limitó adaptabilidad en entornos cambiantes.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Entorno:</a:t>
            </a:r>
            <a:endParaRPr lang="es-ES" sz="1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 Organizacional: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Empresas con culturas abiertas mostraron más innovación.</a:t>
            </a:r>
          </a:p>
          <a:p>
            <a:pPr lvl="1">
              <a:spcBef>
                <a:spcPts val="300"/>
              </a:spcBef>
            </a:pPr>
            <a:r>
              <a:rPr lang="es-ES" sz="1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Liderazgo:</a:t>
            </a:r>
            <a:r>
              <a:rPr lang="es-ES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Líderes que fomentaron resiliencia y apertura obtuvieron mejores resultados.</a:t>
            </a:r>
          </a:p>
          <a:p>
            <a:pPr marL="0" indent="0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B51F28-144B-0C7F-8AC5-0634320E89BA}"/>
              </a:ext>
            </a:extLst>
          </p:cNvPr>
          <p:cNvSpPr txBox="1"/>
          <p:nvPr/>
        </p:nvSpPr>
        <p:spPr>
          <a:xfrm>
            <a:off x="6369328" y="4864420"/>
            <a:ext cx="5361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Fig 1.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Distribución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frecuencias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de los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rasgos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claves del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Carácter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humano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FA371E-6B9A-202B-0DC1-2544D3906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65" t="46209" r="3573" b="29897"/>
          <a:stretch/>
        </p:blipFill>
        <p:spPr bwMode="auto">
          <a:xfrm>
            <a:off x="6397126" y="2390862"/>
            <a:ext cx="5073505" cy="2447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CC7C5-2439-F6E1-5B69-7EB3E3D5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0C1D786-9E07-88EB-DBBC-0C8F0E710CDD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5FB14F-97F8-FD9E-C938-AE8B06035F0B}"/>
              </a:ext>
            </a:extLst>
          </p:cNvPr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17C27E51-0EE9-B9E4-747C-6CDF1FC4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1172936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Carácter y Creatividad: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Rasgos como curiosidad, resiliencia y apertura son esenciales para la innovación, respaldando teorías como los </a:t>
            </a: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Cinco Grandes Rasgos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la </a:t>
            </a: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Psicología Positiva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Requieren entornos que los fomenten, destacando la importancia de la cultura organizacional.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Desarrollo Personal: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Autoconocimiento y autenticidad son pilares para el crecimiento, alineándose con </a:t>
            </a: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Maslow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 </a:t>
            </a: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Rogers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l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Bienestar emocional está ligado a mayor creatividad.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Superación de Obstáculos: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Miedo al fracaso y mentalidad rígida son barreras, pero el coaching demostró ser efectivo para transformarlas.</a:t>
            </a:r>
          </a:p>
          <a:p>
            <a:pPr lvl="1" algn="l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Respaldan la </a:t>
            </a: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Teoría del Crecimiento Postraumático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Implicaciones Prácticas: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Individuos: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Cultivar curiosidad, resiliencia y apertura.</a:t>
            </a:r>
          </a:p>
          <a:p>
            <a:pPr lvl="1" algn="l">
              <a:spcBef>
                <a:spcPts val="300"/>
              </a:spcBef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Organizaciones: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Fomentar culturas de experimentación y apoyo emocional.</a:t>
            </a:r>
          </a:p>
          <a:p>
            <a:pPr lvl="1" algn="l">
              <a:spcBef>
                <a:spcPts val="300"/>
              </a:spcBef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Líderes: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Promover diversidad de pensamiento y adaptabilidad.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Limitaciones: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uestra no representa todas las poblaciones.</a:t>
            </a:r>
          </a:p>
          <a:p>
            <a:pPr lvl="1" algn="l">
              <a:spcBef>
                <a:spcPts val="300"/>
              </a:spcBef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Futuras investigaciones podrían explorar inteligencia emocional y motivación intrínseca.</a:t>
            </a:r>
          </a:p>
          <a:p>
            <a:pPr marL="0" indent="0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80A268CD-CC50-488A-73C5-E6A90CA2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68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636864" y="1253331"/>
            <a:ext cx="10515600" cy="4351338"/>
          </a:xfr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El Carácter como Cimiento: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El carácter humano no es estático; es un terreno fértil que puede cultivarse. Rasgos como la curiosidad, la resiliencia y la apertura mental no solo potencian la creatividad, sino que también construyen una base sólida para el desarrollo personal y profesional.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Creatividad como Acto Transformador: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La creatividad no es un lujo, sino una necesidad en un mundo en constante cambio. Es un acto de rebeldía que nos permite desafiar lo establecido y encontrar soluciones originales a problemas complejos. Sin embargo, requiere un entorno que la fomente y proteja.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Resiliencia como Supervivencia y Renacimiento: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La resiliencia no es solo sobrevivir; es aprender a brillar con las cicatrices. En un mundo lleno de incertidumbre, la capacidad de levantarse después de un fracaso es lo que separa a quienes logran sus metas de quienes se quedan en el camino.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Apertura Mental como Puente hacia el Futuro: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En una era de polarización, la apertura mental es un acto revolucionario. Nos permite conectar con perspectivas diferentes, colaborar de manera efectiva y abrazar la incertidumbre como una aliada. Sin ella, la innovación y el progreso son imposibles.</a:t>
            </a:r>
          </a:p>
          <a:p>
            <a:pPr marL="0" indent="0">
              <a:buNone/>
            </a:pPr>
            <a:endParaRPr lang="es-ES" sz="1600" dirty="0">
              <a:latin typeface="Arial 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1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59C2-7F82-C094-8A85-9D50C037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312648C-06E8-3533-E243-31EB786137D4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05780-7864-D930-2AFE-659B3930644E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4BCD2F5F-E368-EAC3-8531-CFD73371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253331"/>
            <a:ext cx="10515600" cy="4351338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Obstáculos como Oportunidades: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Los obstáculos internos, como el miedo al fracaso o la mentalidad rígida, no son barreras infranqueables. Son oportunidades para crecer, aprender y transformarnos. El coaching y la introspección son herramientas poderosas para convertir estos desafíos en catalizadores de cambio.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Desarrollo Personal como Viaje Auténtico: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El desarrollo personal no es un destino, sino un viaje hacia la autenticidad. No se trata de ser perfectos, sino de ser reales, de vivir una vida alineada con nuestros valores y propósitos más profundos.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Llamado a la Acción:</a:t>
            </a: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Esta investigación no es solo un análisis; es una llamada a la acción. Para individuos, organizaciones y líderes, el mensaje es claro: invertir en el desarrollo del carácter humano no es opcional, es esencial. Es la clave para un futuro más creativo, resiliente y auténtico.</a:t>
            </a:r>
          </a:p>
          <a:p>
            <a:pPr lvl="1" algn="l">
              <a:spcBef>
                <a:spcPts val="300"/>
              </a:spcBef>
            </a:pPr>
            <a:endParaRPr lang="es-ES" sz="1600" b="0" i="0" dirty="0">
              <a:solidFill>
                <a:srgbClr val="404040"/>
              </a:solidFill>
              <a:effectLst/>
              <a:latin typeface="Arial "/>
            </a:endParaRP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 "/>
              </a:rPr>
              <a:t>El Futuro es Humano:</a:t>
            </a:r>
            <a:endParaRPr lang="es-ES" sz="1600" b="1" dirty="0">
              <a:solidFill>
                <a:srgbClr val="404040"/>
              </a:solidFill>
              <a:latin typeface="Arial 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             En un mundo cada vez más automatizado y digital, el carácter humano es lo que nos hace únicos.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dirty="0">
                <a:solidFill>
                  <a:srgbClr val="404040"/>
                </a:solidFill>
                <a:latin typeface="Arial "/>
              </a:rPr>
              <a:t>             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 "/>
              </a:rPr>
              <a:t>Es nuestra capacidad para soñar, crear, adaptarnos y conectar lo que nos permitirá enfrentar los desafíos del mañana. El futuro no es tecnológico; es humano.</a:t>
            </a:r>
          </a:p>
          <a:p>
            <a:pPr marL="0" indent="0">
              <a:buNone/>
            </a:pPr>
            <a:endParaRPr lang="es-ES" sz="1600" dirty="0">
              <a:latin typeface="Arial 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5A1A7823-6F77-B078-9FF7-76F618D8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76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16983-9631-87EF-AA3B-CFA29093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7EDE99C-907E-19C4-79E5-D6C8E2315B52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1D79DD-5774-0D6C-081D-BE0E49AF85F7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REFERENCIAS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DBF44BDC-3C46-7FFB-3CC0-02969878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0" y="1172936"/>
            <a:ext cx="10515600" cy="435133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Psicología Positiva: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Csikszentmihalyi, M. (1996).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Creativity: Flow and the Psychology of Discovery and Invention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York: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HarperCollins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Seligman, M. E. P. (2002).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Authentic Happiness: Using the New Positive Psychology to Realize Your Potential for Lasting Fulfillment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York: Free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 los Cinco Grandes Rasgos de Personalidad (Big Five):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Costa, P. T., &amp;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McCrae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R. (1992).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 NEO Personality Inventory (NEO-PI-R) and NEO Five-Factor Inventory (NEO-FFI) Professional Manual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Odessa, FL: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del Autoconcepto: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Rogers, C. R. (1961).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Becoming a Person: A Therapist's View of Psychotherapy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Boston: Houghton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Mifflin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 la Inteligencia Creativa: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Sternberg, R. J. (2003).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Wisdom, Intelligence, and Creativity Synthesized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Cambridge: Cambridge University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del Desarrollo Psicosocial: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Erikson, E. H. (1950).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 and Society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York: Norton.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600" dirty="0">
              <a:latin typeface="Arial 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99FBA407-5005-1D7C-884B-577E2689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02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FE59-6F7B-B9C1-9915-D7B5511A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CC73064-CFDC-C3FA-A3F0-673281CC9AF5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D113BC-CE42-1F5F-ED41-DAB532877102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REFERENCIAS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6BECD7A8-6E86-28C0-0EAB-2D6EE3A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8" y="1172936"/>
            <a:ext cx="10515600" cy="4351338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Teoría de la Autorrealización: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Maslow, A. H. (1943).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Theory of Human Motivation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50(4), 370-396.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 la Resiliencia: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Masten, A. S. (2001).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Ordinary Magic: Resilience Processes in Development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56(3), 227-238.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Tedeschi, R. G., &amp; Calhoun, L. G. (1996).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Posttraumatic Growth Inventory: Measuring the Positive Legacy of Trauma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Traumatic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Stress, 9(3), 455-471.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 la Mentalidad de Crecimiento: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Dweck, C. S. (2006).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Mindset: The New Psychology of Success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York: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House.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Teoría de la Inteligencia Colectiva: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Lévy, P. (1997).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Intelligence: Mankind's Emerging World in Cyberspace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Cambridge: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Perseus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s-ES" sz="1600" dirty="0">
              <a:latin typeface="Arial 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722DF2D9-EC90-16C0-F65E-B58F247E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16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E61CA-4847-8F6A-E849-91EBD8294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A83E39F-FC60-DCDC-9748-5593EA1CBD48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02B11A-25B5-EAD0-CC6F-7DFC4EAFF253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REFERENCIAS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12A15B48-1627-3588-CA7D-4F0CCF03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904"/>
            <a:ext cx="10515600" cy="4351338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 y Escalas Validadas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Resiliencia de Connor-Davidson: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Connor, K. M., &amp; Davidson, J. R. T. (2003). 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 New Resilience Scale: The Connor-Davidson Resilience Scale (CD-RISC)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18(2), 76-82.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Apertura Mental: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McCrae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R., &amp; Costa, P. T. (1997). 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Conceptions and Correlates of Openness to Experience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R. Hogan, J. Johnson, &amp; S. Briggs (Eds.), 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Handbook of Personality Psychology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(pp. 825-847). 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Diego: </a:t>
            </a: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 y Diseño de la investigación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 de Investigación Mixta: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Creswell, J. W., &amp; Plano Clark, V. L. (2017). 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and Conducting Mixed Methods Research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Oaks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CA: Sage.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Cualitativo con </a:t>
            </a:r>
            <a:r>
              <a:rPr lang="es-ES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NVivo</a:t>
            </a: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Bazeley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&amp; Jackson, K. (2013). 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Data Analysis with NVivo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Londres: Sage.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Cuantitativo con SPSS: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Field, A. (2018). 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Discovering Statistics Using IBM SPSS Statistics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Londres: Sage.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400" dirty="0">
              <a:latin typeface="Arial 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A63A2AE7-AC7D-3DA3-DCFD-EF7F7BA7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90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7E06E-1D4C-93A1-597D-E2EEFFE7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A0FA0E-C294-3B44-2ECA-DA5CEF8847F4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C2B956-A9AC-128B-AFB8-0F17EC628761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REFERENCIAS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29CC2CEC-6E58-F44D-0715-86F1A36B9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3" y="1253331"/>
            <a:ext cx="10515600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Creatividad y Desarrollo Personal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Creatividad en Entornos Profesionales: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Amabile, T. M. (1996).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 in Context: Update to the Social Psychology of Creativity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Boulder, CO: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Westview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 y Desarrollo Personal: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Whitmore, J. (2017).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 for Performance: The Principles and Practice of Coaching and Leadership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Londres: Nicholas Brealey Publishing.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Autenticidad y Bienestar: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Wood, A. M., Linley, P. A., Maltby, J.,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Baliousis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Joseph, S. (2008).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Authentic Personality: A Theoretical and Empirical Conceptualization and the Development of the Authenticity Scale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55(3), 385-399.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600" dirty="0">
              <a:latin typeface="Arial 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76F8E7B5-DDF0-CF39-AE8B-E6231DFD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2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38200" y="192782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La realidad en la que vivimos hoy es un escenario complejo, lleno de desafíos y oportunidades que ponen a prueba constantemente nuestro carácter, nuestra capacidad creativa y nuestro crecimiento personal.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Vivimos en una era de transformación acelerada, donde la tecnología, la globalización y los cambios sociales nos exigen adaptarnos rápidamente, pero también nos ofrecen herramientas y espacios para reinventarnos. Sin embargo, esta misma velocidad y complejidad pueden generar incertidumbre, ansiedad y, en muchos casos, una sensación de desconexión con nosotros mismos y con los demás.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0BB66-97E7-84CC-C6D4-6D998F1A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90B827-3585-3818-9835-3411E7352A03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3F1311-CB4B-D07A-3296-99FE1BDE4612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REFERENCIAS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>
            <a:extLst>
              <a:ext uri="{FF2B5EF4-FFF2-40B4-BE49-F238E27FC236}">
                <a16:creationId xmlns:a16="http://schemas.microsoft.com/office/drawing/2014/main" id="{A372D937-53FF-EA23-B647-3E27AD685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Entornos Organizacionales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Organizacional y Creatividad: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Schein, E. H. (2010).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Culture and Leadership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Francisco: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Jossey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-Bass.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Liderazgo y Resiliencia: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Goleman, D., Boyatzis, R., &amp; McKee, A. (2002).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Primal Leadership: Realizing the Power of Emotional Intelligence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Boston: Harvard Business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600" dirty="0">
              <a:latin typeface="Arial 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7047EF89-E9A8-4155-DED0-0C68991B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6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¡¡GRACIAS!!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FE011D-580A-BEBD-0876-885A8A92D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55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980813" y="286738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¿Cómo los rasgos del carácter humano, como la curiosidad, la resiliencia y la apertura mental, influyen en la capacidad creativa y el desarrollo personal, y qué estrategias pueden implementarse para potenciar estos rasgos en entornos profesionales y personales?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5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491" y="343454"/>
            <a:ext cx="872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 LA INVESTIGACIÓN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Propósito General</a:t>
            </a:r>
          </a:p>
          <a:p>
            <a:pPr marL="0" indent="0" algn="l">
              <a:buNone/>
            </a:pPr>
            <a:endParaRPr lang="es-ES" sz="1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s-ES" sz="18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propósito general de esta investigación es </a:t>
            </a: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explorar y analizar cómo los rasgos del carácter humano, como la curiosidad, la resiliencia y la apertura mental, influyen en la capacidad creativa y el desarrollo personal, con el fin de proponer estrategias prácticas que potencien estos rasgos en entornos profesionales y personales.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43A1-60EC-1856-76B8-ADF0E365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72297B1-4C83-E6F1-84C5-2AD8C7A354FF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276FDA-E92B-FB3B-1557-47FA568175C5}"/>
              </a:ext>
            </a:extLst>
          </p:cNvPr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A6EC61AF-A07A-3158-3B22-90086901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1" y="1387554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Bases Teóricas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Teorías del Carácter Humano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 Psicología Positiva (Martin Seligman):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Enfoque en las fortalezas humanas, como la resiliencia, la curiosidad y la apertura mental, y su impacto en el bienestar y el éxito.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1.2 Teoría de los Cinco Grandes Rasgos de Personalidad (Big Five):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Análisis de rasgos como la apertura a la experiencia, la responsabilidad y la estabilidad emocional, y su relación con la creatividad y el desarrollo personal.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 Teoría del Autoconcepto (Carl Rogers):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Importancia de la autenticidad y la congruencia entre el yo real y el yo ideal para el crecimiento personal.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Teorías de la Creatividad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2.1 Teoría de los Sistemas de Creatividad (</a:t>
            </a:r>
            <a:r>
              <a:rPr lang="es-ES" sz="1800" b="1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Mihaly</a:t>
            </a: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Csikszentmihalyi</a:t>
            </a: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creatividad como resultado de la interacción entre el individuo, el dominio y el campo.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2.2 Teoría de la Inteligencia Creativa (Robert Sternberg):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creatividad como una combinación de habilidades analíticas, prácticas y creativas.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2.3 Teoría del Pensamiento Divergente (J.P. Guilford):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capacidad de generar múltiples soluciones a un problema como base de la creatividad.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B67E4D08-518D-95C3-5A2A-85A69C93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61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62031" y="1387554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s-ES" sz="11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Teorías del Desarrollo Personal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 Teoría del Desarrollo Psicosocial (Erik Erikson):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Las etapas del desarrollo humano y cómo cada una contribuye a la formación del carácter y la identidad.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3.2 Teoría de la Autorrealización (Abraham Maslow):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jerarquía de necesidades y la importancia de alcanzar la autorrealización para vivir una vida plena.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3.2 Teoría del Aprendizaje Transformacional (Jack </a:t>
            </a:r>
            <a:r>
              <a:rPr lang="es-ES" sz="1800" b="1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Mezirow</a:t>
            </a: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Cómo las experiencias de transformación personal llevan a cambios profundos en la perspectiva y el comportamiento.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Teorías sobre Resiliencia y Superación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4.1 Teoría de la Resiliencia (Ann </a:t>
            </a:r>
            <a:r>
              <a:rPr lang="es-ES" sz="1800" b="1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Masten</a:t>
            </a: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resiliencia como capacidad de adaptación y recuperación frente a la adversidad.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4.2 Teoría del Crecimiento Postraumático (Richard Tedeschi y Lawrence Calhoun):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Cómo los traumas pueden llevar a un crecimiento personal significativo.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Teorías sobre Apertura Mental y Colaboración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 Teoría de la Mentalidad de Crecimiento (Carol </a:t>
            </a:r>
            <a:r>
              <a:rPr lang="es-ES" sz="1800" b="1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Dweck</a:t>
            </a: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importancia de una mentalidad abierta y flexible para el aprendizaje y la adaptación.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 Teoría de la Inteligencia Colectiva (Pierre Lévy):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Cómo la colaboración y la diversidad de pensamiento potencian la creatividad y la innovación.</a:t>
            </a:r>
          </a:p>
          <a:p>
            <a:pPr marL="0" indent="0"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99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30A61-5733-9DC1-82EE-1008328CC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B7EA36-6715-EF7D-7226-53DCE43C099B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6E0AD4-8E8A-ED84-8F1D-D1C8277C869C}"/>
              </a:ext>
            </a:extLst>
          </p:cNvPr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EF41AF2A-DA3E-C4EE-0493-DF7E80D8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86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Unidades Temáticas</a:t>
            </a:r>
          </a:p>
          <a:p>
            <a:pPr marL="0" indent="0" algn="l">
              <a:buNone/>
            </a:pPr>
            <a:endParaRPr lang="es-ES" sz="18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Carácter Humano: Fundamentos y Rasgos Clave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Definición y componentes del carácter humano.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Rasgos clave: curiosidad, resiliencia, apertura mental, autenticidad.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Influencia del carácter en la toma de decisiones y el comportamiento.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Creatividad Profesional: Conceptos y Aplicaciones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Definición y dimensiones de la creatividad.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Factores que potencian o limitan la creatividad en entornos profesionales.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Casos de estudio: innovación y creatividad en diferentes industrias.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Desarrollo Personal: Crecimiento y Autenticidad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Procesos de autoconocimiento y autodescubrimiento.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importancia de la alineación entre valores, propósito y acciones.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Herramientas para el desarrollo personal: coaching, </a:t>
            </a:r>
            <a:r>
              <a:rPr lang="es-ES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1800" b="0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  <a:r>
              <a:rPr lang="es-ES" sz="1800" b="0" i="1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/mentoría”</a:t>
            </a: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terapia.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Resiliencia: Superación y Adaptación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Definición y componentes de la resiliencia.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Estrategias para desarrollar la resiliencia en entornos desafiantes.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Resiliencia como factor clave para el éxito a largo plazo.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F918D00A-56A4-1F4E-65E3-F966057A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77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1D4C6-10FC-C2A0-F07E-B0A77EB4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AACC897-7DA3-76EC-5322-8B1FBDBF15D7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31A15B-B093-73EB-2A13-F55C36F060F0}"/>
              </a:ext>
            </a:extLst>
          </p:cNvPr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99E9E296-4974-9DFE-0FC4-8ABDF621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253331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Unidades Temáticas</a:t>
            </a: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Apertura Mental y Colaboración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apertura mental como puente hacia la innovación.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Importancia de la diversidad y la inclusión en la generación de ideas.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Técnicas para fomentar la colaboración y el pensamiento colectivo.</a:t>
            </a: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Obstáculos Internos y Externos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Miedo al fracaso, mentalidad rígida y traumas no resueltos.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Impacto de los obstáculos en la creatividad y el desarrollo personal.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Estrategias para identificar y superar estos obstáculos.</a:t>
            </a: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Entornos que Fomentan el Crecimiento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 organizacional y liderazgo como facilitadores del desarrollo.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Políticas y prácticas que promueven la creatividad y el bienestar.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papel de la educación en la formación del carácter y la creatividad.</a:t>
            </a:r>
          </a:p>
          <a:p>
            <a:pPr marL="514350" indent="-5143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s-ES" sz="18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Impacto de los Cambios Globales</a:t>
            </a:r>
            <a:endParaRPr lang="es-ES" sz="18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Cómo la digitalización y la automatización están redefiniendo la creatividad y el desarrollo personal.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papel del carácter humano en la adaptación a crisis globales (pandemia, cambio climático).</a:t>
            </a:r>
          </a:p>
          <a:p>
            <a:pPr marL="457200" lvl="1" indent="0" algn="l">
              <a:spcBef>
                <a:spcPts val="300"/>
              </a:spcBef>
              <a:buNone/>
            </a:pPr>
            <a:r>
              <a:rPr lang="es-ES" sz="18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Tendencias futuras en la relación entre carácter, creatividad y desarrollo personal.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B8472F16-C4A0-F891-BBF4-F34A2181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9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28475" y="1253331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Enfoque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Mixto: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Combina métodos cualitativos (exploratorios) y cuantitativos (descriptivos y correlacionales).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Diseño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Exploratorio-Descriptivo: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Identifica y describe la relación entre los rasgos del carácter humano (curiosidad, resiliencia, apertura mental), la creatividad y el desarrollo personal.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Población y Muestra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Población: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Profesionales, educadores, coaches y personas interesadas en desarrollo personal (IV nivel 100%).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Muestra: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Cualitativa: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entrevistas semiestructuradas</a:t>
            </a:r>
            <a:r>
              <a:rPr lang="es-E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(400 entrevistas)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Cuantitativa: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fecha se han realizado 376 encuestas  (4</a:t>
            </a: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00 encuestas).</a:t>
            </a:r>
          </a:p>
          <a:p>
            <a:pPr marL="0" indent="0" algn="l">
              <a:buNone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Técnicas e Instrumentos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Cualitativo: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Entrevistas semiestructuradas y grupos focales.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Análisis de casos.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Cuantitativo:</a:t>
            </a:r>
            <a:endParaRPr lang="es-E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Encuestas con escalas validadas (ej.: Escala de Resiliencia de Connor-Davidson).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Cuestionarios demográficos.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126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65983B5A15744A569B1BBC26E1FDF" ma:contentTypeVersion="10" ma:contentTypeDescription="Create a new document." ma:contentTypeScope="" ma:versionID="f2996b9fc0cdd86847aca83585d30723">
  <xsd:schema xmlns:xsd="http://www.w3.org/2001/XMLSchema" xmlns:xs="http://www.w3.org/2001/XMLSchema" xmlns:p="http://schemas.microsoft.com/office/2006/metadata/properties" xmlns:ns3="ac493433-6dac-4cff-8acb-f337d9f2dc87" targetNamespace="http://schemas.microsoft.com/office/2006/metadata/properties" ma:root="true" ma:fieldsID="581c985aa76c1d18789353f7255b0917" ns3:_="">
    <xsd:import namespace="ac493433-6dac-4cff-8acb-f337d9f2dc8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93433-6dac-4cff-8acb-f337d9f2dc8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493433-6dac-4cff-8acb-f337d9f2dc87" xsi:nil="true"/>
  </documentManagement>
</p:properties>
</file>

<file path=customXml/itemProps1.xml><?xml version="1.0" encoding="utf-8"?>
<ds:datastoreItem xmlns:ds="http://schemas.openxmlformats.org/officeDocument/2006/customXml" ds:itemID="{F7713CA9-0655-4875-AE41-77F1E08BD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7224A7-7158-4BC6-BC42-5E6C65484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93433-6dac-4cff-8acb-f337d9f2dc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89480-6A75-4896-90B0-29EE11ECA851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c493433-6dac-4cff-8acb-f337d9f2dc8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2783</Words>
  <Application>Microsoft Office PowerPoint</Application>
  <PresentationFormat>Panorámica</PresentationFormat>
  <Paragraphs>237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Microsoft YaHei Light</vt:lpstr>
      <vt:lpstr>Aptos</vt:lpstr>
      <vt:lpstr>Arial</vt:lpstr>
      <vt:lpstr>Arial </vt:lpstr>
      <vt:lpstr>Blackadder ITC</vt:lpstr>
      <vt:lpstr>Calibri</vt:lpstr>
      <vt:lpstr>Calibri Light</vt:lpstr>
      <vt:lpstr>Tema de Office</vt:lpstr>
      <vt:lpstr>Imagen de mapa de bits</vt:lpstr>
      <vt:lpstr>“El Papel del Carácter Humano en la Creatividad Profesional y el Desarrollo Personal”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Aracelys Piñate</dc:creator>
  <cp:lastModifiedBy>Adriana Bakhos Sleiman</cp:lastModifiedBy>
  <cp:revision>36</cp:revision>
  <dcterms:created xsi:type="dcterms:W3CDTF">2023-11-13T19:08:07Z</dcterms:created>
  <dcterms:modified xsi:type="dcterms:W3CDTF">2025-01-22T15:28:11Z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0x01010048065983B5A15744A569B1BBC26E1FDF</vt:lpwstr>
  </property>
</Properties>
</file>