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7315200" cy="9601200"/>
  <p:embeddedFontLst>
    <p:embeddedFont>
      <p:font typeface="Lora" pitchFamily="2" charset="0"/>
      <p:regular r:id="rId14"/>
    </p:embeddedFont>
    <p:embeddedFont>
      <p:font typeface="Maiandra GD" panose="020E0502030308020204" pitchFamily="34" charset="0"/>
      <p:regular r:id="rId15"/>
    </p:embeddedFont>
    <p:embeddedFont>
      <p:font typeface="Source Sans Pro" panose="020B0503030403020204" pitchFamily="34" charset="0"/>
      <p:regular r:id="rId16"/>
      <p:bold r:id="rId1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7" d="100"/>
          <a:sy n="67" d="100"/>
        </p:scale>
        <p:origin x="682" y="5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0641-7B6D-42D1-87E7-8ACCD77D7EFC}" type="datetimeFigureOut">
              <a:rPr lang="es-VE" smtClean="0"/>
              <a:t>26/1/2025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88A99-5024-4A75-83DD-A89308169763}" type="slidenum">
              <a:rPr lang="es-VE" smtClean="0"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59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6" tIns="33833" rIns="67666" bIns="338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6" tIns="33833" rIns="67666" bIns="33833"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6" tIns="33833" rIns="67666" bIns="338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6" tIns="33833" rIns="67666" bIns="33833"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6" tIns="33833" rIns="67666" bIns="338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6" tIns="33833" rIns="67666" bIns="33833"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6" tIns="33833" rIns="67666" bIns="338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6" tIns="33833" rIns="67666" bIns="33833"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6" tIns="33833" rIns="67666" bIns="338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6" tIns="33833" rIns="67666" bIns="33833"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6" tIns="33833" rIns="67666" bIns="338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6" tIns="33833" rIns="67666" bIns="33833"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6" tIns="33833" rIns="67666" bIns="338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6" tIns="33833" rIns="67666" bIns="33833"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6" tIns="33833" rIns="67666" bIns="338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6" tIns="33833" rIns="67666" bIns="33833"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6" tIns="33833" rIns="67666" bIns="338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6" tIns="33833" rIns="67666" bIns="33833"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6" tIns="33833" rIns="67666" bIns="338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6" tIns="33833" rIns="67666" bIns="33833"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695707"/>
            <a:ext cx="7468553" cy="2816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Ética y responsabilidad en la era de la inteligencia artificial: hacia una humanización sostenible</a:t>
            </a:r>
            <a:endParaRPr lang="en-US" sz="4400" b="1" dirty="0"/>
          </a:p>
        </p:txBody>
      </p:sp>
      <p:sp>
        <p:nvSpPr>
          <p:cNvPr id="6" name="Text 3"/>
          <p:cNvSpPr/>
          <p:nvPr/>
        </p:nvSpPr>
        <p:spPr>
          <a:xfrm>
            <a:off x="6059210" y="7160950"/>
            <a:ext cx="4225766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3A363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Dr. Juan Javier Sarell Galarraga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rgbClr val="3A3630"/>
                </a:solidFill>
                <a:latin typeface="Source Sans Pro Bold" pitchFamily="34" charset="0"/>
                <a:ea typeface="Source Sans Pro Bold" pitchFamily="34" charset="-122"/>
              </a:rPr>
              <a:t>Universidad Central de Venezuela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rgbClr val="3A3630"/>
                </a:solidFill>
                <a:latin typeface="Source Sans Pro Bold" pitchFamily="34" charset="0"/>
                <a:ea typeface="Source Sans Pro Bold" pitchFamily="34" charset="-122"/>
              </a:rPr>
              <a:t>Centro de Altos </a:t>
            </a:r>
            <a:r>
              <a:rPr lang="en-US" sz="1400" b="1" dirty="0" err="1">
                <a:solidFill>
                  <a:srgbClr val="3A3630"/>
                </a:solidFill>
                <a:latin typeface="Source Sans Pro Bold" pitchFamily="34" charset="0"/>
                <a:ea typeface="Source Sans Pro Bold" pitchFamily="34" charset="-122"/>
              </a:rPr>
              <a:t>Estudios</a:t>
            </a:r>
            <a:r>
              <a:rPr lang="en-US" sz="1400" b="1" dirty="0">
                <a:solidFill>
                  <a:srgbClr val="3A3630"/>
                </a:solidFill>
                <a:latin typeface="Source Sans Pro Bold" pitchFamily="34" charset="0"/>
                <a:ea typeface="Source Sans Pro Bold" pitchFamily="34" charset="-122"/>
              </a:rPr>
              <a:t> “Giordano Bruno”</a:t>
            </a:r>
            <a:endParaRPr lang="en-US" sz="140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242372B-8EA1-D382-33AC-77C6241C8A17}"/>
              </a:ext>
            </a:extLst>
          </p:cNvPr>
          <p:cNvGrpSpPr/>
          <p:nvPr/>
        </p:nvGrpSpPr>
        <p:grpSpPr>
          <a:xfrm>
            <a:off x="11450002" y="7166308"/>
            <a:ext cx="3067050" cy="982329"/>
            <a:chOff x="9175432" y="6594808"/>
            <a:chExt cx="3067050" cy="98232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16A8B2E-5C64-4396-4099-69B99674B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75432" y="6594808"/>
              <a:ext cx="1533525" cy="982329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3C5DDD7-0BB1-9C40-D109-8CBE1DBD4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08957" y="6596062"/>
              <a:ext cx="1533525" cy="981075"/>
            </a:xfrm>
            <a:prstGeom prst="rect">
              <a:avLst/>
            </a:prstGeom>
          </p:spPr>
        </p:pic>
      </p:grpSp>
      <p:sp>
        <p:nvSpPr>
          <p:cNvPr id="18" name="Text 0">
            <a:extLst>
              <a:ext uri="{FF2B5EF4-FFF2-40B4-BE49-F238E27FC236}">
                <a16:creationId xmlns:a16="http://schemas.microsoft.com/office/drawing/2014/main" id="{080A6557-0605-A936-9FAB-E2CE69E43CE4}"/>
              </a:ext>
            </a:extLst>
          </p:cNvPr>
          <p:cNvSpPr/>
          <p:nvPr/>
        </p:nvSpPr>
        <p:spPr>
          <a:xfrm>
            <a:off x="5486400" y="272405"/>
            <a:ext cx="8942548" cy="10730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XXIV Aniversario de la Asociación Venezolana de Gestión de Investigación y Desarrollo AVEGID y la Asociación Internacional de Gestión de Investigación y Desarrollo AIGID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4410" y="1094542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Hacia una humanización sostenible de la IA: </a:t>
            </a:r>
          </a:p>
          <a:p>
            <a:pPr marL="0" indent="0" algn="r">
              <a:lnSpc>
                <a:spcPts val="5500"/>
              </a:lnSpc>
              <a:buNone/>
            </a:pPr>
            <a:r>
              <a:rPr lang="en-US" sz="4400" b="1" dirty="0" err="1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el</a:t>
            </a:r>
            <a:r>
              <a:rPr lang="en-US" sz="44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papel de la ética y la responsabilidad</a:t>
            </a:r>
            <a:endParaRPr lang="en-US" sz="4400" b="1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366" y="4542949"/>
            <a:ext cx="1528882" cy="95750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700" y="4542949"/>
            <a:ext cx="1528882" cy="957501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034" y="4542949"/>
            <a:ext cx="1528882" cy="957501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C7FD38D8-0652-D417-3F5D-9D9FA9938506}"/>
              </a:ext>
            </a:extLst>
          </p:cNvPr>
          <p:cNvGrpSpPr/>
          <p:nvPr/>
        </p:nvGrpSpPr>
        <p:grpSpPr>
          <a:xfrm>
            <a:off x="11450002" y="7166308"/>
            <a:ext cx="3067050" cy="982329"/>
            <a:chOff x="9175432" y="6594808"/>
            <a:chExt cx="3067050" cy="98232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A539E6C-2E8F-D87D-7E95-CE1BCBB8D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75432" y="6594808"/>
              <a:ext cx="1533525" cy="982329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729A15A-D5BA-4FBD-AE54-C65527D4C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08957" y="6596062"/>
              <a:ext cx="1533525" cy="981075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D52E974D-0B80-EA7D-02E2-7DCF79BC6A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0" y="3260816"/>
            <a:ext cx="2450950" cy="327602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B5A9A7D-E887-2D37-E874-D1C65A04833D}"/>
              </a:ext>
            </a:extLst>
          </p:cNvPr>
          <p:cNvSpPr txBox="1"/>
          <p:nvPr/>
        </p:nvSpPr>
        <p:spPr>
          <a:xfrm>
            <a:off x="-339566" y="6654678"/>
            <a:ext cx="5229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Maiandra GD" panose="020E0502030308020204" pitchFamily="34" charset="0"/>
                <a:ea typeface="Microsoft YaHei Light" panose="020B0502040204020203" pitchFamily="34" charset="-122"/>
              </a:rPr>
              <a:t>Dr. Juan Javier Sarell </a:t>
            </a:r>
          </a:p>
          <a:p>
            <a:pPr algn="ctr"/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Maiandra GD" panose="020E0502030308020204" pitchFamily="34" charset="0"/>
                <a:ea typeface="Microsoft YaHei Light" panose="020B0502040204020203" pitchFamily="34" charset="-122"/>
              </a:rPr>
              <a:t>@jjsarell</a:t>
            </a:r>
          </a:p>
          <a:p>
            <a:pPr algn="ctr"/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Maiandra GD" panose="020E0502030308020204" pitchFamily="34" charset="0"/>
                <a:ea typeface="Microsoft YaHei Light" panose="020B0502040204020203" pitchFamily="34" charset="-122"/>
              </a:rPr>
              <a:t>0412-977.70.95</a:t>
            </a:r>
          </a:p>
          <a:p>
            <a:pPr algn="ctr"/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Maiandra GD" panose="020E0502030308020204" pitchFamily="34" charset="0"/>
                <a:ea typeface="Microsoft YaHei Light" panose="020B0502040204020203" pitchFamily="34" charset="-122"/>
              </a:rPr>
              <a:t>jjsarell@gmail.com</a:t>
            </a:r>
            <a:endParaRPr lang="en-US" sz="700" b="1" dirty="0">
              <a:solidFill>
                <a:schemeClr val="accent2">
                  <a:lumMod val="50000"/>
                </a:schemeClr>
              </a:solidFill>
              <a:latin typeface="Maiandra GD" panose="020E0502030308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972085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Introducción: los retos éticos de la IA</a:t>
            </a:r>
            <a:endParaRPr lang="en-US" sz="4400" b="1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Dilemas Éticos</a:t>
            </a:r>
            <a:endParaRPr lang="en-US" sz="2200" b="1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IA presenta desafíos éticos complejos, como la automatización de empleos, el impacto en la privacidad y la seguridad, y la posibilidad de sesgos algorítmicos.</a:t>
            </a:r>
            <a:endParaRPr lang="en-US" sz="1850" b="1" dirty="0"/>
          </a:p>
        </p:txBody>
      </p:sp>
      <p:sp>
        <p:nvSpPr>
          <p:cNvPr id="5" name="Text 3"/>
          <p:cNvSpPr/>
          <p:nvPr/>
        </p:nvSpPr>
        <p:spPr>
          <a:xfrm>
            <a:off x="761476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Humanización</a:t>
            </a:r>
            <a:endParaRPr lang="en-US" sz="2200" b="1" dirty="0"/>
          </a:p>
        </p:txBody>
      </p:sp>
      <p:sp>
        <p:nvSpPr>
          <p:cNvPr id="6" name="Text 4"/>
          <p:cNvSpPr/>
          <p:nvPr/>
        </p:nvSpPr>
        <p:spPr>
          <a:xfrm>
            <a:off x="7614761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El objetivo es asegurar que la IA se desarrolle de forma ética y responsable, con un enfoque en la humanización y el bienestar humano.</a:t>
            </a:r>
            <a:endParaRPr lang="en-US" sz="1850" b="1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E8D7BA8-DB8F-ABF3-518E-E670A2D48504}"/>
              </a:ext>
            </a:extLst>
          </p:cNvPr>
          <p:cNvGrpSpPr/>
          <p:nvPr/>
        </p:nvGrpSpPr>
        <p:grpSpPr>
          <a:xfrm>
            <a:off x="11450002" y="7166308"/>
            <a:ext cx="3067050" cy="982329"/>
            <a:chOff x="9175432" y="6594808"/>
            <a:chExt cx="3067050" cy="982329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48B83D1-C207-55F6-9CAE-E9FBEE9E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75432" y="6594808"/>
              <a:ext cx="1533525" cy="982329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F62B3F0-4CBF-626F-DBBB-BBFA31E81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08957" y="6596062"/>
              <a:ext cx="1533525" cy="9810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0932" y="802005"/>
            <a:ext cx="7562136" cy="1329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Impacto de la IA en la sociedad y el individuo</a:t>
            </a:r>
            <a:endParaRPr lang="en-US" sz="4150" b="1" dirty="0"/>
          </a:p>
        </p:txBody>
      </p:sp>
      <p:sp>
        <p:nvSpPr>
          <p:cNvPr id="4" name="Shape 1"/>
          <p:cNvSpPr/>
          <p:nvPr/>
        </p:nvSpPr>
        <p:spPr>
          <a:xfrm>
            <a:off x="790932" y="2470190"/>
            <a:ext cx="3668078" cy="3088600"/>
          </a:xfrm>
          <a:prstGeom prst="roundRect">
            <a:avLst>
              <a:gd name="adj" fmla="val 1098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1016913" y="2696170"/>
            <a:ext cx="2658666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Automatización</a:t>
            </a:r>
            <a:endParaRPr lang="en-US" sz="2050" b="1" dirty="0"/>
          </a:p>
        </p:txBody>
      </p:sp>
      <p:sp>
        <p:nvSpPr>
          <p:cNvPr id="6" name="Text 3"/>
          <p:cNvSpPr/>
          <p:nvPr/>
        </p:nvSpPr>
        <p:spPr>
          <a:xfrm>
            <a:off x="1016913" y="3163967"/>
            <a:ext cx="3216116" cy="2168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IA automatiza tareas y procesos, lo que puede generar cambios significativos en el mercado laboral, con la necesidad de adaptarse a nuevas oportunidades.</a:t>
            </a:r>
            <a:endParaRPr lang="en-US" sz="1750" b="1" dirty="0"/>
          </a:p>
        </p:txBody>
      </p:sp>
      <p:sp>
        <p:nvSpPr>
          <p:cNvPr id="7" name="Shape 4"/>
          <p:cNvSpPr/>
          <p:nvPr/>
        </p:nvSpPr>
        <p:spPr>
          <a:xfrm>
            <a:off x="4684990" y="2470190"/>
            <a:ext cx="3668078" cy="3088600"/>
          </a:xfrm>
          <a:prstGeom prst="roundRect">
            <a:avLst>
              <a:gd name="adj" fmla="val 1098"/>
            </a:avLst>
          </a:prstGeom>
          <a:solidFill>
            <a:srgbClr val="F3E7D4"/>
          </a:solidFill>
          <a:ln/>
        </p:spPr>
      </p:sp>
      <p:sp>
        <p:nvSpPr>
          <p:cNvPr id="8" name="Text 5"/>
          <p:cNvSpPr/>
          <p:nvPr/>
        </p:nvSpPr>
        <p:spPr>
          <a:xfrm>
            <a:off x="4910971" y="2696170"/>
            <a:ext cx="2658666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Innovación</a:t>
            </a:r>
            <a:endParaRPr lang="en-US" sz="2050" b="1" dirty="0"/>
          </a:p>
        </p:txBody>
      </p:sp>
      <p:sp>
        <p:nvSpPr>
          <p:cNvPr id="9" name="Text 6"/>
          <p:cNvSpPr/>
          <p:nvPr/>
        </p:nvSpPr>
        <p:spPr>
          <a:xfrm>
            <a:off x="4910971" y="3163967"/>
            <a:ext cx="3216116" cy="2168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IA impulsa la innovación en diversos campos, como la medicina, la educación y la investigación, ofreciendo soluciones a problemas complejos.</a:t>
            </a:r>
            <a:endParaRPr lang="en-US" sz="1750" b="1" dirty="0"/>
          </a:p>
        </p:txBody>
      </p:sp>
      <p:sp>
        <p:nvSpPr>
          <p:cNvPr id="10" name="Shape 7"/>
          <p:cNvSpPr/>
          <p:nvPr/>
        </p:nvSpPr>
        <p:spPr>
          <a:xfrm>
            <a:off x="790932" y="5784771"/>
            <a:ext cx="7562136" cy="1642705"/>
          </a:xfrm>
          <a:prstGeom prst="roundRect">
            <a:avLst>
              <a:gd name="adj" fmla="val 2064"/>
            </a:avLst>
          </a:prstGeom>
          <a:solidFill>
            <a:srgbClr val="F3E7D4"/>
          </a:solidFill>
          <a:ln/>
        </p:spPr>
      </p:sp>
      <p:sp>
        <p:nvSpPr>
          <p:cNvPr id="11" name="Text 8"/>
          <p:cNvSpPr/>
          <p:nvPr/>
        </p:nvSpPr>
        <p:spPr>
          <a:xfrm>
            <a:off x="1016913" y="6010751"/>
            <a:ext cx="2658666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Interacciones</a:t>
            </a:r>
            <a:endParaRPr lang="en-US" sz="2050" b="1" dirty="0"/>
          </a:p>
        </p:txBody>
      </p:sp>
      <p:sp>
        <p:nvSpPr>
          <p:cNvPr id="12" name="Text 9"/>
          <p:cNvSpPr/>
          <p:nvPr/>
        </p:nvSpPr>
        <p:spPr>
          <a:xfrm>
            <a:off x="1016913" y="6478548"/>
            <a:ext cx="7110174" cy="722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IA redefine las interacciones entre humanos y máquinas, con la aparición de asistentes virtuales y la posibilidad de personalizar experiencias.</a:t>
            </a:r>
            <a:endParaRPr lang="en-US" sz="175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6607" y="1036915"/>
            <a:ext cx="7743587" cy="1176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7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Principios éticos fundamentales para el desarrollo de la IA</a:t>
            </a:r>
            <a:endParaRPr lang="en-US" sz="3700" b="1" dirty="0"/>
          </a:p>
        </p:txBody>
      </p:sp>
      <p:sp>
        <p:nvSpPr>
          <p:cNvPr id="4" name="Shape 1"/>
          <p:cNvSpPr/>
          <p:nvPr/>
        </p:nvSpPr>
        <p:spPr>
          <a:xfrm>
            <a:off x="6186607" y="2738795"/>
            <a:ext cx="450056" cy="450056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6360200" y="2822615"/>
            <a:ext cx="102870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200" b="1" dirty="0"/>
          </a:p>
        </p:txBody>
      </p:sp>
      <p:sp>
        <p:nvSpPr>
          <p:cNvPr id="6" name="Text 3"/>
          <p:cNvSpPr/>
          <p:nvPr/>
        </p:nvSpPr>
        <p:spPr>
          <a:xfrm>
            <a:off x="6836688" y="2738795"/>
            <a:ext cx="2353747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Transparencia</a:t>
            </a:r>
            <a:endParaRPr lang="en-US" sz="1850" b="1" dirty="0"/>
          </a:p>
        </p:txBody>
      </p:sp>
      <p:sp>
        <p:nvSpPr>
          <p:cNvPr id="7" name="Text 4"/>
          <p:cNvSpPr/>
          <p:nvPr/>
        </p:nvSpPr>
        <p:spPr>
          <a:xfrm>
            <a:off x="6836688" y="3153013"/>
            <a:ext cx="31217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Los sistemas de IA deben ser transparentes en su funcionamiento y sus decisiones deben ser comprensibles para los humanos.</a:t>
            </a:r>
            <a:endParaRPr lang="en-US" sz="1550" b="1" dirty="0"/>
          </a:p>
        </p:txBody>
      </p:sp>
      <p:sp>
        <p:nvSpPr>
          <p:cNvPr id="8" name="Shape 5"/>
          <p:cNvSpPr/>
          <p:nvPr/>
        </p:nvSpPr>
        <p:spPr>
          <a:xfrm>
            <a:off x="10158413" y="2738795"/>
            <a:ext cx="450056" cy="450056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9" name="Text 6"/>
          <p:cNvSpPr/>
          <p:nvPr/>
        </p:nvSpPr>
        <p:spPr>
          <a:xfrm>
            <a:off x="10307598" y="2822615"/>
            <a:ext cx="151686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200" b="1" dirty="0"/>
          </a:p>
        </p:txBody>
      </p:sp>
      <p:sp>
        <p:nvSpPr>
          <p:cNvPr id="10" name="Text 7"/>
          <p:cNvSpPr/>
          <p:nvPr/>
        </p:nvSpPr>
        <p:spPr>
          <a:xfrm>
            <a:off x="10808494" y="2738795"/>
            <a:ext cx="2353747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Responsabilidad</a:t>
            </a:r>
            <a:endParaRPr lang="en-US" sz="1850" b="1" dirty="0"/>
          </a:p>
        </p:txBody>
      </p:sp>
      <p:sp>
        <p:nvSpPr>
          <p:cNvPr id="11" name="Text 8"/>
          <p:cNvSpPr/>
          <p:nvPr/>
        </p:nvSpPr>
        <p:spPr>
          <a:xfrm>
            <a:off x="10808494" y="3153013"/>
            <a:ext cx="31217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Los desarrolladores y usuarios de IA son responsables de las consecuencias de sus sistemas, y deben tomar medidas para mitigar riesgos.</a:t>
            </a:r>
            <a:endParaRPr lang="en-US" sz="1550" b="1" dirty="0"/>
          </a:p>
        </p:txBody>
      </p:sp>
      <p:sp>
        <p:nvSpPr>
          <p:cNvPr id="12" name="Shape 9"/>
          <p:cNvSpPr/>
          <p:nvPr/>
        </p:nvSpPr>
        <p:spPr>
          <a:xfrm>
            <a:off x="6186607" y="5178266"/>
            <a:ext cx="450056" cy="450056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3" name="Text 10"/>
          <p:cNvSpPr/>
          <p:nvPr/>
        </p:nvSpPr>
        <p:spPr>
          <a:xfrm>
            <a:off x="6332934" y="5262086"/>
            <a:ext cx="157282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200" b="1" dirty="0"/>
          </a:p>
        </p:txBody>
      </p:sp>
      <p:sp>
        <p:nvSpPr>
          <p:cNvPr id="14" name="Text 11"/>
          <p:cNvSpPr/>
          <p:nvPr/>
        </p:nvSpPr>
        <p:spPr>
          <a:xfrm>
            <a:off x="6836688" y="5178266"/>
            <a:ext cx="2353747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Equidad</a:t>
            </a:r>
            <a:endParaRPr lang="en-US" sz="1850" b="1" dirty="0"/>
          </a:p>
        </p:txBody>
      </p:sp>
      <p:sp>
        <p:nvSpPr>
          <p:cNvPr id="15" name="Text 12"/>
          <p:cNvSpPr/>
          <p:nvPr/>
        </p:nvSpPr>
        <p:spPr>
          <a:xfrm>
            <a:off x="6836688" y="5592485"/>
            <a:ext cx="31217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Los sistemas de IA deben ser diseñados e implementados de forma equitativa, evitando sesgos que discriminen a ciertos grupos.</a:t>
            </a:r>
            <a:endParaRPr lang="en-US" sz="1550" b="1" dirty="0"/>
          </a:p>
        </p:txBody>
      </p:sp>
      <p:sp>
        <p:nvSpPr>
          <p:cNvPr id="16" name="Shape 13"/>
          <p:cNvSpPr/>
          <p:nvPr/>
        </p:nvSpPr>
        <p:spPr>
          <a:xfrm>
            <a:off x="10158413" y="5178266"/>
            <a:ext cx="450056" cy="450056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7" name="Text 14"/>
          <p:cNvSpPr/>
          <p:nvPr/>
        </p:nvSpPr>
        <p:spPr>
          <a:xfrm>
            <a:off x="10306883" y="5262086"/>
            <a:ext cx="153114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2200" b="1" dirty="0"/>
          </a:p>
        </p:txBody>
      </p:sp>
      <p:sp>
        <p:nvSpPr>
          <p:cNvPr id="18" name="Text 15"/>
          <p:cNvSpPr/>
          <p:nvPr/>
        </p:nvSpPr>
        <p:spPr>
          <a:xfrm>
            <a:off x="10808494" y="5178266"/>
            <a:ext cx="2353747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Privacidad</a:t>
            </a:r>
            <a:endParaRPr lang="en-US" sz="1850" b="1" dirty="0"/>
          </a:p>
        </p:txBody>
      </p:sp>
      <p:sp>
        <p:nvSpPr>
          <p:cNvPr id="19" name="Text 16"/>
          <p:cNvSpPr/>
          <p:nvPr/>
        </p:nvSpPr>
        <p:spPr>
          <a:xfrm>
            <a:off x="10808494" y="5592485"/>
            <a:ext cx="31217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privacidad de los datos personales debe ser protegida en el contexto de la IA, asegurando el consentimiento informado y el control sobre la información.</a:t>
            </a:r>
            <a:endParaRPr lang="en-US" sz="1550" b="1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2FD23E5D-1F1A-3595-33B7-89432FEC8C26}"/>
              </a:ext>
            </a:extLst>
          </p:cNvPr>
          <p:cNvGrpSpPr/>
          <p:nvPr/>
        </p:nvGrpSpPr>
        <p:grpSpPr>
          <a:xfrm>
            <a:off x="11450002" y="7166308"/>
            <a:ext cx="3067050" cy="982329"/>
            <a:chOff x="9175432" y="6594808"/>
            <a:chExt cx="3067050" cy="982329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2E0A37A1-47B6-E7EF-9240-58BF3F10B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75432" y="6594808"/>
              <a:ext cx="1533525" cy="982329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45AA738F-DE47-C1AA-4186-24917632A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08957" y="6596062"/>
              <a:ext cx="1533525" cy="9810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255038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Responsabilidad y rendición de cuentas en el diseño y uso de la IA</a:t>
            </a:r>
            <a:endParaRPr lang="en-US" sz="4400" b="1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3726061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4563785"/>
            <a:ext cx="284904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Rendición de Cuentas</a:t>
            </a:r>
            <a:endParaRPr lang="en-US" sz="2200" b="1" dirty="0"/>
          </a:p>
        </p:txBody>
      </p:sp>
      <p:sp>
        <p:nvSpPr>
          <p:cNvPr id="6" name="Text 2"/>
          <p:cNvSpPr/>
          <p:nvPr/>
        </p:nvSpPr>
        <p:spPr>
          <a:xfrm>
            <a:off x="837724" y="5059323"/>
            <a:ext cx="3554730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Establecer mecanismos de rendición de cuentas para los desarrolladores y usuarios de IA, con sistemas de auditoría y mecanismos de supervisión.</a:t>
            </a:r>
            <a:endParaRPr lang="en-US" sz="1850" b="1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427" y="3726061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51427" y="4563785"/>
            <a:ext cx="295406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Responsabilidad Moral</a:t>
            </a:r>
            <a:endParaRPr lang="en-US" sz="2200" b="1" dirty="0"/>
          </a:p>
        </p:txBody>
      </p:sp>
      <p:sp>
        <p:nvSpPr>
          <p:cNvPr id="9" name="Text 4"/>
          <p:cNvSpPr/>
          <p:nvPr/>
        </p:nvSpPr>
        <p:spPr>
          <a:xfrm>
            <a:off x="4751427" y="5059323"/>
            <a:ext cx="3554849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Promover la responsabilidad moral en el diseño y uso de la IA, fomentando la ética y el sentido de responsabilidad social.</a:t>
            </a:r>
            <a:endParaRPr lang="en-US" sz="1850" b="1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2ADA332-8558-8702-6513-F965903AC75D}"/>
              </a:ext>
            </a:extLst>
          </p:cNvPr>
          <p:cNvGrpSpPr/>
          <p:nvPr/>
        </p:nvGrpSpPr>
        <p:grpSpPr>
          <a:xfrm>
            <a:off x="4248150" y="7166308"/>
            <a:ext cx="3067050" cy="982329"/>
            <a:chOff x="9175432" y="6594808"/>
            <a:chExt cx="3067050" cy="982329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A08B2E8-FACE-EFA6-0C70-9F79170EB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75432" y="6594808"/>
              <a:ext cx="1533525" cy="982329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EC0A2E2-722E-39CD-682B-B11FA1F68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08957" y="6596062"/>
              <a:ext cx="1533525" cy="9810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8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3547" y="592098"/>
            <a:ext cx="7636907" cy="18995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La transparencia y la explicabilidad de los sistemas de IA</a:t>
            </a:r>
            <a:endParaRPr lang="en-US" sz="3950" b="1" dirty="0"/>
          </a:p>
        </p:txBody>
      </p:sp>
      <p:sp>
        <p:nvSpPr>
          <p:cNvPr id="4" name="Shape 1"/>
          <p:cNvSpPr/>
          <p:nvPr/>
        </p:nvSpPr>
        <p:spPr>
          <a:xfrm>
            <a:off x="1061204" y="2814518"/>
            <a:ext cx="30480" cy="4823222"/>
          </a:xfrm>
          <a:prstGeom prst="roundRect">
            <a:avLst>
              <a:gd name="adj" fmla="val 105968"/>
            </a:avLst>
          </a:prstGeom>
          <a:solidFill>
            <a:srgbClr val="D9CDBA"/>
          </a:solidFill>
          <a:ln/>
        </p:spPr>
      </p:sp>
      <p:sp>
        <p:nvSpPr>
          <p:cNvPr id="5" name="Shape 2"/>
          <p:cNvSpPr/>
          <p:nvPr/>
        </p:nvSpPr>
        <p:spPr>
          <a:xfrm>
            <a:off x="1288197" y="3283625"/>
            <a:ext cx="753547" cy="30480"/>
          </a:xfrm>
          <a:prstGeom prst="roundRect">
            <a:avLst>
              <a:gd name="adj" fmla="val 105968"/>
            </a:avLst>
          </a:prstGeom>
          <a:solidFill>
            <a:srgbClr val="D9CDBA"/>
          </a:solidFill>
          <a:ln/>
        </p:spPr>
      </p:sp>
      <p:sp>
        <p:nvSpPr>
          <p:cNvPr id="6" name="Shape 3"/>
          <p:cNvSpPr/>
          <p:nvPr/>
        </p:nvSpPr>
        <p:spPr>
          <a:xfrm>
            <a:off x="834211" y="3056692"/>
            <a:ext cx="484465" cy="48446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7" name="Text 4"/>
          <p:cNvSpPr/>
          <p:nvPr/>
        </p:nvSpPr>
        <p:spPr>
          <a:xfrm>
            <a:off x="1021140" y="3146941"/>
            <a:ext cx="110609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350" b="1" dirty="0"/>
          </a:p>
        </p:txBody>
      </p:sp>
      <p:sp>
        <p:nvSpPr>
          <p:cNvPr id="8" name="Text 5"/>
          <p:cNvSpPr/>
          <p:nvPr/>
        </p:nvSpPr>
        <p:spPr>
          <a:xfrm>
            <a:off x="2260640" y="3029783"/>
            <a:ext cx="6129814" cy="1033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Desarrollar algoritmos de IA que sean transparentes en su funcionamiento, permitiendo a los humanos comprender cómo se toman las decisiones.</a:t>
            </a:r>
            <a:endParaRPr lang="en-US" sz="1650" b="1" dirty="0"/>
          </a:p>
        </p:txBody>
      </p:sp>
      <p:sp>
        <p:nvSpPr>
          <p:cNvPr id="9" name="Shape 6"/>
          <p:cNvSpPr/>
          <p:nvPr/>
        </p:nvSpPr>
        <p:spPr>
          <a:xfrm>
            <a:off x="1288197" y="4963120"/>
            <a:ext cx="753547" cy="30480"/>
          </a:xfrm>
          <a:prstGeom prst="roundRect">
            <a:avLst>
              <a:gd name="adj" fmla="val 105968"/>
            </a:avLst>
          </a:prstGeom>
          <a:solidFill>
            <a:srgbClr val="D9CDBA"/>
          </a:solidFill>
          <a:ln/>
        </p:spPr>
      </p:sp>
      <p:sp>
        <p:nvSpPr>
          <p:cNvPr id="10" name="Shape 7"/>
          <p:cNvSpPr/>
          <p:nvPr/>
        </p:nvSpPr>
        <p:spPr>
          <a:xfrm>
            <a:off x="834211" y="4736187"/>
            <a:ext cx="484465" cy="48446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1" name="Text 8"/>
          <p:cNvSpPr/>
          <p:nvPr/>
        </p:nvSpPr>
        <p:spPr>
          <a:xfrm>
            <a:off x="994827" y="4826437"/>
            <a:ext cx="163235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350" b="1" dirty="0"/>
          </a:p>
        </p:txBody>
      </p:sp>
      <p:sp>
        <p:nvSpPr>
          <p:cNvPr id="12" name="Text 9"/>
          <p:cNvSpPr/>
          <p:nvPr/>
        </p:nvSpPr>
        <p:spPr>
          <a:xfrm>
            <a:off x="2260640" y="4709279"/>
            <a:ext cx="6129814" cy="1033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Implementar mecanismos de explicabilidad que permitan a los usuarios comprender las razones detrás de las decisiones tomadas por los sistemas de IA.</a:t>
            </a:r>
            <a:endParaRPr lang="en-US" sz="1650" b="1" dirty="0"/>
          </a:p>
        </p:txBody>
      </p:sp>
      <p:sp>
        <p:nvSpPr>
          <p:cNvPr id="13" name="Shape 10"/>
          <p:cNvSpPr/>
          <p:nvPr/>
        </p:nvSpPr>
        <p:spPr>
          <a:xfrm>
            <a:off x="1288197" y="6642616"/>
            <a:ext cx="753547" cy="30480"/>
          </a:xfrm>
          <a:prstGeom prst="roundRect">
            <a:avLst>
              <a:gd name="adj" fmla="val 105968"/>
            </a:avLst>
          </a:prstGeom>
          <a:solidFill>
            <a:srgbClr val="D9CDBA"/>
          </a:solidFill>
          <a:ln/>
        </p:spPr>
      </p:sp>
      <p:sp>
        <p:nvSpPr>
          <p:cNvPr id="14" name="Shape 11"/>
          <p:cNvSpPr/>
          <p:nvPr/>
        </p:nvSpPr>
        <p:spPr>
          <a:xfrm>
            <a:off x="834211" y="6415683"/>
            <a:ext cx="484465" cy="48446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5" name="Text 12"/>
          <p:cNvSpPr/>
          <p:nvPr/>
        </p:nvSpPr>
        <p:spPr>
          <a:xfrm>
            <a:off x="991731" y="6505932"/>
            <a:ext cx="169307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350" b="1" dirty="0"/>
          </a:p>
        </p:txBody>
      </p:sp>
      <p:sp>
        <p:nvSpPr>
          <p:cNvPr id="16" name="Text 13"/>
          <p:cNvSpPr/>
          <p:nvPr/>
        </p:nvSpPr>
        <p:spPr>
          <a:xfrm>
            <a:off x="2260640" y="6388775"/>
            <a:ext cx="6129814" cy="1033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Promover la participación de expertos y la sociedad civil en el desarrollo y la evaluación de sistemas de IA, asegurando la transparencia.</a:t>
            </a:r>
            <a:endParaRPr lang="en-US" sz="1650" b="1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309D589-9100-DBE1-6998-80D75FD148A5}"/>
              </a:ext>
            </a:extLst>
          </p:cNvPr>
          <p:cNvGrpSpPr/>
          <p:nvPr/>
        </p:nvGrpSpPr>
        <p:grpSpPr>
          <a:xfrm>
            <a:off x="4248150" y="7166308"/>
            <a:ext cx="3067050" cy="982329"/>
            <a:chOff x="9175432" y="6594808"/>
            <a:chExt cx="3067050" cy="982329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90A7B86E-1528-E6AB-412C-2A77F72FA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75432" y="6594808"/>
              <a:ext cx="1533525" cy="982329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9D4A6EBD-BF52-476D-712F-3557A79ED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08957" y="6596062"/>
              <a:ext cx="1533525" cy="9810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3427" y="865465"/>
            <a:ext cx="13123545" cy="1266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La privacidad y la seguridad de los datos en la era de la IA</a:t>
            </a:r>
            <a:endParaRPr lang="en-US" sz="3950" b="1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559" y="2562344"/>
            <a:ext cx="2165271" cy="156471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5141" y="3331845"/>
            <a:ext cx="97988" cy="430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100" b="1" dirty="0"/>
          </a:p>
        </p:txBody>
      </p:sp>
      <p:sp>
        <p:nvSpPr>
          <p:cNvPr id="5" name="Text 2"/>
          <p:cNvSpPr/>
          <p:nvPr/>
        </p:nvSpPr>
        <p:spPr>
          <a:xfrm>
            <a:off x="5332095" y="2777609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Protección de Datos</a:t>
            </a:r>
            <a:endParaRPr lang="en-US" sz="1950" b="1" dirty="0"/>
          </a:p>
        </p:txBody>
      </p:sp>
      <p:sp>
        <p:nvSpPr>
          <p:cNvPr id="6" name="Text 3"/>
          <p:cNvSpPr/>
          <p:nvPr/>
        </p:nvSpPr>
        <p:spPr>
          <a:xfrm>
            <a:off x="5332095" y="3223141"/>
            <a:ext cx="8329613" cy="688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Implementar medidas de seguridad para proteger los datos de la IA, incluyendo el cifrado y la anonimización.</a:t>
            </a:r>
            <a:endParaRPr lang="en-US" sz="1650" b="1" dirty="0"/>
          </a:p>
        </p:txBody>
      </p:sp>
      <p:sp>
        <p:nvSpPr>
          <p:cNvPr id="7" name="Shape 4"/>
          <p:cNvSpPr/>
          <p:nvPr/>
        </p:nvSpPr>
        <p:spPr>
          <a:xfrm>
            <a:off x="5170646" y="4138732"/>
            <a:ext cx="8652510" cy="15240"/>
          </a:xfrm>
          <a:prstGeom prst="roundRect">
            <a:avLst>
              <a:gd name="adj" fmla="val 211902"/>
            </a:avLst>
          </a:prstGeom>
          <a:solidFill>
            <a:srgbClr val="D9CDBA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924" y="4180880"/>
            <a:ext cx="4330660" cy="156471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1924" y="4747974"/>
            <a:ext cx="144542" cy="430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100" b="1" dirty="0"/>
          </a:p>
        </p:txBody>
      </p:sp>
      <p:sp>
        <p:nvSpPr>
          <p:cNvPr id="10" name="Text 6"/>
          <p:cNvSpPr/>
          <p:nvPr/>
        </p:nvSpPr>
        <p:spPr>
          <a:xfrm>
            <a:off x="6414849" y="4396145"/>
            <a:ext cx="3186946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Consentimiento Informado</a:t>
            </a:r>
            <a:endParaRPr lang="en-US" sz="1950" b="1" dirty="0"/>
          </a:p>
        </p:txBody>
      </p:sp>
      <p:sp>
        <p:nvSpPr>
          <p:cNvPr id="11" name="Text 7"/>
          <p:cNvSpPr/>
          <p:nvPr/>
        </p:nvSpPr>
        <p:spPr>
          <a:xfrm>
            <a:off x="6414849" y="4841677"/>
            <a:ext cx="7246858" cy="688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Obtener el consentimiento informado de las personas cuyos datos se utilizan en los sistemas de IA.</a:t>
            </a:r>
            <a:endParaRPr lang="en-US" sz="1650" b="1" dirty="0"/>
          </a:p>
        </p:txBody>
      </p:sp>
      <p:sp>
        <p:nvSpPr>
          <p:cNvPr id="12" name="Shape 8"/>
          <p:cNvSpPr/>
          <p:nvPr/>
        </p:nvSpPr>
        <p:spPr>
          <a:xfrm>
            <a:off x="6253401" y="5757267"/>
            <a:ext cx="7569756" cy="15240"/>
          </a:xfrm>
          <a:prstGeom prst="roundRect">
            <a:avLst>
              <a:gd name="adj" fmla="val 211902"/>
            </a:avLst>
          </a:prstGeom>
          <a:solidFill>
            <a:srgbClr val="D9CDBA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70" y="5799415"/>
            <a:ext cx="6496050" cy="156471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59185" y="6366510"/>
            <a:ext cx="149900" cy="430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100" b="1" dirty="0"/>
          </a:p>
        </p:txBody>
      </p:sp>
      <p:sp>
        <p:nvSpPr>
          <p:cNvPr id="15" name="Text 10"/>
          <p:cNvSpPr/>
          <p:nvPr/>
        </p:nvSpPr>
        <p:spPr>
          <a:xfrm>
            <a:off x="7497485" y="6014680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Control de Datos</a:t>
            </a:r>
            <a:endParaRPr lang="en-US" sz="1950" b="1" dirty="0"/>
          </a:p>
        </p:txBody>
      </p:sp>
      <p:sp>
        <p:nvSpPr>
          <p:cNvPr id="16" name="Text 11"/>
          <p:cNvSpPr/>
          <p:nvPr/>
        </p:nvSpPr>
        <p:spPr>
          <a:xfrm>
            <a:off x="7497485" y="6460212"/>
            <a:ext cx="6164223" cy="688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Permitir a los individuos controlar sus datos y sus usos, asegurando el derecho a la eliminación y a la portabilidad de datos.</a:t>
            </a:r>
            <a:endParaRPr lang="en-US" sz="1650" b="1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83AD66A-E43D-7B8D-632A-C319B60E24AA}"/>
              </a:ext>
            </a:extLst>
          </p:cNvPr>
          <p:cNvGrpSpPr/>
          <p:nvPr/>
        </p:nvGrpSpPr>
        <p:grpSpPr>
          <a:xfrm>
            <a:off x="11450002" y="7166308"/>
            <a:ext cx="3067050" cy="982329"/>
            <a:chOff x="9175432" y="6594808"/>
            <a:chExt cx="3067050" cy="982329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D9CBF78-0D4F-1600-501F-A80F34C45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75432" y="6594808"/>
              <a:ext cx="1533525" cy="982329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6E5006E8-7924-2EB7-1B8B-9C7DA676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08957" y="6596062"/>
              <a:ext cx="1533525" cy="9810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5814" y="625673"/>
            <a:ext cx="13038773" cy="1337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La inclusión y la no discriminación en los sistemas de IA</a:t>
            </a:r>
            <a:endParaRPr lang="en-US" sz="4200" b="1" dirty="0"/>
          </a:p>
        </p:txBody>
      </p:sp>
      <p:sp>
        <p:nvSpPr>
          <p:cNvPr id="3" name="Shape 1"/>
          <p:cNvSpPr/>
          <p:nvPr/>
        </p:nvSpPr>
        <p:spPr>
          <a:xfrm>
            <a:off x="795814" y="2417921"/>
            <a:ext cx="2173010" cy="1652945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</p:sp>
      <p:sp>
        <p:nvSpPr>
          <p:cNvPr id="4" name="Text 2"/>
          <p:cNvSpPr/>
          <p:nvPr/>
        </p:nvSpPr>
        <p:spPr>
          <a:xfrm>
            <a:off x="1023104" y="3017044"/>
            <a:ext cx="103465" cy="454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200" b="1" dirty="0"/>
          </a:p>
        </p:txBody>
      </p:sp>
      <p:sp>
        <p:nvSpPr>
          <p:cNvPr id="5" name="Text 3"/>
          <p:cNvSpPr/>
          <p:nvPr/>
        </p:nvSpPr>
        <p:spPr>
          <a:xfrm>
            <a:off x="3196114" y="2645212"/>
            <a:ext cx="2674977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Datos Diversos</a:t>
            </a:r>
            <a:endParaRPr lang="en-US" sz="2100" b="1" dirty="0"/>
          </a:p>
        </p:txBody>
      </p:sp>
      <p:sp>
        <p:nvSpPr>
          <p:cNvPr id="6" name="Text 4"/>
          <p:cNvSpPr/>
          <p:nvPr/>
        </p:nvSpPr>
        <p:spPr>
          <a:xfrm>
            <a:off x="3196114" y="3115866"/>
            <a:ext cx="10411182" cy="727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Utilizar conjuntos de datos diversos y representativos en el entrenamiento de los sistemas de IA, para evitar sesgos.</a:t>
            </a:r>
            <a:endParaRPr lang="en-US" sz="1750" b="1" dirty="0"/>
          </a:p>
        </p:txBody>
      </p:sp>
      <p:sp>
        <p:nvSpPr>
          <p:cNvPr id="7" name="Shape 5"/>
          <p:cNvSpPr/>
          <p:nvPr/>
        </p:nvSpPr>
        <p:spPr>
          <a:xfrm>
            <a:off x="3082409" y="4055626"/>
            <a:ext cx="10638592" cy="15240"/>
          </a:xfrm>
          <a:prstGeom prst="roundRect">
            <a:avLst>
              <a:gd name="adj" fmla="val 223799"/>
            </a:avLst>
          </a:prstGeom>
          <a:solidFill>
            <a:srgbClr val="D9CDBA"/>
          </a:solidFill>
          <a:ln/>
        </p:spPr>
      </p:sp>
      <p:sp>
        <p:nvSpPr>
          <p:cNvPr id="8" name="Shape 6"/>
          <p:cNvSpPr/>
          <p:nvPr/>
        </p:nvSpPr>
        <p:spPr>
          <a:xfrm>
            <a:off x="795814" y="4184452"/>
            <a:ext cx="4346138" cy="1652945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</p:sp>
      <p:sp>
        <p:nvSpPr>
          <p:cNvPr id="9" name="Text 7"/>
          <p:cNvSpPr/>
          <p:nvPr/>
        </p:nvSpPr>
        <p:spPr>
          <a:xfrm>
            <a:off x="1023104" y="4783574"/>
            <a:ext cx="152638" cy="454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200" b="1" dirty="0"/>
          </a:p>
        </p:txBody>
      </p:sp>
      <p:sp>
        <p:nvSpPr>
          <p:cNvPr id="10" name="Text 8"/>
          <p:cNvSpPr/>
          <p:nvPr/>
        </p:nvSpPr>
        <p:spPr>
          <a:xfrm>
            <a:off x="5369243" y="4411742"/>
            <a:ext cx="2823210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Algoritmos Equitativos</a:t>
            </a:r>
            <a:endParaRPr lang="en-US" sz="2100" b="1" dirty="0"/>
          </a:p>
        </p:txBody>
      </p:sp>
      <p:sp>
        <p:nvSpPr>
          <p:cNvPr id="11" name="Text 9"/>
          <p:cNvSpPr/>
          <p:nvPr/>
        </p:nvSpPr>
        <p:spPr>
          <a:xfrm>
            <a:off x="5369243" y="4882396"/>
            <a:ext cx="8238053" cy="727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Desarrollar algoritmos de IA que sean justos e imparciales, evitando la discriminación por género, raza u otros factores.</a:t>
            </a:r>
            <a:endParaRPr lang="en-US" sz="1750" b="1" dirty="0"/>
          </a:p>
        </p:txBody>
      </p:sp>
      <p:sp>
        <p:nvSpPr>
          <p:cNvPr id="12" name="Shape 10"/>
          <p:cNvSpPr/>
          <p:nvPr/>
        </p:nvSpPr>
        <p:spPr>
          <a:xfrm>
            <a:off x="5255538" y="5822156"/>
            <a:ext cx="8465463" cy="15240"/>
          </a:xfrm>
          <a:prstGeom prst="roundRect">
            <a:avLst>
              <a:gd name="adj" fmla="val 223799"/>
            </a:avLst>
          </a:prstGeom>
          <a:solidFill>
            <a:srgbClr val="D9CDBA"/>
          </a:solidFill>
          <a:ln/>
        </p:spPr>
      </p:sp>
      <p:sp>
        <p:nvSpPr>
          <p:cNvPr id="13" name="Shape 11"/>
          <p:cNvSpPr/>
          <p:nvPr/>
        </p:nvSpPr>
        <p:spPr>
          <a:xfrm>
            <a:off x="795814" y="5950982"/>
            <a:ext cx="6519386" cy="1652945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</p:sp>
      <p:sp>
        <p:nvSpPr>
          <p:cNvPr id="14" name="Text 12"/>
          <p:cNvSpPr/>
          <p:nvPr/>
        </p:nvSpPr>
        <p:spPr>
          <a:xfrm>
            <a:off x="1023104" y="6550104"/>
            <a:ext cx="158353" cy="454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200" b="1" dirty="0"/>
          </a:p>
        </p:txBody>
      </p:sp>
      <p:sp>
        <p:nvSpPr>
          <p:cNvPr id="15" name="Text 13"/>
          <p:cNvSpPr/>
          <p:nvPr/>
        </p:nvSpPr>
        <p:spPr>
          <a:xfrm>
            <a:off x="7542490" y="6178272"/>
            <a:ext cx="2674977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Supervisión Humana</a:t>
            </a:r>
            <a:endParaRPr lang="en-US" sz="2100" b="1" dirty="0"/>
          </a:p>
        </p:txBody>
      </p:sp>
      <p:sp>
        <p:nvSpPr>
          <p:cNvPr id="16" name="Text 14"/>
          <p:cNvSpPr/>
          <p:nvPr/>
        </p:nvSpPr>
        <p:spPr>
          <a:xfrm>
            <a:off x="7542490" y="6648926"/>
            <a:ext cx="3704630" cy="727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Implementar sistemas de supervisión humana para detectar y corregir posibles sesgos en los sistemas de IA.</a:t>
            </a:r>
            <a:endParaRPr lang="en-US" sz="1750" b="1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FBDF5EF-7869-5A45-232B-25AC8299E51B}"/>
              </a:ext>
            </a:extLst>
          </p:cNvPr>
          <p:cNvGrpSpPr/>
          <p:nvPr/>
        </p:nvGrpSpPr>
        <p:grpSpPr>
          <a:xfrm>
            <a:off x="11450002" y="7166308"/>
            <a:ext cx="3067050" cy="982329"/>
            <a:chOff x="9175432" y="6594808"/>
            <a:chExt cx="3067050" cy="982329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D47D567B-B9E1-E0BA-50B9-BD798C3BF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75432" y="6594808"/>
              <a:ext cx="1533525" cy="982329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BB3DCD2E-D9AB-27A6-C054-C8FF1EAFC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08957" y="6596062"/>
              <a:ext cx="1533525" cy="9810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7079" y="682466"/>
            <a:ext cx="7802642" cy="11270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Desafíos éticos emergentes: sesgos, toma de decisiones y autonomía</a:t>
            </a:r>
            <a:endParaRPr lang="en-US" sz="3550" b="1" dirty="0"/>
          </a:p>
        </p:txBody>
      </p:sp>
      <p:sp>
        <p:nvSpPr>
          <p:cNvPr id="4" name="Text 1"/>
          <p:cNvSpPr/>
          <p:nvPr/>
        </p:nvSpPr>
        <p:spPr>
          <a:xfrm>
            <a:off x="6157079" y="2192655"/>
            <a:ext cx="3757613" cy="632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4950" b="1" dirty="0"/>
          </a:p>
        </p:txBody>
      </p:sp>
      <p:sp>
        <p:nvSpPr>
          <p:cNvPr id="5" name="Text 2"/>
          <p:cNvSpPr/>
          <p:nvPr/>
        </p:nvSpPr>
        <p:spPr>
          <a:xfrm>
            <a:off x="6908602" y="3064431"/>
            <a:ext cx="2254568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Sesgos</a:t>
            </a:r>
            <a:endParaRPr lang="en-US" sz="1750" b="1" dirty="0"/>
          </a:p>
        </p:txBody>
      </p:sp>
      <p:sp>
        <p:nvSpPr>
          <p:cNvPr id="6" name="Text 3"/>
          <p:cNvSpPr/>
          <p:nvPr/>
        </p:nvSpPr>
        <p:spPr>
          <a:xfrm>
            <a:off x="6157079" y="3461147"/>
            <a:ext cx="3757613" cy="920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Identificar y mitigar los sesgos algorítmicos, asegurando que los sistemas de IA no perpetúen la discriminación.</a:t>
            </a:r>
            <a:endParaRPr lang="en-US" sz="1500" b="1" dirty="0"/>
          </a:p>
        </p:txBody>
      </p:sp>
      <p:sp>
        <p:nvSpPr>
          <p:cNvPr id="7" name="Text 4"/>
          <p:cNvSpPr/>
          <p:nvPr/>
        </p:nvSpPr>
        <p:spPr>
          <a:xfrm>
            <a:off x="10202108" y="2192655"/>
            <a:ext cx="3757613" cy="632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4950" b="1" dirty="0"/>
          </a:p>
        </p:txBody>
      </p:sp>
      <p:sp>
        <p:nvSpPr>
          <p:cNvPr id="8" name="Text 5"/>
          <p:cNvSpPr/>
          <p:nvPr/>
        </p:nvSpPr>
        <p:spPr>
          <a:xfrm>
            <a:off x="10953631" y="3064431"/>
            <a:ext cx="2254568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Toma de Decisiones</a:t>
            </a:r>
            <a:endParaRPr lang="en-US" sz="1750" b="1" dirty="0"/>
          </a:p>
        </p:txBody>
      </p:sp>
      <p:sp>
        <p:nvSpPr>
          <p:cNvPr id="9" name="Text 6"/>
          <p:cNvSpPr/>
          <p:nvPr/>
        </p:nvSpPr>
        <p:spPr>
          <a:xfrm>
            <a:off x="10202108" y="3461147"/>
            <a:ext cx="3757613" cy="920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Evaluar la capacidad de los sistemas de IA para tomar decisiones éticas y responsables, especialmente en situaciones complejas.</a:t>
            </a:r>
            <a:endParaRPr lang="en-US" sz="1500" b="1" dirty="0"/>
          </a:p>
        </p:txBody>
      </p:sp>
      <p:sp>
        <p:nvSpPr>
          <p:cNvPr id="10" name="Text 7"/>
          <p:cNvSpPr/>
          <p:nvPr/>
        </p:nvSpPr>
        <p:spPr>
          <a:xfrm>
            <a:off x="6157079" y="5051822"/>
            <a:ext cx="3757613" cy="632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4950" b="1" dirty="0"/>
          </a:p>
        </p:txBody>
      </p:sp>
      <p:sp>
        <p:nvSpPr>
          <p:cNvPr id="11" name="Text 8"/>
          <p:cNvSpPr/>
          <p:nvPr/>
        </p:nvSpPr>
        <p:spPr>
          <a:xfrm>
            <a:off x="6908602" y="5923598"/>
            <a:ext cx="2254568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Autonomía</a:t>
            </a:r>
            <a:endParaRPr lang="en-US" sz="1750" b="1" dirty="0"/>
          </a:p>
        </p:txBody>
      </p:sp>
      <p:sp>
        <p:nvSpPr>
          <p:cNvPr id="12" name="Text 9"/>
          <p:cNvSpPr/>
          <p:nvPr/>
        </p:nvSpPr>
        <p:spPr>
          <a:xfrm>
            <a:off x="6157079" y="6320314"/>
            <a:ext cx="3757613" cy="12268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Definir los límites de la autonomía de los sistemas de IA, evitando la creación de máquinas que puedan tomar decisiones sin supervisión humana.</a:t>
            </a:r>
            <a:endParaRPr lang="en-US" sz="1500" b="1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25D1EF9-3E26-2423-7DBA-1975593AC1CA}"/>
              </a:ext>
            </a:extLst>
          </p:cNvPr>
          <p:cNvGrpSpPr/>
          <p:nvPr/>
        </p:nvGrpSpPr>
        <p:grpSpPr>
          <a:xfrm>
            <a:off x="11450002" y="7166308"/>
            <a:ext cx="3067050" cy="982329"/>
            <a:chOff x="9175432" y="6594808"/>
            <a:chExt cx="3067050" cy="98232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8B5D4E8-3BEE-551D-C7F7-D2E0DA596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75432" y="6594808"/>
              <a:ext cx="1533525" cy="982329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95D10AD-7AAB-D9D4-F2C7-02933C081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08957" y="6596062"/>
              <a:ext cx="1533525" cy="9810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749</Words>
  <Application>Microsoft Office PowerPoint</Application>
  <PresentationFormat>Personalizado</PresentationFormat>
  <Paragraphs>88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Lora</vt:lpstr>
      <vt:lpstr>Calibri</vt:lpstr>
      <vt:lpstr>Source Sans Pro</vt:lpstr>
      <vt:lpstr>Source Sans Pro Bold</vt:lpstr>
      <vt:lpstr>Maiandra GD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Juan Javier Sarell</cp:lastModifiedBy>
  <cp:revision>5</cp:revision>
  <dcterms:created xsi:type="dcterms:W3CDTF">2025-01-03T22:20:33Z</dcterms:created>
  <dcterms:modified xsi:type="dcterms:W3CDTF">2025-01-26T18:13:35Z</dcterms:modified>
</cp:coreProperties>
</file>