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1"/>
  </p:sldMasterIdLst>
  <p:sldIdLst>
    <p:sldId id="256" r:id="rId2"/>
  </p:sldIdLst>
  <p:sldSz cx="6858000" cy="9144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00E"/>
    <a:srgbClr val="C73DB3"/>
    <a:srgbClr val="F13DF5"/>
    <a:srgbClr val="07A3E9"/>
    <a:srgbClr val="8DEF43"/>
    <a:srgbClr val="B4E10F"/>
    <a:srgbClr val="657E08"/>
    <a:srgbClr val="8AAC0C"/>
    <a:srgbClr val="5B7208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8" d="100"/>
          <a:sy n="58" d="100"/>
        </p:scale>
        <p:origin x="-2676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9EF1-2FBA-435A-807C-8135F4447828}" type="datetimeFigureOut">
              <a:rPr lang="es-VE" smtClean="0"/>
              <a:pPr/>
              <a:t>16/1/2018</a:t>
            </a:fld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190E-824E-4B4F-B768-9C043717F488}" type="slidenum">
              <a:rPr lang="es-VE" smtClean="0"/>
              <a:pPr/>
              <a:t>‹Nº›</a:t>
            </a:fld>
            <a:endParaRPr lang="es-V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  <p:sldLayoutId id="2147484455" r:id="rId3"/>
    <p:sldLayoutId id="2147484456" r:id="rId4"/>
    <p:sldLayoutId id="2147484457" r:id="rId5"/>
    <p:sldLayoutId id="2147484458" r:id="rId6"/>
    <p:sldLayoutId id="2147484459" r:id="rId7"/>
    <p:sldLayoutId id="2147484460" r:id="rId8"/>
    <p:sldLayoutId id="2147484461" r:id="rId9"/>
    <p:sldLayoutId id="2147484462" r:id="rId10"/>
    <p:sldLayoutId id="21474844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mailto:bioantropolog&#237;aucv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2"/>
          <p:cNvSpPr txBox="1">
            <a:spLocks noChangeArrowheads="1"/>
          </p:cNvSpPr>
          <p:nvPr/>
        </p:nvSpPr>
        <p:spPr>
          <a:xfrm>
            <a:off x="476672" y="714348"/>
            <a:ext cx="5976664" cy="1481388"/>
          </a:xfrm>
          <a:prstGeom prst="rect">
            <a:avLst/>
          </a:prstGeom>
          <a:solidFill>
            <a:srgbClr val="B4E10F"/>
          </a:solidFill>
          <a:ln w="190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UY" altLang="es-VE" sz="3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UY" altLang="es-VE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APROXIMACIÓN AL CRECIMIENTO, DESARROLLO, SALUD Y NUTRICIÓN EN LA REGIÓN NOROCCIDENTAL DE </a:t>
            </a:r>
          </a:p>
          <a:p>
            <a:r>
              <a:rPr lang="es-UY" altLang="es-VE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SUR AMÉRICA A INICIOS DEL SIGLO XX: </a:t>
            </a:r>
          </a:p>
          <a:p>
            <a:r>
              <a:rPr lang="es-UY" altLang="es-VE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UNA VISIÓN DESDE LA BIOANTROPOLOGÍA.</a:t>
            </a:r>
          </a:p>
          <a:p>
            <a:r>
              <a:rPr lang="es-UY" altLang="es-V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Betty Méndez-Pérez.(1,2) , Mercedes López-Blanco (2,3)</a:t>
            </a:r>
          </a:p>
          <a:p>
            <a:r>
              <a:rPr lang="es-UY" altLang="es-V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s-UY" altLang="es-VE" sz="3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bioantropologíaucv@gmail.com</a:t>
            </a:r>
            <a:r>
              <a:rPr lang="es-UY" altLang="es-V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UY" altLang="es-VE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Y" altLang="es-V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(1)Unidad de Bioantropología, Actividad Física y Salud/ IIES/FaCES/UCV; (2)Fundación Bengoa para la Alimentación y Nutrición. (3)Universidad Simón Bolívar.</a:t>
            </a:r>
          </a:p>
          <a:p>
            <a:endParaRPr lang="es-UY" altLang="es-VE" sz="3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UY" altLang="es-VE" sz="37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UY" altLang="es-VE" sz="1200" dirty="0" smtClean="0">
                <a:solidFill>
                  <a:schemeClr val="bg1"/>
                </a:solidFill>
              </a:rPr>
              <a:t/>
            </a:r>
            <a:br>
              <a:rPr lang="es-UY" altLang="es-VE" sz="1200" dirty="0" smtClean="0">
                <a:solidFill>
                  <a:schemeClr val="bg1"/>
                </a:solidFill>
              </a:rPr>
            </a:br>
            <a:r>
              <a:rPr lang="es-UY" altLang="es-VE" sz="1400" dirty="0" smtClean="0">
                <a:solidFill>
                  <a:schemeClr val="bg1"/>
                </a:solidFill>
              </a:rPr>
              <a:t/>
            </a:r>
            <a:br>
              <a:rPr lang="es-UY" altLang="es-VE" sz="1400" dirty="0" smtClean="0">
                <a:solidFill>
                  <a:schemeClr val="bg1"/>
                </a:solidFill>
              </a:rPr>
            </a:br>
            <a:r>
              <a:rPr lang="es-UY" altLang="es-VE" sz="1400" dirty="0" smtClean="0">
                <a:solidFill>
                  <a:schemeClr val="bg1"/>
                </a:solidFill>
              </a:rPr>
              <a:t/>
            </a:r>
            <a:br>
              <a:rPr lang="es-UY" altLang="es-VE" sz="1400" dirty="0" smtClean="0">
                <a:solidFill>
                  <a:schemeClr val="bg1"/>
                </a:solidFill>
              </a:rPr>
            </a:br>
            <a:endParaRPr lang="es-ES" altLang="es-VE" sz="1400" dirty="0" smtClean="0">
              <a:solidFill>
                <a:schemeClr val="bg1"/>
              </a:solidFill>
            </a:endParaRPr>
          </a:p>
        </p:txBody>
      </p:sp>
      <p:pic>
        <p:nvPicPr>
          <p:cNvPr id="12" name="Picture 7" descr="Resultado de imagen para logo uc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107504"/>
            <a:ext cx="792088" cy="53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4" y="142844"/>
            <a:ext cx="947040" cy="50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7 CuadroTexto"/>
          <p:cNvSpPr txBox="1"/>
          <p:nvPr/>
        </p:nvSpPr>
        <p:spPr>
          <a:xfrm>
            <a:off x="370723" y="3742556"/>
            <a:ext cx="19837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V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949280" y="107505"/>
            <a:ext cx="792088" cy="276999"/>
          </a:xfrm>
          <a:prstGeom prst="rect">
            <a:avLst/>
          </a:prstGeom>
          <a:solidFill>
            <a:srgbClr val="A6D00E"/>
          </a:solidFill>
          <a:ln>
            <a:solidFill>
              <a:srgbClr val="07A3E9"/>
            </a:solidFill>
          </a:ln>
        </p:spPr>
        <p:txBody>
          <a:bodyPr wrap="square" rtlCol="0">
            <a:spAutoFit/>
          </a:bodyPr>
          <a:lstStyle/>
          <a:p>
            <a:r>
              <a:rPr lang="es-V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N° 18</a:t>
            </a:r>
            <a:endParaRPr lang="es-VE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14290" y="2267745"/>
            <a:ext cx="22860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VE" altLang="es-V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pPr algn="just">
              <a:defRPr/>
            </a:pPr>
            <a:r>
              <a:rPr lang="es-VE" alt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Surge como resultado de la petición hecha por la </a:t>
            </a:r>
            <a:r>
              <a:rPr lang="es-VE" altLang="es-V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Smithsonian Institution </a:t>
            </a:r>
            <a:r>
              <a:rPr lang="es-VE" alt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para recopilar información sobre Crecimiento, Desarrollo y Nutrición de Niños, Niñas y Adolescentes </a:t>
            </a:r>
            <a:r>
              <a:rPr lang="es-VE" altLang="es-VE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aparentemente sanos </a:t>
            </a:r>
            <a:r>
              <a:rPr lang="es-VE" alt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en la región Noroccidental de Sur América.</a:t>
            </a:r>
          </a:p>
          <a:p>
            <a:pPr algn="just">
              <a:defRPr/>
            </a:pPr>
            <a:r>
              <a:rPr lang="es-VE" altLang="es-V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s-VE" alt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presentar un conjunto de indicadores para documentar el crecimiento, desarrollo, salud y nutrición, a fin de contribuir a la formulación de políticas públicas de desarrollo y bienestar de niños y adolescentes</a:t>
            </a:r>
            <a:r>
              <a:rPr lang="es-VE" altLang="es-V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VE" altLang="es-V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643314" y="2267744"/>
            <a:ext cx="288203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VE" altLang="es-VE" sz="1000" b="1" dirty="0" smtClean="0">
                <a:latin typeface="Arial" pitchFamily="34" charset="0"/>
                <a:cs typeface="Arial" pitchFamily="34" charset="0"/>
              </a:rPr>
              <a:t>MATERIAL Y  MÉTODOS</a:t>
            </a:r>
          </a:p>
          <a:p>
            <a:pPr algn="just">
              <a:defRPr/>
            </a:pPr>
            <a:r>
              <a:rPr lang="es-VE" altLang="es-VE" sz="1000" b="1" dirty="0" smtClean="0">
                <a:latin typeface="Arial" pitchFamily="34" charset="0"/>
                <a:cs typeface="Arial" pitchFamily="34" charset="0"/>
              </a:rPr>
              <a:t>Población</a:t>
            </a:r>
            <a:r>
              <a:rPr lang="es-VE" altLang="es-VE" sz="1000" dirty="0" smtClean="0">
                <a:latin typeface="Arial" pitchFamily="34" charset="0"/>
                <a:cs typeface="Arial" pitchFamily="34" charset="0"/>
              </a:rPr>
              <a:t>: Niños, Niñas y Adolescentes de la región Noroccidental de Sur América. </a:t>
            </a:r>
          </a:p>
          <a:p>
            <a:pPr algn="just">
              <a:defRPr/>
            </a:pPr>
            <a:r>
              <a:rPr lang="es-VE" altLang="es-VE" sz="1000" b="1" dirty="0" smtClean="0">
                <a:latin typeface="Arial" pitchFamily="34" charset="0"/>
                <a:cs typeface="Arial" pitchFamily="34" charset="0"/>
                <a:sym typeface="Oswald" charset="0"/>
              </a:rPr>
              <a:t>Etapas en la recopilación de la información: 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" sz="1000" kern="0" dirty="0" smtClean="0">
                <a:latin typeface="Arial" pitchFamily="34" charset="0"/>
                <a:ea typeface="Roboto Condensed"/>
                <a:cs typeface="Arial" pitchFamily="34" charset="0"/>
                <a:sym typeface="Roboto Condensed"/>
              </a:rPr>
              <a:t>Identificación y selección de la temática.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s-VE" sz="1000" kern="0" dirty="0" smtClean="0">
                <a:latin typeface="Arial" pitchFamily="34" charset="0"/>
                <a:ea typeface="Roboto Condensed"/>
                <a:cs typeface="Arial" pitchFamily="34" charset="0"/>
                <a:sym typeface="Roboto Condensed"/>
              </a:rPr>
              <a:t>A</a:t>
            </a:r>
            <a:r>
              <a:rPr lang="en" sz="1000" kern="0" dirty="0" smtClean="0">
                <a:latin typeface="Arial" pitchFamily="34" charset="0"/>
                <a:ea typeface="Roboto Condensed"/>
                <a:cs typeface="Arial" pitchFamily="34" charset="0"/>
                <a:sym typeface="Roboto Condensed"/>
              </a:rPr>
              <a:t>nálisis crítico y descripción de la información.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" sz="1000" kern="0" dirty="0" smtClean="0">
                <a:latin typeface="Arial" pitchFamily="34" charset="0"/>
                <a:ea typeface="Roboto Condensed"/>
                <a:cs typeface="Arial" pitchFamily="34" charset="0"/>
                <a:sym typeface="Roboto Condensed"/>
              </a:rPr>
              <a:t>Sistematización en cuadros sinópticos.</a:t>
            </a:r>
          </a:p>
          <a:p>
            <a:pPr marL="0" lvl="1" algn="just">
              <a:defRPr/>
            </a:pPr>
            <a:r>
              <a:rPr lang="es-VE" altLang="es-VE" sz="1000" dirty="0" smtClean="0">
                <a:latin typeface="Arial" pitchFamily="34" charset="0"/>
                <a:cs typeface="Arial" pitchFamily="34" charset="0"/>
              </a:rPr>
              <a:t>Información derivada de grandes estudios poblacionales (segunda mitad del siglo XX) y  trabajos locales de coberturas más restringidas a partir del año 2000.</a:t>
            </a:r>
          </a:p>
          <a:p>
            <a:pPr algn="just">
              <a:defRPr/>
            </a:pPr>
            <a:r>
              <a:rPr lang="es-VE" altLang="es-VE" sz="1000" b="1" dirty="0" smtClean="0">
                <a:latin typeface="Arial" pitchFamily="34" charset="0"/>
                <a:cs typeface="Arial" pitchFamily="34" charset="0"/>
              </a:rPr>
              <a:t>Grandes temas auxológicos: </a:t>
            </a:r>
            <a:r>
              <a:rPr lang="es-VE" altLang="es-VE" sz="1000" dirty="0" smtClean="0">
                <a:latin typeface="Arial" pitchFamily="34" charset="0"/>
                <a:cs typeface="Arial" pitchFamily="34" charset="0"/>
              </a:rPr>
              <a:t>crecimiento, desarrollo, salud, nutrición y políticas públicas.</a:t>
            </a:r>
          </a:p>
          <a:p>
            <a:pPr algn="just"/>
            <a:r>
              <a:rPr lang="es-VE" altLang="es-VE" sz="1000" b="1" dirty="0" smtClean="0">
                <a:latin typeface="Arial" pitchFamily="34" charset="0"/>
                <a:cs typeface="Arial" pitchFamily="34" charset="0"/>
              </a:rPr>
              <a:t>Cuadros Sinópticos: </a:t>
            </a:r>
            <a:r>
              <a:rPr lang="es-VE" altLang="es-VE" sz="1000" dirty="0" smtClean="0">
                <a:latin typeface="Arial" pitchFamily="34" charset="0"/>
                <a:cs typeface="Arial" pitchFamily="34" charset="0"/>
              </a:rPr>
              <a:t>Conceptualizados por temas que cubren los principales factores y elementos que influyen en la variabilidad del crecimiento, desarrollo y maduración de niños y adolescentes de la región . 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214290" y="5500694"/>
            <a:ext cx="24288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/>
            <a:r>
              <a:rPr lang="es-V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Diferencias en prevalencias cuando se utilizan los valores foráneos y se considera la maduración sexual.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Mayor capacidad predictiva de algunos indicadores con las referencias nacionales.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Importancia de indicadores no tradicionales en la detección del estado nutricional.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Impacto de la nutrición en los primeros mil días sobre la nutrición y salud a corto y largo plazo.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Inactividad física asociada con una distribución centralizada de la adiposidad.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Importancia de las proporciones corporales en el  desempeño atlético.</a:t>
            </a:r>
          </a:p>
          <a:p>
            <a:pPr lvl="0" algn="just" eaLnBrk="0" fontAlgn="base" hangingPunct="0">
              <a:buFont typeface="Arial" pitchFamily="34" charset="0"/>
              <a:buChar char="•"/>
            </a:pPr>
            <a:r>
              <a:rPr lang="es-V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Relación entre la adecuación de la dieta y deficiencia de micronutrientes, asociación con la parasitosis .</a:t>
            </a:r>
            <a:endParaRPr lang="es-V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2780928" y="8108230"/>
            <a:ext cx="3816424" cy="100027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VE" altLang="es-VE" sz="900" b="1" dirty="0" smtClean="0">
                <a:latin typeface="Arial" pitchFamily="34" charset="0"/>
                <a:cs typeface="Arial" pitchFamily="34" charset="0"/>
                <a:sym typeface="Oswald" charset="0"/>
              </a:rPr>
              <a:t>EL CAMINO A SEGUIR…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VE" altLang="es-VE" sz="900" b="1" dirty="0" smtClean="0">
                <a:latin typeface="Arial" pitchFamily="34" charset="0"/>
                <a:cs typeface="Arial" pitchFamily="34" charset="0"/>
                <a:sym typeface="Oswald" charset="0"/>
              </a:rPr>
              <a:t> </a:t>
            </a:r>
            <a:r>
              <a:rPr lang="es-VE" altLang="es-VE" sz="1000" dirty="0" smtClean="0">
                <a:latin typeface="Arial" pitchFamily="34" charset="0"/>
                <a:cs typeface="Arial" pitchFamily="34" charset="0"/>
                <a:sym typeface="Oswald" charset="0"/>
              </a:rPr>
              <a:t>Mayor comunicación entre los grupos e instituciones (problemas comunes) que realizan investigaciones sobre estos temas en la región.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VE" altLang="es-VE" sz="1000" dirty="0" smtClean="0">
                <a:latin typeface="Arial" pitchFamily="34" charset="0"/>
                <a:cs typeface="Arial" pitchFamily="34" charset="0"/>
                <a:sym typeface="Oswald" charset="0"/>
              </a:rPr>
              <a:t> La incorporación de tecnología de  punta a la sistematización de la información existente para hacerla fácilmente accesible</a:t>
            </a:r>
            <a:endParaRPr lang="es-V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Flecha izquierda y derecha"/>
          <p:cNvSpPr/>
          <p:nvPr/>
        </p:nvSpPr>
        <p:spPr>
          <a:xfrm>
            <a:off x="2643182" y="3428992"/>
            <a:ext cx="785818" cy="35719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pic>
        <p:nvPicPr>
          <p:cNvPr id="23" name="Picture 2" descr="G:\Crecimiento y desarrollo físico del niño en edad escolar y adolescen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2896" y="4355976"/>
            <a:ext cx="1080120" cy="1136293"/>
          </a:xfrm>
          <a:prstGeom prst="rect">
            <a:avLst/>
          </a:prstGeom>
          <a:noFill/>
        </p:spPr>
      </p:pic>
      <p:pic>
        <p:nvPicPr>
          <p:cNvPr id="22" name="Picture 2" descr="Resultado de imagen para logo de la universidad simon boliva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84" y="142845"/>
            <a:ext cx="1090380" cy="500066"/>
          </a:xfrm>
          <a:prstGeom prst="rect">
            <a:avLst/>
          </a:prstGeom>
          <a:noFill/>
        </p:spPr>
      </p:pic>
      <p:pic>
        <p:nvPicPr>
          <p:cNvPr id="31" name="30 Imagen" descr="congres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68760" y="107504"/>
            <a:ext cx="2232248" cy="535406"/>
          </a:xfrm>
          <a:prstGeom prst="rect">
            <a:avLst/>
          </a:prstGeom>
        </p:spPr>
      </p:pic>
      <p:sp>
        <p:nvSpPr>
          <p:cNvPr id="20" name="19 Flecha izquierda y derecha"/>
          <p:cNvSpPr/>
          <p:nvPr/>
        </p:nvSpPr>
        <p:spPr>
          <a:xfrm>
            <a:off x="2708920" y="6444208"/>
            <a:ext cx="785818" cy="35719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 cstate="print"/>
          <a:srcRect t="3180" b="4614"/>
          <a:stretch>
            <a:fillRect/>
          </a:stretch>
        </p:blipFill>
        <p:spPr bwMode="auto">
          <a:xfrm>
            <a:off x="3573016" y="5436096"/>
            <a:ext cx="302433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7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418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87</cp:revision>
  <dcterms:created xsi:type="dcterms:W3CDTF">2017-10-05T14:52:17Z</dcterms:created>
  <dcterms:modified xsi:type="dcterms:W3CDTF">2018-01-16T13:20:59Z</dcterms:modified>
</cp:coreProperties>
</file>