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924" r:id="rId11"/>
    <p:sldMasterId id="2147483936" r:id="rId12"/>
  </p:sldMasterIdLst>
  <p:notesMasterIdLst>
    <p:notesMasterId r:id="rId86"/>
  </p:notesMasterIdLst>
  <p:sldIdLst>
    <p:sldId id="364" r:id="rId13"/>
    <p:sldId id="259" r:id="rId14"/>
    <p:sldId id="336" r:id="rId15"/>
    <p:sldId id="337" r:id="rId16"/>
    <p:sldId id="338" r:id="rId17"/>
    <p:sldId id="339" r:id="rId18"/>
    <p:sldId id="340" r:id="rId19"/>
    <p:sldId id="285" r:id="rId20"/>
    <p:sldId id="286" r:id="rId21"/>
    <p:sldId id="287" r:id="rId22"/>
    <p:sldId id="288" r:id="rId23"/>
    <p:sldId id="289" r:id="rId24"/>
    <p:sldId id="360" r:id="rId25"/>
    <p:sldId id="361" r:id="rId26"/>
    <p:sldId id="362" r:id="rId27"/>
    <p:sldId id="265" r:id="rId28"/>
    <p:sldId id="290" r:id="rId29"/>
    <p:sldId id="327" r:id="rId30"/>
    <p:sldId id="292" r:id="rId31"/>
    <p:sldId id="293" r:id="rId32"/>
    <p:sldId id="295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6" r:id="rId43"/>
    <p:sldId id="307" r:id="rId44"/>
    <p:sldId id="308" r:id="rId45"/>
    <p:sldId id="309" r:id="rId46"/>
    <p:sldId id="310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26" r:id="rId76"/>
    <p:sldId id="328" r:id="rId77"/>
    <p:sldId id="329" r:id="rId78"/>
    <p:sldId id="330" r:id="rId79"/>
    <p:sldId id="332" r:id="rId80"/>
    <p:sldId id="333" r:id="rId81"/>
    <p:sldId id="334" r:id="rId82"/>
    <p:sldId id="335" r:id="rId83"/>
    <p:sldId id="322" r:id="rId84"/>
    <p:sldId id="323" r:id="rId8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066CC"/>
    <a:srgbClr val="385D8A"/>
    <a:srgbClr val="FF6600"/>
    <a:srgbClr val="CCEC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93" autoAdjust="0"/>
    <p:restoredTop sz="94494" autoAdjust="0"/>
  </p:normalViewPr>
  <p:slideViewPr>
    <p:cSldViewPr>
      <p:cViewPr>
        <p:scale>
          <a:sx n="75" d="100"/>
          <a:sy n="75" d="100"/>
        </p:scale>
        <p:origin x="-5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tableStyles" Target="tableStyles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827CF-5656-4144-8CAA-7EF39527BCF5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DB076-93F3-47E9-BCB8-9F15D3C94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17</a:t>
            </a:fld>
            <a:endParaRPr lang="es-V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26</a:t>
            </a:fld>
            <a:endParaRPr lang="es-V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27</a:t>
            </a:fld>
            <a:endParaRPr lang="es-V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28</a:t>
            </a:fld>
            <a:endParaRPr lang="es-V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29</a:t>
            </a:fld>
            <a:endParaRPr lang="es-V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30</a:t>
            </a:fld>
            <a:endParaRPr lang="es-V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31</a:t>
            </a:fld>
            <a:endParaRPr lang="es-V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32</a:t>
            </a:fld>
            <a:endParaRPr lang="es-V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33</a:t>
            </a:fld>
            <a:endParaRPr lang="es-V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34</a:t>
            </a:fld>
            <a:endParaRPr lang="es-V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35</a:t>
            </a:fld>
            <a:endParaRPr lang="es-V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18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36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37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38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39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40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41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42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64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65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66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19</a:t>
            </a:fld>
            <a:endParaRPr lang="es-V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67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68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69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70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>
                <a:solidFill>
                  <a:prstClr val="black"/>
                </a:solidFill>
              </a:rPr>
              <a:pPr/>
              <a:t>71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72</a:t>
            </a:fld>
            <a:endParaRPr lang="es-V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73</a:t>
            </a:fld>
            <a:endParaRPr lang="es-V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20</a:t>
            </a:fld>
            <a:endParaRPr lang="es-V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21</a:t>
            </a:fld>
            <a:endParaRPr lang="es-V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22</a:t>
            </a:fld>
            <a:endParaRPr lang="es-V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23</a:t>
            </a:fld>
            <a:endParaRPr lang="es-V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24</a:t>
            </a:fld>
            <a:endParaRPr lang="es-V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DEAB-D089-4A04-97F5-8237041F49D8}" type="slidenum">
              <a:rPr lang="es-VE" smtClean="0"/>
              <a:pPr/>
              <a:t>25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/>
              <a:pPr/>
              <a:t>26/07/2010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165673-4F84-4633-8931-E3986577379D}" type="datetimeFigureOut">
              <a:rPr lang="es-VE" smtClean="0">
                <a:solidFill>
                  <a:srgbClr val="FEFAC9"/>
                </a:solidFill>
              </a:rPr>
              <a:pPr/>
              <a:t>26/07/2010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>
              <a:solidFill>
                <a:srgbClr val="FEFAC9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1CA3D9-FC16-42AD-8837-4D382536A161}" type="slidenum">
              <a:rPr lang="es-VE" smtClean="0">
                <a:solidFill>
                  <a:srgbClr val="FEFAC9"/>
                </a:solidFill>
              </a:rPr>
              <a:pPr/>
              <a:t>‹Nº›</a:t>
            </a:fld>
            <a:endParaRPr lang="es-VE">
              <a:solidFill>
                <a:srgbClr val="FEFAC9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4.png"/><Relationship Id="rId7" Type="http://schemas.openxmlformats.org/officeDocument/2006/relationships/image" Target="../media/image66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5.png"/><Relationship Id="rId5" Type="http://schemas.openxmlformats.org/officeDocument/2006/relationships/image" Target="../media/image10.png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78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77.png"/><Relationship Id="rId5" Type="http://schemas.openxmlformats.org/officeDocument/2006/relationships/image" Target="../media/image64.png"/><Relationship Id="rId10" Type="http://schemas.openxmlformats.org/officeDocument/2006/relationships/image" Target="../media/image81.png"/><Relationship Id="rId4" Type="http://schemas.openxmlformats.org/officeDocument/2006/relationships/image" Target="../media/image24.gif"/><Relationship Id="rId9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78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5.png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10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1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9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5" Type="http://schemas.openxmlformats.org/officeDocument/2006/relationships/image" Target="../media/image97.png"/><Relationship Id="rId4" Type="http://schemas.openxmlformats.org/officeDocument/2006/relationships/image" Target="../media/image55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56.wmf"/><Relationship Id="rId7" Type="http://schemas.openxmlformats.org/officeDocument/2006/relationships/slide" Target="slide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52.jpeg"/><Relationship Id="rId4" Type="http://schemas.openxmlformats.org/officeDocument/2006/relationships/image" Target="../media/image9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lumMod val="50000"/>
              </a:schemeClr>
            </a:gs>
            <a:gs pos="94000">
              <a:schemeClr val="accent1"/>
            </a:gs>
            <a:gs pos="85000">
              <a:schemeClr val="tx1"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28938" y="561454"/>
            <a:ext cx="33575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b="1" dirty="0">
                <a:solidFill>
                  <a:prstClr val="black"/>
                </a:solidFill>
                <a:latin typeface="Calibri"/>
                <a:cs typeface="Arial" charset="0"/>
              </a:rPr>
              <a:t>Universidad Central de Venezuela</a:t>
            </a:r>
          </a:p>
          <a:p>
            <a:pPr algn="ctr">
              <a:defRPr/>
            </a:pPr>
            <a:r>
              <a:rPr lang="es-VE" b="1" dirty="0">
                <a:solidFill>
                  <a:prstClr val="black"/>
                </a:solidFill>
                <a:latin typeface="Calibri"/>
                <a:cs typeface="Arial" charset="0"/>
              </a:rPr>
              <a:t>Facultad de Ingeniería </a:t>
            </a:r>
          </a:p>
          <a:p>
            <a:pPr algn="ctr">
              <a:defRPr/>
            </a:pPr>
            <a:r>
              <a:rPr lang="es-VE" b="1" dirty="0">
                <a:solidFill>
                  <a:prstClr val="black"/>
                </a:solidFill>
                <a:latin typeface="Calibri"/>
                <a:cs typeface="Arial" charset="0"/>
              </a:rPr>
              <a:t>Escuela de Ingeniería </a:t>
            </a:r>
            <a:r>
              <a:rPr lang="es-VE" b="1" dirty="0" smtClean="0">
                <a:solidFill>
                  <a:prstClr val="black"/>
                </a:solidFill>
                <a:latin typeface="Calibri"/>
                <a:cs typeface="Arial" charset="0"/>
              </a:rPr>
              <a:t>Química</a:t>
            </a:r>
            <a:endParaRPr lang="es-VE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16 CuadroTexto"/>
          <p:cNvSpPr txBox="1">
            <a:spLocks noChangeArrowheads="1"/>
          </p:cNvSpPr>
          <p:nvPr/>
        </p:nvSpPr>
        <p:spPr bwMode="auto">
          <a:xfrm>
            <a:off x="755576" y="2071688"/>
            <a:ext cx="7704856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VE" sz="2600" b="1" cap="all" dirty="0" smtClean="0">
                <a:ln w="0"/>
                <a:solidFill>
                  <a:srgbClr val="385D8A"/>
                </a:solidFill>
                <a:latin typeface="Gill Sans MT" pitchFamily="34" charset="0"/>
                <a:cs typeface="Arial" charset="0"/>
              </a:rPr>
              <a:t>EVALUACIÓN DE INHIBIDORES DE INCRUSTACIONES EN TUBERÍAS DE AGUA DE PRODUCCIÓN EN PRESENCIA DE CO2 </a:t>
            </a:r>
            <a:endParaRPr lang="es-VE" sz="2600" b="1" cap="all" dirty="0">
              <a:ln w="0"/>
              <a:solidFill>
                <a:srgbClr val="385D8A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786954" y="4797152"/>
            <a:ext cx="2488902" cy="6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200"/>
              </a:spcAft>
            </a:pPr>
            <a:r>
              <a:rPr lang="es-VE" b="1" u="sng" dirty="0" smtClean="0">
                <a:solidFill>
                  <a:prstClr val="black"/>
                </a:solidFill>
              </a:rPr>
              <a:t>Tutor Académico</a:t>
            </a:r>
            <a:r>
              <a:rPr lang="es-VE" b="1" dirty="0" smtClean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ts val="200"/>
              </a:spcAft>
            </a:pPr>
            <a:r>
              <a:rPr lang="es-ES" b="1" dirty="0" smtClean="0">
                <a:solidFill>
                  <a:prstClr val="black"/>
                </a:solidFill>
              </a:rPr>
              <a:t>Francisco </a:t>
            </a:r>
            <a:r>
              <a:rPr lang="es-ES" b="1" dirty="0" err="1" smtClean="0">
                <a:solidFill>
                  <a:prstClr val="black"/>
                </a:solidFill>
              </a:rPr>
              <a:t>Yanez</a:t>
            </a:r>
            <a:r>
              <a:rPr lang="es-VE" b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sp>
        <p:nvSpPr>
          <p:cNvPr id="8" name="20 CuadroTexto"/>
          <p:cNvSpPr txBox="1">
            <a:spLocks noChangeArrowheads="1"/>
          </p:cNvSpPr>
          <p:nvPr/>
        </p:nvSpPr>
        <p:spPr bwMode="auto">
          <a:xfrm>
            <a:off x="3429000" y="6093296"/>
            <a:ext cx="243914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cs typeface="Arial" charset="0"/>
              </a:rPr>
              <a:t>Caracas, </a:t>
            </a:r>
            <a:r>
              <a:rPr lang="es-ES" dirty="0" smtClean="0">
                <a:solidFill>
                  <a:prstClr val="black"/>
                </a:solidFill>
                <a:cs typeface="Arial" charset="0"/>
              </a:rPr>
              <a:t>Julio 2010</a:t>
            </a:r>
            <a:endParaRPr lang="es-VE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21 CuadroTexto"/>
          <p:cNvSpPr txBox="1">
            <a:spLocks noChangeArrowheads="1"/>
          </p:cNvSpPr>
          <p:nvPr/>
        </p:nvSpPr>
        <p:spPr bwMode="auto">
          <a:xfrm>
            <a:off x="6146478" y="4725144"/>
            <a:ext cx="2169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s-ES" b="1" u="sng" dirty="0">
                <a:solidFill>
                  <a:prstClr val="black"/>
                </a:solidFill>
                <a:cs typeface="Arial" charset="0"/>
              </a:rPr>
              <a:t>Presentado </a:t>
            </a:r>
            <a:r>
              <a:rPr lang="es-ES" b="1" u="sng" dirty="0" smtClean="0">
                <a:solidFill>
                  <a:prstClr val="black"/>
                </a:solidFill>
                <a:cs typeface="Arial" charset="0"/>
              </a:rPr>
              <a:t>por: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s-ES" b="1" dirty="0" smtClean="0">
                <a:solidFill>
                  <a:prstClr val="black"/>
                </a:solidFill>
              </a:rPr>
              <a:t>Richard Cabrera</a:t>
            </a:r>
            <a:endParaRPr lang="es-ES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s-ES" b="1" dirty="0" smtClean="0">
                <a:solidFill>
                  <a:prstClr val="black"/>
                </a:solidFill>
              </a:rPr>
              <a:t>Ramón Losada</a:t>
            </a:r>
            <a:endParaRPr lang="es-VE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11 Grupo"/>
          <p:cNvGrpSpPr/>
          <p:nvPr/>
        </p:nvGrpSpPr>
        <p:grpSpPr>
          <a:xfrm>
            <a:off x="683568" y="332656"/>
            <a:ext cx="1152128" cy="1212765"/>
            <a:chOff x="611560" y="344027"/>
            <a:chExt cx="1152128" cy="12127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611560" y="344027"/>
              <a:ext cx="1152128" cy="121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611560" y="344027"/>
              <a:ext cx="1152128" cy="121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76672"/>
            <a:ext cx="11818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7056784" cy="8229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antecedentes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1043608" y="908720"/>
            <a:ext cx="7560840" cy="165618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s-VE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“DETERMINACION DE LOS PARAMETROS FÍSICO-QUÍMICOS QUE FAVORECEN LA FORMACION DE INCRUSTACIONES EN SUPERFICIES DE HIERRO, SIMULANDO EL COMPORTAMIENTO DE AGUAS DE PRODUCCION”,  realizado por Medina V. Luis F., Zea A. Luis A.  (2008).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40770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Elevados valores de pH.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465313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Elevados valores de Temperatura.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522920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Presencia de sales disueltas en el agua sintética.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574545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Flujos poco turbulentos.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314096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400" b="1" dirty="0" smtClean="0">
                <a:solidFill>
                  <a:schemeClr val="bg1"/>
                </a:solidFill>
              </a:rPr>
              <a:t>Las condiciones que incentivan la formación de incrustaciones en el sistema son:</a:t>
            </a:r>
            <a:endParaRPr lang="es-V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7056784" cy="8229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antecedentes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1043608" y="908720"/>
            <a:ext cx="7560840" cy="158417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VE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VE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“ESCALAMIENTO TECNOLOGICO DE UN INHIBIDOR DE INCRUSTACIÓN A BASE DEL GEL DE </a:t>
            </a:r>
            <a:r>
              <a:rPr lang="es-VE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Aloe vera</a:t>
            </a:r>
            <a:r>
              <a:rPr lang="es-VE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PARA EL ASEGURAMIENTO DE FLUJO EN LA INDUSTRIA DEL CRUDO Y GAS NATURAL”,  realizado por Castillo M. Luis A.  (Trabajo de Maestría, 2008).</a:t>
            </a:r>
            <a:endParaRPr lang="es-E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 algn="ctr"/>
            <a:endParaRPr lang="es-E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306896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Se comprobó que el gel de </a:t>
            </a:r>
            <a:r>
              <a:rPr lang="es-VE" sz="2000" b="1" i="1" dirty="0" smtClean="0">
                <a:solidFill>
                  <a:schemeClr val="bg1"/>
                </a:solidFill>
              </a:rPr>
              <a:t>Aloe vera </a:t>
            </a:r>
            <a:r>
              <a:rPr lang="es-VE" sz="2000" b="1" dirty="0" smtClean="0">
                <a:solidFill>
                  <a:schemeClr val="bg1"/>
                </a:solidFill>
              </a:rPr>
              <a:t>se ajusta al modelo de caja de huevo, logrando modificar las estructuras de los cristales.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401725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 gel de </a:t>
            </a:r>
            <a:r>
              <a:rPr lang="es-VE" sz="2000" b="1" i="1" dirty="0" smtClean="0">
                <a:solidFill>
                  <a:schemeClr val="bg1"/>
                </a:solidFill>
              </a:rPr>
              <a:t>Aloe vera</a:t>
            </a:r>
            <a:r>
              <a:rPr lang="es-VE" sz="2000" b="1" dirty="0" smtClean="0">
                <a:solidFill>
                  <a:schemeClr val="bg1"/>
                </a:solidFill>
              </a:rPr>
              <a:t> deshidratado se ajusta mejor como inhibidor de incrustación.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5005625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 gel de </a:t>
            </a:r>
            <a:r>
              <a:rPr lang="es-VE" sz="2000" b="1" i="1" dirty="0" smtClean="0">
                <a:solidFill>
                  <a:schemeClr val="bg1"/>
                </a:solidFill>
              </a:rPr>
              <a:t>Aloe vera </a:t>
            </a:r>
            <a:r>
              <a:rPr lang="es-VE" sz="2000" b="1" dirty="0" smtClean="0">
                <a:solidFill>
                  <a:schemeClr val="bg1"/>
                </a:solidFill>
              </a:rPr>
              <a:t>presentó una buena eficiencia y alto desempeño, evitando incrustaciones. </a:t>
            </a:r>
            <a:endParaRPr lang="es-V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7056784" cy="8229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antecedentes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1043608" y="908720"/>
            <a:ext cx="7560840" cy="129614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VE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 algn="ctr"/>
            <a:r>
              <a:rPr lang="es-VE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“EVALUACION DE INHIBIDORES ANTI-INCRUSTANTES EN TUBERÍAS DE AGUAS DE PRODUCCIÓN”,  realizado por López V. </a:t>
            </a:r>
            <a:r>
              <a:rPr lang="es-VE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Xuxangela</a:t>
            </a:r>
            <a:r>
              <a:rPr lang="es-VE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del V., Rojas B. José G.  (2010).</a:t>
            </a:r>
            <a:endParaRPr lang="es-E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 algn="ctr"/>
            <a:endParaRPr lang="es-E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63691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La cantidad de anillos no es una influencia directa para la proporción de incrustación formada.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350100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Disminución de flujo en estado dinámico y aumento de temperatura en ambos estados, incrementa la presencia de carbonato de calcio en el sistema.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465313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 orden de eficiencia de los inhibidores fue el siguiente, </a:t>
            </a:r>
            <a:r>
              <a:rPr lang="es-VE" sz="2000" b="1" dirty="0" err="1" smtClean="0">
                <a:solidFill>
                  <a:schemeClr val="bg1"/>
                </a:solidFill>
              </a:rPr>
              <a:t>Tri</a:t>
            </a:r>
            <a:r>
              <a:rPr lang="es-VE" sz="2000" b="1" dirty="0" smtClean="0">
                <a:solidFill>
                  <a:schemeClr val="bg1"/>
                </a:solidFill>
              </a:rPr>
              <a:t>-Fosfato, Extracto de Mango, </a:t>
            </a:r>
            <a:r>
              <a:rPr lang="es-VE" sz="2000" b="1" i="1" dirty="0" smtClean="0">
                <a:solidFill>
                  <a:schemeClr val="bg1"/>
                </a:solidFill>
              </a:rPr>
              <a:t>Aloe vera </a:t>
            </a:r>
            <a:r>
              <a:rPr lang="es-VE" sz="2000" b="1" dirty="0" smtClean="0">
                <a:solidFill>
                  <a:schemeClr val="bg1"/>
                </a:solidFill>
              </a:rPr>
              <a:t>y Bi-Fosfato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552942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La MEB indica una morfología de estructura de aragonito y presencia de Cloro, Calcio y Sodio, como cuerpos amorfos. </a:t>
            </a:r>
            <a:endParaRPr lang="es-V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56784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Objetivo </a:t>
            </a:r>
            <a:r>
              <a:rPr lang="es-ES" sz="3600" b="1" cap="all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general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1187624" y="2564904"/>
            <a:ext cx="7056784" cy="18002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0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Evaluar  la influencia del CO2 en el desempeño de inhibidores orgánicos e inorgánicos como agentes anti-incrustantes en superficies de hierro.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56784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Objetivos </a:t>
            </a:r>
            <a:r>
              <a:rPr lang="es-ES" sz="3600" b="1" cap="all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específicos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ortar rectángulo de esquina diagonal"/>
          <p:cNvSpPr/>
          <p:nvPr/>
        </p:nvSpPr>
        <p:spPr>
          <a:xfrm>
            <a:off x="1187624" y="1124744"/>
            <a:ext cx="684076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Preparar agua sintética con propiedades físicas y químicas similares al agua de producción bajo los lineamientos de la norma NACE TM-</a:t>
            </a:r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0374</a:t>
            </a:r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1187624" y="2192164"/>
            <a:ext cx="684076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Evaluar el comportamiento de las incrustaciones en régimen estático mediante la inclusión de CO2 a diferentes períodos de tiempo.</a:t>
            </a:r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1187624" y="3272284"/>
            <a:ext cx="684076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Determinar el punto óptimo de inyección de CO2 en el sistema dinámico que maximice la formación de incrustaciones mediante la modificación del equipo existente.</a:t>
            </a:r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1187624" y="4339704"/>
            <a:ext cx="6840760" cy="8548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Realizar un barrido de flujo de CO2 a fin de evaluar el comportamiento de las incrustaciones a régimen dinámico.</a:t>
            </a:r>
          </a:p>
        </p:txBody>
      </p:sp>
      <p:sp>
        <p:nvSpPr>
          <p:cNvPr id="12" name="11 Recortar rectángulo de esquina diagonal"/>
          <p:cNvSpPr/>
          <p:nvPr/>
        </p:nvSpPr>
        <p:spPr>
          <a:xfrm>
            <a:off x="1187624" y="5382508"/>
            <a:ext cx="6840760" cy="8548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Realizar un barrido de flujo de agua sintética a fin de evaluar el comportamiento de las incrustaciones a régimen dinámico.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10 Título"/>
          <p:cNvSpPr>
            <a:spLocks noGrp="1"/>
          </p:cNvSpPr>
          <p:nvPr>
            <p:ph type="title"/>
          </p:nvPr>
        </p:nvSpPr>
        <p:spPr>
          <a:xfrm>
            <a:off x="6109568" y="157808"/>
            <a:ext cx="2376264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Objetivos </a:t>
            </a:r>
            <a:r>
              <a:rPr lang="es-ES" sz="1400" b="1" cap="all" spc="0" dirty="0" err="1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especificos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2" name="51 Conector recto"/>
          <p:cNvCxnSpPr>
            <a:endCxn id="51" idx="1"/>
          </p:cNvCxnSpPr>
          <p:nvPr/>
        </p:nvCxnSpPr>
        <p:spPr>
          <a:xfrm flipV="1">
            <a:off x="924992" y="317240"/>
            <a:ext cx="5184576" cy="15416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ortar rectángulo de esquina diagonal"/>
          <p:cNvSpPr/>
          <p:nvPr/>
        </p:nvSpPr>
        <p:spPr>
          <a:xfrm>
            <a:off x="1187624" y="748596"/>
            <a:ext cx="6840760" cy="8548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Realizar un barrido de temperatura a fin de evaluar el comportamiento de las incrustaciones a régimen dinámico.</a:t>
            </a:r>
          </a:p>
        </p:txBody>
      </p:sp>
      <p:sp>
        <p:nvSpPr>
          <p:cNvPr id="60" name="59 Recortar rectángulo de esquina diagonal"/>
          <p:cNvSpPr/>
          <p:nvPr/>
        </p:nvSpPr>
        <p:spPr>
          <a:xfrm>
            <a:off x="1187624" y="1782108"/>
            <a:ext cx="6840760" cy="8548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Evaluar los distintos inhibidores en función de las condiciones obtenidas mediante ensayos estáticos y dinámicos.</a:t>
            </a:r>
          </a:p>
        </p:txBody>
      </p:sp>
      <p:sp>
        <p:nvSpPr>
          <p:cNvPr id="61" name="60 Recortar rectángulo de esquina diagonal"/>
          <p:cNvSpPr/>
          <p:nvPr/>
        </p:nvSpPr>
        <p:spPr>
          <a:xfrm>
            <a:off x="1187624" y="2862228"/>
            <a:ext cx="6840760" cy="8548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Caracterizar física y químicamente los precipitados adheridos a la superficie de los anillos </a:t>
            </a:r>
            <a:r>
              <a:rPr lang="es-VE" sz="1400" b="1" cap="all" dirty="0" err="1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Pall</a:t>
            </a:r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5/8” antes y después de realizados los ensayos en presencia de inhibidores.</a:t>
            </a:r>
          </a:p>
        </p:txBody>
      </p:sp>
      <p:sp>
        <p:nvSpPr>
          <p:cNvPr id="13" name="12 Recortar rectángulo de esquina diagonal"/>
          <p:cNvSpPr/>
          <p:nvPr/>
        </p:nvSpPr>
        <p:spPr>
          <a:xfrm>
            <a:off x="1187624" y="3933056"/>
            <a:ext cx="6840760" cy="8548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Comparar y seleccionar, en base a los resultados obtenidos, el inhibidor más eficaz bajo la presencia de CO2  a las condiciones críticas determinadas.</a:t>
            </a:r>
          </a:p>
        </p:txBody>
      </p:sp>
      <p:sp>
        <p:nvSpPr>
          <p:cNvPr id="14" name="13 Recortar rectángulo de esquina diagonal"/>
          <p:cNvSpPr/>
          <p:nvPr/>
        </p:nvSpPr>
        <p:spPr>
          <a:xfrm>
            <a:off x="1187624" y="4975860"/>
            <a:ext cx="6840760" cy="121484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Realizar un manual instructivo que establezca el procedimiento experimental a emplear junto con las características del sistema y que fomente el estudio del uso de inhibidores para evitar el fenómeno de incrustación en tuberías de agua de producción.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lumMod val="50000"/>
              </a:schemeClr>
            </a:gs>
            <a:gs pos="94000">
              <a:schemeClr val="accent1"/>
            </a:gs>
            <a:gs pos="85000">
              <a:schemeClr val="tx1"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CuadroTexto"/>
          <p:cNvSpPr txBox="1">
            <a:spLocks noChangeArrowheads="1"/>
          </p:cNvSpPr>
          <p:nvPr/>
        </p:nvSpPr>
        <p:spPr bwMode="auto">
          <a:xfrm>
            <a:off x="1000125" y="2747341"/>
            <a:ext cx="7358063" cy="8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VE" sz="3600" b="1" cap="all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  <a:latin typeface="Gill Sans MT" pitchFamily="34" charset="0"/>
                <a:cs typeface="Arial" charset="0"/>
              </a:rPr>
              <a:t>Marco teórico</a:t>
            </a:r>
            <a:endParaRPr lang="es-VE" sz="3600" b="1" cap="all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  <a:latin typeface="Gill Sans MT" pitchFamily="34" charset="0"/>
              <a:cs typeface="Arial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123728" y="2204864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2123728" y="4365104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EL  AGUA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43608" y="15991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400" b="1" dirty="0" smtClean="0">
                <a:solidFill>
                  <a:schemeClr val="bg1"/>
                </a:solidFill>
              </a:rPr>
              <a:t>Absorbe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732240" y="15991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400" b="1" dirty="0" smtClean="0">
                <a:solidFill>
                  <a:schemeClr val="bg1"/>
                </a:solidFill>
              </a:rPr>
              <a:t>Disuelve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71600" y="303934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400" b="1" dirty="0" smtClean="0">
                <a:solidFill>
                  <a:schemeClr val="bg1"/>
                </a:solidFill>
              </a:rPr>
              <a:t>Almacena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88224" y="303934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400" b="1" dirty="0" smtClean="0">
                <a:solidFill>
                  <a:schemeClr val="bg1"/>
                </a:solidFill>
              </a:rPr>
              <a:t>Arrastra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2699792" y="1484784"/>
            <a:ext cx="3960440" cy="2016224"/>
          </a:xfrm>
          <a:prstGeom prst="ellipse">
            <a:avLst/>
          </a:prstGeom>
          <a:solidFill>
            <a:srgbClr val="0066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/>
              <a:t>Minerales,  Compuestos Orgánicos, Vegetales, Microrganismo y Gases Disueltos.</a:t>
            </a:r>
            <a:endParaRPr lang="es-VE" sz="20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3024336" cy="2268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21 CuadroTexto"/>
          <p:cNvSpPr txBox="1"/>
          <p:nvPr/>
        </p:nvSpPr>
        <p:spPr>
          <a:xfrm>
            <a:off x="4499992" y="4561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800" b="1" dirty="0" smtClean="0">
                <a:solidFill>
                  <a:schemeClr val="bg1"/>
                </a:solidFill>
              </a:rPr>
              <a:t>Producción de Energía</a:t>
            </a:r>
            <a:endParaRPr lang="es-VE" sz="2800" b="1" dirty="0">
              <a:solidFill>
                <a:schemeClr val="bg1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499867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23 CuadroTexto"/>
          <p:cNvSpPr txBox="1"/>
          <p:nvPr/>
        </p:nvSpPr>
        <p:spPr>
          <a:xfrm>
            <a:off x="539552" y="458112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800" b="1" dirty="0" smtClean="0">
                <a:solidFill>
                  <a:schemeClr val="bg1"/>
                </a:solidFill>
              </a:rPr>
              <a:t>Transferencia de Calor</a:t>
            </a:r>
            <a:endParaRPr lang="es-VE" sz="2800" b="1" dirty="0">
              <a:solidFill>
                <a:schemeClr val="bg1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3024337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25 CuadroTexto"/>
          <p:cNvSpPr txBox="1"/>
          <p:nvPr/>
        </p:nvSpPr>
        <p:spPr>
          <a:xfrm>
            <a:off x="4572000" y="458112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800" b="1" dirty="0" smtClean="0">
                <a:solidFill>
                  <a:schemeClr val="bg1"/>
                </a:solidFill>
              </a:rPr>
              <a:t>Transporte</a:t>
            </a:r>
            <a:endParaRPr lang="es-VE" sz="2800" b="1" dirty="0">
              <a:solidFill>
                <a:schemeClr val="bg1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1048"/>
            <a:ext cx="2664296" cy="21353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8" name="27 CuadroTexto"/>
          <p:cNvSpPr txBox="1"/>
          <p:nvPr/>
        </p:nvSpPr>
        <p:spPr>
          <a:xfrm>
            <a:off x="611560" y="458112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800" b="1" dirty="0" smtClean="0">
                <a:solidFill>
                  <a:schemeClr val="bg1"/>
                </a:solidFill>
              </a:rPr>
              <a:t>Lavado</a:t>
            </a:r>
            <a:endParaRPr lang="es-V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6" grpId="0"/>
      <p:bldP spid="26" grpId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EL  AGUA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16 CuadroTexto"/>
          <p:cNvSpPr txBox="1">
            <a:spLocks noChangeArrowheads="1"/>
          </p:cNvSpPr>
          <p:nvPr/>
        </p:nvSpPr>
        <p:spPr bwMode="auto">
          <a:xfrm>
            <a:off x="827584" y="1714488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solidFill>
                  <a:srgbClr val="4F81BD"/>
                </a:solidFill>
              </a:rPr>
              <a:t>Tabla 1. Clasificación de acuerdo a la composición de sales minerales</a:t>
            </a:r>
            <a:endParaRPr lang="es-ES" b="1" dirty="0">
              <a:solidFill>
                <a:srgbClr val="4F81BD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14348" y="2285992"/>
          <a:ext cx="8001056" cy="3728880"/>
        </p:xfrm>
        <a:graphic>
          <a:graphicData uri="http://schemas.openxmlformats.org/drawingml/2006/table">
            <a:tbl>
              <a:tblPr/>
              <a:tblGrid>
                <a:gridCol w="1622991"/>
                <a:gridCol w="6378065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/>
                        <a:t>Aguas Duras</a:t>
                      </a:r>
                      <a:endParaRPr lang="es-V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>
                          <a:solidFill>
                            <a:schemeClr val="bg1"/>
                          </a:solidFill>
                        </a:rPr>
                        <a:t>Con cantidades importantes de Calcio y Magnesio poco solubles. Son las aguas principales en la formación de depósitos e incrustaciones en tuberías y superficies de varios complejos industriales.</a:t>
                      </a:r>
                      <a:endParaRPr lang="es-V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/>
                        <a:t>Aguas Blandas</a:t>
                      </a:r>
                      <a:endParaRPr lang="es-V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>
                          <a:solidFill>
                            <a:schemeClr val="bg1"/>
                          </a:solidFill>
                        </a:rPr>
                        <a:t>Esta agua presenta como composición principal sales minerales de alto grado de solubilidad.</a:t>
                      </a:r>
                      <a:endParaRPr lang="es-V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/>
                        <a:t>Aguas Neutras</a:t>
                      </a:r>
                      <a:endParaRPr lang="es-V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>
                          <a:solidFill>
                            <a:schemeClr val="bg1"/>
                          </a:solidFill>
                        </a:rPr>
                        <a:t>Esta agua en su composición tiene una mayor concentración de sulfatos y cloruros que no alteran de forma significativa el valor de pH de la misma.</a:t>
                      </a:r>
                      <a:endParaRPr lang="es-V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/>
                        <a:t>Aguas Alcalinas</a:t>
                      </a:r>
                      <a:endParaRPr lang="es-V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>
                          <a:solidFill>
                            <a:schemeClr val="bg1"/>
                          </a:solidFill>
                        </a:rPr>
                        <a:t>Estas aguas presentan cantidades importantes de carbonatos y bicarbonatos de calcio, magnesio y sodio, proporcionándole al agua reacción alcalina y por ende elevando el pH.</a:t>
                      </a:r>
                      <a:endParaRPr lang="es-V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684416" y="2300096"/>
          <a:ext cx="8030988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906"/>
                <a:gridCol w="6380082"/>
              </a:tblGrid>
              <a:tr h="1214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1" kern="1200" dirty="0" smtClean="0">
                          <a:solidFill>
                            <a:schemeClr val="bg1"/>
                          </a:solidFill>
                        </a:rPr>
                        <a:t>Aguas Duras</a:t>
                      </a:r>
                      <a:endParaRPr lang="es-VE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VE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1" kern="1200" dirty="0" smtClean="0">
                          <a:solidFill>
                            <a:schemeClr val="bg1"/>
                          </a:solidFill>
                        </a:rPr>
                        <a:t>Con cantidades importantes de Calcio y Magnesio poco solubles. Son las aguas principales en la formación de depósitos e incrustaciones en tuberías y superficies de varios complejos industriales.</a:t>
                      </a:r>
                      <a:endParaRPr lang="es-VE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DUREZA  </a:t>
            </a:r>
            <a:r>
              <a:rPr lang="es-ES" sz="2800" b="1" cap="all" dirty="0" err="1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dEL</a:t>
            </a:r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AGUA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1115616" y="1916832"/>
            <a:ext cx="2664296" cy="4148805"/>
            <a:chOff x="1547664" y="1628800"/>
            <a:chExt cx="1728192" cy="2160240"/>
          </a:xfrm>
        </p:grpSpPr>
        <p:sp>
          <p:nvSpPr>
            <p:cNvPr id="18" name="17 Elipse"/>
            <p:cNvSpPr/>
            <p:nvPr/>
          </p:nvSpPr>
          <p:spPr>
            <a:xfrm>
              <a:off x="1547664" y="3356992"/>
              <a:ext cx="1728192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20" name="19 Conector recto"/>
            <p:cNvCxnSpPr>
              <a:stCxn id="18" idx="2"/>
            </p:cNvCxnSpPr>
            <p:nvPr/>
          </p:nvCxnSpPr>
          <p:spPr>
            <a:xfrm rot="10800000">
              <a:off x="1547664" y="1844824"/>
              <a:ext cx="0" cy="1728192"/>
            </a:xfrm>
            <a:prstGeom prst="line">
              <a:avLst/>
            </a:prstGeom>
            <a:ln w="28575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10800000">
              <a:off x="3275856" y="1844824"/>
              <a:ext cx="0" cy="1728192"/>
            </a:xfrm>
            <a:prstGeom prst="line">
              <a:avLst/>
            </a:prstGeom>
            <a:ln w="28575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Elipse"/>
            <p:cNvSpPr/>
            <p:nvPr/>
          </p:nvSpPr>
          <p:spPr>
            <a:xfrm>
              <a:off x="1547664" y="1628800"/>
              <a:ext cx="1728192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1115616" y="2884886"/>
            <a:ext cx="2664296" cy="3208410"/>
            <a:chOff x="4355976" y="2348880"/>
            <a:chExt cx="1728192" cy="1670586"/>
          </a:xfrm>
        </p:grpSpPr>
        <p:sp>
          <p:nvSpPr>
            <p:cNvPr id="24" name="23 Rectángulo"/>
            <p:cNvSpPr/>
            <p:nvPr/>
          </p:nvSpPr>
          <p:spPr>
            <a:xfrm>
              <a:off x="4355976" y="2492896"/>
              <a:ext cx="1728192" cy="12961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25" name="24 Conector recto"/>
            <p:cNvCxnSpPr>
              <a:stCxn id="28" idx="2"/>
              <a:endCxn id="28" idx="6"/>
            </p:cNvCxnSpPr>
            <p:nvPr/>
          </p:nvCxnSpPr>
          <p:spPr>
            <a:xfrm rot="10800000" flipH="1">
              <a:off x="4355976" y="2500097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28 Grupo"/>
            <p:cNvGrpSpPr/>
            <p:nvPr/>
          </p:nvGrpSpPr>
          <p:grpSpPr>
            <a:xfrm>
              <a:off x="4355976" y="2348880"/>
              <a:ext cx="1728192" cy="1670586"/>
              <a:chOff x="4355976" y="2348880"/>
              <a:chExt cx="1728192" cy="167058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7" name="26 Elipse"/>
              <p:cNvSpPr/>
              <p:nvPr/>
            </p:nvSpPr>
            <p:spPr>
              <a:xfrm>
                <a:off x="4355976" y="3573016"/>
                <a:ext cx="1728192" cy="446450"/>
              </a:xfrm>
              <a:prstGeom prst="ellipse">
                <a:avLst/>
              </a:prstGeom>
              <a:grpFill/>
              <a:ln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  <p:sp>
            <p:nvSpPr>
              <p:cNvPr id="28" name="27 Elipse"/>
              <p:cNvSpPr/>
              <p:nvPr/>
            </p:nvSpPr>
            <p:spPr>
              <a:xfrm>
                <a:off x="4355976" y="2348880"/>
                <a:ext cx="1728192" cy="302434"/>
              </a:xfrm>
              <a:prstGeom prst="ellipse">
                <a:avLst/>
              </a:prstGeom>
              <a:grpFill/>
              <a:ln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</p:grpSp>
      </p:grpSp>
      <p:sp>
        <p:nvSpPr>
          <p:cNvPr id="29" name="28 Elipse"/>
          <p:cNvSpPr/>
          <p:nvPr/>
        </p:nvSpPr>
        <p:spPr>
          <a:xfrm>
            <a:off x="1403648" y="2996952"/>
            <a:ext cx="1080120" cy="36004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0" name="29 Elipse"/>
          <p:cNvSpPr/>
          <p:nvPr/>
        </p:nvSpPr>
        <p:spPr>
          <a:xfrm>
            <a:off x="2555776" y="2996952"/>
            <a:ext cx="108012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1" name="30 Elipse"/>
          <p:cNvSpPr/>
          <p:nvPr/>
        </p:nvSpPr>
        <p:spPr>
          <a:xfrm>
            <a:off x="2411760" y="3501008"/>
            <a:ext cx="1080120" cy="36004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2" name="31 Elipse"/>
          <p:cNvSpPr/>
          <p:nvPr/>
        </p:nvSpPr>
        <p:spPr>
          <a:xfrm>
            <a:off x="1331640" y="3645024"/>
            <a:ext cx="108012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3" name="32 Elipse"/>
          <p:cNvSpPr/>
          <p:nvPr/>
        </p:nvSpPr>
        <p:spPr>
          <a:xfrm>
            <a:off x="2051720" y="4005064"/>
            <a:ext cx="108012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4" name="33 Elipse"/>
          <p:cNvSpPr/>
          <p:nvPr/>
        </p:nvSpPr>
        <p:spPr>
          <a:xfrm>
            <a:off x="1259632" y="4365104"/>
            <a:ext cx="1080120" cy="36004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5" name="34 Elipse"/>
          <p:cNvSpPr/>
          <p:nvPr/>
        </p:nvSpPr>
        <p:spPr>
          <a:xfrm>
            <a:off x="2051720" y="4797152"/>
            <a:ext cx="1080120" cy="36004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6" name="35 Elipse"/>
          <p:cNvSpPr/>
          <p:nvPr/>
        </p:nvSpPr>
        <p:spPr>
          <a:xfrm>
            <a:off x="2627784" y="4437112"/>
            <a:ext cx="108012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7" name="36 Elipse"/>
          <p:cNvSpPr/>
          <p:nvPr/>
        </p:nvSpPr>
        <p:spPr>
          <a:xfrm>
            <a:off x="1331640" y="5373216"/>
            <a:ext cx="1080120" cy="36004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8" name="37 Elipse"/>
          <p:cNvSpPr/>
          <p:nvPr/>
        </p:nvSpPr>
        <p:spPr>
          <a:xfrm>
            <a:off x="2483768" y="5517232"/>
            <a:ext cx="108012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48" name="47 Recortar rectángulo de esquina diagonal"/>
          <p:cNvSpPr/>
          <p:nvPr/>
        </p:nvSpPr>
        <p:spPr>
          <a:xfrm>
            <a:off x="4211960" y="1484784"/>
            <a:ext cx="4248472" cy="136815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La dureza del agua es la concentración de compuestos minerales como sales de magnesio y calcio, presentes en una porción determinada de agua. </a:t>
            </a:r>
            <a:endParaRPr lang="es-VE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139952" y="37890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Aumentar la temperatura de los equipos.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4139952" y="461306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Obstruir tuberías.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4139952" y="511712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Mayor consumo de energía.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4139952" y="560143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Producir explosiones o daños severos en unidades industriales.</a:t>
            </a:r>
            <a:endParaRPr lang="es-VE" sz="2000" b="1" dirty="0">
              <a:solidFill>
                <a:schemeClr val="bg1"/>
              </a:solidFill>
            </a:endParaRPr>
          </a:p>
        </p:txBody>
      </p:sp>
      <p:pic>
        <p:nvPicPr>
          <p:cNvPr id="58" name="Picture 6" descr="Wassersystem, Trinkwasser so kann es wieder fliessen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66FFFF">
                <a:tint val="45000"/>
                <a:satMod val="400000"/>
              </a:srgbClr>
            </a:duotone>
            <a:lum contrast="30000"/>
          </a:blip>
          <a:srcRect/>
          <a:stretch>
            <a:fillRect/>
          </a:stretch>
        </p:blipFill>
        <p:spPr bwMode="auto">
          <a:xfrm>
            <a:off x="1115616" y="1484784"/>
            <a:ext cx="266429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6480720" cy="8229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CONTENIDO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" name="49 Recortar rectángulo de esquina diagonal"/>
          <p:cNvSpPr/>
          <p:nvPr/>
        </p:nvSpPr>
        <p:spPr>
          <a:xfrm>
            <a:off x="1187624" y="1340768"/>
            <a:ext cx="6696744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Fundamentos de la INVESTIGACIÓN </a:t>
            </a:r>
            <a:endParaRPr lang="es-VE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" name="50 Recortar rectángulo de esquina diagonal"/>
          <p:cNvSpPr/>
          <p:nvPr/>
        </p:nvSpPr>
        <p:spPr>
          <a:xfrm>
            <a:off x="1475656" y="2060848"/>
            <a:ext cx="4032448" cy="5040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PLANTEAMIENTO DEL PROBLEMA</a:t>
            </a:r>
            <a:endParaRPr lang="es-VE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2" name="51 Recortar rectángulo de esquina diagonal"/>
          <p:cNvSpPr/>
          <p:nvPr/>
        </p:nvSpPr>
        <p:spPr>
          <a:xfrm>
            <a:off x="1835696" y="3356992"/>
            <a:ext cx="4032448" cy="5040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OBJETIVOS</a:t>
            </a:r>
            <a:endParaRPr lang="es-VE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52 Recortar rectángulo de esquina diagonal"/>
          <p:cNvSpPr/>
          <p:nvPr/>
        </p:nvSpPr>
        <p:spPr>
          <a:xfrm>
            <a:off x="1187624" y="4149080"/>
            <a:ext cx="6696744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53 Recortar rectángulo de esquina diagonal"/>
          <p:cNvSpPr/>
          <p:nvPr/>
        </p:nvSpPr>
        <p:spPr>
          <a:xfrm>
            <a:off x="1619672" y="2708920"/>
            <a:ext cx="4032448" cy="5040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ANTECEDENTES</a:t>
            </a:r>
            <a:endParaRPr lang="es-VE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55 Recortar rectángulo de esquina diagonal"/>
          <p:cNvSpPr/>
          <p:nvPr/>
        </p:nvSpPr>
        <p:spPr>
          <a:xfrm>
            <a:off x="1187624" y="4941168"/>
            <a:ext cx="6696744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DUREZA DEL AGUA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3" name="52 Tabla"/>
          <p:cNvGraphicFramePr>
            <a:graphicFrameLocks noGrp="1"/>
          </p:cNvGraphicFramePr>
          <p:nvPr/>
        </p:nvGraphicFramePr>
        <p:xfrm>
          <a:off x="899591" y="1951306"/>
          <a:ext cx="7848873" cy="399100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95404"/>
                <a:gridCol w="1916986"/>
                <a:gridCol w="2236483"/>
              </a:tblGrid>
              <a:tr h="639454">
                <a:tc>
                  <a:txBody>
                    <a:bodyPr/>
                    <a:lstStyle/>
                    <a:p>
                      <a:pPr algn="ctr"/>
                      <a:r>
                        <a:rPr kumimoji="0" lang="es-VE" sz="2000" kern="1200" dirty="0" smtClean="0"/>
                        <a:t>CLASIFICACION</a:t>
                      </a:r>
                      <a:endParaRPr lang="es-VE" sz="2000" dirty="0"/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000" kern="1200" dirty="0" smtClean="0"/>
                        <a:t>DUREZA</a:t>
                      </a:r>
                      <a:endParaRPr kumimoji="0" lang="es-ES" sz="2000" kern="1200" dirty="0" smtClean="0"/>
                    </a:p>
                    <a:p>
                      <a:pPr algn="ctr"/>
                      <a:r>
                        <a:rPr kumimoji="0" lang="es-VE" sz="2000" kern="1200" dirty="0" smtClean="0"/>
                        <a:t>(mg/L de Ca)</a:t>
                      </a:r>
                      <a:endParaRPr lang="es-VE" sz="2000" dirty="0"/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000" kern="1200" dirty="0" smtClean="0"/>
                        <a:t>DUREZA</a:t>
                      </a:r>
                      <a:endParaRPr kumimoji="0" lang="es-ES" sz="2000" kern="1200" dirty="0" smtClean="0"/>
                    </a:p>
                    <a:p>
                      <a:pPr algn="ctr"/>
                      <a:r>
                        <a:rPr kumimoji="0" lang="es-VE" sz="2000" kern="1200" dirty="0" smtClean="0"/>
                        <a:t> (mg/L de CaCO</a:t>
                      </a:r>
                      <a:r>
                        <a:rPr kumimoji="0" lang="es-VE" sz="2000" kern="1200" baseline="-25000" dirty="0" smtClean="0"/>
                        <a:t>3</a:t>
                      </a:r>
                      <a:r>
                        <a:rPr kumimoji="0" lang="es-VE" sz="2000" kern="1200" dirty="0" smtClean="0"/>
                        <a:t>)</a:t>
                      </a:r>
                      <a:endParaRPr lang="es-VE" sz="2000" dirty="0"/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477"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Suave</a:t>
                      </a:r>
                      <a:endParaRPr lang="es-VE" sz="2400" b="1" dirty="0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0 – 20</a:t>
                      </a:r>
                      <a:endParaRPr lang="es-VE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2400" b="1" dirty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0 – 50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454"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Moderadamente suave</a:t>
                      </a:r>
                      <a:endParaRPr lang="es-VE" sz="2400" b="1" dirty="0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 – 40</a:t>
                      </a:r>
                      <a:endParaRPr lang="es-VE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2400" b="1" dirty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 – 100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454"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Ligeramente dura</a:t>
                      </a:r>
                      <a:endParaRPr lang="es-VE" sz="2400" b="1" dirty="0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40 – 60</a:t>
                      </a:r>
                      <a:endParaRPr lang="es-VE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2400" b="1" dirty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100 – 150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454"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Moderadamente dura</a:t>
                      </a:r>
                      <a:endParaRPr lang="es-VE" sz="2400" b="1" dirty="0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60 – 80</a:t>
                      </a:r>
                      <a:endParaRPr lang="es-VE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2400" b="1" dirty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150 – 200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477"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Dura</a:t>
                      </a:r>
                      <a:endParaRPr lang="es-VE" sz="2400" b="1" dirty="0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80 – 120</a:t>
                      </a:r>
                      <a:endParaRPr lang="es-VE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2400" b="1" dirty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200 – 300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477"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Muy dura</a:t>
                      </a:r>
                      <a:endParaRPr lang="es-VE" sz="2400" b="1" dirty="0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&gt; 120</a:t>
                      </a:r>
                      <a:endParaRPr lang="es-VE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2400" b="1" dirty="0">
                          <a:solidFill>
                            <a:sysClr val="windowText" lastClr="00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&gt;300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4" name="16 CuadroTexto"/>
          <p:cNvSpPr txBox="1">
            <a:spLocks noChangeArrowheads="1"/>
          </p:cNvSpPr>
          <p:nvPr/>
        </p:nvSpPr>
        <p:spPr bwMode="auto">
          <a:xfrm>
            <a:off x="827584" y="145725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Tabla 2. Clasificación de la dureza del agua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TIPOS  DE  DUREZA  DEL  AGUA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1403648" y="2327151"/>
            <a:ext cx="2664296" cy="2932776"/>
            <a:chOff x="1547664" y="1628800"/>
            <a:chExt cx="1728192" cy="2160240"/>
          </a:xfrm>
        </p:grpSpPr>
        <p:sp>
          <p:nvSpPr>
            <p:cNvPr id="9" name="8 Elipse"/>
            <p:cNvSpPr/>
            <p:nvPr/>
          </p:nvSpPr>
          <p:spPr>
            <a:xfrm>
              <a:off x="1547664" y="3356992"/>
              <a:ext cx="1728192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13" name="12 Conector recto"/>
            <p:cNvCxnSpPr>
              <a:stCxn id="9" idx="2"/>
            </p:cNvCxnSpPr>
            <p:nvPr/>
          </p:nvCxnSpPr>
          <p:spPr>
            <a:xfrm rot="10800000">
              <a:off x="1547664" y="1844824"/>
              <a:ext cx="0" cy="1728192"/>
            </a:xfrm>
            <a:prstGeom prst="line">
              <a:avLst/>
            </a:prstGeom>
            <a:ln w="28575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10800000">
              <a:off x="3275856" y="1844824"/>
              <a:ext cx="0" cy="1728192"/>
            </a:xfrm>
            <a:prstGeom prst="line">
              <a:avLst/>
            </a:prstGeom>
            <a:ln w="28575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Elipse"/>
            <p:cNvSpPr/>
            <p:nvPr/>
          </p:nvSpPr>
          <p:spPr>
            <a:xfrm>
              <a:off x="1547664" y="1628800"/>
              <a:ext cx="1728192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3" name="16 Grupo"/>
          <p:cNvGrpSpPr/>
          <p:nvPr/>
        </p:nvGrpSpPr>
        <p:grpSpPr>
          <a:xfrm>
            <a:off x="1403648" y="3011465"/>
            <a:ext cx="2664296" cy="2268014"/>
            <a:chOff x="4355976" y="2348880"/>
            <a:chExt cx="1728192" cy="1670586"/>
          </a:xfrm>
        </p:grpSpPr>
        <p:sp>
          <p:nvSpPr>
            <p:cNvPr id="18" name="17 Rectángulo"/>
            <p:cNvSpPr/>
            <p:nvPr/>
          </p:nvSpPr>
          <p:spPr>
            <a:xfrm>
              <a:off x="4355976" y="2492896"/>
              <a:ext cx="1728192" cy="12961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19" name="18 Conector recto"/>
            <p:cNvCxnSpPr>
              <a:stCxn id="22" idx="2"/>
              <a:endCxn id="22" idx="6"/>
            </p:cNvCxnSpPr>
            <p:nvPr/>
          </p:nvCxnSpPr>
          <p:spPr>
            <a:xfrm rot="10800000" flipH="1">
              <a:off x="4355976" y="2500097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28 Grupo"/>
            <p:cNvGrpSpPr/>
            <p:nvPr/>
          </p:nvGrpSpPr>
          <p:grpSpPr>
            <a:xfrm>
              <a:off x="4355976" y="2348880"/>
              <a:ext cx="1728192" cy="1670586"/>
              <a:chOff x="4355976" y="2348880"/>
              <a:chExt cx="1728192" cy="167058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1" name="20 Elipse"/>
              <p:cNvSpPr/>
              <p:nvPr/>
            </p:nvSpPr>
            <p:spPr>
              <a:xfrm>
                <a:off x="4355976" y="3573016"/>
                <a:ext cx="1728192" cy="446450"/>
              </a:xfrm>
              <a:prstGeom prst="ellipse">
                <a:avLst/>
              </a:prstGeom>
              <a:grpFill/>
              <a:ln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355976" y="2348880"/>
                <a:ext cx="1728192" cy="302434"/>
              </a:xfrm>
              <a:prstGeom prst="ellipse">
                <a:avLst/>
              </a:prstGeom>
              <a:grpFill/>
              <a:ln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</p:grpSp>
      </p:grpSp>
      <p:sp>
        <p:nvSpPr>
          <p:cNvPr id="23" name="22 Elipse"/>
          <p:cNvSpPr/>
          <p:nvPr/>
        </p:nvSpPr>
        <p:spPr>
          <a:xfrm>
            <a:off x="1691680" y="3090684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24" name="23 Elipse"/>
          <p:cNvSpPr/>
          <p:nvPr/>
        </p:nvSpPr>
        <p:spPr>
          <a:xfrm>
            <a:off x="2843808" y="3090684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25" name="24 Elipse"/>
          <p:cNvSpPr/>
          <p:nvPr/>
        </p:nvSpPr>
        <p:spPr>
          <a:xfrm>
            <a:off x="2699792" y="3447000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26" name="25 Elipse"/>
          <p:cNvSpPr/>
          <p:nvPr/>
        </p:nvSpPr>
        <p:spPr>
          <a:xfrm>
            <a:off x="1619672" y="3548804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27" name="26 Elipse"/>
          <p:cNvSpPr/>
          <p:nvPr/>
        </p:nvSpPr>
        <p:spPr>
          <a:xfrm>
            <a:off x="2339752" y="3803315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28" name="27 Elipse"/>
          <p:cNvSpPr/>
          <p:nvPr/>
        </p:nvSpPr>
        <p:spPr>
          <a:xfrm>
            <a:off x="1547664" y="4057826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29" name="28 Elipse"/>
          <p:cNvSpPr/>
          <p:nvPr/>
        </p:nvSpPr>
        <p:spPr>
          <a:xfrm>
            <a:off x="2339752" y="4363239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30" name="29 Elipse"/>
          <p:cNvSpPr/>
          <p:nvPr/>
        </p:nvSpPr>
        <p:spPr>
          <a:xfrm>
            <a:off x="2915816" y="4108728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31" name="30 Elipse"/>
          <p:cNvSpPr/>
          <p:nvPr/>
        </p:nvSpPr>
        <p:spPr>
          <a:xfrm>
            <a:off x="1619672" y="4770457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32" name="31 Elipse"/>
          <p:cNvSpPr/>
          <p:nvPr/>
        </p:nvSpPr>
        <p:spPr>
          <a:xfrm>
            <a:off x="2771800" y="4872261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MgSO</a:t>
            </a:r>
            <a:r>
              <a:rPr lang="es-VE" sz="1400" baseline="-25000" dirty="0" smtClean="0"/>
              <a:t>4</a:t>
            </a:r>
            <a:endParaRPr lang="es-VE" sz="1400" baseline="-25000" dirty="0"/>
          </a:p>
        </p:txBody>
      </p:sp>
      <p:sp>
        <p:nvSpPr>
          <p:cNvPr id="52" name="51 Recortar rectángulo de esquina diagonal"/>
          <p:cNvSpPr/>
          <p:nvPr/>
        </p:nvSpPr>
        <p:spPr>
          <a:xfrm>
            <a:off x="2555776" y="1484784"/>
            <a:ext cx="4248472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Dureza Permanente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75" name="74 CuadroTexto"/>
          <p:cNvSpPr txBox="1"/>
          <p:nvPr/>
        </p:nvSpPr>
        <p:spPr>
          <a:xfrm>
            <a:off x="4499992" y="304921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Método SODA.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4499992" y="380123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Ablandamiento del Agua.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4499992" y="459332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Intercambiadores iónicos como ciertas resinas.</a:t>
            </a:r>
            <a:endParaRPr lang="es-VE" sz="2000" b="1" dirty="0">
              <a:solidFill>
                <a:schemeClr val="bg1"/>
              </a:solidFill>
            </a:endParaRPr>
          </a:p>
        </p:txBody>
      </p:sp>
      <p:grpSp>
        <p:nvGrpSpPr>
          <p:cNvPr id="51" name="50 Grupo"/>
          <p:cNvGrpSpPr/>
          <p:nvPr/>
        </p:nvGrpSpPr>
        <p:grpSpPr>
          <a:xfrm>
            <a:off x="1113706" y="5013176"/>
            <a:ext cx="3242270" cy="649982"/>
            <a:chOff x="1043608" y="5589240"/>
            <a:chExt cx="3242270" cy="649982"/>
          </a:xfrm>
        </p:grpSpPr>
        <p:pic>
          <p:nvPicPr>
            <p:cNvPr id="41" name="40 Imagen" descr="flame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704" y="5805264"/>
              <a:ext cx="432048" cy="432048"/>
            </a:xfrm>
            <a:prstGeom prst="rect">
              <a:avLst/>
            </a:prstGeom>
          </p:spPr>
        </p:pic>
        <p:pic>
          <p:nvPicPr>
            <p:cNvPr id="43" name="42 Imagen" descr="flame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5805264"/>
              <a:ext cx="432048" cy="432048"/>
            </a:xfrm>
            <a:prstGeom prst="rect">
              <a:avLst/>
            </a:prstGeom>
          </p:spPr>
        </p:pic>
        <p:pic>
          <p:nvPicPr>
            <p:cNvPr id="45" name="44 Imagen" descr="flame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5803354"/>
              <a:ext cx="433958" cy="433958"/>
            </a:xfrm>
            <a:prstGeom prst="rect">
              <a:avLst/>
            </a:prstGeom>
          </p:spPr>
        </p:pic>
        <p:pic>
          <p:nvPicPr>
            <p:cNvPr id="47" name="46 Imagen" descr="flame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5731346"/>
              <a:ext cx="505966" cy="505966"/>
            </a:xfrm>
            <a:prstGeom prst="rect">
              <a:avLst/>
            </a:prstGeom>
          </p:spPr>
        </p:pic>
        <p:grpSp>
          <p:nvGrpSpPr>
            <p:cNvPr id="50" name="49 Grupo"/>
            <p:cNvGrpSpPr/>
            <p:nvPr/>
          </p:nvGrpSpPr>
          <p:grpSpPr>
            <a:xfrm>
              <a:off x="1043608" y="5589240"/>
              <a:ext cx="3242270" cy="649982"/>
              <a:chOff x="1043608" y="5013176"/>
              <a:chExt cx="3242270" cy="649982"/>
            </a:xfrm>
          </p:grpSpPr>
          <p:pic>
            <p:nvPicPr>
              <p:cNvPr id="40" name="39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43608" y="5013176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42" name="41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085184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37" name="36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19672" y="5157192"/>
                <a:ext cx="505966" cy="505966"/>
              </a:xfrm>
              <a:prstGeom prst="rect">
                <a:avLst/>
              </a:prstGeom>
            </p:spPr>
          </p:pic>
          <p:pic>
            <p:nvPicPr>
              <p:cNvPr id="38" name="37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23728" y="5229200"/>
                <a:ext cx="433958" cy="433958"/>
              </a:xfrm>
              <a:prstGeom prst="rect">
                <a:avLst/>
              </a:prstGeom>
            </p:spPr>
          </p:pic>
          <p:pic>
            <p:nvPicPr>
              <p:cNvPr id="39" name="38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39752" y="5231110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44" name="43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71800" y="5229200"/>
                <a:ext cx="433958" cy="433958"/>
              </a:xfrm>
              <a:prstGeom prst="rect">
                <a:avLst/>
              </a:prstGeom>
            </p:spPr>
          </p:pic>
          <p:pic>
            <p:nvPicPr>
              <p:cNvPr id="46" name="45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03848" y="5229200"/>
                <a:ext cx="433958" cy="433958"/>
              </a:xfrm>
              <a:prstGeom prst="rect">
                <a:avLst/>
              </a:prstGeom>
            </p:spPr>
          </p:pic>
          <p:pic>
            <p:nvPicPr>
              <p:cNvPr id="48" name="47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35896" y="5013176"/>
                <a:ext cx="649982" cy="649982"/>
              </a:xfrm>
              <a:prstGeom prst="rect">
                <a:avLst/>
              </a:prstGeom>
            </p:spPr>
          </p:pic>
        </p:grpSp>
      </p:grpSp>
      <p:cxnSp>
        <p:nvCxnSpPr>
          <p:cNvPr id="55" name="54 Conector recto"/>
          <p:cNvCxnSpPr/>
          <p:nvPr/>
        </p:nvCxnSpPr>
        <p:spPr>
          <a:xfrm rot="16200000" flipH="1">
            <a:off x="971600" y="2348880"/>
            <a:ext cx="3672408" cy="324036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935596" y="2384884"/>
            <a:ext cx="3600400" cy="324036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TIPOS  DE  DUREZA  DEL  AGUA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7 Grupo"/>
          <p:cNvGrpSpPr/>
          <p:nvPr/>
        </p:nvGrpSpPr>
        <p:grpSpPr>
          <a:xfrm>
            <a:off x="971600" y="2327151"/>
            <a:ext cx="2664296" cy="2932776"/>
            <a:chOff x="1547664" y="1628800"/>
            <a:chExt cx="1728192" cy="2160240"/>
          </a:xfrm>
        </p:grpSpPr>
        <p:sp>
          <p:nvSpPr>
            <p:cNvPr id="9" name="8 Elipse"/>
            <p:cNvSpPr/>
            <p:nvPr/>
          </p:nvSpPr>
          <p:spPr>
            <a:xfrm>
              <a:off x="1547664" y="3356992"/>
              <a:ext cx="1728192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13" name="12 Conector recto"/>
            <p:cNvCxnSpPr>
              <a:stCxn id="9" idx="2"/>
            </p:cNvCxnSpPr>
            <p:nvPr/>
          </p:nvCxnSpPr>
          <p:spPr>
            <a:xfrm rot="10800000">
              <a:off x="1547664" y="1844824"/>
              <a:ext cx="0" cy="1728192"/>
            </a:xfrm>
            <a:prstGeom prst="line">
              <a:avLst/>
            </a:prstGeom>
            <a:ln w="28575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10800000">
              <a:off x="3275856" y="1844824"/>
              <a:ext cx="0" cy="1728192"/>
            </a:xfrm>
            <a:prstGeom prst="line">
              <a:avLst/>
            </a:prstGeom>
            <a:ln w="28575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Elipse"/>
            <p:cNvSpPr/>
            <p:nvPr/>
          </p:nvSpPr>
          <p:spPr>
            <a:xfrm>
              <a:off x="1547664" y="1628800"/>
              <a:ext cx="1728192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" name="16 Grupo"/>
          <p:cNvGrpSpPr/>
          <p:nvPr/>
        </p:nvGrpSpPr>
        <p:grpSpPr>
          <a:xfrm>
            <a:off x="971600" y="3011465"/>
            <a:ext cx="2664296" cy="2268014"/>
            <a:chOff x="4355976" y="2348880"/>
            <a:chExt cx="1728192" cy="1670586"/>
          </a:xfrm>
        </p:grpSpPr>
        <p:sp>
          <p:nvSpPr>
            <p:cNvPr id="18" name="17 Rectángulo"/>
            <p:cNvSpPr/>
            <p:nvPr/>
          </p:nvSpPr>
          <p:spPr>
            <a:xfrm>
              <a:off x="4355976" y="2492896"/>
              <a:ext cx="1728192" cy="12961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19" name="18 Conector recto"/>
            <p:cNvCxnSpPr>
              <a:stCxn id="22" idx="2"/>
              <a:endCxn id="22" idx="6"/>
            </p:cNvCxnSpPr>
            <p:nvPr/>
          </p:nvCxnSpPr>
          <p:spPr>
            <a:xfrm rot="10800000" flipH="1">
              <a:off x="4355976" y="2500097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28 Grupo"/>
            <p:cNvGrpSpPr/>
            <p:nvPr/>
          </p:nvGrpSpPr>
          <p:grpSpPr>
            <a:xfrm>
              <a:off x="4355976" y="2348880"/>
              <a:ext cx="1728192" cy="1670586"/>
              <a:chOff x="4355976" y="2348880"/>
              <a:chExt cx="1728192" cy="167058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1" name="20 Elipse"/>
              <p:cNvSpPr/>
              <p:nvPr/>
            </p:nvSpPr>
            <p:spPr>
              <a:xfrm>
                <a:off x="4355976" y="3573016"/>
                <a:ext cx="1728192" cy="446450"/>
              </a:xfrm>
              <a:prstGeom prst="ellipse">
                <a:avLst/>
              </a:prstGeom>
              <a:grpFill/>
              <a:ln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355976" y="2348880"/>
                <a:ext cx="1728192" cy="302434"/>
              </a:xfrm>
              <a:prstGeom prst="ellipse">
                <a:avLst/>
              </a:prstGeom>
              <a:grpFill/>
              <a:ln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</p:grpSp>
      </p:grpSp>
      <p:sp>
        <p:nvSpPr>
          <p:cNvPr id="23" name="22 Elipse"/>
          <p:cNvSpPr/>
          <p:nvPr/>
        </p:nvSpPr>
        <p:spPr>
          <a:xfrm>
            <a:off x="1259632" y="3090684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24" name="23 Elipse"/>
          <p:cNvSpPr/>
          <p:nvPr/>
        </p:nvSpPr>
        <p:spPr>
          <a:xfrm>
            <a:off x="2411760" y="3090684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25" name="24 Elipse"/>
          <p:cNvSpPr/>
          <p:nvPr/>
        </p:nvSpPr>
        <p:spPr>
          <a:xfrm>
            <a:off x="2267744" y="3447000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26" name="25 Elipse"/>
          <p:cNvSpPr/>
          <p:nvPr/>
        </p:nvSpPr>
        <p:spPr>
          <a:xfrm>
            <a:off x="1187624" y="3548804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27" name="26 Elipse"/>
          <p:cNvSpPr/>
          <p:nvPr/>
        </p:nvSpPr>
        <p:spPr>
          <a:xfrm>
            <a:off x="1907704" y="3803315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28" name="27 Elipse"/>
          <p:cNvSpPr/>
          <p:nvPr/>
        </p:nvSpPr>
        <p:spPr>
          <a:xfrm>
            <a:off x="1115616" y="4057826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29" name="28 Elipse"/>
          <p:cNvSpPr/>
          <p:nvPr/>
        </p:nvSpPr>
        <p:spPr>
          <a:xfrm>
            <a:off x="1907704" y="4363239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0" name="29 Elipse"/>
          <p:cNvSpPr/>
          <p:nvPr/>
        </p:nvSpPr>
        <p:spPr>
          <a:xfrm>
            <a:off x="2483768" y="4108728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1" name="30 Elipse"/>
          <p:cNvSpPr/>
          <p:nvPr/>
        </p:nvSpPr>
        <p:spPr>
          <a:xfrm>
            <a:off x="1187624" y="4770457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32" name="31 Elipse"/>
          <p:cNvSpPr/>
          <p:nvPr/>
        </p:nvSpPr>
        <p:spPr>
          <a:xfrm>
            <a:off x="2339752" y="4872261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52" name="51 Recortar rectángulo de esquina diagonal"/>
          <p:cNvSpPr/>
          <p:nvPr/>
        </p:nvSpPr>
        <p:spPr>
          <a:xfrm>
            <a:off x="2555776" y="1484784"/>
            <a:ext cx="4248472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Dureza Temporal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" name="55 Grupo"/>
          <p:cNvGrpSpPr/>
          <p:nvPr/>
        </p:nvGrpSpPr>
        <p:grpSpPr>
          <a:xfrm>
            <a:off x="5724128" y="2348880"/>
            <a:ext cx="2664296" cy="2932776"/>
            <a:chOff x="1547664" y="1628800"/>
            <a:chExt cx="1728192" cy="2160240"/>
          </a:xfrm>
        </p:grpSpPr>
        <p:sp>
          <p:nvSpPr>
            <p:cNvPr id="57" name="56 Elipse"/>
            <p:cNvSpPr/>
            <p:nvPr/>
          </p:nvSpPr>
          <p:spPr>
            <a:xfrm>
              <a:off x="1547664" y="3356992"/>
              <a:ext cx="1728192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58" name="57 Conector recto"/>
            <p:cNvCxnSpPr>
              <a:stCxn id="57" idx="2"/>
            </p:cNvCxnSpPr>
            <p:nvPr/>
          </p:nvCxnSpPr>
          <p:spPr>
            <a:xfrm rot="10800000">
              <a:off x="1547664" y="1844824"/>
              <a:ext cx="0" cy="1728192"/>
            </a:xfrm>
            <a:prstGeom prst="line">
              <a:avLst/>
            </a:prstGeom>
            <a:ln w="28575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>
              <a:off x="3275856" y="1844824"/>
              <a:ext cx="0" cy="1728192"/>
            </a:xfrm>
            <a:prstGeom prst="line">
              <a:avLst/>
            </a:prstGeom>
            <a:ln w="28575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Elipse"/>
            <p:cNvSpPr/>
            <p:nvPr/>
          </p:nvSpPr>
          <p:spPr>
            <a:xfrm>
              <a:off x="1547664" y="1628800"/>
              <a:ext cx="1728192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7" name="60 Grupo"/>
          <p:cNvGrpSpPr/>
          <p:nvPr/>
        </p:nvGrpSpPr>
        <p:grpSpPr>
          <a:xfrm>
            <a:off x="5724128" y="3033194"/>
            <a:ext cx="2664296" cy="2268014"/>
            <a:chOff x="4355976" y="2348880"/>
            <a:chExt cx="1728192" cy="1670586"/>
          </a:xfrm>
        </p:grpSpPr>
        <p:sp>
          <p:nvSpPr>
            <p:cNvPr id="62" name="61 Rectángulo"/>
            <p:cNvSpPr/>
            <p:nvPr/>
          </p:nvSpPr>
          <p:spPr>
            <a:xfrm>
              <a:off x="4355976" y="2492896"/>
              <a:ext cx="1728192" cy="12961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63" name="62 Conector recto"/>
            <p:cNvCxnSpPr>
              <a:stCxn id="66" idx="2"/>
              <a:endCxn id="66" idx="6"/>
            </p:cNvCxnSpPr>
            <p:nvPr/>
          </p:nvCxnSpPr>
          <p:spPr>
            <a:xfrm rot="10800000" flipH="1">
              <a:off x="4355976" y="2500097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28 Grupo"/>
            <p:cNvGrpSpPr/>
            <p:nvPr/>
          </p:nvGrpSpPr>
          <p:grpSpPr>
            <a:xfrm>
              <a:off x="4355976" y="2348880"/>
              <a:ext cx="1728192" cy="1670586"/>
              <a:chOff x="4355976" y="2348880"/>
              <a:chExt cx="1728192" cy="1670586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5" name="64 Elipse"/>
              <p:cNvSpPr/>
              <p:nvPr/>
            </p:nvSpPr>
            <p:spPr>
              <a:xfrm>
                <a:off x="4355976" y="3573016"/>
                <a:ext cx="1728192" cy="446450"/>
              </a:xfrm>
              <a:prstGeom prst="ellipse">
                <a:avLst/>
              </a:prstGeom>
              <a:grpFill/>
              <a:ln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  <p:sp>
            <p:nvSpPr>
              <p:cNvPr id="66" name="65 Elipse"/>
              <p:cNvSpPr/>
              <p:nvPr/>
            </p:nvSpPr>
            <p:spPr>
              <a:xfrm>
                <a:off x="4355976" y="2348880"/>
                <a:ext cx="1728192" cy="302434"/>
              </a:xfrm>
              <a:prstGeom prst="ellipse">
                <a:avLst/>
              </a:prstGeom>
              <a:grpFill/>
              <a:ln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</p:grpSp>
      </p:grpSp>
      <p:sp>
        <p:nvSpPr>
          <p:cNvPr id="67" name="66 Elipse"/>
          <p:cNvSpPr/>
          <p:nvPr/>
        </p:nvSpPr>
        <p:spPr>
          <a:xfrm>
            <a:off x="6012160" y="3112413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68" name="67 Elipse"/>
          <p:cNvSpPr/>
          <p:nvPr/>
        </p:nvSpPr>
        <p:spPr>
          <a:xfrm>
            <a:off x="7164288" y="3112413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71" name="70 Elipse"/>
          <p:cNvSpPr/>
          <p:nvPr/>
        </p:nvSpPr>
        <p:spPr>
          <a:xfrm>
            <a:off x="6660232" y="3825044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72" name="71 Elipse"/>
          <p:cNvSpPr/>
          <p:nvPr/>
        </p:nvSpPr>
        <p:spPr>
          <a:xfrm>
            <a:off x="5868144" y="4079555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73" name="72 Elipse"/>
          <p:cNvSpPr/>
          <p:nvPr/>
        </p:nvSpPr>
        <p:spPr>
          <a:xfrm>
            <a:off x="6660232" y="4384968"/>
            <a:ext cx="1080120" cy="254511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CaCO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74" name="73 Elipse"/>
          <p:cNvSpPr/>
          <p:nvPr/>
        </p:nvSpPr>
        <p:spPr>
          <a:xfrm>
            <a:off x="7236296" y="4130457"/>
            <a:ext cx="1080120" cy="2545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/>
              <a:t>MgCO</a:t>
            </a:r>
            <a:r>
              <a:rPr lang="es-VE" sz="1400" baseline="-25000" dirty="0" smtClean="0"/>
              <a:t>3</a:t>
            </a:r>
            <a:endParaRPr lang="es-VE" sz="1400" baseline="-25000" dirty="0"/>
          </a:p>
        </p:txBody>
      </p:sp>
      <p:sp>
        <p:nvSpPr>
          <p:cNvPr id="77" name="76 Elipse"/>
          <p:cNvSpPr/>
          <p:nvPr/>
        </p:nvSpPr>
        <p:spPr>
          <a:xfrm>
            <a:off x="7092280" y="2204864"/>
            <a:ext cx="1296144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b="1" dirty="0" smtClean="0">
                <a:solidFill>
                  <a:schemeClr val="bg1"/>
                </a:solidFill>
              </a:rPr>
              <a:t>Ca(OH)</a:t>
            </a:r>
            <a:r>
              <a:rPr lang="es-VE" sz="1400" b="1" baseline="-25000" dirty="0" smtClean="0">
                <a:solidFill>
                  <a:schemeClr val="bg1"/>
                </a:solidFill>
              </a:rPr>
              <a:t>2</a:t>
            </a:r>
            <a:endParaRPr lang="es-VE" sz="1400" b="1" baseline="-25000" dirty="0">
              <a:solidFill>
                <a:schemeClr val="bg1"/>
              </a:solidFill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5796136" y="2204864"/>
            <a:ext cx="1296144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b="1" dirty="0" smtClean="0">
                <a:solidFill>
                  <a:schemeClr val="bg1"/>
                </a:solidFill>
              </a:rPr>
              <a:t>Ca(OH)</a:t>
            </a:r>
            <a:r>
              <a:rPr lang="es-VE" sz="1400" b="1" baseline="-25000" dirty="0" smtClean="0">
                <a:solidFill>
                  <a:schemeClr val="bg1"/>
                </a:solidFill>
              </a:rPr>
              <a:t>2</a:t>
            </a:r>
            <a:endParaRPr lang="es-VE" sz="1400" b="1" baseline="-25000" dirty="0">
              <a:solidFill>
                <a:schemeClr val="bg1"/>
              </a:solidFill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grpSp>
        <p:nvGrpSpPr>
          <p:cNvPr id="61" name="60 Grupo"/>
          <p:cNvGrpSpPr/>
          <p:nvPr/>
        </p:nvGrpSpPr>
        <p:grpSpPr>
          <a:xfrm>
            <a:off x="683568" y="5013176"/>
            <a:ext cx="3242270" cy="649982"/>
            <a:chOff x="1043608" y="5589240"/>
            <a:chExt cx="3242270" cy="649982"/>
          </a:xfrm>
        </p:grpSpPr>
        <p:pic>
          <p:nvPicPr>
            <p:cNvPr id="64" name="63 Imagen" descr="flame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704" y="5805264"/>
              <a:ext cx="432048" cy="432048"/>
            </a:xfrm>
            <a:prstGeom prst="rect">
              <a:avLst/>
            </a:prstGeom>
          </p:spPr>
        </p:pic>
        <p:pic>
          <p:nvPicPr>
            <p:cNvPr id="81" name="80 Imagen" descr="flame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5805264"/>
              <a:ext cx="432048" cy="432048"/>
            </a:xfrm>
            <a:prstGeom prst="rect">
              <a:avLst/>
            </a:prstGeom>
          </p:spPr>
        </p:pic>
        <p:pic>
          <p:nvPicPr>
            <p:cNvPr id="82" name="81 Imagen" descr="flame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5803354"/>
              <a:ext cx="433958" cy="433958"/>
            </a:xfrm>
            <a:prstGeom prst="rect">
              <a:avLst/>
            </a:prstGeom>
          </p:spPr>
        </p:pic>
        <p:pic>
          <p:nvPicPr>
            <p:cNvPr id="83" name="82 Imagen" descr="flame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5731346"/>
              <a:ext cx="505966" cy="505966"/>
            </a:xfrm>
            <a:prstGeom prst="rect">
              <a:avLst/>
            </a:prstGeom>
          </p:spPr>
        </p:pic>
        <p:grpSp>
          <p:nvGrpSpPr>
            <p:cNvPr id="84" name="49 Grupo"/>
            <p:cNvGrpSpPr/>
            <p:nvPr/>
          </p:nvGrpSpPr>
          <p:grpSpPr>
            <a:xfrm>
              <a:off x="1043608" y="5589240"/>
              <a:ext cx="3242270" cy="649982"/>
              <a:chOff x="1043608" y="5013176"/>
              <a:chExt cx="3242270" cy="649982"/>
            </a:xfrm>
          </p:grpSpPr>
          <p:pic>
            <p:nvPicPr>
              <p:cNvPr id="85" name="84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43608" y="5013176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86" name="85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085184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87" name="86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19672" y="5157192"/>
                <a:ext cx="505966" cy="505966"/>
              </a:xfrm>
              <a:prstGeom prst="rect">
                <a:avLst/>
              </a:prstGeom>
            </p:spPr>
          </p:pic>
          <p:pic>
            <p:nvPicPr>
              <p:cNvPr id="88" name="87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23728" y="5229200"/>
                <a:ext cx="433958" cy="433958"/>
              </a:xfrm>
              <a:prstGeom prst="rect">
                <a:avLst/>
              </a:prstGeom>
            </p:spPr>
          </p:pic>
          <p:pic>
            <p:nvPicPr>
              <p:cNvPr id="89" name="88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39752" y="5231110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90" name="89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71800" y="5229200"/>
                <a:ext cx="433958" cy="433958"/>
              </a:xfrm>
              <a:prstGeom prst="rect">
                <a:avLst/>
              </a:prstGeom>
            </p:spPr>
          </p:pic>
          <p:pic>
            <p:nvPicPr>
              <p:cNvPr id="91" name="90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03848" y="5229200"/>
                <a:ext cx="433958" cy="433958"/>
              </a:xfrm>
              <a:prstGeom prst="rect">
                <a:avLst/>
              </a:prstGeom>
            </p:spPr>
          </p:pic>
          <p:pic>
            <p:nvPicPr>
              <p:cNvPr id="92" name="91 Imagen" descr="flame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35896" y="5013176"/>
                <a:ext cx="649982" cy="649982"/>
              </a:xfrm>
              <a:prstGeom prst="rect">
                <a:avLst/>
              </a:prstGeom>
            </p:spPr>
          </p:pic>
        </p:grpSp>
      </p:grpSp>
      <p:pic>
        <p:nvPicPr>
          <p:cNvPr id="93" name="92 Imagen" descr="aburbuj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140968"/>
            <a:ext cx="342900" cy="1066800"/>
          </a:xfrm>
          <a:prstGeom prst="rect">
            <a:avLst/>
          </a:prstGeom>
        </p:spPr>
      </p:pic>
      <p:pic>
        <p:nvPicPr>
          <p:cNvPr id="94" name="93 Imagen" descr="aburbuj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068960"/>
            <a:ext cx="342900" cy="1066800"/>
          </a:xfrm>
          <a:prstGeom prst="rect">
            <a:avLst/>
          </a:prstGeom>
        </p:spPr>
      </p:pic>
      <p:pic>
        <p:nvPicPr>
          <p:cNvPr id="95" name="94 Imagen" descr="aburbuj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342900" cy="1066800"/>
          </a:xfrm>
          <a:prstGeom prst="rect">
            <a:avLst/>
          </a:prstGeom>
        </p:spPr>
      </p:pic>
      <p:pic>
        <p:nvPicPr>
          <p:cNvPr id="96" name="95 Imagen" descr="aburbuj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068960"/>
            <a:ext cx="342900" cy="1066800"/>
          </a:xfrm>
          <a:prstGeom prst="rect">
            <a:avLst/>
          </a:prstGeom>
        </p:spPr>
      </p:pic>
      <p:pic>
        <p:nvPicPr>
          <p:cNvPr id="97" name="96 Imagen" descr="aburbuj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068960"/>
            <a:ext cx="342900" cy="1066800"/>
          </a:xfrm>
          <a:prstGeom prst="rect">
            <a:avLst/>
          </a:prstGeom>
        </p:spPr>
      </p:pic>
      <p:pic>
        <p:nvPicPr>
          <p:cNvPr id="98" name="97 Imagen" descr="aburbuj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068960"/>
            <a:ext cx="342900" cy="1066800"/>
          </a:xfrm>
          <a:prstGeom prst="rect">
            <a:avLst/>
          </a:prstGeom>
        </p:spPr>
      </p:pic>
      <p:pic>
        <p:nvPicPr>
          <p:cNvPr id="99" name="98 Imagen" descr="aburbuj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068960"/>
            <a:ext cx="3429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7012E-6 L 5E-6 0.2150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5227E-6 L 2.22222E-6 0.1836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942E-6 L -3.88889E-6 0.0811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951E-7 L -4.72222E-6 0.0918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6512E-7 L 0.00399 0.1177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7 L -0.00382 0.1230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64662E-6 L 0.01979 0.2375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1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4662E-6 L -0.04323 0.2479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2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942E-6 L -3.88889E-6 0.0811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951E-7 L -4.72222E-6 0.0918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6512E-7 L 0.00399 0.117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7 L -0.00382 0.1230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278 L 2.5E-6 0.16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0601E-6 L -0.0118 0.2065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0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64662E-6 L 0.01979 0.2375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1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4662E-6 L -0.04323 0.2479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67" grpId="0" animBg="1"/>
      <p:bldP spid="67" grpId="1" animBg="1"/>
      <p:bldP spid="68" grpId="0" animBg="1"/>
      <p:bldP spid="68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AGUA  DE  PRODUCCIÓN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1407790" cy="1510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792088" cy="1228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44824"/>
            <a:ext cx="792088" cy="1228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792088" cy="1228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14 Flecha abajo"/>
          <p:cNvSpPr/>
          <p:nvPr/>
        </p:nvSpPr>
        <p:spPr>
          <a:xfrm rot="16200000">
            <a:off x="2159732" y="1664804"/>
            <a:ext cx="504056" cy="100811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15 Flecha abajo"/>
          <p:cNvSpPr/>
          <p:nvPr/>
        </p:nvSpPr>
        <p:spPr>
          <a:xfrm rot="16200000">
            <a:off x="5904148" y="1664804"/>
            <a:ext cx="504056" cy="100811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16 Rectángulo"/>
          <p:cNvSpPr/>
          <p:nvPr/>
        </p:nvSpPr>
        <p:spPr>
          <a:xfrm>
            <a:off x="6789146" y="1700808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90 %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17 Recortar rectángulo de esquina diagonal"/>
          <p:cNvSpPr/>
          <p:nvPr/>
        </p:nvSpPr>
        <p:spPr>
          <a:xfrm>
            <a:off x="683568" y="3212976"/>
            <a:ext cx="8136904" cy="100811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000" b="1" dirty="0" smtClean="0">
                <a:solidFill>
                  <a:schemeClr val="bg1"/>
                </a:solidFill>
              </a:rPr>
              <a:t>Se define como aquella que se encuentra de forma natural en las rocas y está presente en ellas antes de la perforación del pozo. </a:t>
            </a:r>
            <a:endParaRPr lang="es-VE" sz="20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1560" y="321297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A partir de las aguas que quedaron atrapadas en las rocas durante el proceso de sedimentación.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11560" y="422108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A partir de la filtración de las aguas a través del afloramiento de las rocas.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1560" y="516938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A partir de la mezcla de las aguas filtradas con las aguas residuales de las rocas.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8" grpId="1" animBg="1"/>
      <p:bldP spid="19" grpId="0" build="allAtOnce"/>
      <p:bldP spid="20" grpId="0" build="allAtOnce"/>
      <p:bldP spid="2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Cilindro"/>
          <p:cNvSpPr/>
          <p:nvPr/>
        </p:nvSpPr>
        <p:spPr>
          <a:xfrm>
            <a:off x="1331640" y="1916832"/>
            <a:ext cx="1728192" cy="3744416"/>
          </a:xfrm>
          <a:prstGeom prst="can">
            <a:avLst>
              <a:gd name="adj" fmla="val 2304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AGUA  DE  PRODUCCIÓN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" name="21 Elipse"/>
          <p:cNvSpPr/>
          <p:nvPr/>
        </p:nvSpPr>
        <p:spPr>
          <a:xfrm>
            <a:off x="1979712" y="4653136"/>
            <a:ext cx="1008112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Mg</a:t>
            </a:r>
            <a:r>
              <a:rPr lang="es-VE" baseline="30000" dirty="0" smtClean="0"/>
              <a:t>+2</a:t>
            </a:r>
            <a:endParaRPr lang="es-VE" baseline="30000" dirty="0"/>
          </a:p>
        </p:txBody>
      </p:sp>
      <p:sp>
        <p:nvSpPr>
          <p:cNvPr id="23" name="22 Elipse"/>
          <p:cNvSpPr/>
          <p:nvPr/>
        </p:nvSpPr>
        <p:spPr>
          <a:xfrm>
            <a:off x="1475656" y="5085184"/>
            <a:ext cx="864096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Ca</a:t>
            </a:r>
            <a:r>
              <a:rPr lang="es-VE" baseline="30000" dirty="0" smtClean="0"/>
              <a:t>+2</a:t>
            </a:r>
            <a:endParaRPr lang="es-VE" baseline="30000" dirty="0"/>
          </a:p>
        </p:txBody>
      </p:sp>
      <p:sp>
        <p:nvSpPr>
          <p:cNvPr id="37" name="36 Elipse"/>
          <p:cNvSpPr/>
          <p:nvPr/>
        </p:nvSpPr>
        <p:spPr>
          <a:xfrm>
            <a:off x="1403648" y="4221088"/>
            <a:ext cx="864096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Ba</a:t>
            </a:r>
            <a:r>
              <a:rPr lang="es-VE" baseline="30000" dirty="0" smtClean="0"/>
              <a:t>+2</a:t>
            </a:r>
            <a:endParaRPr lang="es-VE" baseline="30000" dirty="0"/>
          </a:p>
        </p:txBody>
      </p:sp>
      <p:sp>
        <p:nvSpPr>
          <p:cNvPr id="38" name="37 Elipse"/>
          <p:cNvSpPr/>
          <p:nvPr/>
        </p:nvSpPr>
        <p:spPr>
          <a:xfrm>
            <a:off x="2195736" y="3933056"/>
            <a:ext cx="792088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Sr</a:t>
            </a:r>
            <a:r>
              <a:rPr lang="es-VE" baseline="30000" dirty="0" smtClean="0"/>
              <a:t>+2</a:t>
            </a:r>
            <a:endParaRPr lang="es-VE" baseline="30000" dirty="0"/>
          </a:p>
        </p:txBody>
      </p:sp>
      <p:sp>
        <p:nvSpPr>
          <p:cNvPr id="39" name="38 Elipse"/>
          <p:cNvSpPr/>
          <p:nvPr/>
        </p:nvSpPr>
        <p:spPr>
          <a:xfrm>
            <a:off x="1403648" y="3501008"/>
            <a:ext cx="1008112" cy="360040"/>
          </a:xfrm>
          <a:prstGeom prst="ellipse">
            <a:avLst/>
          </a:prstGeom>
          <a:solidFill>
            <a:srgbClr val="00B0F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CO</a:t>
            </a:r>
            <a:r>
              <a:rPr lang="es-VE" baseline="-25000" dirty="0" smtClean="0"/>
              <a:t>3</a:t>
            </a:r>
            <a:r>
              <a:rPr lang="es-VE" baseline="30000" dirty="0" smtClean="0"/>
              <a:t>-2</a:t>
            </a:r>
            <a:endParaRPr lang="es-VE" baseline="30000" dirty="0"/>
          </a:p>
        </p:txBody>
      </p:sp>
      <p:sp>
        <p:nvSpPr>
          <p:cNvPr id="40" name="39 Elipse"/>
          <p:cNvSpPr/>
          <p:nvPr/>
        </p:nvSpPr>
        <p:spPr>
          <a:xfrm>
            <a:off x="1979712" y="3068960"/>
            <a:ext cx="1008112" cy="360040"/>
          </a:xfrm>
          <a:prstGeom prst="ellipse">
            <a:avLst/>
          </a:prstGeom>
          <a:solidFill>
            <a:srgbClr val="00B0F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SO</a:t>
            </a:r>
            <a:r>
              <a:rPr lang="es-VE" baseline="-25000" dirty="0" smtClean="0"/>
              <a:t>4</a:t>
            </a:r>
            <a:r>
              <a:rPr lang="es-VE" baseline="30000" dirty="0" smtClean="0"/>
              <a:t>-2</a:t>
            </a:r>
            <a:endParaRPr lang="es-VE" baseline="30000" dirty="0"/>
          </a:p>
        </p:txBody>
      </p:sp>
      <p:sp>
        <p:nvSpPr>
          <p:cNvPr id="41" name="40 Elipse"/>
          <p:cNvSpPr/>
          <p:nvPr/>
        </p:nvSpPr>
        <p:spPr>
          <a:xfrm>
            <a:off x="1403648" y="2636912"/>
            <a:ext cx="864096" cy="360040"/>
          </a:xfrm>
          <a:prstGeom prst="ellipse">
            <a:avLst/>
          </a:prstGeom>
          <a:solidFill>
            <a:srgbClr val="00B0F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Br</a:t>
            </a:r>
            <a:r>
              <a:rPr lang="es-VE" baseline="30000" dirty="0" smtClean="0"/>
              <a:t>-</a:t>
            </a:r>
            <a:endParaRPr lang="es-VE" baseline="30000" dirty="0"/>
          </a:p>
        </p:txBody>
      </p:sp>
      <p:sp>
        <p:nvSpPr>
          <p:cNvPr id="49" name="48 Lágrima"/>
          <p:cNvSpPr/>
          <p:nvPr/>
        </p:nvSpPr>
        <p:spPr>
          <a:xfrm rot="19342267">
            <a:off x="2760726" y="4406243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2" name="51 Lágrima"/>
          <p:cNvSpPr/>
          <p:nvPr/>
        </p:nvSpPr>
        <p:spPr>
          <a:xfrm rot="19342267">
            <a:off x="2400686" y="5198331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3" name="52 Lágrima"/>
          <p:cNvSpPr/>
          <p:nvPr/>
        </p:nvSpPr>
        <p:spPr>
          <a:xfrm rot="19342267">
            <a:off x="2760725" y="5270339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5" name="54 Lágrima"/>
          <p:cNvSpPr/>
          <p:nvPr/>
        </p:nvSpPr>
        <p:spPr>
          <a:xfrm rot="19342267">
            <a:off x="2760726" y="2894075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6" name="55 Lágrima"/>
          <p:cNvSpPr/>
          <p:nvPr/>
        </p:nvSpPr>
        <p:spPr>
          <a:xfrm rot="19342267">
            <a:off x="2328678" y="2678052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7" name="56 Lágrima"/>
          <p:cNvSpPr/>
          <p:nvPr/>
        </p:nvSpPr>
        <p:spPr>
          <a:xfrm rot="19342267">
            <a:off x="1464582" y="3182107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8" name="57 Lágrima"/>
          <p:cNvSpPr/>
          <p:nvPr/>
        </p:nvSpPr>
        <p:spPr>
          <a:xfrm rot="19342267">
            <a:off x="2688717" y="3614156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9" name="58 Lágrima"/>
          <p:cNvSpPr/>
          <p:nvPr/>
        </p:nvSpPr>
        <p:spPr>
          <a:xfrm rot="19342267">
            <a:off x="1464581" y="3902187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0" name="59 Lágrima"/>
          <p:cNvSpPr/>
          <p:nvPr/>
        </p:nvSpPr>
        <p:spPr>
          <a:xfrm rot="19342267">
            <a:off x="2616709" y="2462027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1" name="60 Lágrima"/>
          <p:cNvSpPr/>
          <p:nvPr/>
        </p:nvSpPr>
        <p:spPr>
          <a:xfrm rot="19342267">
            <a:off x="2328679" y="4334236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2" name="61 Lágrima"/>
          <p:cNvSpPr/>
          <p:nvPr/>
        </p:nvSpPr>
        <p:spPr>
          <a:xfrm rot="19342267">
            <a:off x="1464581" y="4766282"/>
            <a:ext cx="229397" cy="277762"/>
          </a:xfrm>
          <a:prstGeom prst="teardrop">
            <a:avLst>
              <a:gd name="adj" fmla="val 162709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3" name="62 CuadroTexto"/>
          <p:cNvSpPr txBox="1"/>
          <p:nvPr/>
        </p:nvSpPr>
        <p:spPr>
          <a:xfrm>
            <a:off x="3491880" y="155679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400" b="1" dirty="0" smtClean="0">
                <a:solidFill>
                  <a:schemeClr val="bg1"/>
                </a:solidFill>
              </a:rPr>
              <a:t>Pueden variar su composición debido a: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3491880" y="2348880"/>
            <a:ext cx="525658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Características del pozo.</a:t>
            </a:r>
          </a:p>
          <a:p>
            <a:pPr marL="271463" lvl="0" indent="-2714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Salinidad.</a:t>
            </a:r>
          </a:p>
          <a:p>
            <a:pPr marL="271463" lvl="0" indent="-2714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Porcentaje de Sólidos.</a:t>
            </a:r>
          </a:p>
          <a:p>
            <a:pPr marL="271463" lvl="0" indent="-2714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Cantidad de constituyentes orgánicos e inorgánicos.</a:t>
            </a:r>
          </a:p>
          <a:p>
            <a:pPr marL="271463" lvl="0" indent="-2714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pH.</a:t>
            </a:r>
          </a:p>
          <a:p>
            <a:pPr marL="271463" lvl="0" indent="-2714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Cantidad de oxígeno disuelto.</a:t>
            </a:r>
          </a:p>
          <a:p>
            <a:pPr marL="271463" lvl="0" indent="-2714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Conductividad.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9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4932040" y="4437112"/>
            <a:ext cx="1872208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AGUA  DE  PRODUCCIÓN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30" name="29 Cilindro"/>
          <p:cNvSpPr/>
          <p:nvPr/>
        </p:nvSpPr>
        <p:spPr>
          <a:xfrm>
            <a:off x="2411760" y="1484784"/>
            <a:ext cx="1728192" cy="4680520"/>
          </a:xfrm>
          <a:prstGeom prst="can">
            <a:avLst>
              <a:gd name="adj" fmla="val 2304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1" name="30 Elipse"/>
          <p:cNvSpPr/>
          <p:nvPr/>
        </p:nvSpPr>
        <p:spPr>
          <a:xfrm>
            <a:off x="2771800" y="1988840"/>
            <a:ext cx="1008112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Mg</a:t>
            </a:r>
            <a:r>
              <a:rPr lang="es-VE" baseline="30000" dirty="0" smtClean="0"/>
              <a:t>+2</a:t>
            </a:r>
            <a:endParaRPr lang="es-VE" baseline="30000" dirty="0"/>
          </a:p>
        </p:txBody>
      </p:sp>
      <p:sp>
        <p:nvSpPr>
          <p:cNvPr id="32" name="31 Elipse"/>
          <p:cNvSpPr/>
          <p:nvPr/>
        </p:nvSpPr>
        <p:spPr>
          <a:xfrm>
            <a:off x="2843808" y="3356992"/>
            <a:ext cx="864096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Ca</a:t>
            </a:r>
            <a:r>
              <a:rPr lang="es-VE" baseline="30000" dirty="0" smtClean="0"/>
              <a:t>+2</a:t>
            </a:r>
            <a:endParaRPr lang="es-VE" baseline="30000" dirty="0"/>
          </a:p>
        </p:txBody>
      </p:sp>
      <p:sp>
        <p:nvSpPr>
          <p:cNvPr id="35" name="34 Elipse"/>
          <p:cNvSpPr/>
          <p:nvPr/>
        </p:nvSpPr>
        <p:spPr>
          <a:xfrm>
            <a:off x="2771800" y="5733256"/>
            <a:ext cx="1008112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CO</a:t>
            </a:r>
            <a:r>
              <a:rPr lang="es-VE" baseline="-25000" dirty="0" smtClean="0"/>
              <a:t>3</a:t>
            </a:r>
            <a:r>
              <a:rPr lang="es-VE" baseline="30000" dirty="0" smtClean="0"/>
              <a:t>-2</a:t>
            </a:r>
            <a:endParaRPr lang="es-VE" baseline="300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4644008" y="1624732"/>
            <a:ext cx="2448272" cy="2308324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>
                <a:solidFill>
                  <a:schemeClr val="bg1"/>
                </a:solidFill>
              </a:rPr>
              <a:t>Erosión, Desintegración de Rocas Calcáreas y Sedimentos del Ambiente.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2627784" y="3789040"/>
            <a:ext cx="1296144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HCO</a:t>
            </a:r>
            <a:r>
              <a:rPr lang="es-VE" baseline="-25000" dirty="0" smtClean="0"/>
              <a:t>3</a:t>
            </a:r>
            <a:r>
              <a:rPr lang="es-VE" baseline="30000" dirty="0" smtClean="0"/>
              <a:t>-</a:t>
            </a:r>
            <a:endParaRPr lang="es-VE" baseline="300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4644008" y="4010288"/>
            <a:ext cx="2448272" cy="1938992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>
                <a:solidFill>
                  <a:schemeClr val="bg1"/>
                </a:solidFill>
              </a:rPr>
              <a:t>Provienen del Dióxido de Carbono disuelto en el Agua.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78" name="77 Cerrar llave"/>
          <p:cNvSpPr/>
          <p:nvPr/>
        </p:nvSpPr>
        <p:spPr>
          <a:xfrm>
            <a:off x="4211960" y="1988840"/>
            <a:ext cx="360040" cy="158417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9" name="78 Cerrar llave"/>
          <p:cNvSpPr/>
          <p:nvPr/>
        </p:nvSpPr>
        <p:spPr>
          <a:xfrm>
            <a:off x="4211960" y="3933056"/>
            <a:ext cx="360040" cy="208823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3" grpId="0" animBg="1"/>
      <p:bldP spid="77" grpId="0" animBg="1"/>
      <p:bldP spid="78" grpId="0" animBg="1"/>
      <p:bldP spid="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DIÓXIDO DE CARBONO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60040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18 Elipse"/>
          <p:cNvSpPr/>
          <p:nvPr/>
        </p:nvSpPr>
        <p:spPr>
          <a:xfrm>
            <a:off x="683568" y="2924944"/>
            <a:ext cx="4248472" cy="3096344"/>
          </a:xfrm>
          <a:prstGeom prst="ellipse">
            <a:avLst/>
          </a:prstGeom>
          <a:solidFill>
            <a:schemeClr val="tx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dirty="0" smtClean="0">
                <a:solidFill>
                  <a:schemeClr val="bg1"/>
                </a:solidFill>
                <a:latin typeface="Arial Black" pitchFamily="34" charset="0"/>
              </a:rPr>
              <a:t>Composición de la atmósfera en una proporción de 350 ppm.</a:t>
            </a:r>
            <a:endParaRPr lang="es-VE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499992" y="389298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800" b="1" dirty="0" smtClean="0">
                <a:solidFill>
                  <a:srgbClr val="0070C0"/>
                </a:solidFill>
              </a:rPr>
              <a:t>Hibridación del Carbono</a:t>
            </a:r>
            <a:endParaRPr lang="es-VE" sz="2800" b="1" dirty="0">
              <a:solidFill>
                <a:srgbClr val="0070C0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DIÓXIDO DE CARBONO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899592" y="2276872"/>
          <a:ext cx="7632848" cy="352839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816424"/>
                <a:gridCol w="3816424"/>
              </a:tblGrid>
              <a:tr h="62652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s-VE" sz="3200" kern="1200" dirty="0" smtClean="0"/>
                        <a:t>PROPIEDADES </a:t>
                      </a:r>
                      <a:endParaRPr lang="es-VE" sz="3200" b="1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</a:tr>
              <a:tr h="488305"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Densidad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 Kg/m</a:t>
                      </a:r>
                      <a:r>
                        <a:rPr lang="es-VE" sz="2400" b="1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s-ES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8305"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Peso Molecular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 g/mol</a:t>
                      </a:r>
                      <a:endParaRPr lang="es-ES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8305"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Punto de Fusión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 K (-78 °C)</a:t>
                      </a:r>
                      <a:endParaRPr lang="es-ES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8305"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Punto de Ebullición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 K (-57 °C)</a:t>
                      </a:r>
                      <a:endParaRPr lang="es-ES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48646"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Solubilidad en Agua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4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1,45 Kg/m</a:t>
                      </a:r>
                      <a:r>
                        <a:rPr lang="es-VE" sz="2400" b="1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s-ES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" name="16 CuadroTexto"/>
          <p:cNvSpPr txBox="1">
            <a:spLocks noChangeArrowheads="1"/>
          </p:cNvSpPr>
          <p:nvPr/>
        </p:nvSpPr>
        <p:spPr bwMode="auto">
          <a:xfrm>
            <a:off x="827584" y="155679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Tabla 3. Propiedades del Dióxido de Carbono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CARBONATO DE CALCIO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1484784"/>
            <a:ext cx="250133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899592" y="393479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3600" b="1" dirty="0" smtClean="0">
                <a:solidFill>
                  <a:srgbClr val="0070C0"/>
                </a:solidFill>
              </a:rPr>
              <a:t>CaCO</a:t>
            </a:r>
            <a:r>
              <a:rPr lang="es-VE" sz="3600" b="1" baseline="-25000" dirty="0" smtClean="0">
                <a:solidFill>
                  <a:srgbClr val="0070C0"/>
                </a:solidFill>
              </a:rPr>
              <a:t>3</a:t>
            </a:r>
            <a:endParaRPr lang="es-VE" sz="3600" b="1" baseline="-25000" dirty="0">
              <a:solidFill>
                <a:srgbClr val="0070C0"/>
              </a:solidFill>
            </a:endParaRPr>
          </a:p>
        </p:txBody>
      </p:sp>
      <p:grpSp>
        <p:nvGrpSpPr>
          <p:cNvPr id="2" name="16 Grupo"/>
          <p:cNvGrpSpPr/>
          <p:nvPr/>
        </p:nvGrpSpPr>
        <p:grpSpPr>
          <a:xfrm>
            <a:off x="4139952" y="2924944"/>
            <a:ext cx="4192464" cy="3024336"/>
            <a:chOff x="4427984" y="1628800"/>
            <a:chExt cx="4120456" cy="3240360"/>
          </a:xfrm>
        </p:grpSpPr>
        <p:pic>
          <p:nvPicPr>
            <p:cNvPr id="2344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1628800"/>
              <a:ext cx="2106954" cy="158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2345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5" y="1628800"/>
              <a:ext cx="2032225" cy="158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2345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7984" y="3212976"/>
              <a:ext cx="2088232" cy="16561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23450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216" y="3197920"/>
              <a:ext cx="2016224" cy="16712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aralelogramo"/>
          <p:cNvSpPr/>
          <p:nvPr/>
        </p:nvSpPr>
        <p:spPr>
          <a:xfrm>
            <a:off x="4283968" y="2492896"/>
            <a:ext cx="3024336" cy="1512168"/>
          </a:xfrm>
          <a:prstGeom prst="parallelogram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16 CuadroTexto"/>
          <p:cNvSpPr txBox="1">
            <a:spLocks noChangeArrowheads="1"/>
          </p:cNvSpPr>
          <p:nvPr/>
        </p:nvSpPr>
        <p:spPr bwMode="auto">
          <a:xfrm>
            <a:off x="827584" y="195732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Tabla 4. Estructuras y Morfología del Carbonato de Calcio</a:t>
            </a:r>
            <a:endParaRPr lang="es-E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971599" y="2492893"/>
          <a:ext cx="7488834" cy="368312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96278"/>
                <a:gridCol w="2496278"/>
                <a:gridCol w="2496278"/>
              </a:tblGrid>
              <a:tr h="939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2000" b="1" dirty="0" smtClean="0"/>
                        <a:t>ESTRUCTURA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/>
                        <a:t>MORFOLOGÍA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/>
                        <a:t>FORMULA QUÍMICA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4341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>
                          <a:solidFill>
                            <a:schemeClr val="tx1"/>
                          </a:solidFill>
                        </a:rPr>
                        <a:t>Hidratados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/>
                        <a:t>Amorfo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/>
                        <a:t>CaCO</a:t>
                      </a:r>
                      <a:r>
                        <a:rPr lang="es-VE" sz="2000" b="1" baseline="-25000"/>
                        <a:t>3</a:t>
                      </a:r>
                      <a:r>
                        <a:rPr lang="es-VE" sz="2000" b="1"/>
                        <a:t> : CaCO</a:t>
                      </a:r>
                      <a:r>
                        <a:rPr lang="es-VE" sz="2000" b="1" baseline="-25000"/>
                        <a:t>3</a:t>
                      </a:r>
                      <a:endParaRPr lang="es-ES" sz="2000" b="1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413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 err="1"/>
                        <a:t>Ikaita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/>
                        <a:t>CaCO</a:t>
                      </a:r>
                      <a:r>
                        <a:rPr lang="es-VE" sz="2000" b="1" baseline="-25000"/>
                        <a:t>3</a:t>
                      </a:r>
                      <a:r>
                        <a:rPr lang="es-VE" sz="2000" b="1"/>
                        <a:t> </a:t>
                      </a:r>
                      <a:r>
                        <a:rPr lang="es-VE" sz="2000" b="1" baseline="30000"/>
                        <a:t>.</a:t>
                      </a:r>
                      <a:r>
                        <a:rPr lang="es-VE" sz="2000" b="1"/>
                        <a:t> 6H</a:t>
                      </a:r>
                      <a:r>
                        <a:rPr lang="es-VE" sz="2000" b="1" baseline="-25000"/>
                        <a:t>2</a:t>
                      </a:r>
                      <a:r>
                        <a:rPr lang="es-VE" sz="2000" b="1"/>
                        <a:t>O</a:t>
                      </a:r>
                      <a:endParaRPr lang="es-ES" sz="2000" b="1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413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/>
                        <a:t>Monohidratado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/>
                        <a:t>CaCO</a:t>
                      </a:r>
                      <a:r>
                        <a:rPr lang="es-VE" sz="2000" b="1" baseline="-25000" dirty="0"/>
                        <a:t>3</a:t>
                      </a:r>
                      <a:r>
                        <a:rPr lang="es-VE" sz="2000" b="1" dirty="0"/>
                        <a:t> </a:t>
                      </a:r>
                      <a:r>
                        <a:rPr lang="es-VE" sz="2000" b="1" baseline="30000" dirty="0"/>
                        <a:t>.</a:t>
                      </a:r>
                      <a:r>
                        <a:rPr lang="es-VE" sz="2000" b="1" dirty="0"/>
                        <a:t> H</a:t>
                      </a:r>
                      <a:r>
                        <a:rPr lang="es-VE" sz="2000" b="1" baseline="-25000" dirty="0"/>
                        <a:t>2</a:t>
                      </a:r>
                      <a:r>
                        <a:rPr lang="es-VE" sz="2000" b="1" dirty="0"/>
                        <a:t>O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41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>
                          <a:solidFill>
                            <a:schemeClr val="tx1"/>
                          </a:solidFill>
                        </a:rPr>
                        <a:t>No Hidratados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 err="1"/>
                        <a:t>Vaterita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/>
                        <a:t>CaCO</a:t>
                      </a:r>
                      <a:r>
                        <a:rPr lang="es-VE" sz="2000" b="1" baseline="-25000" dirty="0"/>
                        <a:t>3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413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/>
                        <a:t>Aragonita</a:t>
                      </a:r>
                      <a:endParaRPr lang="es-ES" sz="2000" b="1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/>
                        <a:t>CaCO</a:t>
                      </a:r>
                      <a:r>
                        <a:rPr lang="es-VE" sz="2000" b="1" baseline="-25000" dirty="0"/>
                        <a:t>3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413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/>
                        <a:t>Calcita</a:t>
                      </a:r>
                      <a:endParaRPr lang="es-ES" sz="2000" b="1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/>
                        <a:t>CaCO</a:t>
                      </a:r>
                      <a:r>
                        <a:rPr lang="es-VE" sz="2000" b="1" baseline="-25000" dirty="0"/>
                        <a:t>3</a:t>
                      </a:r>
                      <a:endParaRPr lang="es-ES" sz="20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ESTRUCTURAS DEL CARBONATO DE CALCIO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" name="27 Rectángulo"/>
          <p:cNvSpPr/>
          <p:nvPr/>
        </p:nvSpPr>
        <p:spPr>
          <a:xfrm>
            <a:off x="3563888" y="6084004"/>
            <a:ext cx="24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Referencia: Mata, 2007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20483" name="Group 3"/>
          <p:cNvGrpSpPr>
            <a:grpSpLocks noChangeAspect="1"/>
          </p:cNvGrpSpPr>
          <p:nvPr/>
        </p:nvGrpSpPr>
        <p:grpSpPr bwMode="auto">
          <a:xfrm>
            <a:off x="923925" y="1773239"/>
            <a:ext cx="7608888" cy="4319588"/>
            <a:chOff x="582" y="1117"/>
            <a:chExt cx="4793" cy="2721"/>
          </a:xfrm>
        </p:grpSpPr>
        <p:sp>
          <p:nvSpPr>
            <p:cNvPr id="20482" name="AutoShape 2"/>
            <p:cNvSpPr>
              <a:spLocks noChangeAspect="1" noChangeArrowheads="1" noTextEdit="1"/>
            </p:cNvSpPr>
            <p:nvPr/>
          </p:nvSpPr>
          <p:spPr bwMode="auto">
            <a:xfrm>
              <a:off x="582" y="1117"/>
              <a:ext cx="4793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484" name="Freeform 4"/>
            <p:cNvSpPr>
              <a:spLocks noEditPoints="1"/>
            </p:cNvSpPr>
            <p:nvPr/>
          </p:nvSpPr>
          <p:spPr bwMode="auto">
            <a:xfrm>
              <a:off x="1525" y="1380"/>
              <a:ext cx="85" cy="1928"/>
            </a:xfrm>
            <a:custGeom>
              <a:avLst/>
              <a:gdLst/>
              <a:ahLst/>
              <a:cxnLst>
                <a:cxn ang="0">
                  <a:pos x="233" y="333"/>
                </a:cxn>
                <a:cxn ang="0">
                  <a:pos x="233" y="11833"/>
                </a:cxn>
                <a:cxn ang="0">
                  <a:pos x="200" y="11867"/>
                </a:cxn>
                <a:cxn ang="0">
                  <a:pos x="167" y="11833"/>
                </a:cxn>
                <a:cxn ang="0">
                  <a:pos x="167" y="333"/>
                </a:cxn>
                <a:cxn ang="0">
                  <a:pos x="200" y="300"/>
                </a:cxn>
                <a:cxn ang="0">
                  <a:pos x="233" y="333"/>
                </a:cxn>
                <a:cxn ang="0">
                  <a:pos x="0" y="400"/>
                </a:cxn>
                <a:cxn ang="0">
                  <a:pos x="200" y="0"/>
                </a:cxn>
                <a:cxn ang="0">
                  <a:pos x="400" y="400"/>
                </a:cxn>
                <a:cxn ang="0">
                  <a:pos x="0" y="400"/>
                </a:cxn>
              </a:cxnLst>
              <a:rect l="0" t="0" r="r" b="b"/>
              <a:pathLst>
                <a:path w="400" h="11867">
                  <a:moveTo>
                    <a:pt x="233" y="333"/>
                  </a:moveTo>
                  <a:lnTo>
                    <a:pt x="233" y="11833"/>
                  </a:lnTo>
                  <a:cubicBezTo>
                    <a:pt x="233" y="11852"/>
                    <a:pt x="219" y="11867"/>
                    <a:pt x="200" y="11867"/>
                  </a:cubicBezTo>
                  <a:cubicBezTo>
                    <a:pt x="182" y="11867"/>
                    <a:pt x="167" y="11852"/>
                    <a:pt x="167" y="11833"/>
                  </a:cubicBez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485" name="Freeform 5"/>
            <p:cNvSpPr>
              <a:spLocks noEditPoints="1"/>
            </p:cNvSpPr>
            <p:nvPr/>
          </p:nvSpPr>
          <p:spPr bwMode="auto">
            <a:xfrm>
              <a:off x="1561" y="3270"/>
              <a:ext cx="3583" cy="65"/>
            </a:xfrm>
            <a:custGeom>
              <a:avLst/>
              <a:gdLst/>
              <a:ahLst/>
              <a:cxnLst>
                <a:cxn ang="0">
                  <a:pos x="33" y="167"/>
                </a:cxn>
                <a:cxn ang="0">
                  <a:pos x="16425" y="167"/>
                </a:cxn>
                <a:cxn ang="0">
                  <a:pos x="16458" y="200"/>
                </a:cxn>
                <a:cxn ang="0">
                  <a:pos x="16425" y="234"/>
                </a:cxn>
                <a:cxn ang="0">
                  <a:pos x="33" y="234"/>
                </a:cxn>
                <a:cxn ang="0">
                  <a:pos x="0" y="200"/>
                </a:cxn>
                <a:cxn ang="0">
                  <a:pos x="33" y="167"/>
                </a:cxn>
                <a:cxn ang="0">
                  <a:pos x="16358" y="0"/>
                </a:cxn>
                <a:cxn ang="0">
                  <a:pos x="16758" y="200"/>
                </a:cxn>
                <a:cxn ang="0">
                  <a:pos x="16358" y="400"/>
                </a:cxn>
                <a:cxn ang="0">
                  <a:pos x="16358" y="0"/>
                </a:cxn>
              </a:cxnLst>
              <a:rect l="0" t="0" r="r" b="b"/>
              <a:pathLst>
                <a:path w="16758" h="400">
                  <a:moveTo>
                    <a:pt x="33" y="167"/>
                  </a:moveTo>
                  <a:lnTo>
                    <a:pt x="16425" y="167"/>
                  </a:lnTo>
                  <a:cubicBezTo>
                    <a:pt x="16443" y="167"/>
                    <a:pt x="16458" y="182"/>
                    <a:pt x="16458" y="200"/>
                  </a:cubicBezTo>
                  <a:cubicBezTo>
                    <a:pt x="16458" y="219"/>
                    <a:pt x="16443" y="234"/>
                    <a:pt x="16425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6358" y="0"/>
                  </a:moveTo>
                  <a:lnTo>
                    <a:pt x="16758" y="200"/>
                  </a:lnTo>
                  <a:lnTo>
                    <a:pt x="16358" y="400"/>
                  </a:lnTo>
                  <a:lnTo>
                    <a:pt x="16358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215" y="2973"/>
              <a:ext cx="31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Alta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454" y="3349"/>
              <a:ext cx="31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Alta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2737" y="3349"/>
              <a:ext cx="3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Baja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771" y="3349"/>
              <a:ext cx="6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Muy Baja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125" y="3349"/>
              <a:ext cx="6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Muy Alta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742" y="3040"/>
              <a:ext cx="64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Amorfo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161" y="2780"/>
              <a:ext cx="48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Ikaita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2513" y="2529"/>
              <a:ext cx="117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Monohidratado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004" y="2217"/>
              <a:ext cx="64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Vaterita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3425" y="1948"/>
              <a:ext cx="7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Aragonita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3986" y="1687"/>
              <a:ext cx="57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Calcita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1109" y="2298"/>
              <a:ext cx="4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Media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1206" y="1623"/>
              <a:ext cx="3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Baja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4354" y="3304"/>
              <a:ext cx="1" cy="51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3540" y="3302"/>
              <a:ext cx="1" cy="52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2829" y="3302"/>
              <a:ext cx="1" cy="52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1970" y="3302"/>
              <a:ext cx="1" cy="52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>
              <a:off x="1496" y="3044"/>
              <a:ext cx="70" cy="1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 flipH="1">
              <a:off x="1496" y="2367"/>
              <a:ext cx="70" cy="1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 flipH="1">
              <a:off x="1496" y="1691"/>
              <a:ext cx="68" cy="1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2159" y="3562"/>
              <a:ext cx="176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Estabilidad Termodin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 rot="16200000">
              <a:off x="460" y="2123"/>
              <a:ext cx="95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Solubilidad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586" y="1120"/>
              <a:ext cx="4768" cy="2702"/>
            </a:xfrm>
            <a:prstGeom prst="rect">
              <a:avLst/>
            </a:prstGeom>
            <a:noFill/>
            <a:ln w="11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1525" y="1380"/>
              <a:ext cx="85" cy="1928"/>
            </a:xfrm>
            <a:custGeom>
              <a:avLst/>
              <a:gdLst/>
              <a:ahLst/>
              <a:cxnLst>
                <a:cxn ang="0">
                  <a:pos x="233" y="333"/>
                </a:cxn>
                <a:cxn ang="0">
                  <a:pos x="233" y="11833"/>
                </a:cxn>
                <a:cxn ang="0">
                  <a:pos x="200" y="11867"/>
                </a:cxn>
                <a:cxn ang="0">
                  <a:pos x="167" y="11833"/>
                </a:cxn>
                <a:cxn ang="0">
                  <a:pos x="167" y="333"/>
                </a:cxn>
                <a:cxn ang="0">
                  <a:pos x="200" y="300"/>
                </a:cxn>
                <a:cxn ang="0">
                  <a:pos x="233" y="333"/>
                </a:cxn>
                <a:cxn ang="0">
                  <a:pos x="0" y="400"/>
                </a:cxn>
                <a:cxn ang="0">
                  <a:pos x="200" y="0"/>
                </a:cxn>
                <a:cxn ang="0">
                  <a:pos x="400" y="400"/>
                </a:cxn>
                <a:cxn ang="0">
                  <a:pos x="0" y="400"/>
                </a:cxn>
              </a:cxnLst>
              <a:rect l="0" t="0" r="r" b="b"/>
              <a:pathLst>
                <a:path w="400" h="11867">
                  <a:moveTo>
                    <a:pt x="233" y="333"/>
                  </a:moveTo>
                  <a:lnTo>
                    <a:pt x="233" y="11833"/>
                  </a:lnTo>
                  <a:cubicBezTo>
                    <a:pt x="233" y="11852"/>
                    <a:pt x="219" y="11867"/>
                    <a:pt x="200" y="11867"/>
                  </a:cubicBezTo>
                  <a:cubicBezTo>
                    <a:pt x="182" y="11867"/>
                    <a:pt x="167" y="11852"/>
                    <a:pt x="167" y="11833"/>
                  </a:cubicBez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12" name="Freeform 32"/>
            <p:cNvSpPr>
              <a:spLocks noEditPoints="1"/>
            </p:cNvSpPr>
            <p:nvPr/>
          </p:nvSpPr>
          <p:spPr bwMode="auto">
            <a:xfrm>
              <a:off x="1561" y="3270"/>
              <a:ext cx="3583" cy="65"/>
            </a:xfrm>
            <a:custGeom>
              <a:avLst/>
              <a:gdLst/>
              <a:ahLst/>
              <a:cxnLst>
                <a:cxn ang="0">
                  <a:pos x="33" y="167"/>
                </a:cxn>
                <a:cxn ang="0">
                  <a:pos x="16425" y="167"/>
                </a:cxn>
                <a:cxn ang="0">
                  <a:pos x="16458" y="200"/>
                </a:cxn>
                <a:cxn ang="0">
                  <a:pos x="16425" y="234"/>
                </a:cxn>
                <a:cxn ang="0">
                  <a:pos x="33" y="234"/>
                </a:cxn>
                <a:cxn ang="0">
                  <a:pos x="0" y="200"/>
                </a:cxn>
                <a:cxn ang="0">
                  <a:pos x="33" y="167"/>
                </a:cxn>
                <a:cxn ang="0">
                  <a:pos x="16358" y="0"/>
                </a:cxn>
                <a:cxn ang="0">
                  <a:pos x="16758" y="200"/>
                </a:cxn>
                <a:cxn ang="0">
                  <a:pos x="16358" y="400"/>
                </a:cxn>
                <a:cxn ang="0">
                  <a:pos x="16358" y="0"/>
                </a:cxn>
              </a:cxnLst>
              <a:rect l="0" t="0" r="r" b="b"/>
              <a:pathLst>
                <a:path w="16758" h="400">
                  <a:moveTo>
                    <a:pt x="33" y="167"/>
                  </a:moveTo>
                  <a:lnTo>
                    <a:pt x="16425" y="167"/>
                  </a:lnTo>
                  <a:cubicBezTo>
                    <a:pt x="16443" y="167"/>
                    <a:pt x="16458" y="182"/>
                    <a:pt x="16458" y="200"/>
                  </a:cubicBezTo>
                  <a:cubicBezTo>
                    <a:pt x="16458" y="219"/>
                    <a:pt x="16443" y="234"/>
                    <a:pt x="16425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6358" y="0"/>
                  </a:moveTo>
                  <a:lnTo>
                    <a:pt x="16758" y="200"/>
                  </a:lnTo>
                  <a:lnTo>
                    <a:pt x="16358" y="400"/>
                  </a:lnTo>
                  <a:lnTo>
                    <a:pt x="16358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1215" y="2973"/>
              <a:ext cx="31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Alta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>
              <a:off x="3454" y="3349"/>
              <a:ext cx="31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Alta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>
              <a:off x="2737" y="3349"/>
              <a:ext cx="3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Baja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6" name="Rectangle 36"/>
            <p:cNvSpPr>
              <a:spLocks noChangeArrowheads="1"/>
            </p:cNvSpPr>
            <p:nvPr/>
          </p:nvSpPr>
          <p:spPr bwMode="auto">
            <a:xfrm>
              <a:off x="1771" y="3349"/>
              <a:ext cx="6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Muy Baja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7" name="Rectangle 37"/>
            <p:cNvSpPr>
              <a:spLocks noChangeArrowheads="1"/>
            </p:cNvSpPr>
            <p:nvPr/>
          </p:nvSpPr>
          <p:spPr bwMode="auto">
            <a:xfrm>
              <a:off x="4125" y="3349"/>
              <a:ext cx="6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Muy Alta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8" name="Rectangle 38"/>
            <p:cNvSpPr>
              <a:spLocks noChangeArrowheads="1"/>
            </p:cNvSpPr>
            <p:nvPr/>
          </p:nvSpPr>
          <p:spPr bwMode="auto">
            <a:xfrm>
              <a:off x="1742" y="3040"/>
              <a:ext cx="64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Amorfo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9" name="Rectangle 39"/>
            <p:cNvSpPr>
              <a:spLocks noChangeArrowheads="1"/>
            </p:cNvSpPr>
            <p:nvPr/>
          </p:nvSpPr>
          <p:spPr bwMode="auto">
            <a:xfrm>
              <a:off x="2161" y="2780"/>
              <a:ext cx="48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Ikaita</a:t>
              </a:r>
              <a:endParaRPr kumimoji="0" lang="es-V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2513" y="2529"/>
              <a:ext cx="117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Monohidratado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1" name="Rectangle 41"/>
            <p:cNvSpPr>
              <a:spLocks noChangeArrowheads="1"/>
            </p:cNvSpPr>
            <p:nvPr/>
          </p:nvSpPr>
          <p:spPr bwMode="auto">
            <a:xfrm>
              <a:off x="3004" y="2217"/>
              <a:ext cx="64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Vaterita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2" name="Rectangle 42"/>
            <p:cNvSpPr>
              <a:spLocks noChangeArrowheads="1"/>
            </p:cNvSpPr>
            <p:nvPr/>
          </p:nvSpPr>
          <p:spPr bwMode="auto">
            <a:xfrm>
              <a:off x="3425" y="1948"/>
              <a:ext cx="7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Aragonita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>
              <a:off x="3986" y="1687"/>
              <a:ext cx="57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Calcita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1109" y="2298"/>
              <a:ext cx="4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Media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5" name="Rectangle 45"/>
            <p:cNvSpPr>
              <a:spLocks noChangeArrowheads="1"/>
            </p:cNvSpPr>
            <p:nvPr/>
          </p:nvSpPr>
          <p:spPr bwMode="auto">
            <a:xfrm>
              <a:off x="1206" y="1623"/>
              <a:ext cx="3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Baja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>
              <a:off x="4354" y="3304"/>
              <a:ext cx="1" cy="51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>
              <a:off x="3540" y="3302"/>
              <a:ext cx="1" cy="52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>
              <a:off x="2829" y="3302"/>
              <a:ext cx="1" cy="52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>
              <a:off x="1970" y="3302"/>
              <a:ext cx="1" cy="52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 flipH="1">
              <a:off x="1496" y="3044"/>
              <a:ext cx="70" cy="1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31" name="Line 51"/>
            <p:cNvSpPr>
              <a:spLocks noChangeShapeType="1"/>
            </p:cNvSpPr>
            <p:nvPr/>
          </p:nvSpPr>
          <p:spPr bwMode="auto">
            <a:xfrm flipH="1">
              <a:off x="1496" y="2367"/>
              <a:ext cx="70" cy="1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32" name="Line 52"/>
            <p:cNvSpPr>
              <a:spLocks noChangeShapeType="1"/>
            </p:cNvSpPr>
            <p:nvPr/>
          </p:nvSpPr>
          <p:spPr bwMode="auto">
            <a:xfrm flipH="1">
              <a:off x="1496" y="1691"/>
              <a:ext cx="68" cy="1"/>
            </a:xfrm>
            <a:prstGeom prst="line">
              <a:avLst/>
            </a:prstGeom>
            <a:noFill/>
            <a:ln w="11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>
              <a:off x="2159" y="3562"/>
              <a:ext cx="15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Estabilidad Termodinámica</a:t>
              </a:r>
              <a:endParaRPr kumimoji="0" lang="es-V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>
              <a:off x="3856" y="356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V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6" name="Rectangle 56"/>
            <p:cNvSpPr>
              <a:spLocks noChangeArrowheads="1"/>
            </p:cNvSpPr>
            <p:nvPr/>
          </p:nvSpPr>
          <p:spPr bwMode="auto">
            <a:xfrm rot="16200000">
              <a:off x="460" y="2123"/>
              <a:ext cx="95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Solubilidad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7" name="Rectangle 57"/>
            <p:cNvSpPr>
              <a:spLocks noChangeArrowheads="1"/>
            </p:cNvSpPr>
            <p:nvPr/>
          </p:nvSpPr>
          <p:spPr bwMode="auto">
            <a:xfrm>
              <a:off x="586" y="1120"/>
              <a:ext cx="4768" cy="2702"/>
            </a:xfrm>
            <a:prstGeom prst="rect">
              <a:avLst/>
            </a:prstGeom>
            <a:noFill/>
            <a:ln w="11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</p:grpSp>
      <p:cxnSp>
        <p:nvCxnSpPr>
          <p:cNvPr id="26" name="25 Conector recto de flecha"/>
          <p:cNvCxnSpPr/>
          <p:nvPr/>
        </p:nvCxnSpPr>
        <p:spPr>
          <a:xfrm rot="5400000" flipH="1" flipV="1">
            <a:off x="899195" y="3644627"/>
            <a:ext cx="3168352" cy="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-3204864" y="5229200"/>
            <a:ext cx="56886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4.6346E-6 L 0.62205 -4.634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lumMod val="50000"/>
              </a:schemeClr>
            </a:gs>
            <a:gs pos="94000">
              <a:schemeClr val="accent1"/>
            </a:gs>
            <a:gs pos="85000">
              <a:schemeClr val="tx1"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CuadroTexto"/>
          <p:cNvSpPr txBox="1">
            <a:spLocks noChangeArrowheads="1"/>
          </p:cNvSpPr>
          <p:nvPr/>
        </p:nvSpPr>
        <p:spPr bwMode="auto">
          <a:xfrm>
            <a:off x="1000125" y="2450214"/>
            <a:ext cx="7358063" cy="14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VE" sz="3200" b="1" cap="all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  <a:latin typeface="Gill Sans MT" pitchFamily="34" charset="0"/>
                <a:cs typeface="Arial" charset="0"/>
              </a:rPr>
              <a:t>Fundamentos de la investigación</a:t>
            </a:r>
            <a:endParaRPr lang="es-VE" sz="3200" b="1" cap="all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  <a:latin typeface="Gill Sans MT" pitchFamily="34" charset="0"/>
              <a:cs typeface="Arial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123728" y="2204864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2123728" y="4365104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ESTRUCTURAS DEL CARBONATO DE CALCIO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34803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ortar rectángulo de esquina diagonal"/>
          <p:cNvSpPr/>
          <p:nvPr/>
        </p:nvSpPr>
        <p:spPr>
          <a:xfrm>
            <a:off x="1187624" y="1916832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Calcita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55976" y="351320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Reacciona rápidamente con los ácidos diluidos.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55976" y="4213537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Se puede encontrar en rocas sedimentarias (Calizas) y rocas metamórficas (Mármol).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55976" y="5293657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Se forma por cristalización directa o transformación de las demás fases.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355976" y="279312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Es uno de los minerales más abundante.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15616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3600" b="1" dirty="0" smtClean="0">
                <a:solidFill>
                  <a:srgbClr val="0070C0"/>
                </a:solidFill>
              </a:rPr>
              <a:t>CaCO</a:t>
            </a:r>
            <a:r>
              <a:rPr lang="es-VE" sz="3600" b="1" baseline="-25000" dirty="0" smtClean="0">
                <a:solidFill>
                  <a:srgbClr val="0070C0"/>
                </a:solidFill>
              </a:rPr>
              <a:t>3</a:t>
            </a:r>
            <a:endParaRPr lang="es-VE" sz="3600" b="1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SOLUBILIDAD DEL CARBONATO DE CALCIO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1187624" y="1844824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Efecto de la Temperatura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9619" name="Objeto 7"/>
          <p:cNvPicPr>
            <a:picLocks noChangeAspect="1" noChangeArrowheads="1"/>
          </p:cNvPicPr>
          <p:nvPr/>
        </p:nvPicPr>
        <p:blipFill>
          <a:blip r:embed="rId3" cstate="print"/>
          <a:srcRect t="-241" r="-53" b="-363"/>
          <a:stretch>
            <a:fillRect/>
          </a:stretch>
        </p:blipFill>
        <p:spPr bwMode="auto">
          <a:xfrm>
            <a:off x="827585" y="2636912"/>
            <a:ext cx="76328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Flecha derecha"/>
          <p:cNvSpPr/>
          <p:nvPr/>
        </p:nvSpPr>
        <p:spPr>
          <a:xfrm rot="1185162">
            <a:off x="3675712" y="3884172"/>
            <a:ext cx="3182446" cy="36004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3" name="22 Rectángulo"/>
          <p:cNvSpPr/>
          <p:nvPr/>
        </p:nvSpPr>
        <p:spPr>
          <a:xfrm>
            <a:off x="3851920" y="5877272"/>
            <a:ext cx="2479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Referencia: Pérez, 2005</a:t>
            </a:r>
            <a:endParaRPr lang="es-E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SOLUBILIDAD DEL CARBONATO DE CALCIO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1187624" y="1844824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Efecto de la Presión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51920" y="5877272"/>
            <a:ext cx="2479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Referencia: Pérez, 2005</a:t>
            </a:r>
            <a:endParaRPr lang="es-E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7810" name="Objeto 8"/>
          <p:cNvPicPr>
            <a:picLocks noChangeAspect="1" noChangeArrowheads="1"/>
          </p:cNvPicPr>
          <p:nvPr/>
        </p:nvPicPr>
        <p:blipFill>
          <a:blip r:embed="rId3" cstate="print"/>
          <a:srcRect t="-279" r="-17" b="-533"/>
          <a:stretch>
            <a:fillRect/>
          </a:stretch>
        </p:blipFill>
        <p:spPr bwMode="auto">
          <a:xfrm>
            <a:off x="827583" y="2636912"/>
            <a:ext cx="772273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Conector recto de flecha"/>
          <p:cNvCxnSpPr/>
          <p:nvPr/>
        </p:nvCxnSpPr>
        <p:spPr>
          <a:xfrm>
            <a:off x="1979712" y="5229200"/>
            <a:ext cx="5256584" cy="1588"/>
          </a:xfrm>
          <a:prstGeom prst="straightConnector1">
            <a:avLst/>
          </a:prstGeom>
          <a:ln w="635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 flipH="1" flipV="1">
            <a:off x="828378" y="4077072"/>
            <a:ext cx="2303462" cy="794"/>
          </a:xfrm>
          <a:prstGeom prst="straightConnector1">
            <a:avLst/>
          </a:prstGeom>
          <a:ln w="635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61 0 L 2.5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ilindro"/>
          <p:cNvSpPr/>
          <p:nvPr/>
        </p:nvSpPr>
        <p:spPr>
          <a:xfrm>
            <a:off x="971600" y="3356992"/>
            <a:ext cx="3744416" cy="2520280"/>
          </a:xfrm>
          <a:prstGeom prst="can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SOLUBILIDAD DEL CARBONATO DE CALCIO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755576" y="1844824"/>
            <a:ext cx="39604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Efecto de la Agitación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12 Cilindro"/>
          <p:cNvSpPr/>
          <p:nvPr/>
        </p:nvSpPr>
        <p:spPr>
          <a:xfrm>
            <a:off x="971600" y="3789040"/>
            <a:ext cx="3744416" cy="208823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2" name="34 Grupo"/>
          <p:cNvGrpSpPr/>
          <p:nvPr/>
        </p:nvGrpSpPr>
        <p:grpSpPr>
          <a:xfrm>
            <a:off x="1979712" y="2852936"/>
            <a:ext cx="1728138" cy="1960395"/>
            <a:chOff x="2123728" y="2492896"/>
            <a:chExt cx="1728138" cy="1960395"/>
          </a:xfrm>
        </p:grpSpPr>
        <p:sp>
          <p:nvSpPr>
            <p:cNvPr id="17" name="16 Cilindro"/>
            <p:cNvSpPr/>
            <p:nvPr/>
          </p:nvSpPr>
          <p:spPr>
            <a:xfrm>
              <a:off x="2908384" y="2492896"/>
              <a:ext cx="151447" cy="1800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8" name="17 Lágrima"/>
            <p:cNvSpPr/>
            <p:nvPr/>
          </p:nvSpPr>
          <p:spPr>
            <a:xfrm rot="2083267">
              <a:off x="2123728" y="3949235"/>
              <a:ext cx="720080" cy="5040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9" name="18 Lágrima"/>
            <p:cNvSpPr/>
            <p:nvPr/>
          </p:nvSpPr>
          <p:spPr>
            <a:xfrm rot="12842741">
              <a:off x="3131786" y="3947410"/>
              <a:ext cx="720080" cy="5040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21" name="20 Elipse"/>
          <p:cNvSpPr/>
          <p:nvPr/>
        </p:nvSpPr>
        <p:spPr>
          <a:xfrm>
            <a:off x="1187624" y="443711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4" name="23 Elipse"/>
          <p:cNvSpPr/>
          <p:nvPr/>
        </p:nvSpPr>
        <p:spPr>
          <a:xfrm>
            <a:off x="2699792" y="4941168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5" name="24 Elipse"/>
          <p:cNvSpPr/>
          <p:nvPr/>
        </p:nvSpPr>
        <p:spPr>
          <a:xfrm>
            <a:off x="3707904" y="4869160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6" name="25 Elipse"/>
          <p:cNvSpPr/>
          <p:nvPr/>
        </p:nvSpPr>
        <p:spPr>
          <a:xfrm>
            <a:off x="2195736" y="5013176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26 Elipse"/>
          <p:cNvSpPr/>
          <p:nvPr/>
        </p:nvSpPr>
        <p:spPr>
          <a:xfrm>
            <a:off x="3203848" y="4941168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8" name="27 Elipse"/>
          <p:cNvSpPr/>
          <p:nvPr/>
        </p:nvSpPr>
        <p:spPr>
          <a:xfrm>
            <a:off x="3851920" y="4509120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9" name="28 Elipse"/>
          <p:cNvSpPr/>
          <p:nvPr/>
        </p:nvSpPr>
        <p:spPr>
          <a:xfrm>
            <a:off x="1691680" y="443711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0" name="29 Elipse"/>
          <p:cNvSpPr/>
          <p:nvPr/>
        </p:nvSpPr>
        <p:spPr>
          <a:xfrm>
            <a:off x="4355976" y="4509120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1" name="30 Elipse"/>
          <p:cNvSpPr/>
          <p:nvPr/>
        </p:nvSpPr>
        <p:spPr>
          <a:xfrm>
            <a:off x="4139952" y="479715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2" name="31 Elipse"/>
          <p:cNvSpPr/>
          <p:nvPr/>
        </p:nvSpPr>
        <p:spPr>
          <a:xfrm>
            <a:off x="1043608" y="4725144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3" name="32 Elipse"/>
          <p:cNvSpPr/>
          <p:nvPr/>
        </p:nvSpPr>
        <p:spPr>
          <a:xfrm>
            <a:off x="1547664" y="479715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4" name="33 Elipse"/>
          <p:cNvSpPr/>
          <p:nvPr/>
        </p:nvSpPr>
        <p:spPr>
          <a:xfrm>
            <a:off x="1907704" y="479715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6" name="35 Recortar rectángulo de esquina diagonal"/>
          <p:cNvSpPr/>
          <p:nvPr/>
        </p:nvSpPr>
        <p:spPr>
          <a:xfrm>
            <a:off x="4932040" y="1844824"/>
            <a:ext cx="374441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Efecto de la Salinidad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38 Flecha arriba"/>
          <p:cNvSpPr/>
          <p:nvPr/>
        </p:nvSpPr>
        <p:spPr>
          <a:xfrm>
            <a:off x="5220072" y="2780928"/>
            <a:ext cx="1296144" cy="3528392"/>
          </a:xfrm>
          <a:prstGeom prst="up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VE" b="1" dirty="0" smtClean="0">
                <a:solidFill>
                  <a:schemeClr val="bg1"/>
                </a:solidFill>
              </a:rPr>
              <a:t>SALINIDAD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40" name="39 Flecha arriba"/>
          <p:cNvSpPr/>
          <p:nvPr/>
        </p:nvSpPr>
        <p:spPr>
          <a:xfrm>
            <a:off x="7020272" y="2780928"/>
            <a:ext cx="1440160" cy="3528392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VE" sz="1300" b="1" dirty="0" smtClean="0">
                <a:solidFill>
                  <a:schemeClr val="bg1"/>
                </a:solidFill>
              </a:rPr>
              <a:t>PRECIPITACIÓN</a:t>
            </a:r>
            <a:endParaRPr lang="es-VE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04163E-6 C -0.0066 -0.00138 -0.0125 -0.00369 -0.01858 -0.0067 C -0.02431 -0.00601 -0.03021 -0.0067 -0.03594 -0.00485 C -0.04341 -0.00254 -0.04549 0.00371 -0.05191 0.00648 C -0.05955 0.01712 -0.05347 0.02244 -0.04705 0.02961 C -0.0349 0.04325 -0.02188 0.05782 -0.00625 0.06245 C 0.00087 0.06453 0.01475 0.06916 0.01475 0.06916 C 0.10017 0.06638 0.05017 0.07355 0.08767 0.05759 C 0.08941 0.05019 0.08576 0.03955 0.08264 0.03285 C 0.07969 0.02637 0.0776 0.01897 0.07396 0.01319 C 0.06545 -0.00046 0.05069 -0.00392 0.03819 -0.0067 C 0.02778 -0.01133 0.01805 -0.01294 0.00729 -0.01479 C -0.00139 -0.01618 -0.01858 -0.01803 -0.01858 -0.01803 C -0.03299 -0.01757 -0.0474 -0.01734 -0.06181 -0.01641 C -0.07084 -0.01572 -0.07483 -0.00369 -0.08038 0.00324 C -0.08125 0.00648 -0.08368 0.00995 -0.08281 0.01319 C -0.07934 0.02706 -0.07448 0.02961 -0.06545 0.0377 C -0.05695 0.0451 -0.04792 0.05482 -0.0408 0.06407 C -0.03785 0.068 -0.03195 0.068 -0.02847 0.06916 C -0.01459 0.07355 -0.00209 0.07586 0.01232 0.07725 C 0.02986 0.07609 0.03594 0.07887 0.04809 0.06731 C 0.04982 0.05782 0.05087 0.04973 0.05434 0.04117 C 0.06024 0.00903 0.03541 0.00486 0.0184 0.00163 C -0.01007 0.00278 -0.02031 0.00394 -0.04445 0.01157 C -0.05243 0.01666 -0.06111 0.01596 -0.06927 0.02128 C -0.07344 0.0273 -0.07691 0.02961 -0.079 0.0377 C -0.07726 0.05875 -0.08021 0.05065 -0.06788 0.05597 C -0.04792 0.07725 -0.03316 0.07424 -0.00625 0.07563 C 0.02222 0.0791 0.04791 0.08188 0.07656 0.08049 C 0.08767 0.07054 0.08281 0.06314 0.08142 0.04117 C 0.08107 0.03539 0.07916 0.02938 0.07656 0.02475 C 0.07326 0.0192 0.06996 0.01365 0.06666 0.0081 C 0.06059 -0.00207 0.02882 -0.00508 0.021 -0.0067 C 0.0033 -0.00601 -0.01441 -0.00578 -0.03212 -0.00485 C -0.04045 -0.00439 -0.04844 0.00024 -0.05677 0.00163 C -0.06667 0.01111 -0.05625 0.00278 -0.0717 0.0081 C -0.07344 0.00879 -0.07483 0.01088 -0.07656 0.01157 C -0.079 0.0125 -0.0816 0.01273 -0.08403 0.01319 C -0.08802 0.02892 -0.05747 0.04163 -0.04948 0.04603 C -0.04775 0.04695 -0.04618 0.04857 -0.04445 0.04927 C -0.03959 0.05089 -0.03472 0.05181 -0.02969 0.0525 C -0.02309 0.05343 -0.0165 0.05366 -0.0099 0.05435 C -0.00538 0.05482 -0.00087 0.05551 0.00364 0.05597 C 0.0118 0.05667 0.02014 0.05713 0.0283 0.05759 C 0.04444 0.05667 0.06371 0.05875 0.07656 0.04279 C 0.07691 0.04094 0.07916 0.02915 0.07899 0.02799 C 0.07812 0.01758 0.06875 0.0081 0.06284 0.00324 C 0.0585 -0.00022 0.05399 -0.00578 0.0493 -0.00832 C 0.03906 -0.01387 0.02812 -0.01757 0.01719 -0.01965 C -0.00087 -0.02659 -0.01806 -0.02127 -0.03716 -0.01965 C -0.03837 -0.01919 -0.03993 -0.01919 -0.0408 -0.01803 C -0.04167 -0.01688 -0.0415 -0.01479 -0.04202 -0.01318 C -0.04358 -0.00901 -0.04479 -0.00786 -0.04705 -0.00485 C -0.05 0.00718 -0.0441 0.0118 -0.03716 0.01805 C -0.03212 0.02267 -0.02691 0.02868 -0.02101 0.03123 C -0.00781 0.04441 0.00989 0.04557 0.02587 0.04765 C 0.04166 0.05459 0.06007 0.04811 0.07656 0.04603 C 0.08472 0.04071 0.09219 0.03793 0.09878 0.02961 C 0.10191 0.01735 0.09774 0.00718 0.08889 0.00324 C 0.08246 -0.00485 0.07534 -0.00624 0.06666 -0.00832 C 0.04496 -0.01341 0.02465 -0.01387 0.00243 -0.01479 C -0.03507 -0.02011 -0.02066 -0.01711 -0.0408 -0.0215 C -0.05729 -0.02081 -0.0842 -0.03237 -0.0915 -0.0067 C -0.08854 0.01388 -0.07986 0.01226 -0.06788 0.01966 C -0.0625 0.0229 -0.05365 0.03077 -0.04827 0.03285 C -0.04011 0.03608 -0.02344 0.03955 -0.02344 0.03955 C 0.07673 0.03701 0.02465 0.04464 0.06041 0.03285 C 0.0618 0.02568 0.06319 0.0192 0.06284 0.01157 C 0.0618 -0.01017 0.03993 -0.01156 0.0283 -0.01318 C 0.01076 -0.02104 -0.01025 -0.02104 -0.02847 -0.02312 C -0.05295 -0.02243 -0.07709 -0.03746 -0.0915 -0.01318 C -0.09219 -0.00924 -0.0941 -0.00554 -0.09393 -0.00161 C -0.09167 0.0377 -0.06059 0.05112 -0.03594 0.05759 C -0.00139 0.05574 0.02257 0.05944 0.05295 0.04603 C 0.05469 0.04395 0.05625 0.04163 0.05798 0.03955 C 0.05955 0.0377 0.06232 0.03701 0.06284 0.03447 C 0.06371 0.03077 0.06215 0.02683 0.06163 0.0229 C 0.05972 0.00856 0.04948 -0.00231 0.03941 -0.00485 C 0.02378 -0.01965 0.00225 -0.00971 -0.01493 -0.00323 C -0.0217 -0.00069 -0.03455 0.00648 -0.03455 0.00648 C -0.03716 0.00995 -0.03785 0.01573 -0.03455 0.01966 C -0.02466 0.03146 -0.01129 0.03377 0.00121 0.03608 C 0.01909 0.03447 0.01649 0.03886 0.02465 0.02799 " pathEditMode="relative" ptsTypes="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7835E-6 L -0.004 0.09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21554E-7 L 0.00399 0.152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21554E-7 L 0.00399 0.162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9112E-6 L -0.00399 0.110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9112E-6 L 0.00399 0.120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67808E-7 L -0.00399 0.089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3728E-6 L -0.0118 0.09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3728E-6 L -0.0118 0.09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059E-6 L -0.01181 0.110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80574E-7 L 0.004 0.162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9112E-6 L -0.00399 0.099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80574E-7 L 0.00382 0.14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9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SOLUBILIDAD DEL CARBONATO DE CALCIO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755576" y="1700808"/>
            <a:ext cx="39604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Efecto de la Concentración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35 Recortar rectángulo de esquina diagonal"/>
          <p:cNvSpPr/>
          <p:nvPr/>
        </p:nvSpPr>
        <p:spPr>
          <a:xfrm>
            <a:off x="4932040" y="1844824"/>
            <a:ext cx="374441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Efecto del pH</a:t>
            </a:r>
            <a:endParaRPr lang="es-VE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34 Cilindro"/>
          <p:cNvSpPr/>
          <p:nvPr/>
        </p:nvSpPr>
        <p:spPr>
          <a:xfrm>
            <a:off x="971600" y="2780928"/>
            <a:ext cx="3744416" cy="2520280"/>
          </a:xfrm>
          <a:prstGeom prst="can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7" name="36 Cilindro"/>
          <p:cNvSpPr/>
          <p:nvPr/>
        </p:nvSpPr>
        <p:spPr>
          <a:xfrm>
            <a:off x="971600" y="3212976"/>
            <a:ext cx="3744416" cy="208823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4" name="43 Elipse"/>
          <p:cNvSpPr/>
          <p:nvPr/>
        </p:nvSpPr>
        <p:spPr>
          <a:xfrm>
            <a:off x="1187624" y="3861048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5" name="44 Elipse"/>
          <p:cNvSpPr/>
          <p:nvPr/>
        </p:nvSpPr>
        <p:spPr>
          <a:xfrm>
            <a:off x="2699792" y="4365104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6" name="45 Elipse"/>
          <p:cNvSpPr/>
          <p:nvPr/>
        </p:nvSpPr>
        <p:spPr>
          <a:xfrm>
            <a:off x="3707904" y="4293096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7" name="46 Elipse"/>
          <p:cNvSpPr/>
          <p:nvPr/>
        </p:nvSpPr>
        <p:spPr>
          <a:xfrm>
            <a:off x="2195736" y="443711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8" name="47 Elipse"/>
          <p:cNvSpPr/>
          <p:nvPr/>
        </p:nvSpPr>
        <p:spPr>
          <a:xfrm>
            <a:off x="3203848" y="4365104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9" name="48 Elipse"/>
          <p:cNvSpPr/>
          <p:nvPr/>
        </p:nvSpPr>
        <p:spPr>
          <a:xfrm>
            <a:off x="3851920" y="3933056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0" name="49 Elipse"/>
          <p:cNvSpPr/>
          <p:nvPr/>
        </p:nvSpPr>
        <p:spPr>
          <a:xfrm>
            <a:off x="1691680" y="3861048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1" name="50 Elipse"/>
          <p:cNvSpPr/>
          <p:nvPr/>
        </p:nvSpPr>
        <p:spPr>
          <a:xfrm>
            <a:off x="4355976" y="3933056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2" name="51 Elipse"/>
          <p:cNvSpPr/>
          <p:nvPr/>
        </p:nvSpPr>
        <p:spPr>
          <a:xfrm>
            <a:off x="4139952" y="4221088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3" name="52 Elipse"/>
          <p:cNvSpPr/>
          <p:nvPr/>
        </p:nvSpPr>
        <p:spPr>
          <a:xfrm>
            <a:off x="1043608" y="4149080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4" name="53 Elipse"/>
          <p:cNvSpPr/>
          <p:nvPr/>
        </p:nvSpPr>
        <p:spPr>
          <a:xfrm>
            <a:off x="1547664" y="4221088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5" name="54 Elipse"/>
          <p:cNvSpPr/>
          <p:nvPr/>
        </p:nvSpPr>
        <p:spPr>
          <a:xfrm>
            <a:off x="1907704" y="4221088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6" name="55 Elipse"/>
          <p:cNvSpPr/>
          <p:nvPr/>
        </p:nvSpPr>
        <p:spPr>
          <a:xfrm>
            <a:off x="2123728" y="3861048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7" name="56 Elipse"/>
          <p:cNvSpPr/>
          <p:nvPr/>
        </p:nvSpPr>
        <p:spPr>
          <a:xfrm>
            <a:off x="2339752" y="3933056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8" name="57 Elipse"/>
          <p:cNvSpPr/>
          <p:nvPr/>
        </p:nvSpPr>
        <p:spPr>
          <a:xfrm>
            <a:off x="2627784" y="407707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9" name="58 Elipse"/>
          <p:cNvSpPr/>
          <p:nvPr/>
        </p:nvSpPr>
        <p:spPr>
          <a:xfrm>
            <a:off x="2915816" y="3933056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0" name="59 Elipse"/>
          <p:cNvSpPr/>
          <p:nvPr/>
        </p:nvSpPr>
        <p:spPr>
          <a:xfrm>
            <a:off x="3203848" y="3861048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1" name="60 Elipse"/>
          <p:cNvSpPr/>
          <p:nvPr/>
        </p:nvSpPr>
        <p:spPr>
          <a:xfrm>
            <a:off x="3419872" y="4005064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2" name="61 Elipse"/>
          <p:cNvSpPr/>
          <p:nvPr/>
        </p:nvSpPr>
        <p:spPr>
          <a:xfrm>
            <a:off x="4067944" y="3789040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3" name="62 Flecha arriba"/>
          <p:cNvSpPr/>
          <p:nvPr/>
        </p:nvSpPr>
        <p:spPr>
          <a:xfrm>
            <a:off x="6012160" y="2924944"/>
            <a:ext cx="576064" cy="1584176"/>
          </a:xfrm>
          <a:prstGeom prst="up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4" name="63 CuadroTexto"/>
          <p:cNvSpPr txBox="1"/>
          <p:nvPr/>
        </p:nvSpPr>
        <p:spPr>
          <a:xfrm>
            <a:off x="6732240" y="32849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4800" b="1" dirty="0" smtClean="0">
                <a:solidFill>
                  <a:srgbClr val="0070C0"/>
                </a:solidFill>
              </a:rPr>
              <a:t>H</a:t>
            </a:r>
            <a:r>
              <a:rPr lang="es-VE" sz="4800" b="1" baseline="30000" dirty="0" smtClean="0">
                <a:solidFill>
                  <a:srgbClr val="0070C0"/>
                </a:solidFill>
              </a:rPr>
              <a:t>+</a:t>
            </a:r>
            <a:endParaRPr lang="es-VE" sz="4800" b="1" baseline="30000" dirty="0">
              <a:solidFill>
                <a:srgbClr val="0070C0"/>
              </a:solidFill>
            </a:endParaRPr>
          </a:p>
        </p:txBody>
      </p:sp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cxnSp>
        <p:nvCxnSpPr>
          <p:cNvPr id="66" name="65 Conector recto de flecha"/>
          <p:cNvCxnSpPr/>
          <p:nvPr/>
        </p:nvCxnSpPr>
        <p:spPr>
          <a:xfrm>
            <a:off x="2123728" y="5949280"/>
            <a:ext cx="324036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Flecha arriba"/>
          <p:cNvSpPr/>
          <p:nvPr/>
        </p:nvSpPr>
        <p:spPr>
          <a:xfrm rot="10800000">
            <a:off x="6012161" y="3077344"/>
            <a:ext cx="576064" cy="1584176"/>
          </a:xfrm>
          <a:prstGeom prst="up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69" name="68 Conector recto de flecha"/>
          <p:cNvCxnSpPr/>
          <p:nvPr/>
        </p:nvCxnSpPr>
        <p:spPr>
          <a:xfrm rot="10800000">
            <a:off x="5292080" y="5229200"/>
            <a:ext cx="3240360" cy="1588"/>
          </a:xfrm>
          <a:prstGeom prst="straightConnector1">
            <a:avLst/>
          </a:prstGeom>
          <a:ln w="6350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Elipse"/>
          <p:cNvSpPr/>
          <p:nvPr/>
        </p:nvSpPr>
        <p:spPr>
          <a:xfrm>
            <a:off x="1187054" y="5430404"/>
            <a:ext cx="360040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2" name="71 CuadroTexto"/>
          <p:cNvSpPr txBox="1"/>
          <p:nvPr/>
        </p:nvSpPr>
        <p:spPr>
          <a:xfrm>
            <a:off x="1259062" y="52863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3600" b="1" dirty="0" smtClean="0">
                <a:solidFill>
                  <a:srgbClr val="0070C0"/>
                </a:solidFill>
              </a:rPr>
              <a:t>Ca</a:t>
            </a:r>
            <a:r>
              <a:rPr lang="es-VE" sz="3600" b="1" baseline="30000" dirty="0" smtClean="0">
                <a:solidFill>
                  <a:srgbClr val="0070C0"/>
                </a:solidFill>
              </a:rPr>
              <a:t>+2</a:t>
            </a:r>
            <a:endParaRPr lang="es-VE" sz="3600" b="1" baseline="30000" dirty="0">
              <a:solidFill>
                <a:srgbClr val="0070C0"/>
              </a:solidFill>
            </a:endParaRPr>
          </a:p>
        </p:txBody>
      </p:sp>
      <p:sp>
        <p:nvSpPr>
          <p:cNvPr id="73" name="72 Elipse"/>
          <p:cNvSpPr/>
          <p:nvPr/>
        </p:nvSpPr>
        <p:spPr>
          <a:xfrm>
            <a:off x="2771230" y="5358396"/>
            <a:ext cx="360040" cy="4236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4" name="73 CuadroTexto"/>
          <p:cNvSpPr txBox="1"/>
          <p:nvPr/>
        </p:nvSpPr>
        <p:spPr>
          <a:xfrm>
            <a:off x="2987254" y="52863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3600" b="1" dirty="0" smtClean="0">
                <a:solidFill>
                  <a:srgbClr val="0070C0"/>
                </a:solidFill>
              </a:rPr>
              <a:t>HCO</a:t>
            </a:r>
            <a:r>
              <a:rPr lang="es-VE" sz="3600" b="1" baseline="-25000" dirty="0" smtClean="0">
                <a:solidFill>
                  <a:srgbClr val="0070C0"/>
                </a:solidFill>
              </a:rPr>
              <a:t>3</a:t>
            </a:r>
            <a:r>
              <a:rPr lang="es-VE" sz="3600" b="1" baseline="30000" dirty="0" smtClean="0">
                <a:solidFill>
                  <a:srgbClr val="0070C0"/>
                </a:solidFill>
              </a:rPr>
              <a:t>-</a:t>
            </a:r>
            <a:endParaRPr lang="es-VE" sz="3600" b="1" baseline="30000" dirty="0">
              <a:solidFill>
                <a:srgbClr val="0070C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18398" y="584462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3200" b="1" dirty="0" smtClean="0">
                <a:solidFill>
                  <a:srgbClr val="0070C0"/>
                </a:solidFill>
              </a:rPr>
              <a:t>K</a:t>
            </a:r>
            <a:r>
              <a:rPr lang="es-VE" sz="3200" b="1" baseline="-25000" dirty="0" smtClean="0">
                <a:solidFill>
                  <a:srgbClr val="0070C0"/>
                </a:solidFill>
              </a:rPr>
              <a:t>PS</a:t>
            </a:r>
            <a:r>
              <a:rPr lang="es-VE" sz="3200" b="1" dirty="0" smtClean="0">
                <a:solidFill>
                  <a:srgbClr val="0070C0"/>
                </a:solidFill>
              </a:rPr>
              <a:t>= 10</a:t>
            </a:r>
            <a:r>
              <a:rPr lang="es-VE" sz="3200" b="1" baseline="30000" dirty="0" smtClean="0">
                <a:solidFill>
                  <a:srgbClr val="0070C0"/>
                </a:solidFill>
              </a:rPr>
              <a:t>-8</a:t>
            </a:r>
            <a:r>
              <a:rPr lang="es-VE" sz="3200" b="1" dirty="0" smtClean="0">
                <a:solidFill>
                  <a:srgbClr val="0070C0"/>
                </a:solidFill>
              </a:rPr>
              <a:t> mol/L a 20°C</a:t>
            </a:r>
            <a:endParaRPr lang="es-VE" sz="3200" b="1" baseline="30000" dirty="0">
              <a:solidFill>
                <a:srgbClr val="0070C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932040" y="5373216"/>
          <a:ext cx="3888432" cy="462501"/>
        </p:xfrm>
        <a:graphic>
          <a:graphicData uri="http://schemas.openxmlformats.org/presentationml/2006/ole">
            <p:oleObj spid="_x0000_s10244" name="Ecuación" r:id="rId4" imgW="21590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01181 0.131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6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00382 0.1627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1181 0.0893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4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00399 0.1520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00382 0.0997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1181 0.141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7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04 0.0891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1979 0.1523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7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118 0.152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0118 0.0997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5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0382 0.1418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532 L 0.00399 0.1520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00382 0.0787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1181 0.162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-0.004 0.1208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0399 0.1627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-0.01181 0.110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5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0399 0.1523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00382 0.0997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3131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 L -2.77778E-6 0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5834 -2.59259E-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  <p:bldP spid="37" grpId="0" animBg="1" autoUpdateAnimBg="0"/>
      <p:bldP spid="44" grpId="0" animBg="1" autoUpdateAnimBg="0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 autoUpdateAnimBg="0"/>
      <p:bldP spid="50" grpId="1" animBg="1"/>
      <p:bldP spid="51" grpId="0" animBg="1"/>
      <p:bldP spid="52" grpId="0" animBg="1"/>
      <p:bldP spid="53" grpId="0" animBg="1" autoUpdateAnimBg="0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 autoUpdateAnimBg="0"/>
      <p:bldP spid="63" grpId="1" animBg="1"/>
      <p:bldP spid="64" grpId="0" autoUpdateAnimBg="0"/>
      <p:bldP spid="67" grpId="0" animBg="1" autoUpdateAnimBg="0"/>
      <p:bldP spid="4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SOLUBILIDAD DEL CARBONATO DE CALCIO</a:t>
            </a:r>
            <a:endParaRPr lang="es-VE" sz="2800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1187624" y="1844824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schemeClr val="bg1"/>
                </a:solidFill>
              </a:rPr>
              <a:t>Efecto de la Concentración de CO</a:t>
            </a:r>
            <a:r>
              <a:rPr lang="es-VE" sz="2800" baseline="-25000" dirty="0" smtClean="0">
                <a:solidFill>
                  <a:schemeClr val="bg1"/>
                </a:solidFill>
              </a:rPr>
              <a:t>2</a:t>
            </a:r>
            <a:endParaRPr lang="es-VE" sz="2800" b="1" cap="all" baseline="-25000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15 Flecha arriba"/>
          <p:cNvSpPr/>
          <p:nvPr/>
        </p:nvSpPr>
        <p:spPr>
          <a:xfrm>
            <a:off x="1259632" y="2780928"/>
            <a:ext cx="936104" cy="1296144"/>
          </a:xfrm>
          <a:prstGeom prst="up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16 CuadroTexto"/>
          <p:cNvSpPr txBox="1"/>
          <p:nvPr/>
        </p:nvSpPr>
        <p:spPr>
          <a:xfrm>
            <a:off x="2195736" y="321297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4800" b="1" dirty="0" smtClean="0">
                <a:solidFill>
                  <a:srgbClr val="0070C0"/>
                </a:solidFill>
              </a:rPr>
              <a:t>CO</a:t>
            </a:r>
            <a:r>
              <a:rPr lang="es-VE" sz="4800" b="1" baseline="-25000" dirty="0" smtClean="0">
                <a:solidFill>
                  <a:srgbClr val="0070C0"/>
                </a:solidFill>
              </a:rPr>
              <a:t>2</a:t>
            </a:r>
            <a:endParaRPr lang="es-VE" sz="4800" b="1" baseline="-25000" dirty="0">
              <a:solidFill>
                <a:srgbClr val="0070C0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 rot="10800000">
            <a:off x="5220072" y="2852936"/>
            <a:ext cx="1008112" cy="129614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18 CuadroTexto"/>
          <p:cNvSpPr txBox="1"/>
          <p:nvPr/>
        </p:nvSpPr>
        <p:spPr>
          <a:xfrm>
            <a:off x="6300192" y="321297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4800" b="1" dirty="0" smtClean="0">
                <a:solidFill>
                  <a:srgbClr val="0070C0"/>
                </a:solidFill>
              </a:rPr>
              <a:t>CaCO</a:t>
            </a:r>
            <a:r>
              <a:rPr lang="es-VE" sz="4800" b="1" baseline="-25000" dirty="0" smtClean="0">
                <a:solidFill>
                  <a:srgbClr val="0070C0"/>
                </a:solidFill>
              </a:rPr>
              <a:t>3</a:t>
            </a:r>
            <a:endParaRPr lang="es-VE" sz="4800" b="1" baseline="-25000" dirty="0">
              <a:solidFill>
                <a:srgbClr val="0070C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rot="10800000">
            <a:off x="5364088" y="6307731"/>
            <a:ext cx="3816424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1835696" y="5517232"/>
          <a:ext cx="6059340" cy="576064"/>
        </p:xfrm>
        <a:graphic>
          <a:graphicData uri="http://schemas.openxmlformats.org/presentationml/2006/ole">
            <p:oleObj spid="_x0000_s247811" name="Ecuación" r:id="rId4" imgW="2705100" imgH="254000" progId="Equation.3">
              <p:embed/>
            </p:oleObj>
          </a:graphicData>
        </a:graphic>
      </p:graphicFrame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2986088" y="4224338"/>
          <a:ext cx="3530600" cy="1220787"/>
        </p:xfrm>
        <a:graphic>
          <a:graphicData uri="http://schemas.openxmlformats.org/presentationml/2006/ole">
            <p:oleObj spid="_x0000_s247813" name="Ecuación" r:id="rId5" imgW="1917360" imgH="736560" progId="Equation.3">
              <p:embed/>
            </p:oleObj>
          </a:graphicData>
        </a:graphic>
      </p:graphicFrame>
      <p:sp>
        <p:nvSpPr>
          <p:cNvPr id="20" name="19 Flecha abajo"/>
          <p:cNvSpPr/>
          <p:nvPr/>
        </p:nvSpPr>
        <p:spPr>
          <a:xfrm>
            <a:off x="5220072" y="2852936"/>
            <a:ext cx="1008112" cy="129614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INCRUSTACIONES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" name="21 Recortar rectángulo de esquina diagonal"/>
          <p:cNvSpPr/>
          <p:nvPr/>
        </p:nvSpPr>
        <p:spPr>
          <a:xfrm>
            <a:off x="899592" y="1556792"/>
            <a:ext cx="7560840" cy="136815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Las incrustaciones son depósitos de minerales inorgánicos insolubles, formadas cuando se mezclan aguas de diferentes fuentes que tienen contenidos iónicos, logrando bloquear los tubulares y detener en muchos casos la producción.</a:t>
            </a:r>
            <a:endParaRPr lang="es-ES" b="1" dirty="0">
              <a:solidFill>
                <a:prstClr val="black"/>
              </a:solidFill>
            </a:endParaRPr>
          </a:p>
        </p:txBody>
      </p:sp>
      <p:grpSp>
        <p:nvGrpSpPr>
          <p:cNvPr id="2" name="51 Grupo"/>
          <p:cNvGrpSpPr/>
          <p:nvPr/>
        </p:nvGrpSpPr>
        <p:grpSpPr>
          <a:xfrm>
            <a:off x="684161" y="4003948"/>
            <a:ext cx="3793232" cy="1728192"/>
            <a:chOff x="684161" y="4003948"/>
            <a:chExt cx="3793232" cy="1728192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 rot="16200000">
              <a:off x="1716681" y="2971428"/>
              <a:ext cx="1728192" cy="3793232"/>
            </a:xfrm>
            <a:prstGeom prst="can">
              <a:avLst>
                <a:gd name="adj" fmla="val 36639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00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831345" y="4866927"/>
              <a:ext cx="334592" cy="281334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HCO</a:t>
              </a:r>
              <a:r>
                <a:rPr kumimoji="1" lang="es-ES" sz="11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588113" y="4105540"/>
              <a:ext cx="336965" cy="274635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HCO</a:t>
              </a:r>
              <a:r>
                <a:rPr kumimoji="1" lang="es-ES" sz="11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2674511" y="4817805"/>
              <a:ext cx="334592" cy="274635"/>
            </a:xfrm>
            <a:prstGeom prst="ellipse">
              <a:avLst/>
            </a:prstGeom>
            <a:gradFill rotWithShape="1">
              <a:gsLst>
                <a:gs pos="0">
                  <a:srgbClr val="FFFF03"/>
                </a:gs>
                <a:gs pos="50000">
                  <a:srgbClr val="FFFFFF"/>
                </a:gs>
                <a:gs pos="100000">
                  <a:srgbClr val="FFFF03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HCO</a:t>
              </a:r>
              <a:r>
                <a:rPr kumimoji="1" lang="es-ES" sz="11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669765" y="4123403"/>
              <a:ext cx="334592" cy="274635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HCO</a:t>
              </a:r>
              <a:r>
                <a:rPr kumimoji="1" lang="es-ES" sz="11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2377886" y="5369309"/>
              <a:ext cx="336965" cy="27910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HCO</a:t>
              </a:r>
              <a:r>
                <a:rPr kumimoji="1" lang="es-ES" sz="11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1308852" y="5418430"/>
              <a:ext cx="263402" cy="27240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auto">
            <a:xfrm>
              <a:off x="2045667" y="4087678"/>
              <a:ext cx="334592" cy="27240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HCO</a:t>
              </a:r>
              <a:r>
                <a:rPr kumimoji="1" lang="es-ES" sz="11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  <a:r>
                <a:rPr kumimoji="1" lang="es-ES" sz="1100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</a:t>
              </a:r>
              <a:endParaRPr kumimoji="1" lang="es-ES" sz="1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1597171" y="4866927"/>
              <a:ext cx="372560" cy="28803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HCO</a:t>
              </a:r>
              <a:r>
                <a:rPr kumimoji="1" lang="es-ES" sz="11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1572255" y="4083212"/>
              <a:ext cx="341711" cy="212117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50000">
                  <a:srgbClr val="FFFFFF"/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Mg</a:t>
              </a:r>
              <a:r>
                <a:rPr kumimoji="1" lang="es-ES" sz="1100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3850329" y="5262134"/>
              <a:ext cx="230180" cy="32152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Ba</a:t>
              </a:r>
              <a:r>
                <a:rPr kumimoji="1" lang="es-ES" sz="1100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1743110" y="5369309"/>
              <a:ext cx="341711" cy="212117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50000">
                  <a:srgbClr val="FFFFFF"/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Mg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1800062" y="4511911"/>
              <a:ext cx="290692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2255677" y="4511911"/>
              <a:ext cx="290692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198725" y="4940610"/>
              <a:ext cx="290692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2939099" y="5262134"/>
              <a:ext cx="290692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3273692" y="4940610"/>
              <a:ext cx="291878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3" name="Oval 25"/>
            <p:cNvSpPr>
              <a:spLocks noChangeArrowheads="1"/>
            </p:cNvSpPr>
            <p:nvPr/>
          </p:nvSpPr>
          <p:spPr bwMode="auto">
            <a:xfrm>
              <a:off x="3445734" y="5369309"/>
              <a:ext cx="290692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4" name="Oval 26"/>
            <p:cNvSpPr>
              <a:spLocks noChangeArrowheads="1"/>
            </p:cNvSpPr>
            <p:nvPr/>
          </p:nvSpPr>
          <p:spPr bwMode="auto">
            <a:xfrm>
              <a:off x="3566757" y="4601223"/>
              <a:ext cx="290692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4130343" y="5154959"/>
              <a:ext cx="291878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6" name="Oval 28"/>
            <p:cNvSpPr>
              <a:spLocks noChangeArrowheads="1"/>
            </p:cNvSpPr>
            <p:nvPr/>
          </p:nvSpPr>
          <p:spPr bwMode="auto">
            <a:xfrm>
              <a:off x="4021185" y="4404736"/>
              <a:ext cx="290692" cy="232212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50000">
                  <a:srgbClr val="FFFFFF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3053003" y="4621319"/>
              <a:ext cx="341711" cy="212117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50000">
                  <a:srgbClr val="FFFFFF"/>
                </a:gs>
                <a:gs pos="100000">
                  <a:srgbClr val="0099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Mg</a:t>
              </a:r>
              <a:r>
                <a:rPr kumimoji="1" lang="es-ES" sz="11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3131841" y="4083212"/>
              <a:ext cx="318640" cy="32152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s-E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Ba</a:t>
              </a:r>
              <a:r>
                <a:rPr kumimoji="1" lang="es-ES" sz="1100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2+</a:t>
              </a:r>
              <a:endParaRPr kumimoji="1" lang="es-ES" sz="1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" name="Picture 32" descr="06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65104"/>
            <a:ext cx="1692013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76482" name="Object 4"/>
          <p:cNvGraphicFramePr>
            <a:graphicFrameLocks noChangeAspect="1"/>
          </p:cNvGraphicFramePr>
          <p:nvPr/>
        </p:nvGraphicFramePr>
        <p:xfrm>
          <a:off x="7092280" y="4077072"/>
          <a:ext cx="1728192" cy="1556173"/>
        </p:xfrm>
        <a:graphic>
          <a:graphicData uri="http://schemas.openxmlformats.org/presentationml/2006/ole">
            <p:oleObj spid="_x0000_s352258" name="Imagen de mapa de bits" r:id="rId5" imgW="3933333" imgH="3734321" progId="PBrush">
              <p:embed/>
            </p:oleObj>
          </a:graphicData>
        </a:graphic>
      </p:graphicFrame>
      <p:sp>
        <p:nvSpPr>
          <p:cNvPr id="50" name="49 Flecha curvada hacia abajo"/>
          <p:cNvSpPr/>
          <p:nvPr/>
        </p:nvSpPr>
        <p:spPr>
          <a:xfrm>
            <a:off x="4427984" y="3501008"/>
            <a:ext cx="1224136" cy="720080"/>
          </a:xfrm>
          <a:prstGeom prst="curved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1" name="50 Flecha curvada hacia abajo"/>
          <p:cNvSpPr/>
          <p:nvPr/>
        </p:nvSpPr>
        <p:spPr>
          <a:xfrm>
            <a:off x="6228184" y="3501008"/>
            <a:ext cx="1368152" cy="720080"/>
          </a:xfrm>
          <a:prstGeom prst="curved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548680"/>
            <a:ext cx="7560840" cy="108012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PROCESO DE FORMACIÓN  DE  LAS INCRUSTACIONES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22723"/>
            <a:ext cx="3456384" cy="29304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41"/>
          <p:cNvGraphicFramePr>
            <a:graphicFrameLocks noChangeAspect="1"/>
          </p:cNvGraphicFramePr>
          <p:nvPr/>
        </p:nvGraphicFramePr>
        <p:xfrm>
          <a:off x="1619672" y="4493518"/>
          <a:ext cx="2952328" cy="2175842"/>
        </p:xfrm>
        <a:graphic>
          <a:graphicData uri="http://schemas.openxmlformats.org/presentationml/2006/ole">
            <p:oleObj spid="_x0000_s353282" name="Imagen de mapa de bits" r:id="rId5" imgW="2933333" imgH="2161905" progId="PBrush">
              <p:embed/>
            </p:oleObj>
          </a:graphicData>
        </a:graphic>
      </p:graphicFrame>
      <p:graphicFrame>
        <p:nvGraphicFramePr>
          <p:cNvPr id="13" name="Object 61"/>
          <p:cNvGraphicFramePr>
            <a:graphicFrameLocks noChangeAspect="1"/>
          </p:cNvGraphicFramePr>
          <p:nvPr/>
        </p:nvGraphicFramePr>
        <p:xfrm>
          <a:off x="5237807" y="4437112"/>
          <a:ext cx="2574553" cy="2232172"/>
        </p:xfrm>
        <a:graphic>
          <a:graphicData uri="http://schemas.openxmlformats.org/presentationml/2006/ole">
            <p:oleObj spid="_x0000_s353283" name="Imagen de mapa de bits" r:id="rId6" imgW="2933333" imgH="2676899" progId="PBrush">
              <p:embed/>
            </p:oleObj>
          </a:graphicData>
        </a:graphic>
      </p:graphicFrame>
      <p:sp>
        <p:nvSpPr>
          <p:cNvPr id="42" name="41 Rectángulo"/>
          <p:cNvSpPr/>
          <p:nvPr/>
        </p:nvSpPr>
        <p:spPr>
          <a:xfrm>
            <a:off x="395536" y="3573016"/>
            <a:ext cx="2808312" cy="1200329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 prstMaterial="metal">
            <a:bevelT prst="relaxedInset"/>
            <a:bevelB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Nucleación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Homogénea</a:t>
            </a:r>
            <a:endParaRPr lang="es-ES" sz="3600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6300192" y="3789040"/>
            <a:ext cx="2952328" cy="1200329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sp3d prstMaterial="metal">
            <a:bevelT prst="relaxedInset"/>
            <a:bevelB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Nucleación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Heterogénea</a:t>
            </a:r>
            <a:endParaRPr lang="es-ES" sz="3600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6372200" y="198884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000" b="1" dirty="0">
                <a:solidFill>
                  <a:prstClr val="black"/>
                </a:solidFill>
              </a:rPr>
              <a:t>NALCO. </a:t>
            </a:r>
            <a:r>
              <a:rPr lang="es-ES_tradnl" sz="1000" b="1" i="1" dirty="0" err="1">
                <a:solidFill>
                  <a:prstClr val="black"/>
                </a:solidFill>
              </a:rPr>
              <a:t>Trends</a:t>
            </a:r>
            <a:r>
              <a:rPr lang="es-ES_tradnl" sz="1000" b="1" i="1" dirty="0">
                <a:solidFill>
                  <a:prstClr val="black"/>
                </a:solidFill>
              </a:rPr>
              <a:t> and </a:t>
            </a:r>
            <a:r>
              <a:rPr lang="es-ES_tradnl" sz="1000" b="1" i="1" dirty="0" err="1">
                <a:solidFill>
                  <a:prstClr val="black"/>
                </a:solidFill>
              </a:rPr>
              <a:t>Advances</a:t>
            </a:r>
            <a:r>
              <a:rPr lang="es-ES_tradnl" sz="1000" b="1" i="1" dirty="0">
                <a:solidFill>
                  <a:prstClr val="black"/>
                </a:solidFill>
              </a:rPr>
              <a:t> in </a:t>
            </a:r>
            <a:r>
              <a:rPr lang="es-ES_tradnl" sz="1000" b="1" i="1" dirty="0" err="1">
                <a:solidFill>
                  <a:prstClr val="black"/>
                </a:solidFill>
              </a:rPr>
              <a:t>Scale</a:t>
            </a:r>
            <a:r>
              <a:rPr lang="es-ES_tradnl" sz="1000" b="1" i="1" dirty="0">
                <a:solidFill>
                  <a:prstClr val="black"/>
                </a:solidFill>
              </a:rPr>
              <a:t> Control.</a:t>
            </a:r>
            <a:r>
              <a:rPr lang="es-ES_tradnl" sz="1000" b="1" dirty="0">
                <a:solidFill>
                  <a:prstClr val="black"/>
                </a:solidFill>
              </a:rPr>
              <a:t> </a:t>
            </a:r>
            <a:r>
              <a:rPr lang="es-ES_tradnl" sz="1000" b="1" dirty="0" err="1">
                <a:solidFill>
                  <a:prstClr val="black"/>
                </a:solidFill>
              </a:rPr>
              <a:t>Bulletin</a:t>
            </a:r>
            <a:r>
              <a:rPr lang="es-ES_tradnl" sz="1000" b="1" dirty="0">
                <a:solidFill>
                  <a:prstClr val="black"/>
                </a:solidFill>
              </a:rPr>
              <a:t> B-346</a:t>
            </a:r>
            <a:endParaRPr lang="es-ES_tradnl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Elipse"/>
          <p:cNvSpPr/>
          <p:nvPr/>
        </p:nvSpPr>
        <p:spPr>
          <a:xfrm>
            <a:off x="1475656" y="5661248"/>
            <a:ext cx="2592288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72008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CONTROL DE LAS INCRUSTACIONES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39" name="38 Flecha derecha"/>
          <p:cNvSpPr/>
          <p:nvPr/>
        </p:nvSpPr>
        <p:spPr>
          <a:xfrm>
            <a:off x="5508104" y="2276872"/>
            <a:ext cx="720080" cy="36004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6372200" y="1772816"/>
            <a:ext cx="2376264" cy="1584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dirty="0" smtClean="0">
                <a:solidFill>
                  <a:prstClr val="black"/>
                </a:solidFill>
              </a:rPr>
              <a:t>Selección del mejor método de remoción</a:t>
            </a:r>
            <a:endParaRPr lang="es-VE" sz="2400" b="1" dirty="0">
              <a:solidFill>
                <a:prstClr val="black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827584" y="425302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Problemas Operacionales.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827584" y="494116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Problemas Producción.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827584" y="55892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Problemas de Rentabilidad.</a:t>
            </a: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 r="11110"/>
          <a:stretch>
            <a:fillRect/>
          </a:stretch>
        </p:blipFill>
        <p:spPr bwMode="auto">
          <a:xfrm>
            <a:off x="5364088" y="3861048"/>
            <a:ext cx="29170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Rectángulo"/>
          <p:cNvSpPr/>
          <p:nvPr/>
        </p:nvSpPr>
        <p:spPr>
          <a:xfrm>
            <a:off x="827584" y="3725416"/>
            <a:ext cx="4104456" cy="495672"/>
          </a:xfrm>
          <a:prstGeom prst="rect">
            <a:avLst/>
          </a:prstGeom>
          <a:solidFill>
            <a:srgbClr val="0066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prstClr val="white"/>
                </a:solidFill>
              </a:rPr>
              <a:t>Métodos Mecánicos</a:t>
            </a:r>
            <a:endParaRPr lang="es-VE" sz="2800" b="1" dirty="0">
              <a:solidFill>
                <a:prstClr val="white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043608" y="415430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Hidrojet</a:t>
            </a:r>
          </a:p>
          <a:p>
            <a:pPr marL="271463" indent="-271463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Molinillo.</a:t>
            </a:r>
          </a:p>
          <a:p>
            <a:pPr marL="271463" indent="-271463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Collar de Perlas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827584" y="3717032"/>
            <a:ext cx="4104456" cy="504056"/>
          </a:xfrm>
          <a:prstGeom prst="rect">
            <a:avLst/>
          </a:prstGeom>
          <a:solidFill>
            <a:srgbClr val="0066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prstClr val="white"/>
                </a:solidFill>
              </a:rPr>
              <a:t>Métodos Químicos</a:t>
            </a:r>
            <a:endParaRPr lang="es-VE" sz="2800" b="1" dirty="0">
              <a:solidFill>
                <a:prstClr val="white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971600" y="4370328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Ácido Clorhídrico (</a:t>
            </a:r>
            <a:r>
              <a:rPr lang="es-VE" sz="2000" b="1" dirty="0" err="1" smtClean="0">
                <a:solidFill>
                  <a:prstClr val="black"/>
                </a:solidFill>
              </a:rPr>
              <a:t>HCl</a:t>
            </a:r>
            <a:r>
              <a:rPr lang="es-VE" sz="2000" b="1" dirty="0" smtClean="0">
                <a:solidFill>
                  <a:prstClr val="black"/>
                </a:solidFill>
              </a:rPr>
              <a:t>)</a:t>
            </a:r>
          </a:p>
          <a:p>
            <a:pPr marL="271463" indent="-271463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Agentes </a:t>
            </a:r>
            <a:r>
              <a:rPr lang="es-VE" sz="2000" b="1" dirty="0" err="1" smtClean="0">
                <a:solidFill>
                  <a:prstClr val="black"/>
                </a:solidFill>
              </a:rPr>
              <a:t>Quelantes</a:t>
            </a:r>
            <a:endParaRPr lang="es-VE" sz="2000" b="1" dirty="0" smtClean="0">
              <a:solidFill>
                <a:prstClr val="black"/>
              </a:solidFill>
            </a:endParaRPr>
          </a:p>
          <a:p>
            <a:pPr marL="271463" indent="-271463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Inhibidores.</a:t>
            </a: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024336" cy="2216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827584" y="2730987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1600" b="1" dirty="0">
                <a:solidFill>
                  <a:srgbClr val="003366"/>
                </a:solidFill>
              </a:rPr>
              <a:t>Provocan pérdidas en el material metálico debido a que favorecen el fenómeno de corrosión bajo depósito.</a:t>
            </a:r>
            <a:endParaRPr lang="es-ES_tradnl" sz="16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27584" y="2145050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2000" b="1" dirty="0">
                <a:solidFill>
                  <a:srgbClr val="003366"/>
                </a:solidFill>
              </a:rPr>
              <a:t>IMPACTO </a:t>
            </a:r>
            <a:r>
              <a:rPr lang="es-MX" sz="2000" b="1" dirty="0">
                <a:solidFill>
                  <a:srgbClr val="FF0000"/>
                </a:solidFill>
              </a:rPr>
              <a:t>NEGATIVO</a:t>
            </a:r>
            <a:r>
              <a:rPr lang="es-MX" sz="2000" b="1" dirty="0">
                <a:solidFill>
                  <a:srgbClr val="003366"/>
                </a:solidFill>
              </a:rPr>
              <a:t> SOBRE LA </a:t>
            </a:r>
            <a:r>
              <a:rPr lang="es-MX" sz="2000" b="1" dirty="0" smtClean="0">
                <a:solidFill>
                  <a:srgbClr val="003366"/>
                </a:solidFill>
              </a:rPr>
              <a:t>PRODUCTIVIDAD</a:t>
            </a:r>
            <a:endParaRPr lang="es-VE" sz="2000" b="1" dirty="0">
              <a:solidFill>
                <a:srgbClr val="003366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7584" y="1569566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1600" b="1" dirty="0">
                <a:solidFill>
                  <a:srgbClr val="003366"/>
                </a:solidFill>
              </a:rPr>
              <a:t>Obstruyen las tuberías, trayendo como consecuencia un estrangulamiento del flujo.</a:t>
            </a:r>
            <a:endParaRPr lang="es-ES_tradnl" sz="16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9" name="28 Flecha curvada hacia la derecha"/>
          <p:cNvSpPr/>
          <p:nvPr/>
        </p:nvSpPr>
        <p:spPr>
          <a:xfrm>
            <a:off x="571024" y="1771522"/>
            <a:ext cx="432048" cy="635298"/>
          </a:xfrm>
          <a:prstGeom prst="curved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30" name="29 Flecha curvada hacia la derecha"/>
          <p:cNvSpPr/>
          <p:nvPr/>
        </p:nvSpPr>
        <p:spPr>
          <a:xfrm flipV="1">
            <a:off x="553620" y="2420888"/>
            <a:ext cx="432048" cy="635298"/>
          </a:xfrm>
          <a:prstGeom prst="curved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 animBg="1"/>
      <p:bldP spid="40" grpId="0" animBg="1"/>
      <p:bldP spid="41" grpId="0"/>
      <p:bldP spid="41" grpId="1"/>
      <p:bldP spid="42" grpId="0"/>
      <p:bldP spid="42" grpId="1"/>
      <p:bldP spid="43" grpId="0"/>
      <p:bldP spid="43" grpId="1"/>
      <p:bldP spid="46" grpId="0" animBg="1"/>
      <p:bldP spid="47" grpId="0"/>
      <p:bldP spid="47" grpId="1"/>
      <p:bldP spid="48" grpId="0" animBg="1"/>
      <p:bldP spid="49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72008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Inhibidores DE INCRUSTACIONES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5" name="24 Recortar rectángulo de esquina diagonal"/>
          <p:cNvSpPr/>
          <p:nvPr/>
        </p:nvSpPr>
        <p:spPr>
          <a:xfrm>
            <a:off x="1187624" y="1628800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prstClr val="black"/>
                </a:solidFill>
              </a:rPr>
              <a:t>Características de los Inhibidores</a:t>
            </a:r>
            <a:endParaRPr lang="es-VE" sz="28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256490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No debe formar productos de reacción con otros químicos del sistema.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83568" y="335699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 </a:t>
            </a:r>
            <a:r>
              <a:rPr lang="es-VE" sz="2000" b="1" i="1" dirty="0" smtClean="0">
                <a:solidFill>
                  <a:prstClr val="black"/>
                </a:solidFill>
              </a:rPr>
              <a:t>Debe ser térmicamente estable a las temperaturas del sistema.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83568" y="39330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Debe modificar el tamaño de los cristales, con la capacidad de que los mismos se dispersen en la solución.</a:t>
            </a:r>
            <a:endParaRPr lang="es-ES" sz="2000" b="1" i="1" dirty="0" smtClean="0">
              <a:solidFill>
                <a:prstClr val="black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83568" y="486916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 </a:t>
            </a:r>
            <a:r>
              <a:rPr lang="es-VE" sz="2000" b="1" i="1" dirty="0" smtClean="0">
                <a:solidFill>
                  <a:prstClr val="black"/>
                </a:solidFill>
              </a:rPr>
              <a:t>Debe ser capaz de bloquear y retrasar el proceso de precipitación que incite la formación de incrustaciones.</a:t>
            </a:r>
            <a:endParaRPr lang="es-ES" sz="2000" b="1" i="1" dirty="0" smtClean="0">
              <a:solidFill>
                <a:prstClr val="black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83568" y="573325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Actuar como dispersante de precipitados.</a:t>
            </a:r>
            <a:endParaRPr lang="es-ES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7056784" cy="8229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Planteamiento del problema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561">
            <a:off x="3357649" y="4035592"/>
            <a:ext cx="3043411" cy="290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53 Grupo"/>
          <p:cNvGrpSpPr/>
          <p:nvPr/>
        </p:nvGrpSpPr>
        <p:grpSpPr>
          <a:xfrm rot="17097533">
            <a:off x="6964204" y="4116214"/>
            <a:ext cx="1600226" cy="1858080"/>
            <a:chOff x="1123914" y="4051870"/>
            <a:chExt cx="1600226" cy="1858080"/>
          </a:xfrm>
        </p:grpSpPr>
        <p:sp>
          <p:nvSpPr>
            <p:cNvPr id="47" name="46 Lágrima"/>
            <p:cNvSpPr/>
            <p:nvPr/>
          </p:nvSpPr>
          <p:spPr>
            <a:xfrm rot="21267279">
              <a:off x="1123914" y="4054934"/>
              <a:ext cx="1600226" cy="1739553"/>
            </a:xfrm>
            <a:prstGeom prst="teardrop">
              <a:avLst>
                <a:gd name="adj" fmla="val 12554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48" name="47 Conector"/>
            <p:cNvSpPr/>
            <p:nvPr/>
          </p:nvSpPr>
          <p:spPr>
            <a:xfrm rot="19268022">
              <a:off x="1896327" y="4065741"/>
              <a:ext cx="792088" cy="395935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Ca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2+</a:t>
              </a:r>
              <a:endParaRPr lang="es-VE" sz="1400" b="1" baseline="30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9" name="48 Conector"/>
            <p:cNvSpPr/>
            <p:nvPr/>
          </p:nvSpPr>
          <p:spPr>
            <a:xfrm rot="18874951">
              <a:off x="1124722" y="4267894"/>
              <a:ext cx="864096" cy="432048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Mg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2+</a:t>
              </a:r>
              <a:endParaRPr lang="es-VE" sz="1400" b="1" baseline="30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0" name="49 Conector"/>
            <p:cNvSpPr/>
            <p:nvPr/>
          </p:nvSpPr>
          <p:spPr>
            <a:xfrm rot="18992104">
              <a:off x="1159593" y="4774595"/>
              <a:ext cx="1056465" cy="432048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HCO3-</a:t>
              </a:r>
            </a:p>
          </p:txBody>
        </p:sp>
        <p:sp>
          <p:nvSpPr>
            <p:cNvPr id="51" name="50 Conector"/>
            <p:cNvSpPr/>
            <p:nvPr/>
          </p:nvSpPr>
          <p:spPr>
            <a:xfrm rot="18418197">
              <a:off x="2001246" y="4564190"/>
              <a:ext cx="773645" cy="432048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Ba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2+</a:t>
              </a:r>
              <a:endParaRPr lang="es-VE" sz="1400" b="1" baseline="30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2" name="51 Conector"/>
            <p:cNvSpPr/>
            <p:nvPr/>
          </p:nvSpPr>
          <p:spPr>
            <a:xfrm rot="18874951">
              <a:off x="1809794" y="5229524"/>
              <a:ext cx="991197" cy="369655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SO4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53" name="52 Conector"/>
            <p:cNvSpPr/>
            <p:nvPr/>
          </p:nvSpPr>
          <p:spPr>
            <a:xfrm rot="19268022">
              <a:off x="1462873" y="5256077"/>
              <a:ext cx="685654" cy="313425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Br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-</a:t>
              </a:r>
              <a:endParaRPr lang="es-VE" sz="1400" b="1" baseline="300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33 Grupo"/>
          <p:cNvGrpSpPr/>
          <p:nvPr/>
        </p:nvGrpSpPr>
        <p:grpSpPr>
          <a:xfrm>
            <a:off x="1099830" y="4232806"/>
            <a:ext cx="1600226" cy="1858080"/>
            <a:chOff x="1099830" y="4061408"/>
            <a:chExt cx="1600226" cy="1858080"/>
          </a:xfrm>
        </p:grpSpPr>
        <p:sp>
          <p:nvSpPr>
            <p:cNvPr id="4" name="3 Lágrima"/>
            <p:cNvSpPr/>
            <p:nvPr/>
          </p:nvSpPr>
          <p:spPr>
            <a:xfrm rot="21267279">
              <a:off x="1099830" y="4064472"/>
              <a:ext cx="1600226" cy="1739553"/>
            </a:xfrm>
            <a:prstGeom prst="teardrop">
              <a:avLst>
                <a:gd name="adj" fmla="val 12554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26" name="25 Conector"/>
            <p:cNvSpPr/>
            <p:nvPr/>
          </p:nvSpPr>
          <p:spPr>
            <a:xfrm rot="19268022">
              <a:off x="1872243" y="4075279"/>
              <a:ext cx="792088" cy="395935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Ca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2+</a:t>
              </a:r>
              <a:endParaRPr lang="es-VE" sz="1400" b="1" baseline="30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7" name="26 Conector"/>
            <p:cNvSpPr/>
            <p:nvPr/>
          </p:nvSpPr>
          <p:spPr>
            <a:xfrm rot="18874951">
              <a:off x="1100638" y="4277432"/>
              <a:ext cx="864096" cy="432048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Mg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2+</a:t>
              </a:r>
              <a:endParaRPr lang="es-VE" sz="1400" b="1" baseline="30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8" name="27 Conector"/>
            <p:cNvSpPr/>
            <p:nvPr/>
          </p:nvSpPr>
          <p:spPr>
            <a:xfrm rot="18992104">
              <a:off x="1135509" y="4784133"/>
              <a:ext cx="1056465" cy="432048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HCO3-</a:t>
              </a:r>
            </a:p>
          </p:txBody>
        </p:sp>
        <p:sp>
          <p:nvSpPr>
            <p:cNvPr id="29" name="28 Conector"/>
            <p:cNvSpPr/>
            <p:nvPr/>
          </p:nvSpPr>
          <p:spPr>
            <a:xfrm rot="18418197">
              <a:off x="1977162" y="4573728"/>
              <a:ext cx="773645" cy="432048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Ba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2+</a:t>
              </a:r>
              <a:endParaRPr lang="es-VE" sz="1400" b="1" baseline="30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30" name="29 Conector"/>
            <p:cNvSpPr/>
            <p:nvPr/>
          </p:nvSpPr>
          <p:spPr>
            <a:xfrm rot="18874951">
              <a:off x="1785710" y="5239062"/>
              <a:ext cx="991197" cy="369655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SO4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31" name="30 Conector"/>
            <p:cNvSpPr/>
            <p:nvPr/>
          </p:nvSpPr>
          <p:spPr>
            <a:xfrm rot="19268022">
              <a:off x="1438789" y="5265615"/>
              <a:ext cx="685654" cy="313425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</a:rPr>
                <a:t>Br</a:t>
              </a:r>
              <a:r>
                <a:rPr lang="es-ES" sz="1400" b="1" baseline="30000" dirty="0" smtClean="0">
                  <a:solidFill>
                    <a:prstClr val="black"/>
                  </a:solidFill>
                </a:rPr>
                <a:t>-</a:t>
              </a:r>
              <a:endParaRPr lang="es-VE" sz="1400" b="1" baseline="300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2" name="31 Arco de bloque"/>
          <p:cNvSpPr/>
          <p:nvPr/>
        </p:nvSpPr>
        <p:spPr>
          <a:xfrm rot="10800000">
            <a:off x="3623195" y="4488848"/>
            <a:ext cx="679886" cy="1894462"/>
          </a:xfrm>
          <a:prstGeom prst="blockArc">
            <a:avLst>
              <a:gd name="adj1" fmla="val 11403470"/>
              <a:gd name="adj2" fmla="val 5347403"/>
              <a:gd name="adj3" fmla="val 13618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33" name="32 Arco de bloque"/>
          <p:cNvSpPr/>
          <p:nvPr/>
        </p:nvSpPr>
        <p:spPr>
          <a:xfrm rot="10800000">
            <a:off x="3729112" y="4621210"/>
            <a:ext cx="470148" cy="1618084"/>
          </a:xfrm>
          <a:prstGeom prst="blockArc">
            <a:avLst>
              <a:gd name="adj1" fmla="val 11925631"/>
              <a:gd name="adj2" fmla="val 5345836"/>
              <a:gd name="adj3" fmla="val 21143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38" name="37 Arco de bloque"/>
          <p:cNvSpPr/>
          <p:nvPr/>
        </p:nvSpPr>
        <p:spPr>
          <a:xfrm rot="10800000">
            <a:off x="3779912" y="4752526"/>
            <a:ext cx="360040" cy="1368152"/>
          </a:xfrm>
          <a:prstGeom prst="blockArc">
            <a:avLst>
              <a:gd name="adj1" fmla="val 11925631"/>
              <a:gd name="adj2" fmla="val 5345836"/>
              <a:gd name="adj3" fmla="val 21143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5272" y="4197670"/>
            <a:ext cx="33623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Rectángulo redondeado"/>
          <p:cNvSpPr/>
          <p:nvPr/>
        </p:nvSpPr>
        <p:spPr>
          <a:xfrm>
            <a:off x="5580112" y="1052736"/>
            <a:ext cx="3348880" cy="648072"/>
          </a:xfrm>
          <a:prstGeom prst="roundRect">
            <a:avLst/>
          </a:prstGeom>
          <a:solidFill>
            <a:schemeClr val="tx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AGUAS DE PRODUCCIÓN</a:t>
            </a:r>
            <a:endParaRPr lang="es-VE" sz="20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580112" y="180475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Temperatura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580112" y="223680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Presión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580112" y="266885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Concentración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580112" y="310089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pH</a:t>
            </a:r>
            <a:endParaRPr lang="es-VE" sz="2000" b="1" dirty="0">
              <a:solidFill>
                <a:schemeClr val="bg1"/>
              </a:solidFill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544" y="980728"/>
            <a:ext cx="4067944" cy="3171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25" y="1196752"/>
            <a:ext cx="48336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75 -0.05116 L -0.16094 -0.1088 C -0.18055 -0.12523 -0.2092 -0.12963 -0.23628 -0.12176 C -0.26788 -0.11366 -0.29149 -0.09607 -0.3059 -0.07269 L -0.37778 0.0294 " pathEditMode="relative" rAng="4767611" ptsTypes="FffFF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1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417 L 0.06997 -0.06181 C 0.0849 -0.07477 0.10556 -0.08079 0.12657 -0.07801 C 0.1507 -0.07454 0.16927 -0.0632 0.1816 -0.0463 L 0.24097 0.02916 " pathEditMode="relative" rAng="-5043540" ptsTypes="FffFF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2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4" grpId="0" animBg="1"/>
      <p:bldP spid="37" grpId="0"/>
      <p:bldP spid="39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100811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MECANISMO DE ACCIÓN DE LOS Inhibidores DE INCRUSTACIONES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818" name="817 CuadroTexto"/>
          <p:cNvSpPr txBox="1"/>
          <p:nvPr/>
        </p:nvSpPr>
        <p:spPr>
          <a:xfrm>
            <a:off x="611560" y="234888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Inhibición del Crecimiento (</a:t>
            </a:r>
            <a:r>
              <a:rPr lang="es-VE" sz="2000" b="1" i="1" dirty="0" err="1" smtClean="0">
                <a:solidFill>
                  <a:prstClr val="black"/>
                </a:solidFill>
              </a:rPr>
              <a:t>Threshold</a:t>
            </a:r>
            <a:r>
              <a:rPr lang="es-VE" sz="2000" b="1" i="1" dirty="0" smtClean="0">
                <a:solidFill>
                  <a:prstClr val="black"/>
                </a:solidFill>
              </a:rPr>
              <a:t> </a:t>
            </a:r>
            <a:r>
              <a:rPr lang="es-VE" sz="2000" b="1" i="1" dirty="0" err="1" smtClean="0">
                <a:solidFill>
                  <a:prstClr val="black"/>
                </a:solidFill>
              </a:rPr>
              <a:t>Effect</a:t>
            </a:r>
            <a:r>
              <a:rPr lang="es-VE" sz="2000" b="1" i="1" dirty="0" smtClean="0">
                <a:solidFill>
                  <a:prstClr val="black"/>
                </a:solidFill>
              </a:rPr>
              <a:t>)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sp>
        <p:nvSpPr>
          <p:cNvPr id="819" name="818 CuadroTexto"/>
          <p:cNvSpPr txBox="1"/>
          <p:nvPr/>
        </p:nvSpPr>
        <p:spPr>
          <a:xfrm>
            <a:off x="611560" y="346093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Dispersión</a:t>
            </a:r>
            <a:r>
              <a:rPr lang="es-VE" sz="2000" i="1" dirty="0" smtClean="0">
                <a:solidFill>
                  <a:prstClr val="white"/>
                </a:solidFill>
              </a:rPr>
              <a:t>:</a:t>
            </a:r>
            <a:r>
              <a:rPr lang="es-VE" sz="2000" dirty="0" smtClean="0">
                <a:solidFill>
                  <a:prstClr val="white"/>
                </a:solidFill>
              </a:rPr>
              <a:t> 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sp>
        <p:nvSpPr>
          <p:cNvPr id="820" name="819 CuadroTexto"/>
          <p:cNvSpPr txBox="1"/>
          <p:nvPr/>
        </p:nvSpPr>
        <p:spPr>
          <a:xfrm>
            <a:off x="611560" y="43651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Modificación del Cristal </a:t>
            </a:r>
            <a:r>
              <a:rPr lang="es-VE" sz="2000" i="1" dirty="0" smtClean="0">
                <a:solidFill>
                  <a:prstClr val="white"/>
                </a:solidFill>
              </a:rPr>
              <a:t>:</a:t>
            </a:r>
            <a:r>
              <a:rPr lang="es-VE" sz="2000" dirty="0" smtClean="0">
                <a:solidFill>
                  <a:prstClr val="white"/>
                </a:solidFill>
              </a:rPr>
              <a:t> 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grpSp>
        <p:nvGrpSpPr>
          <p:cNvPr id="2" name="745 Grupo"/>
          <p:cNvGrpSpPr/>
          <p:nvPr/>
        </p:nvGrpSpPr>
        <p:grpSpPr>
          <a:xfrm>
            <a:off x="4572000" y="2132856"/>
            <a:ext cx="3857625" cy="1195388"/>
            <a:chOff x="4572000" y="2132856"/>
            <a:chExt cx="3857625" cy="1195388"/>
          </a:xfrm>
        </p:grpSpPr>
        <p:sp>
          <p:nvSpPr>
            <p:cNvPr id="836" name="AutoShape 6"/>
            <p:cNvSpPr>
              <a:spLocks noChangeArrowheads="1"/>
            </p:cNvSpPr>
            <p:nvPr/>
          </p:nvSpPr>
          <p:spPr bwMode="auto">
            <a:xfrm rot="16200000">
              <a:off x="5903119" y="801737"/>
              <a:ext cx="1195388" cy="3857625"/>
            </a:xfrm>
            <a:prstGeom prst="can">
              <a:avLst>
                <a:gd name="adj" fmla="val 36633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37" name="836 Cubo"/>
            <p:cNvSpPr/>
            <p:nvPr/>
          </p:nvSpPr>
          <p:spPr bwMode="auto">
            <a:xfrm>
              <a:off x="5429250" y="2704356"/>
              <a:ext cx="500063" cy="501650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38" name="837 Cubo"/>
            <p:cNvSpPr/>
            <p:nvPr/>
          </p:nvSpPr>
          <p:spPr bwMode="auto">
            <a:xfrm>
              <a:off x="7215188" y="2275731"/>
              <a:ext cx="357187" cy="358775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39" name="838 Cubo"/>
            <p:cNvSpPr/>
            <p:nvPr/>
          </p:nvSpPr>
          <p:spPr bwMode="auto">
            <a:xfrm>
              <a:off x="6500813" y="2918669"/>
              <a:ext cx="357187" cy="285750"/>
            </a:xfrm>
            <a:prstGeom prst="cube">
              <a:avLst>
                <a:gd name="adj" fmla="val 1938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40" name="839 Cubo"/>
            <p:cNvSpPr/>
            <p:nvPr/>
          </p:nvSpPr>
          <p:spPr bwMode="auto">
            <a:xfrm>
              <a:off x="6143625" y="2347169"/>
              <a:ext cx="357188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41" name="840 Cubo"/>
            <p:cNvSpPr/>
            <p:nvPr/>
          </p:nvSpPr>
          <p:spPr bwMode="auto">
            <a:xfrm>
              <a:off x="7786688" y="2775794"/>
              <a:ext cx="357187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42" name="841 Cubo"/>
            <p:cNvSpPr/>
            <p:nvPr/>
          </p:nvSpPr>
          <p:spPr bwMode="auto">
            <a:xfrm>
              <a:off x="5214938" y="2275731"/>
              <a:ext cx="285750" cy="285750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750 Grupo"/>
          <p:cNvGrpSpPr/>
          <p:nvPr/>
        </p:nvGrpSpPr>
        <p:grpSpPr>
          <a:xfrm>
            <a:off x="4572000" y="2132856"/>
            <a:ext cx="3888432" cy="1195388"/>
            <a:chOff x="4572000" y="2132856"/>
            <a:chExt cx="3888432" cy="1195388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572000" y="2132856"/>
              <a:ext cx="3888432" cy="1195388"/>
              <a:chOff x="4143398" y="2071679"/>
              <a:chExt cx="3857625" cy="1195387"/>
            </a:xfrm>
          </p:grpSpPr>
          <p:sp>
            <p:nvSpPr>
              <p:cNvPr id="872" name="AutoShape 6"/>
              <p:cNvSpPr>
                <a:spLocks noChangeArrowheads="1"/>
              </p:cNvSpPr>
              <p:nvPr/>
            </p:nvSpPr>
            <p:spPr bwMode="auto">
              <a:xfrm rot="-5400000">
                <a:off x="5474517" y="740560"/>
                <a:ext cx="1195387" cy="3857625"/>
              </a:xfrm>
              <a:prstGeom prst="can">
                <a:avLst>
                  <a:gd name="adj" fmla="val 36633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872 Cubo"/>
              <p:cNvSpPr/>
              <p:nvPr/>
            </p:nvSpPr>
            <p:spPr>
              <a:xfrm>
                <a:off x="5000648" y="2643179"/>
                <a:ext cx="500063" cy="501650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873 Cubo"/>
              <p:cNvSpPr/>
              <p:nvPr/>
            </p:nvSpPr>
            <p:spPr>
              <a:xfrm>
                <a:off x="6786586" y="2214554"/>
                <a:ext cx="357187" cy="358775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874 Cubo"/>
              <p:cNvSpPr/>
              <p:nvPr/>
            </p:nvSpPr>
            <p:spPr>
              <a:xfrm>
                <a:off x="6072211" y="2857491"/>
                <a:ext cx="357187" cy="285750"/>
              </a:xfrm>
              <a:prstGeom prst="cube">
                <a:avLst>
                  <a:gd name="adj" fmla="val 1938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876" name="875 Cubo"/>
              <p:cNvSpPr/>
              <p:nvPr/>
            </p:nvSpPr>
            <p:spPr>
              <a:xfrm>
                <a:off x="5715023" y="2285992"/>
                <a:ext cx="357188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877" name="876 Cubo"/>
              <p:cNvSpPr/>
              <p:nvPr/>
            </p:nvSpPr>
            <p:spPr>
              <a:xfrm>
                <a:off x="7358086" y="2714616"/>
                <a:ext cx="357187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878" name="877 Cubo"/>
              <p:cNvSpPr/>
              <p:nvPr/>
            </p:nvSpPr>
            <p:spPr>
              <a:xfrm>
                <a:off x="4786336" y="2214554"/>
                <a:ext cx="285750" cy="285750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5" name="844 Elipse"/>
            <p:cNvSpPr/>
            <p:nvPr/>
          </p:nvSpPr>
          <p:spPr bwMode="auto">
            <a:xfrm>
              <a:off x="5929313" y="22566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46" name="845 Elipse"/>
            <p:cNvSpPr/>
            <p:nvPr/>
          </p:nvSpPr>
          <p:spPr bwMode="auto">
            <a:xfrm>
              <a:off x="5857875" y="24709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47" name="846 Elipse"/>
            <p:cNvSpPr/>
            <p:nvPr/>
          </p:nvSpPr>
          <p:spPr bwMode="auto">
            <a:xfrm>
              <a:off x="5072063" y="232811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48" name="847 Elipse"/>
            <p:cNvSpPr/>
            <p:nvPr/>
          </p:nvSpPr>
          <p:spPr bwMode="auto">
            <a:xfrm>
              <a:off x="6858000" y="239955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49" name="848 Elipse"/>
            <p:cNvSpPr/>
            <p:nvPr/>
          </p:nvSpPr>
          <p:spPr bwMode="auto">
            <a:xfrm>
              <a:off x="7429500" y="289961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0" name="849 Elipse"/>
            <p:cNvSpPr/>
            <p:nvPr/>
          </p:nvSpPr>
          <p:spPr bwMode="auto">
            <a:xfrm>
              <a:off x="5143500" y="27567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1" name="850 Elipse"/>
            <p:cNvSpPr/>
            <p:nvPr/>
          </p:nvSpPr>
          <p:spPr bwMode="auto">
            <a:xfrm>
              <a:off x="8001000" y="232811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2" name="851 Elipse"/>
            <p:cNvSpPr/>
            <p:nvPr/>
          </p:nvSpPr>
          <p:spPr bwMode="auto">
            <a:xfrm>
              <a:off x="7591425" y="297105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3" name="852 Elipse"/>
            <p:cNvSpPr/>
            <p:nvPr/>
          </p:nvSpPr>
          <p:spPr bwMode="auto">
            <a:xfrm>
              <a:off x="7072313" y="311393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4" name="853 Elipse"/>
            <p:cNvSpPr/>
            <p:nvPr/>
          </p:nvSpPr>
          <p:spPr bwMode="auto">
            <a:xfrm>
              <a:off x="5000625" y="31853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5" name="854 Elipse"/>
            <p:cNvSpPr/>
            <p:nvPr/>
          </p:nvSpPr>
          <p:spPr bwMode="auto">
            <a:xfrm>
              <a:off x="7572375" y="26853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6" name="855 Elipse"/>
            <p:cNvSpPr/>
            <p:nvPr/>
          </p:nvSpPr>
          <p:spPr bwMode="auto">
            <a:xfrm>
              <a:off x="8201025" y="26138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7" name="856 Elipse"/>
            <p:cNvSpPr/>
            <p:nvPr/>
          </p:nvSpPr>
          <p:spPr bwMode="auto">
            <a:xfrm>
              <a:off x="6643688" y="2685306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8" name="857 Elipse"/>
            <p:cNvSpPr/>
            <p:nvPr/>
          </p:nvSpPr>
          <p:spPr bwMode="auto">
            <a:xfrm>
              <a:off x="5153025" y="30424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59" name="858 Elipse"/>
            <p:cNvSpPr/>
            <p:nvPr/>
          </p:nvSpPr>
          <p:spPr bwMode="auto">
            <a:xfrm>
              <a:off x="6215063" y="31853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0" name="859 Elipse"/>
            <p:cNvSpPr/>
            <p:nvPr/>
          </p:nvSpPr>
          <p:spPr bwMode="auto">
            <a:xfrm>
              <a:off x="5457825" y="26138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1" name="860 Elipse"/>
            <p:cNvSpPr/>
            <p:nvPr/>
          </p:nvSpPr>
          <p:spPr bwMode="auto">
            <a:xfrm>
              <a:off x="5610225" y="21852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2" name="861 Elipse"/>
            <p:cNvSpPr/>
            <p:nvPr/>
          </p:nvSpPr>
          <p:spPr bwMode="auto">
            <a:xfrm>
              <a:off x="5610225" y="27662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3" name="862 Elipse"/>
            <p:cNvSpPr/>
            <p:nvPr/>
          </p:nvSpPr>
          <p:spPr bwMode="auto">
            <a:xfrm>
              <a:off x="7000875" y="26853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4" name="863 Elipse"/>
            <p:cNvSpPr/>
            <p:nvPr/>
          </p:nvSpPr>
          <p:spPr bwMode="auto">
            <a:xfrm>
              <a:off x="5915025" y="30710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5" name="864 Elipse"/>
            <p:cNvSpPr/>
            <p:nvPr/>
          </p:nvSpPr>
          <p:spPr bwMode="auto">
            <a:xfrm>
              <a:off x="6215063" y="289961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6" name="865 Elipse"/>
            <p:cNvSpPr/>
            <p:nvPr/>
          </p:nvSpPr>
          <p:spPr bwMode="auto">
            <a:xfrm>
              <a:off x="7153275" y="28377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7" name="866 Elipse"/>
            <p:cNvSpPr/>
            <p:nvPr/>
          </p:nvSpPr>
          <p:spPr bwMode="auto">
            <a:xfrm>
              <a:off x="7358063" y="31853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8" name="867 Elipse"/>
            <p:cNvSpPr/>
            <p:nvPr/>
          </p:nvSpPr>
          <p:spPr bwMode="auto">
            <a:xfrm>
              <a:off x="7072313" y="22566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69" name="868 Elipse"/>
            <p:cNvSpPr/>
            <p:nvPr/>
          </p:nvSpPr>
          <p:spPr bwMode="auto">
            <a:xfrm>
              <a:off x="6081713" y="24090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70" name="869 Elipse"/>
            <p:cNvSpPr/>
            <p:nvPr/>
          </p:nvSpPr>
          <p:spPr bwMode="auto">
            <a:xfrm>
              <a:off x="6234113" y="25614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71" name="870 Elipse"/>
            <p:cNvSpPr/>
            <p:nvPr/>
          </p:nvSpPr>
          <p:spPr bwMode="auto">
            <a:xfrm>
              <a:off x="6386513" y="2185244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749 Grupo"/>
          <p:cNvGrpSpPr/>
          <p:nvPr/>
        </p:nvGrpSpPr>
        <p:grpSpPr>
          <a:xfrm>
            <a:off x="4572000" y="2132856"/>
            <a:ext cx="3888432" cy="1195388"/>
            <a:chOff x="4572000" y="2132856"/>
            <a:chExt cx="3857625" cy="1195388"/>
          </a:xfrm>
        </p:grpSpPr>
        <p:grpSp>
          <p:nvGrpSpPr>
            <p:cNvPr id="6" name="34 Grupo"/>
            <p:cNvGrpSpPr>
              <a:grpSpLocks/>
            </p:cNvGrpSpPr>
            <p:nvPr/>
          </p:nvGrpSpPr>
          <p:grpSpPr bwMode="auto">
            <a:xfrm>
              <a:off x="4572000" y="2132856"/>
              <a:ext cx="3857625" cy="1195388"/>
              <a:chOff x="4143398" y="2071681"/>
              <a:chExt cx="3857625" cy="1195388"/>
            </a:xfrm>
          </p:grpSpPr>
          <p:sp>
            <p:nvSpPr>
              <p:cNvPr id="911" name="AutoShape 6"/>
              <p:cNvSpPr>
                <a:spLocks noChangeArrowheads="1"/>
              </p:cNvSpPr>
              <p:nvPr/>
            </p:nvSpPr>
            <p:spPr bwMode="auto">
              <a:xfrm rot="16200000">
                <a:off x="5474517" y="740562"/>
                <a:ext cx="1195388" cy="3857625"/>
              </a:xfrm>
              <a:prstGeom prst="can">
                <a:avLst>
                  <a:gd name="adj" fmla="val 36633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912" name="911 Cubo"/>
              <p:cNvSpPr/>
              <p:nvPr/>
            </p:nvSpPr>
            <p:spPr>
              <a:xfrm>
                <a:off x="5000649" y="2643181"/>
                <a:ext cx="424810" cy="501650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13" name="912 Cubo"/>
              <p:cNvSpPr/>
              <p:nvPr/>
            </p:nvSpPr>
            <p:spPr>
              <a:xfrm>
                <a:off x="6786586" y="2214556"/>
                <a:ext cx="303435" cy="358775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14" name="913 Cubo"/>
              <p:cNvSpPr/>
              <p:nvPr/>
            </p:nvSpPr>
            <p:spPr>
              <a:xfrm>
                <a:off x="6072211" y="2857494"/>
                <a:ext cx="303435" cy="285750"/>
              </a:xfrm>
              <a:prstGeom prst="cube">
                <a:avLst>
                  <a:gd name="adj" fmla="val 1938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15" name="914 Cubo"/>
              <p:cNvSpPr/>
              <p:nvPr/>
            </p:nvSpPr>
            <p:spPr>
              <a:xfrm>
                <a:off x="5715023" y="2285994"/>
                <a:ext cx="303436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16" name="915 Cubo"/>
              <p:cNvSpPr/>
              <p:nvPr/>
            </p:nvSpPr>
            <p:spPr>
              <a:xfrm>
                <a:off x="7358086" y="2714619"/>
                <a:ext cx="303435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17" name="916 Cubo"/>
              <p:cNvSpPr/>
              <p:nvPr/>
            </p:nvSpPr>
            <p:spPr>
              <a:xfrm>
                <a:off x="4786336" y="2214554"/>
                <a:ext cx="242748" cy="285750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1" name="880 Elipse"/>
            <p:cNvSpPr/>
            <p:nvPr/>
          </p:nvSpPr>
          <p:spPr bwMode="auto">
            <a:xfrm>
              <a:off x="6000750" y="2256681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2" name="881 Elipse"/>
            <p:cNvSpPr/>
            <p:nvPr/>
          </p:nvSpPr>
          <p:spPr bwMode="auto">
            <a:xfrm>
              <a:off x="5857875" y="24709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3" name="882 Elipse"/>
            <p:cNvSpPr/>
            <p:nvPr/>
          </p:nvSpPr>
          <p:spPr bwMode="auto">
            <a:xfrm>
              <a:off x="5143500" y="232811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4" name="883 Elipse"/>
            <p:cNvSpPr/>
            <p:nvPr/>
          </p:nvSpPr>
          <p:spPr bwMode="auto">
            <a:xfrm>
              <a:off x="7000875" y="239955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5" name="884 Elipse"/>
            <p:cNvSpPr/>
            <p:nvPr/>
          </p:nvSpPr>
          <p:spPr bwMode="auto">
            <a:xfrm>
              <a:off x="7572375" y="289961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6" name="885 Elipse"/>
            <p:cNvSpPr/>
            <p:nvPr/>
          </p:nvSpPr>
          <p:spPr bwMode="auto">
            <a:xfrm>
              <a:off x="5286375" y="27567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7" name="886 Elipse"/>
            <p:cNvSpPr/>
            <p:nvPr/>
          </p:nvSpPr>
          <p:spPr bwMode="auto">
            <a:xfrm>
              <a:off x="8143875" y="232811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8" name="887 Elipse"/>
            <p:cNvSpPr/>
            <p:nvPr/>
          </p:nvSpPr>
          <p:spPr bwMode="auto">
            <a:xfrm>
              <a:off x="7858125" y="297105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9" name="888 Elipse"/>
            <p:cNvSpPr/>
            <p:nvPr/>
          </p:nvSpPr>
          <p:spPr bwMode="auto">
            <a:xfrm>
              <a:off x="7072313" y="311393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0" name="889 Elipse"/>
            <p:cNvSpPr/>
            <p:nvPr/>
          </p:nvSpPr>
          <p:spPr bwMode="auto">
            <a:xfrm>
              <a:off x="5143500" y="31853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1" name="890 Elipse"/>
            <p:cNvSpPr/>
            <p:nvPr/>
          </p:nvSpPr>
          <p:spPr bwMode="auto">
            <a:xfrm>
              <a:off x="7858125" y="26853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2" name="891 Elipse"/>
            <p:cNvSpPr/>
            <p:nvPr/>
          </p:nvSpPr>
          <p:spPr bwMode="auto">
            <a:xfrm>
              <a:off x="8201025" y="26138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3" name="892 Elipse"/>
            <p:cNvSpPr/>
            <p:nvPr/>
          </p:nvSpPr>
          <p:spPr bwMode="auto">
            <a:xfrm>
              <a:off x="6858000" y="26853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4" name="893 Elipse"/>
            <p:cNvSpPr/>
            <p:nvPr/>
          </p:nvSpPr>
          <p:spPr bwMode="auto">
            <a:xfrm>
              <a:off x="5286375" y="30424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5" name="894 Elipse"/>
            <p:cNvSpPr/>
            <p:nvPr/>
          </p:nvSpPr>
          <p:spPr bwMode="auto">
            <a:xfrm>
              <a:off x="6357938" y="31853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6" name="895 Elipse"/>
            <p:cNvSpPr/>
            <p:nvPr/>
          </p:nvSpPr>
          <p:spPr bwMode="auto">
            <a:xfrm>
              <a:off x="5457825" y="26138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7" name="896 Elipse"/>
            <p:cNvSpPr/>
            <p:nvPr/>
          </p:nvSpPr>
          <p:spPr bwMode="auto">
            <a:xfrm>
              <a:off x="5715000" y="21852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8" name="897 Elipse"/>
            <p:cNvSpPr/>
            <p:nvPr/>
          </p:nvSpPr>
          <p:spPr bwMode="auto">
            <a:xfrm>
              <a:off x="5610225" y="27662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9" name="898 Elipse"/>
            <p:cNvSpPr/>
            <p:nvPr/>
          </p:nvSpPr>
          <p:spPr bwMode="auto">
            <a:xfrm>
              <a:off x="7143750" y="26853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0" name="899 Elipse"/>
            <p:cNvSpPr/>
            <p:nvPr/>
          </p:nvSpPr>
          <p:spPr bwMode="auto">
            <a:xfrm>
              <a:off x="6072188" y="30710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1" name="900 Elipse"/>
            <p:cNvSpPr/>
            <p:nvPr/>
          </p:nvSpPr>
          <p:spPr bwMode="auto">
            <a:xfrm>
              <a:off x="6357938" y="289961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2" name="901 Elipse"/>
            <p:cNvSpPr/>
            <p:nvPr/>
          </p:nvSpPr>
          <p:spPr bwMode="auto">
            <a:xfrm>
              <a:off x="7358063" y="2837706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3" name="902 Elipse"/>
            <p:cNvSpPr/>
            <p:nvPr/>
          </p:nvSpPr>
          <p:spPr bwMode="auto">
            <a:xfrm>
              <a:off x="7500938" y="31853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4" name="903 Elipse"/>
            <p:cNvSpPr/>
            <p:nvPr/>
          </p:nvSpPr>
          <p:spPr bwMode="auto">
            <a:xfrm>
              <a:off x="7358063" y="22566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5" name="904 Elipse"/>
            <p:cNvSpPr/>
            <p:nvPr/>
          </p:nvSpPr>
          <p:spPr bwMode="auto">
            <a:xfrm>
              <a:off x="6215063" y="24090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6" name="905 Elipse"/>
            <p:cNvSpPr/>
            <p:nvPr/>
          </p:nvSpPr>
          <p:spPr bwMode="auto">
            <a:xfrm>
              <a:off x="6234113" y="25614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7" name="906 Elipse"/>
            <p:cNvSpPr/>
            <p:nvPr/>
          </p:nvSpPr>
          <p:spPr bwMode="auto">
            <a:xfrm>
              <a:off x="6715125" y="21852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8" name="907 Elipse"/>
            <p:cNvSpPr/>
            <p:nvPr/>
          </p:nvSpPr>
          <p:spPr bwMode="auto">
            <a:xfrm>
              <a:off x="5072063" y="2704356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9" name="908 Elipse"/>
            <p:cNvSpPr/>
            <p:nvPr/>
          </p:nvSpPr>
          <p:spPr bwMode="auto">
            <a:xfrm>
              <a:off x="5072063" y="29186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10" name="909 Elipse"/>
            <p:cNvSpPr/>
            <p:nvPr/>
          </p:nvSpPr>
          <p:spPr bwMode="auto">
            <a:xfrm>
              <a:off x="5000625" y="22042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742 Grupo"/>
          <p:cNvGrpSpPr/>
          <p:nvPr/>
        </p:nvGrpSpPr>
        <p:grpSpPr>
          <a:xfrm>
            <a:off x="4572000" y="2132856"/>
            <a:ext cx="3888432" cy="1195388"/>
            <a:chOff x="4572000" y="2132856"/>
            <a:chExt cx="3857625" cy="1195388"/>
          </a:xfrm>
        </p:grpSpPr>
        <p:grpSp>
          <p:nvGrpSpPr>
            <p:cNvPr id="8" name="34 Grupo"/>
            <p:cNvGrpSpPr>
              <a:grpSpLocks/>
            </p:cNvGrpSpPr>
            <p:nvPr/>
          </p:nvGrpSpPr>
          <p:grpSpPr bwMode="auto">
            <a:xfrm>
              <a:off x="4572000" y="2132856"/>
              <a:ext cx="3857625" cy="1195388"/>
              <a:chOff x="4143398" y="2071679"/>
              <a:chExt cx="3857625" cy="1195387"/>
            </a:xfrm>
          </p:grpSpPr>
          <p:sp>
            <p:nvSpPr>
              <p:cNvPr id="960" name="AutoShape 6"/>
              <p:cNvSpPr>
                <a:spLocks noChangeArrowheads="1"/>
              </p:cNvSpPr>
              <p:nvPr/>
            </p:nvSpPr>
            <p:spPr bwMode="auto">
              <a:xfrm rot="-5400000">
                <a:off x="5474517" y="740560"/>
                <a:ext cx="1195387" cy="3857625"/>
              </a:xfrm>
              <a:prstGeom prst="can">
                <a:avLst>
                  <a:gd name="adj" fmla="val 36633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961" name="960 Cubo"/>
              <p:cNvSpPr/>
              <p:nvPr/>
            </p:nvSpPr>
            <p:spPr>
              <a:xfrm>
                <a:off x="5000648" y="2643179"/>
                <a:ext cx="521627" cy="501650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62" name="961 Cubo"/>
              <p:cNvSpPr/>
              <p:nvPr/>
            </p:nvSpPr>
            <p:spPr>
              <a:xfrm>
                <a:off x="6786586" y="2214554"/>
                <a:ext cx="372590" cy="358775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63" name="962 Cubo"/>
              <p:cNvSpPr/>
              <p:nvPr/>
            </p:nvSpPr>
            <p:spPr>
              <a:xfrm>
                <a:off x="6072211" y="2857491"/>
                <a:ext cx="372590" cy="285750"/>
              </a:xfrm>
              <a:prstGeom prst="cube">
                <a:avLst>
                  <a:gd name="adj" fmla="val 1938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64" name="963 Cubo"/>
              <p:cNvSpPr/>
              <p:nvPr/>
            </p:nvSpPr>
            <p:spPr>
              <a:xfrm>
                <a:off x="5715022" y="2285992"/>
                <a:ext cx="372591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65" name="964 Cubo"/>
              <p:cNvSpPr/>
              <p:nvPr/>
            </p:nvSpPr>
            <p:spPr>
              <a:xfrm>
                <a:off x="7358086" y="2714616"/>
                <a:ext cx="372590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966" name="965 Cubo"/>
              <p:cNvSpPr/>
              <p:nvPr/>
            </p:nvSpPr>
            <p:spPr>
              <a:xfrm>
                <a:off x="4786336" y="2214554"/>
                <a:ext cx="298072" cy="285750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0" name="919 Elipse"/>
            <p:cNvSpPr/>
            <p:nvPr/>
          </p:nvSpPr>
          <p:spPr bwMode="auto">
            <a:xfrm>
              <a:off x="6000750" y="2256681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1" name="920 Elipse"/>
            <p:cNvSpPr/>
            <p:nvPr/>
          </p:nvSpPr>
          <p:spPr bwMode="auto">
            <a:xfrm>
              <a:off x="5857875" y="24709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2" name="921 Elipse"/>
            <p:cNvSpPr/>
            <p:nvPr/>
          </p:nvSpPr>
          <p:spPr bwMode="auto">
            <a:xfrm>
              <a:off x="5143500" y="232811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3" name="922 Elipse"/>
            <p:cNvSpPr/>
            <p:nvPr/>
          </p:nvSpPr>
          <p:spPr bwMode="auto">
            <a:xfrm>
              <a:off x="6786563" y="2399556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4" name="923 Elipse"/>
            <p:cNvSpPr/>
            <p:nvPr/>
          </p:nvSpPr>
          <p:spPr bwMode="auto">
            <a:xfrm>
              <a:off x="8072438" y="289961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5" name="924 Elipse"/>
            <p:cNvSpPr/>
            <p:nvPr/>
          </p:nvSpPr>
          <p:spPr bwMode="auto">
            <a:xfrm>
              <a:off x="5286375" y="27567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6" name="925 Elipse"/>
            <p:cNvSpPr/>
            <p:nvPr/>
          </p:nvSpPr>
          <p:spPr bwMode="auto">
            <a:xfrm>
              <a:off x="8143875" y="232811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7" name="926 Elipse"/>
            <p:cNvSpPr/>
            <p:nvPr/>
          </p:nvSpPr>
          <p:spPr bwMode="auto">
            <a:xfrm>
              <a:off x="7858125" y="297105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8" name="927 Elipse"/>
            <p:cNvSpPr/>
            <p:nvPr/>
          </p:nvSpPr>
          <p:spPr bwMode="auto">
            <a:xfrm>
              <a:off x="7072313" y="311393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9" name="928 Elipse"/>
            <p:cNvSpPr/>
            <p:nvPr/>
          </p:nvSpPr>
          <p:spPr bwMode="auto">
            <a:xfrm>
              <a:off x="5143500" y="31853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0" name="929 Elipse"/>
            <p:cNvSpPr/>
            <p:nvPr/>
          </p:nvSpPr>
          <p:spPr bwMode="auto">
            <a:xfrm>
              <a:off x="7858125" y="26853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1" name="930 Elipse"/>
            <p:cNvSpPr/>
            <p:nvPr/>
          </p:nvSpPr>
          <p:spPr bwMode="auto">
            <a:xfrm>
              <a:off x="8201025" y="26138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2" name="931 Elipse"/>
            <p:cNvSpPr/>
            <p:nvPr/>
          </p:nvSpPr>
          <p:spPr bwMode="auto">
            <a:xfrm>
              <a:off x="6858000" y="26853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3" name="932 Elipse"/>
            <p:cNvSpPr/>
            <p:nvPr/>
          </p:nvSpPr>
          <p:spPr bwMode="auto">
            <a:xfrm>
              <a:off x="5500688" y="3042494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4" name="933 Elipse"/>
            <p:cNvSpPr/>
            <p:nvPr/>
          </p:nvSpPr>
          <p:spPr bwMode="auto">
            <a:xfrm>
              <a:off x="6357938" y="31853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5" name="934 Elipse"/>
            <p:cNvSpPr/>
            <p:nvPr/>
          </p:nvSpPr>
          <p:spPr bwMode="auto">
            <a:xfrm>
              <a:off x="5457825" y="26138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6" name="935 Elipse"/>
            <p:cNvSpPr/>
            <p:nvPr/>
          </p:nvSpPr>
          <p:spPr bwMode="auto">
            <a:xfrm>
              <a:off x="5715000" y="21852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7" name="936 Elipse"/>
            <p:cNvSpPr/>
            <p:nvPr/>
          </p:nvSpPr>
          <p:spPr bwMode="auto">
            <a:xfrm>
              <a:off x="5610225" y="276626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8" name="937 Elipse"/>
            <p:cNvSpPr/>
            <p:nvPr/>
          </p:nvSpPr>
          <p:spPr bwMode="auto">
            <a:xfrm>
              <a:off x="7143750" y="268530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9" name="938 Elipse"/>
            <p:cNvSpPr/>
            <p:nvPr/>
          </p:nvSpPr>
          <p:spPr bwMode="auto">
            <a:xfrm>
              <a:off x="6072188" y="30710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0" name="939 Elipse"/>
            <p:cNvSpPr/>
            <p:nvPr/>
          </p:nvSpPr>
          <p:spPr bwMode="auto">
            <a:xfrm>
              <a:off x="6215063" y="289961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1" name="940 Elipse"/>
            <p:cNvSpPr/>
            <p:nvPr/>
          </p:nvSpPr>
          <p:spPr bwMode="auto">
            <a:xfrm>
              <a:off x="7215188" y="2837706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2" name="941 Elipse"/>
            <p:cNvSpPr/>
            <p:nvPr/>
          </p:nvSpPr>
          <p:spPr bwMode="auto">
            <a:xfrm>
              <a:off x="7500938" y="31853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3" name="942 Elipse"/>
            <p:cNvSpPr/>
            <p:nvPr/>
          </p:nvSpPr>
          <p:spPr bwMode="auto">
            <a:xfrm>
              <a:off x="7358063" y="22566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4" name="943 Elipse"/>
            <p:cNvSpPr/>
            <p:nvPr/>
          </p:nvSpPr>
          <p:spPr bwMode="auto">
            <a:xfrm>
              <a:off x="6215063" y="24090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5" name="944 Elipse"/>
            <p:cNvSpPr/>
            <p:nvPr/>
          </p:nvSpPr>
          <p:spPr bwMode="auto">
            <a:xfrm>
              <a:off x="6234113" y="2561481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6" name="945 Elipse"/>
            <p:cNvSpPr/>
            <p:nvPr/>
          </p:nvSpPr>
          <p:spPr bwMode="auto">
            <a:xfrm>
              <a:off x="6715125" y="21852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7" name="946 Elipse"/>
            <p:cNvSpPr/>
            <p:nvPr/>
          </p:nvSpPr>
          <p:spPr bwMode="auto">
            <a:xfrm>
              <a:off x="5072063" y="2704356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8" name="947 Elipse"/>
            <p:cNvSpPr/>
            <p:nvPr/>
          </p:nvSpPr>
          <p:spPr bwMode="auto">
            <a:xfrm>
              <a:off x="5786438" y="29186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9" name="948 Elipse"/>
            <p:cNvSpPr/>
            <p:nvPr/>
          </p:nvSpPr>
          <p:spPr bwMode="auto">
            <a:xfrm>
              <a:off x="5000625" y="22042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0" name="949 Elipse"/>
            <p:cNvSpPr/>
            <p:nvPr/>
          </p:nvSpPr>
          <p:spPr bwMode="auto">
            <a:xfrm>
              <a:off x="7858125" y="218524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1" name="950 Elipse"/>
            <p:cNvSpPr/>
            <p:nvPr/>
          </p:nvSpPr>
          <p:spPr bwMode="auto">
            <a:xfrm>
              <a:off x="7786688" y="2399556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2" name="951 Elipse"/>
            <p:cNvSpPr/>
            <p:nvPr/>
          </p:nvSpPr>
          <p:spPr bwMode="auto">
            <a:xfrm>
              <a:off x="5286375" y="2399556"/>
              <a:ext cx="71438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3" name="952 Elipse"/>
            <p:cNvSpPr/>
            <p:nvPr/>
          </p:nvSpPr>
          <p:spPr bwMode="auto">
            <a:xfrm>
              <a:off x="5143500" y="2899619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4" name="953 Elipse"/>
            <p:cNvSpPr/>
            <p:nvPr/>
          </p:nvSpPr>
          <p:spPr bwMode="auto">
            <a:xfrm>
              <a:off x="6429375" y="24709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5" name="954 Elipse"/>
            <p:cNvSpPr/>
            <p:nvPr/>
          </p:nvSpPr>
          <p:spPr bwMode="auto">
            <a:xfrm>
              <a:off x="7286625" y="2470994"/>
              <a:ext cx="71438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6" name="955 Elipse"/>
            <p:cNvSpPr/>
            <p:nvPr/>
          </p:nvSpPr>
          <p:spPr bwMode="auto">
            <a:xfrm>
              <a:off x="6643688" y="305201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7" name="956 Elipse"/>
            <p:cNvSpPr/>
            <p:nvPr/>
          </p:nvSpPr>
          <p:spPr bwMode="auto">
            <a:xfrm>
              <a:off x="6643688" y="289961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8" name="957 Elipse"/>
            <p:cNvSpPr/>
            <p:nvPr/>
          </p:nvSpPr>
          <p:spPr bwMode="auto">
            <a:xfrm>
              <a:off x="7367588" y="2990106"/>
              <a:ext cx="7143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9" name="958 Elipse"/>
            <p:cNvSpPr/>
            <p:nvPr/>
          </p:nvSpPr>
          <p:spPr bwMode="auto">
            <a:xfrm>
              <a:off x="8072438" y="3185369"/>
              <a:ext cx="7143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741 Grupo"/>
          <p:cNvGrpSpPr/>
          <p:nvPr/>
        </p:nvGrpSpPr>
        <p:grpSpPr>
          <a:xfrm>
            <a:off x="4572000" y="2132856"/>
            <a:ext cx="3888432" cy="1195388"/>
            <a:chOff x="4572000" y="2132856"/>
            <a:chExt cx="3888432" cy="1195388"/>
          </a:xfrm>
        </p:grpSpPr>
        <p:grpSp>
          <p:nvGrpSpPr>
            <p:cNvPr id="13" name="34 Grupo"/>
            <p:cNvGrpSpPr>
              <a:grpSpLocks/>
            </p:cNvGrpSpPr>
            <p:nvPr/>
          </p:nvGrpSpPr>
          <p:grpSpPr bwMode="auto">
            <a:xfrm>
              <a:off x="4572000" y="2132856"/>
              <a:ext cx="3888432" cy="1195388"/>
              <a:chOff x="4143398" y="2071679"/>
              <a:chExt cx="3857625" cy="1195387"/>
            </a:xfrm>
          </p:grpSpPr>
          <p:sp>
            <p:nvSpPr>
              <p:cNvPr id="1014" name="AutoShape 6"/>
              <p:cNvSpPr>
                <a:spLocks noChangeArrowheads="1"/>
              </p:cNvSpPr>
              <p:nvPr/>
            </p:nvSpPr>
            <p:spPr bwMode="auto">
              <a:xfrm rot="-5400000">
                <a:off x="5474517" y="740560"/>
                <a:ext cx="1195387" cy="3857625"/>
              </a:xfrm>
              <a:prstGeom prst="can">
                <a:avLst>
                  <a:gd name="adj" fmla="val 36633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015" name="1014 Cubo"/>
              <p:cNvSpPr/>
              <p:nvPr/>
            </p:nvSpPr>
            <p:spPr>
              <a:xfrm>
                <a:off x="5000648" y="2643179"/>
                <a:ext cx="500063" cy="501650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016" name="1015 Cubo"/>
              <p:cNvSpPr/>
              <p:nvPr/>
            </p:nvSpPr>
            <p:spPr>
              <a:xfrm>
                <a:off x="6786586" y="2214554"/>
                <a:ext cx="357187" cy="358775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017" name="1016 Cubo"/>
              <p:cNvSpPr/>
              <p:nvPr/>
            </p:nvSpPr>
            <p:spPr>
              <a:xfrm>
                <a:off x="6072211" y="2857491"/>
                <a:ext cx="357187" cy="285750"/>
              </a:xfrm>
              <a:prstGeom prst="cube">
                <a:avLst>
                  <a:gd name="adj" fmla="val 1938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018" name="1017 Cubo"/>
              <p:cNvSpPr/>
              <p:nvPr/>
            </p:nvSpPr>
            <p:spPr>
              <a:xfrm>
                <a:off x="5715023" y="2285992"/>
                <a:ext cx="357188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019" name="1018 Cubo"/>
              <p:cNvSpPr/>
              <p:nvPr/>
            </p:nvSpPr>
            <p:spPr>
              <a:xfrm>
                <a:off x="7358086" y="2714616"/>
                <a:ext cx="357187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020" name="1019 Cubo"/>
              <p:cNvSpPr/>
              <p:nvPr/>
            </p:nvSpPr>
            <p:spPr>
              <a:xfrm>
                <a:off x="4786336" y="2214554"/>
                <a:ext cx="285750" cy="285750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9" name="968 Elipse"/>
            <p:cNvSpPr/>
            <p:nvPr/>
          </p:nvSpPr>
          <p:spPr bwMode="auto">
            <a:xfrm>
              <a:off x="6156176" y="225668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0" name="969 Elipse"/>
            <p:cNvSpPr/>
            <p:nvPr/>
          </p:nvSpPr>
          <p:spPr bwMode="auto">
            <a:xfrm>
              <a:off x="5868144" y="24709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1" name="970 Elipse"/>
            <p:cNvSpPr/>
            <p:nvPr/>
          </p:nvSpPr>
          <p:spPr bwMode="auto">
            <a:xfrm>
              <a:off x="5148064" y="232811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2" name="971 Elipse"/>
            <p:cNvSpPr/>
            <p:nvPr/>
          </p:nvSpPr>
          <p:spPr bwMode="auto">
            <a:xfrm>
              <a:off x="6948265" y="239955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3" name="972 Elipse"/>
            <p:cNvSpPr/>
            <p:nvPr/>
          </p:nvSpPr>
          <p:spPr bwMode="auto">
            <a:xfrm>
              <a:off x="8100393" y="289961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4" name="973 Elipse"/>
            <p:cNvSpPr/>
            <p:nvPr/>
          </p:nvSpPr>
          <p:spPr bwMode="auto">
            <a:xfrm>
              <a:off x="5292080" y="275674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5" name="974 Elipse"/>
            <p:cNvSpPr/>
            <p:nvPr/>
          </p:nvSpPr>
          <p:spPr bwMode="auto">
            <a:xfrm>
              <a:off x="8244409" y="232811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6" name="975 Elipse"/>
            <p:cNvSpPr/>
            <p:nvPr/>
          </p:nvSpPr>
          <p:spPr bwMode="auto">
            <a:xfrm>
              <a:off x="7884368" y="29710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7" name="976 Elipse"/>
            <p:cNvSpPr/>
            <p:nvPr/>
          </p:nvSpPr>
          <p:spPr bwMode="auto">
            <a:xfrm>
              <a:off x="7092281" y="311393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8" name="977 Elipse"/>
            <p:cNvSpPr/>
            <p:nvPr/>
          </p:nvSpPr>
          <p:spPr bwMode="auto">
            <a:xfrm>
              <a:off x="5148064" y="31853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9" name="978 Elipse"/>
            <p:cNvSpPr/>
            <p:nvPr/>
          </p:nvSpPr>
          <p:spPr bwMode="auto">
            <a:xfrm>
              <a:off x="7956377" y="27567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0" name="979 Elipse"/>
            <p:cNvSpPr/>
            <p:nvPr/>
          </p:nvSpPr>
          <p:spPr bwMode="auto">
            <a:xfrm>
              <a:off x="8230006" y="26138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1" name="980 Elipse"/>
            <p:cNvSpPr/>
            <p:nvPr/>
          </p:nvSpPr>
          <p:spPr bwMode="auto">
            <a:xfrm>
              <a:off x="6948265" y="268530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2" name="981 Elipse"/>
            <p:cNvSpPr/>
            <p:nvPr/>
          </p:nvSpPr>
          <p:spPr bwMode="auto">
            <a:xfrm>
              <a:off x="5508105" y="304249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3" name="982 Elipse"/>
            <p:cNvSpPr/>
            <p:nvPr/>
          </p:nvSpPr>
          <p:spPr bwMode="auto">
            <a:xfrm>
              <a:off x="6372201" y="31853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4" name="983 Elipse"/>
            <p:cNvSpPr/>
            <p:nvPr/>
          </p:nvSpPr>
          <p:spPr bwMode="auto">
            <a:xfrm>
              <a:off x="5464899" y="26138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5" name="984 Elipse"/>
            <p:cNvSpPr/>
            <p:nvPr/>
          </p:nvSpPr>
          <p:spPr bwMode="auto">
            <a:xfrm>
              <a:off x="5796137" y="21852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6" name="985 Elipse"/>
            <p:cNvSpPr/>
            <p:nvPr/>
          </p:nvSpPr>
          <p:spPr bwMode="auto">
            <a:xfrm>
              <a:off x="5618516" y="27662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7" name="986 Elipse"/>
            <p:cNvSpPr/>
            <p:nvPr/>
          </p:nvSpPr>
          <p:spPr bwMode="auto">
            <a:xfrm>
              <a:off x="7308304" y="26138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8" name="987 Elipse"/>
            <p:cNvSpPr/>
            <p:nvPr/>
          </p:nvSpPr>
          <p:spPr bwMode="auto">
            <a:xfrm>
              <a:off x="6084169" y="30710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9" name="988 Elipse"/>
            <p:cNvSpPr/>
            <p:nvPr/>
          </p:nvSpPr>
          <p:spPr bwMode="auto">
            <a:xfrm>
              <a:off x="6228185" y="289961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0" name="989 Elipse"/>
            <p:cNvSpPr/>
            <p:nvPr/>
          </p:nvSpPr>
          <p:spPr bwMode="auto">
            <a:xfrm>
              <a:off x="7380313" y="283770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1" name="990 Elipse"/>
            <p:cNvSpPr/>
            <p:nvPr/>
          </p:nvSpPr>
          <p:spPr bwMode="auto">
            <a:xfrm>
              <a:off x="7524329" y="31853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2" name="991 Elipse"/>
            <p:cNvSpPr/>
            <p:nvPr/>
          </p:nvSpPr>
          <p:spPr bwMode="auto">
            <a:xfrm>
              <a:off x="7380313" y="225668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3" name="992 Elipse"/>
            <p:cNvSpPr/>
            <p:nvPr/>
          </p:nvSpPr>
          <p:spPr bwMode="auto">
            <a:xfrm>
              <a:off x="6228185" y="240908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4" name="993 Elipse"/>
            <p:cNvSpPr/>
            <p:nvPr/>
          </p:nvSpPr>
          <p:spPr bwMode="auto">
            <a:xfrm>
              <a:off x="6247387" y="256148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5" name="994 Elipse"/>
            <p:cNvSpPr/>
            <p:nvPr/>
          </p:nvSpPr>
          <p:spPr bwMode="auto">
            <a:xfrm>
              <a:off x="6876256" y="218524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6" name="995 Elipse"/>
            <p:cNvSpPr/>
            <p:nvPr/>
          </p:nvSpPr>
          <p:spPr bwMode="auto">
            <a:xfrm>
              <a:off x="5076057" y="270435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7" name="996 Elipse"/>
            <p:cNvSpPr/>
            <p:nvPr/>
          </p:nvSpPr>
          <p:spPr bwMode="auto">
            <a:xfrm>
              <a:off x="5796137" y="29186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8" name="997 Elipse"/>
            <p:cNvSpPr/>
            <p:nvPr/>
          </p:nvSpPr>
          <p:spPr bwMode="auto">
            <a:xfrm>
              <a:off x="5004048" y="22042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9" name="998 Elipse"/>
            <p:cNvSpPr/>
            <p:nvPr/>
          </p:nvSpPr>
          <p:spPr bwMode="auto">
            <a:xfrm>
              <a:off x="7956377" y="21852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0" name="999 Elipse"/>
            <p:cNvSpPr/>
            <p:nvPr/>
          </p:nvSpPr>
          <p:spPr bwMode="auto">
            <a:xfrm>
              <a:off x="7884368" y="23995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1" name="1000 Elipse"/>
            <p:cNvSpPr/>
            <p:nvPr/>
          </p:nvSpPr>
          <p:spPr bwMode="auto">
            <a:xfrm>
              <a:off x="5292080" y="23995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2" name="1001 Elipse"/>
            <p:cNvSpPr/>
            <p:nvPr/>
          </p:nvSpPr>
          <p:spPr bwMode="auto">
            <a:xfrm>
              <a:off x="5148064" y="289961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3" name="1002 Elipse"/>
            <p:cNvSpPr/>
            <p:nvPr/>
          </p:nvSpPr>
          <p:spPr bwMode="auto">
            <a:xfrm>
              <a:off x="6444208" y="24709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4" name="1003 Elipse"/>
            <p:cNvSpPr/>
            <p:nvPr/>
          </p:nvSpPr>
          <p:spPr bwMode="auto">
            <a:xfrm>
              <a:off x="7308304" y="24709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5" name="1004 Elipse"/>
            <p:cNvSpPr/>
            <p:nvPr/>
          </p:nvSpPr>
          <p:spPr bwMode="auto">
            <a:xfrm>
              <a:off x="6660233" y="305201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6" name="1005 Elipse"/>
            <p:cNvSpPr/>
            <p:nvPr/>
          </p:nvSpPr>
          <p:spPr bwMode="auto">
            <a:xfrm>
              <a:off x="6660233" y="289961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7" name="1006 Elipse"/>
            <p:cNvSpPr/>
            <p:nvPr/>
          </p:nvSpPr>
          <p:spPr bwMode="auto">
            <a:xfrm>
              <a:off x="7524329" y="299010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8" name="1007 Elipse"/>
            <p:cNvSpPr/>
            <p:nvPr/>
          </p:nvSpPr>
          <p:spPr bwMode="auto">
            <a:xfrm>
              <a:off x="8100393" y="304249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9" name="1008 Elipse"/>
            <p:cNvSpPr/>
            <p:nvPr/>
          </p:nvSpPr>
          <p:spPr bwMode="auto">
            <a:xfrm>
              <a:off x="5292080" y="225668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10" name="1009 Elipse"/>
            <p:cNvSpPr/>
            <p:nvPr/>
          </p:nvSpPr>
          <p:spPr bwMode="auto">
            <a:xfrm>
              <a:off x="5436096" y="23995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11" name="1010 Elipse"/>
            <p:cNvSpPr/>
            <p:nvPr/>
          </p:nvSpPr>
          <p:spPr bwMode="auto">
            <a:xfrm>
              <a:off x="5157665" y="26138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12" name="1011 Elipse"/>
            <p:cNvSpPr/>
            <p:nvPr/>
          </p:nvSpPr>
          <p:spPr bwMode="auto">
            <a:xfrm>
              <a:off x="5580112" y="289961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13" name="1012 Elipse"/>
            <p:cNvSpPr/>
            <p:nvPr/>
          </p:nvSpPr>
          <p:spPr bwMode="auto">
            <a:xfrm>
              <a:off x="5724128" y="311393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740 Grupo"/>
          <p:cNvGrpSpPr/>
          <p:nvPr/>
        </p:nvGrpSpPr>
        <p:grpSpPr>
          <a:xfrm>
            <a:off x="4572000" y="2132856"/>
            <a:ext cx="3888432" cy="1195388"/>
            <a:chOff x="4572001" y="2132856"/>
            <a:chExt cx="3888432" cy="1195388"/>
          </a:xfrm>
        </p:grpSpPr>
        <p:sp>
          <p:nvSpPr>
            <p:cNvPr id="1022" name="AutoShape 6"/>
            <p:cNvSpPr>
              <a:spLocks noChangeArrowheads="1"/>
            </p:cNvSpPr>
            <p:nvPr/>
          </p:nvSpPr>
          <p:spPr bwMode="auto">
            <a:xfrm rot="16200000">
              <a:off x="5918523" y="786334"/>
              <a:ext cx="1195388" cy="3888432"/>
            </a:xfrm>
            <a:prstGeom prst="can">
              <a:avLst>
                <a:gd name="adj" fmla="val 36633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23" name="1022 Cubo"/>
            <p:cNvSpPr/>
            <p:nvPr/>
          </p:nvSpPr>
          <p:spPr bwMode="auto">
            <a:xfrm>
              <a:off x="5436096" y="2704356"/>
              <a:ext cx="504057" cy="501650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24" name="1023 Cubo"/>
            <p:cNvSpPr/>
            <p:nvPr/>
          </p:nvSpPr>
          <p:spPr bwMode="auto">
            <a:xfrm>
              <a:off x="7236297" y="2275731"/>
              <a:ext cx="360039" cy="358775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25" name="1024 Cubo"/>
            <p:cNvSpPr/>
            <p:nvPr/>
          </p:nvSpPr>
          <p:spPr bwMode="auto">
            <a:xfrm>
              <a:off x="6516217" y="2918669"/>
              <a:ext cx="360039" cy="285750"/>
            </a:xfrm>
            <a:prstGeom prst="cube">
              <a:avLst>
                <a:gd name="adj" fmla="val 1938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26" name="1025 Cubo"/>
            <p:cNvSpPr/>
            <p:nvPr/>
          </p:nvSpPr>
          <p:spPr bwMode="auto">
            <a:xfrm>
              <a:off x="6156176" y="2347169"/>
              <a:ext cx="360041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27" name="1026 Cubo"/>
            <p:cNvSpPr/>
            <p:nvPr/>
          </p:nvSpPr>
          <p:spPr bwMode="auto">
            <a:xfrm>
              <a:off x="7812361" y="2775794"/>
              <a:ext cx="360039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28" name="1027 Cubo"/>
            <p:cNvSpPr/>
            <p:nvPr/>
          </p:nvSpPr>
          <p:spPr bwMode="auto">
            <a:xfrm>
              <a:off x="5220073" y="2275731"/>
              <a:ext cx="288032" cy="285750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29" name="1028 Elipse"/>
            <p:cNvSpPr/>
            <p:nvPr/>
          </p:nvSpPr>
          <p:spPr bwMode="auto">
            <a:xfrm>
              <a:off x="6300192" y="232811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0" name="1029 Elipse"/>
            <p:cNvSpPr/>
            <p:nvPr/>
          </p:nvSpPr>
          <p:spPr bwMode="auto">
            <a:xfrm>
              <a:off x="6084169" y="247099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1" name="1030 Elipse"/>
            <p:cNvSpPr/>
            <p:nvPr/>
          </p:nvSpPr>
          <p:spPr bwMode="auto">
            <a:xfrm>
              <a:off x="5148064" y="232811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2" name="1031 Elipse"/>
            <p:cNvSpPr/>
            <p:nvPr/>
          </p:nvSpPr>
          <p:spPr bwMode="auto">
            <a:xfrm>
              <a:off x="7236297" y="247099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3" name="1032 Elipse"/>
            <p:cNvSpPr/>
            <p:nvPr/>
          </p:nvSpPr>
          <p:spPr bwMode="auto">
            <a:xfrm>
              <a:off x="8100393" y="289961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4" name="1033 Elipse"/>
            <p:cNvSpPr/>
            <p:nvPr/>
          </p:nvSpPr>
          <p:spPr bwMode="auto">
            <a:xfrm>
              <a:off x="5508105" y="27567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5" name="1034 Elipse"/>
            <p:cNvSpPr/>
            <p:nvPr/>
          </p:nvSpPr>
          <p:spPr bwMode="auto">
            <a:xfrm>
              <a:off x="7884368" y="29710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6" name="1035 Elipse"/>
            <p:cNvSpPr/>
            <p:nvPr/>
          </p:nvSpPr>
          <p:spPr bwMode="auto">
            <a:xfrm>
              <a:off x="6804249" y="311393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7" name="1036 Elipse"/>
            <p:cNvSpPr/>
            <p:nvPr/>
          </p:nvSpPr>
          <p:spPr bwMode="auto">
            <a:xfrm>
              <a:off x="5508105" y="30615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8" name="1037 Elipse"/>
            <p:cNvSpPr/>
            <p:nvPr/>
          </p:nvSpPr>
          <p:spPr bwMode="auto">
            <a:xfrm>
              <a:off x="7956377" y="27567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9" name="1038 Elipse"/>
            <p:cNvSpPr/>
            <p:nvPr/>
          </p:nvSpPr>
          <p:spPr bwMode="auto">
            <a:xfrm>
              <a:off x="8100393" y="277579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0" name="1039 Elipse"/>
            <p:cNvSpPr/>
            <p:nvPr/>
          </p:nvSpPr>
          <p:spPr bwMode="auto">
            <a:xfrm>
              <a:off x="6804249" y="29186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1" name="1040 Elipse"/>
            <p:cNvSpPr/>
            <p:nvPr/>
          </p:nvSpPr>
          <p:spPr bwMode="auto">
            <a:xfrm>
              <a:off x="5580112" y="29710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2" name="1041 Elipse"/>
            <p:cNvSpPr/>
            <p:nvPr/>
          </p:nvSpPr>
          <p:spPr bwMode="auto">
            <a:xfrm>
              <a:off x="6516217" y="31853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3" name="1042 Elipse"/>
            <p:cNvSpPr/>
            <p:nvPr/>
          </p:nvSpPr>
          <p:spPr bwMode="auto">
            <a:xfrm>
              <a:off x="5796137" y="268530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4" name="1043 Elipse"/>
            <p:cNvSpPr/>
            <p:nvPr/>
          </p:nvSpPr>
          <p:spPr bwMode="auto">
            <a:xfrm>
              <a:off x="6156176" y="23471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5" name="1044 Elipse"/>
            <p:cNvSpPr/>
            <p:nvPr/>
          </p:nvSpPr>
          <p:spPr bwMode="auto">
            <a:xfrm>
              <a:off x="5618516" y="27662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6" name="1045 Elipse"/>
            <p:cNvSpPr/>
            <p:nvPr/>
          </p:nvSpPr>
          <p:spPr bwMode="auto">
            <a:xfrm>
              <a:off x="7308304" y="261386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7" name="1046 Elipse"/>
            <p:cNvSpPr/>
            <p:nvPr/>
          </p:nvSpPr>
          <p:spPr bwMode="auto">
            <a:xfrm>
              <a:off x="5796137" y="29186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8" name="1047 Elipse"/>
            <p:cNvSpPr/>
            <p:nvPr/>
          </p:nvSpPr>
          <p:spPr bwMode="auto">
            <a:xfrm>
              <a:off x="6228185" y="268530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9" name="1048 Elipse"/>
            <p:cNvSpPr/>
            <p:nvPr/>
          </p:nvSpPr>
          <p:spPr bwMode="auto">
            <a:xfrm>
              <a:off x="7740352" y="283770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0" name="1049 Elipse"/>
            <p:cNvSpPr/>
            <p:nvPr/>
          </p:nvSpPr>
          <p:spPr bwMode="auto">
            <a:xfrm>
              <a:off x="7812361" y="30615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1" name="1050 Elipse"/>
            <p:cNvSpPr/>
            <p:nvPr/>
          </p:nvSpPr>
          <p:spPr bwMode="auto">
            <a:xfrm>
              <a:off x="7380313" y="225668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2" name="1051 Elipse"/>
            <p:cNvSpPr/>
            <p:nvPr/>
          </p:nvSpPr>
          <p:spPr bwMode="auto">
            <a:xfrm>
              <a:off x="6228185" y="240908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3" name="1052 Elipse"/>
            <p:cNvSpPr/>
            <p:nvPr/>
          </p:nvSpPr>
          <p:spPr bwMode="auto">
            <a:xfrm>
              <a:off x="6247387" y="256148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4" name="1053 Elipse"/>
            <p:cNvSpPr/>
            <p:nvPr/>
          </p:nvSpPr>
          <p:spPr bwMode="auto">
            <a:xfrm>
              <a:off x="7380313" y="23471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5" name="1054 Elipse"/>
            <p:cNvSpPr/>
            <p:nvPr/>
          </p:nvSpPr>
          <p:spPr bwMode="auto">
            <a:xfrm>
              <a:off x="5220073" y="24900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6" name="1055 Elipse"/>
            <p:cNvSpPr/>
            <p:nvPr/>
          </p:nvSpPr>
          <p:spPr bwMode="auto">
            <a:xfrm>
              <a:off x="5724128" y="29710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7" name="1056 Elipse"/>
            <p:cNvSpPr/>
            <p:nvPr/>
          </p:nvSpPr>
          <p:spPr bwMode="auto">
            <a:xfrm>
              <a:off x="5364089" y="23471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8" name="1057 Elipse"/>
            <p:cNvSpPr/>
            <p:nvPr/>
          </p:nvSpPr>
          <p:spPr bwMode="auto">
            <a:xfrm>
              <a:off x="7524329" y="2275731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9" name="1058 Elipse"/>
            <p:cNvSpPr/>
            <p:nvPr/>
          </p:nvSpPr>
          <p:spPr bwMode="auto">
            <a:xfrm>
              <a:off x="7884368" y="284723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0" name="1059 Elipse"/>
            <p:cNvSpPr/>
            <p:nvPr/>
          </p:nvSpPr>
          <p:spPr bwMode="auto">
            <a:xfrm>
              <a:off x="5292080" y="23995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1" name="1060 Elipse"/>
            <p:cNvSpPr/>
            <p:nvPr/>
          </p:nvSpPr>
          <p:spPr bwMode="auto">
            <a:xfrm>
              <a:off x="5364089" y="297105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2" name="1061 Elipse"/>
            <p:cNvSpPr/>
            <p:nvPr/>
          </p:nvSpPr>
          <p:spPr bwMode="auto">
            <a:xfrm>
              <a:off x="6444208" y="24709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3" name="1062 Elipse"/>
            <p:cNvSpPr/>
            <p:nvPr/>
          </p:nvSpPr>
          <p:spPr bwMode="auto">
            <a:xfrm>
              <a:off x="7308304" y="24709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4" name="1063 Elipse"/>
            <p:cNvSpPr/>
            <p:nvPr/>
          </p:nvSpPr>
          <p:spPr bwMode="auto">
            <a:xfrm>
              <a:off x="6660233" y="305201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5" name="1064 Elipse"/>
            <p:cNvSpPr/>
            <p:nvPr/>
          </p:nvSpPr>
          <p:spPr bwMode="auto">
            <a:xfrm>
              <a:off x="6660233" y="289961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6" name="1065 Elipse"/>
            <p:cNvSpPr/>
            <p:nvPr/>
          </p:nvSpPr>
          <p:spPr bwMode="auto">
            <a:xfrm>
              <a:off x="7740352" y="299010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7" name="1066 Elipse"/>
            <p:cNvSpPr/>
            <p:nvPr/>
          </p:nvSpPr>
          <p:spPr bwMode="auto">
            <a:xfrm>
              <a:off x="8100393" y="304249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8" name="1067 Elipse"/>
            <p:cNvSpPr/>
            <p:nvPr/>
          </p:nvSpPr>
          <p:spPr bwMode="auto">
            <a:xfrm>
              <a:off x="5292080" y="225668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9" name="1068 Elipse"/>
            <p:cNvSpPr/>
            <p:nvPr/>
          </p:nvSpPr>
          <p:spPr bwMode="auto">
            <a:xfrm>
              <a:off x="5436096" y="2399556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0" name="1069 Elipse"/>
            <p:cNvSpPr/>
            <p:nvPr/>
          </p:nvSpPr>
          <p:spPr bwMode="auto">
            <a:xfrm>
              <a:off x="5292080" y="254243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1" name="1070 Elipse"/>
            <p:cNvSpPr/>
            <p:nvPr/>
          </p:nvSpPr>
          <p:spPr bwMode="auto">
            <a:xfrm>
              <a:off x="5580112" y="2899619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2" name="1071 Elipse"/>
            <p:cNvSpPr/>
            <p:nvPr/>
          </p:nvSpPr>
          <p:spPr bwMode="auto">
            <a:xfrm>
              <a:off x="5724128" y="311393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3" name="1072 Elipse"/>
            <p:cNvSpPr/>
            <p:nvPr/>
          </p:nvSpPr>
          <p:spPr bwMode="auto">
            <a:xfrm>
              <a:off x="6444208" y="26233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4" name="1073 Elipse"/>
            <p:cNvSpPr/>
            <p:nvPr/>
          </p:nvSpPr>
          <p:spPr bwMode="auto">
            <a:xfrm>
              <a:off x="6660233" y="3185369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5" name="1074 Elipse"/>
            <p:cNvSpPr/>
            <p:nvPr/>
          </p:nvSpPr>
          <p:spPr bwMode="auto">
            <a:xfrm>
              <a:off x="6804249" y="304249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6" name="1075 Elipse"/>
            <p:cNvSpPr/>
            <p:nvPr/>
          </p:nvSpPr>
          <p:spPr bwMode="auto">
            <a:xfrm>
              <a:off x="6444208" y="30424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7" name="1076 Elipse"/>
            <p:cNvSpPr/>
            <p:nvPr/>
          </p:nvSpPr>
          <p:spPr bwMode="auto">
            <a:xfrm>
              <a:off x="7524329" y="2399556"/>
              <a:ext cx="72007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8" name="1077 Elipse"/>
            <p:cNvSpPr/>
            <p:nvPr/>
          </p:nvSpPr>
          <p:spPr bwMode="auto">
            <a:xfrm>
              <a:off x="7236297" y="233764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9" name="1078 Elipse"/>
            <p:cNvSpPr/>
            <p:nvPr/>
          </p:nvSpPr>
          <p:spPr bwMode="auto">
            <a:xfrm>
              <a:off x="7956377" y="3042494"/>
              <a:ext cx="72007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0" name="1079 Elipse"/>
            <p:cNvSpPr/>
            <p:nvPr/>
          </p:nvSpPr>
          <p:spPr bwMode="auto">
            <a:xfrm>
              <a:off x="7452320" y="254243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1" name="1080 Elipse"/>
            <p:cNvSpPr/>
            <p:nvPr/>
          </p:nvSpPr>
          <p:spPr bwMode="auto">
            <a:xfrm>
              <a:off x="6588224" y="3042494"/>
              <a:ext cx="72009" cy="7143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2" name="1081 Elipse"/>
            <p:cNvSpPr/>
            <p:nvPr/>
          </p:nvSpPr>
          <p:spPr bwMode="auto">
            <a:xfrm>
              <a:off x="5436096" y="311393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3" name="1082 Elipse"/>
            <p:cNvSpPr/>
            <p:nvPr/>
          </p:nvSpPr>
          <p:spPr bwMode="auto">
            <a:xfrm>
              <a:off x="5868144" y="2828181"/>
              <a:ext cx="72009" cy="714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630 Grupo"/>
          <p:cNvGrpSpPr/>
          <p:nvPr/>
        </p:nvGrpSpPr>
        <p:grpSpPr>
          <a:xfrm>
            <a:off x="4576763" y="3083769"/>
            <a:ext cx="3857625" cy="1195387"/>
            <a:chOff x="4576763" y="3083769"/>
            <a:chExt cx="3857625" cy="1195387"/>
          </a:xfrm>
        </p:grpSpPr>
        <p:sp>
          <p:nvSpPr>
            <p:cNvPr id="1085" name="AutoShape 6"/>
            <p:cNvSpPr>
              <a:spLocks noChangeArrowheads="1"/>
            </p:cNvSpPr>
            <p:nvPr/>
          </p:nvSpPr>
          <p:spPr bwMode="auto">
            <a:xfrm rot="16200000">
              <a:off x="5907882" y="1752650"/>
              <a:ext cx="1195387" cy="3857625"/>
            </a:xfrm>
            <a:prstGeom prst="can">
              <a:avLst>
                <a:gd name="adj" fmla="val 36633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86" name="1085 Cubo"/>
            <p:cNvSpPr/>
            <p:nvPr/>
          </p:nvSpPr>
          <p:spPr bwMode="auto">
            <a:xfrm>
              <a:off x="5434013" y="3655269"/>
              <a:ext cx="500062" cy="501650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7" name="1086 Cubo"/>
            <p:cNvSpPr/>
            <p:nvPr/>
          </p:nvSpPr>
          <p:spPr bwMode="auto">
            <a:xfrm>
              <a:off x="7219950" y="3226644"/>
              <a:ext cx="357188" cy="358775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8" name="1087 Cubo"/>
            <p:cNvSpPr/>
            <p:nvPr/>
          </p:nvSpPr>
          <p:spPr bwMode="auto">
            <a:xfrm>
              <a:off x="6505575" y="3869581"/>
              <a:ext cx="357188" cy="285750"/>
            </a:xfrm>
            <a:prstGeom prst="cube">
              <a:avLst>
                <a:gd name="adj" fmla="val 1938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9" name="1088 Cubo"/>
            <p:cNvSpPr/>
            <p:nvPr/>
          </p:nvSpPr>
          <p:spPr bwMode="auto">
            <a:xfrm>
              <a:off x="6148388" y="3298081"/>
              <a:ext cx="357187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90" name="1089 Cubo"/>
            <p:cNvSpPr/>
            <p:nvPr/>
          </p:nvSpPr>
          <p:spPr bwMode="auto">
            <a:xfrm>
              <a:off x="7791450" y="3726706"/>
              <a:ext cx="357188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91" name="1090 Cubo"/>
            <p:cNvSpPr/>
            <p:nvPr/>
          </p:nvSpPr>
          <p:spPr bwMode="auto">
            <a:xfrm>
              <a:off x="5219700" y="3226644"/>
              <a:ext cx="285750" cy="285750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1631 Grupo"/>
          <p:cNvGrpSpPr/>
          <p:nvPr/>
        </p:nvGrpSpPr>
        <p:grpSpPr>
          <a:xfrm>
            <a:off x="4572000" y="2996952"/>
            <a:ext cx="3857625" cy="1354138"/>
            <a:chOff x="539552" y="4581128"/>
            <a:chExt cx="3857625" cy="1354138"/>
          </a:xfrm>
        </p:grpSpPr>
        <p:grpSp>
          <p:nvGrpSpPr>
            <p:cNvPr id="18" name="288 Grupo"/>
            <p:cNvGrpSpPr>
              <a:grpSpLocks/>
            </p:cNvGrpSpPr>
            <p:nvPr/>
          </p:nvGrpSpPr>
          <p:grpSpPr bwMode="auto">
            <a:xfrm>
              <a:off x="539552" y="4671624"/>
              <a:ext cx="3857625" cy="1195375"/>
              <a:chOff x="4143398" y="2071679"/>
              <a:chExt cx="3857625" cy="1195387"/>
            </a:xfrm>
          </p:grpSpPr>
          <p:sp>
            <p:nvSpPr>
              <p:cNvPr id="1139" name="AutoShape 6"/>
              <p:cNvSpPr>
                <a:spLocks noChangeArrowheads="1"/>
              </p:cNvSpPr>
              <p:nvPr/>
            </p:nvSpPr>
            <p:spPr bwMode="auto">
              <a:xfrm rot="-5400000">
                <a:off x="5474517" y="740560"/>
                <a:ext cx="1195387" cy="3857625"/>
              </a:xfrm>
              <a:prstGeom prst="can">
                <a:avLst>
                  <a:gd name="adj" fmla="val 36633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140" name="290 Cubo"/>
              <p:cNvSpPr/>
              <p:nvPr/>
            </p:nvSpPr>
            <p:spPr>
              <a:xfrm>
                <a:off x="5000648" y="2643177"/>
                <a:ext cx="500063" cy="501655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141" name="291 Cubo"/>
              <p:cNvSpPr/>
              <p:nvPr/>
            </p:nvSpPr>
            <p:spPr>
              <a:xfrm>
                <a:off x="6786586" y="2214547"/>
                <a:ext cx="357187" cy="358779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142" name="292 Cubo"/>
              <p:cNvSpPr/>
              <p:nvPr/>
            </p:nvSpPr>
            <p:spPr>
              <a:xfrm>
                <a:off x="6072211" y="2857491"/>
                <a:ext cx="357187" cy="285753"/>
              </a:xfrm>
              <a:prstGeom prst="cube">
                <a:avLst>
                  <a:gd name="adj" fmla="val 1938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143" name="293 Cubo"/>
              <p:cNvSpPr/>
              <p:nvPr/>
            </p:nvSpPr>
            <p:spPr>
              <a:xfrm>
                <a:off x="5715023" y="2285985"/>
                <a:ext cx="357188" cy="358779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144" name="294 Cubo"/>
              <p:cNvSpPr/>
              <p:nvPr/>
            </p:nvSpPr>
            <p:spPr>
              <a:xfrm>
                <a:off x="7358086" y="2714614"/>
                <a:ext cx="357187" cy="358779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145" name="295 Cubo"/>
              <p:cNvSpPr/>
              <p:nvPr/>
            </p:nvSpPr>
            <p:spPr>
              <a:xfrm>
                <a:off x="4786336" y="2214547"/>
                <a:ext cx="285750" cy="285753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298 Grupo"/>
            <p:cNvGrpSpPr>
              <a:grpSpLocks/>
            </p:cNvGrpSpPr>
            <p:nvPr/>
          </p:nvGrpSpPr>
          <p:grpSpPr bwMode="auto">
            <a:xfrm>
              <a:off x="968177" y="4652565"/>
              <a:ext cx="285750" cy="366158"/>
              <a:chOff x="4000493" y="5802496"/>
              <a:chExt cx="285750" cy="366162"/>
            </a:xfrm>
          </p:grpSpPr>
          <p:sp>
            <p:nvSpPr>
              <p:cNvPr id="1137" name="296 Elipse"/>
              <p:cNvSpPr/>
              <p:nvPr/>
            </p:nvSpPr>
            <p:spPr>
              <a:xfrm>
                <a:off x="4000493" y="5929498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8" name="297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0" name="299 Grupo"/>
            <p:cNvGrpSpPr>
              <a:grpSpLocks/>
            </p:cNvGrpSpPr>
            <p:nvPr/>
          </p:nvGrpSpPr>
          <p:grpSpPr bwMode="auto">
            <a:xfrm>
              <a:off x="1611115" y="4581128"/>
              <a:ext cx="285750" cy="366158"/>
              <a:chOff x="4000489" y="5802496"/>
              <a:chExt cx="285750" cy="366162"/>
            </a:xfrm>
          </p:grpSpPr>
          <p:sp>
            <p:nvSpPr>
              <p:cNvPr id="1135" name="300 Elipse"/>
              <p:cNvSpPr/>
              <p:nvPr/>
            </p:nvSpPr>
            <p:spPr>
              <a:xfrm>
                <a:off x="4000489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6" name="301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1" name="302 Grupo"/>
            <p:cNvGrpSpPr>
              <a:grpSpLocks/>
            </p:cNvGrpSpPr>
            <p:nvPr/>
          </p:nvGrpSpPr>
          <p:grpSpPr bwMode="auto">
            <a:xfrm>
              <a:off x="1763515" y="5569108"/>
              <a:ext cx="285750" cy="366158"/>
              <a:chOff x="4000489" y="5802496"/>
              <a:chExt cx="285750" cy="366162"/>
            </a:xfrm>
          </p:grpSpPr>
          <p:sp>
            <p:nvSpPr>
              <p:cNvPr id="1133" name="1132 Elipse"/>
              <p:cNvSpPr/>
              <p:nvPr/>
            </p:nvSpPr>
            <p:spPr>
              <a:xfrm>
                <a:off x="4000489" y="592894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4" name="304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2" name="305 Grupo"/>
            <p:cNvGrpSpPr>
              <a:grpSpLocks/>
            </p:cNvGrpSpPr>
            <p:nvPr/>
          </p:nvGrpSpPr>
          <p:grpSpPr bwMode="auto">
            <a:xfrm>
              <a:off x="1039615" y="5152626"/>
              <a:ext cx="285750" cy="366158"/>
              <a:chOff x="4000493" y="5802496"/>
              <a:chExt cx="285750" cy="366162"/>
            </a:xfrm>
          </p:grpSpPr>
          <p:sp>
            <p:nvSpPr>
              <p:cNvPr id="1131" name="1130 Elipse"/>
              <p:cNvSpPr/>
              <p:nvPr/>
            </p:nvSpPr>
            <p:spPr>
              <a:xfrm>
                <a:off x="4000493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2" name="307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3" name="308 Grupo"/>
            <p:cNvGrpSpPr>
              <a:grpSpLocks/>
            </p:cNvGrpSpPr>
            <p:nvPr/>
          </p:nvGrpSpPr>
          <p:grpSpPr bwMode="auto">
            <a:xfrm>
              <a:off x="2182615" y="5305025"/>
              <a:ext cx="285750" cy="366158"/>
              <a:chOff x="4000485" y="5802496"/>
              <a:chExt cx="285750" cy="366162"/>
            </a:xfrm>
          </p:grpSpPr>
          <p:sp>
            <p:nvSpPr>
              <p:cNvPr id="1129" name="1128 Elipse"/>
              <p:cNvSpPr/>
              <p:nvPr/>
            </p:nvSpPr>
            <p:spPr>
              <a:xfrm>
                <a:off x="4000485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0" name="31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4" name="311 Grupo"/>
            <p:cNvGrpSpPr>
              <a:grpSpLocks/>
            </p:cNvGrpSpPr>
            <p:nvPr/>
          </p:nvGrpSpPr>
          <p:grpSpPr bwMode="auto">
            <a:xfrm>
              <a:off x="2468365" y="5009752"/>
              <a:ext cx="285750" cy="366158"/>
              <a:chOff x="4000483" y="5802496"/>
              <a:chExt cx="285750" cy="366162"/>
            </a:xfrm>
          </p:grpSpPr>
          <p:sp>
            <p:nvSpPr>
              <p:cNvPr id="1127" name="1126 Elipse"/>
              <p:cNvSpPr/>
              <p:nvPr/>
            </p:nvSpPr>
            <p:spPr>
              <a:xfrm>
                <a:off x="4000483" y="5929498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8" name="313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5" name="314 Grupo"/>
            <p:cNvGrpSpPr>
              <a:grpSpLocks/>
            </p:cNvGrpSpPr>
            <p:nvPr/>
          </p:nvGrpSpPr>
          <p:grpSpPr bwMode="auto">
            <a:xfrm>
              <a:off x="2620765" y="4724003"/>
              <a:ext cx="285750" cy="366158"/>
              <a:chOff x="4000483" y="5802496"/>
              <a:chExt cx="285750" cy="366162"/>
            </a:xfrm>
          </p:grpSpPr>
          <p:sp>
            <p:nvSpPr>
              <p:cNvPr id="1125" name="1124 Elipse"/>
              <p:cNvSpPr/>
              <p:nvPr/>
            </p:nvSpPr>
            <p:spPr>
              <a:xfrm>
                <a:off x="4000483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6" name="31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6" name="317 Grupo"/>
            <p:cNvGrpSpPr>
              <a:grpSpLocks/>
            </p:cNvGrpSpPr>
            <p:nvPr/>
          </p:nvGrpSpPr>
          <p:grpSpPr bwMode="auto">
            <a:xfrm>
              <a:off x="3539927" y="4876401"/>
              <a:ext cx="285750" cy="366158"/>
              <a:chOff x="4000475" y="5802496"/>
              <a:chExt cx="285750" cy="366162"/>
            </a:xfrm>
          </p:grpSpPr>
          <p:sp>
            <p:nvSpPr>
              <p:cNvPr id="1123" name="1122 Elipse"/>
              <p:cNvSpPr/>
              <p:nvPr/>
            </p:nvSpPr>
            <p:spPr>
              <a:xfrm>
                <a:off x="4000475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4" name="319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7" name="320 Grupo"/>
            <p:cNvGrpSpPr>
              <a:grpSpLocks/>
            </p:cNvGrpSpPr>
            <p:nvPr/>
          </p:nvGrpSpPr>
          <p:grpSpPr bwMode="auto">
            <a:xfrm>
              <a:off x="3825677" y="4581128"/>
              <a:ext cx="285750" cy="366158"/>
              <a:chOff x="4000473" y="5802496"/>
              <a:chExt cx="285750" cy="366162"/>
            </a:xfrm>
          </p:grpSpPr>
          <p:sp>
            <p:nvSpPr>
              <p:cNvPr id="1121" name="1120 Elipse"/>
              <p:cNvSpPr/>
              <p:nvPr/>
            </p:nvSpPr>
            <p:spPr>
              <a:xfrm>
                <a:off x="4000473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2" name="32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" name="323 Grupo"/>
            <p:cNvGrpSpPr>
              <a:grpSpLocks/>
            </p:cNvGrpSpPr>
            <p:nvPr/>
          </p:nvGrpSpPr>
          <p:grpSpPr bwMode="auto">
            <a:xfrm>
              <a:off x="4039990" y="4926172"/>
              <a:ext cx="285750" cy="366158"/>
              <a:chOff x="4000472" y="5802496"/>
              <a:chExt cx="285750" cy="366162"/>
            </a:xfrm>
          </p:grpSpPr>
          <p:sp>
            <p:nvSpPr>
              <p:cNvPr id="1119" name="1118 Elipse"/>
              <p:cNvSpPr/>
              <p:nvPr/>
            </p:nvSpPr>
            <p:spPr>
              <a:xfrm>
                <a:off x="4000472" y="5928941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0" name="325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9" name="326 Grupo"/>
            <p:cNvGrpSpPr>
              <a:grpSpLocks/>
            </p:cNvGrpSpPr>
            <p:nvPr/>
          </p:nvGrpSpPr>
          <p:grpSpPr bwMode="auto">
            <a:xfrm>
              <a:off x="3968552" y="5426233"/>
              <a:ext cx="285750" cy="366158"/>
              <a:chOff x="4000472" y="5802496"/>
              <a:chExt cx="285750" cy="366162"/>
            </a:xfrm>
          </p:grpSpPr>
          <p:sp>
            <p:nvSpPr>
              <p:cNvPr id="1117" name="1116 Elipse"/>
              <p:cNvSpPr/>
              <p:nvPr/>
            </p:nvSpPr>
            <p:spPr>
              <a:xfrm>
                <a:off x="4000472" y="592894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8" name="32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30" name="329 Grupo"/>
            <p:cNvGrpSpPr>
              <a:grpSpLocks/>
            </p:cNvGrpSpPr>
            <p:nvPr/>
          </p:nvGrpSpPr>
          <p:grpSpPr bwMode="auto">
            <a:xfrm>
              <a:off x="3039865" y="5509812"/>
              <a:ext cx="285750" cy="366158"/>
              <a:chOff x="4000479" y="5802496"/>
              <a:chExt cx="285750" cy="366162"/>
            </a:xfrm>
          </p:grpSpPr>
          <p:sp>
            <p:nvSpPr>
              <p:cNvPr id="1115" name="1114 Elipse"/>
              <p:cNvSpPr/>
              <p:nvPr/>
            </p:nvSpPr>
            <p:spPr>
              <a:xfrm>
                <a:off x="4000479" y="5929501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6" name="331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31" name="332 Grupo"/>
            <p:cNvGrpSpPr>
              <a:grpSpLocks/>
            </p:cNvGrpSpPr>
            <p:nvPr/>
          </p:nvGrpSpPr>
          <p:grpSpPr bwMode="auto">
            <a:xfrm>
              <a:off x="3192265" y="5224063"/>
              <a:ext cx="285750" cy="366158"/>
              <a:chOff x="4000479" y="5802496"/>
              <a:chExt cx="285750" cy="366162"/>
            </a:xfrm>
          </p:grpSpPr>
          <p:sp>
            <p:nvSpPr>
              <p:cNvPr id="1113" name="1112 Elipse"/>
              <p:cNvSpPr/>
              <p:nvPr/>
            </p:nvSpPr>
            <p:spPr>
              <a:xfrm>
                <a:off x="4000479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4" name="334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484" name="335 Grupo"/>
            <p:cNvGrpSpPr>
              <a:grpSpLocks/>
            </p:cNvGrpSpPr>
            <p:nvPr/>
          </p:nvGrpSpPr>
          <p:grpSpPr bwMode="auto">
            <a:xfrm>
              <a:off x="2968427" y="4938314"/>
              <a:ext cx="285750" cy="366158"/>
              <a:chOff x="4000479" y="5802496"/>
              <a:chExt cx="285750" cy="366162"/>
            </a:xfrm>
          </p:grpSpPr>
          <p:sp>
            <p:nvSpPr>
              <p:cNvPr id="1111" name="1110 Elipse"/>
              <p:cNvSpPr/>
              <p:nvPr/>
            </p:nvSpPr>
            <p:spPr>
              <a:xfrm>
                <a:off x="4000479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2" name="337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485" name="338 Grupo"/>
            <p:cNvGrpSpPr>
              <a:grpSpLocks/>
            </p:cNvGrpSpPr>
            <p:nvPr/>
          </p:nvGrpSpPr>
          <p:grpSpPr bwMode="auto">
            <a:xfrm>
              <a:off x="1753990" y="4854735"/>
              <a:ext cx="285750" cy="366158"/>
              <a:chOff x="4000488" y="5802496"/>
              <a:chExt cx="285750" cy="366162"/>
            </a:xfrm>
          </p:grpSpPr>
          <p:sp>
            <p:nvSpPr>
              <p:cNvPr id="1109" name="1108 Elipse"/>
              <p:cNvSpPr/>
              <p:nvPr/>
            </p:nvSpPr>
            <p:spPr>
              <a:xfrm>
                <a:off x="4000488" y="592894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0" name="34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282624" name="1633 Grupo"/>
          <p:cNvGrpSpPr/>
          <p:nvPr/>
        </p:nvGrpSpPr>
        <p:grpSpPr>
          <a:xfrm>
            <a:off x="4572000" y="2996952"/>
            <a:ext cx="3888432" cy="1368152"/>
            <a:chOff x="467544" y="1772816"/>
            <a:chExt cx="3857625" cy="1354138"/>
          </a:xfrm>
        </p:grpSpPr>
        <p:sp>
          <p:nvSpPr>
            <p:cNvPr id="1213" name="AutoShape 6"/>
            <p:cNvSpPr>
              <a:spLocks noChangeArrowheads="1"/>
            </p:cNvSpPr>
            <p:nvPr/>
          </p:nvSpPr>
          <p:spPr bwMode="auto">
            <a:xfrm rot="16200000">
              <a:off x="1798669" y="532187"/>
              <a:ext cx="1195375" cy="3857625"/>
            </a:xfrm>
            <a:prstGeom prst="can">
              <a:avLst>
                <a:gd name="adj" fmla="val 36633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14" name="1213 Cubo"/>
            <p:cNvSpPr/>
            <p:nvPr/>
          </p:nvSpPr>
          <p:spPr bwMode="auto">
            <a:xfrm>
              <a:off x="1324794" y="2434804"/>
              <a:ext cx="500062" cy="501650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15" name="1214 Cubo"/>
            <p:cNvSpPr/>
            <p:nvPr/>
          </p:nvSpPr>
          <p:spPr bwMode="auto">
            <a:xfrm>
              <a:off x="3110731" y="2006179"/>
              <a:ext cx="357188" cy="358775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16" name="1215 Cubo"/>
            <p:cNvSpPr/>
            <p:nvPr/>
          </p:nvSpPr>
          <p:spPr bwMode="auto">
            <a:xfrm>
              <a:off x="2396356" y="2649116"/>
              <a:ext cx="357188" cy="285750"/>
            </a:xfrm>
            <a:prstGeom prst="cube">
              <a:avLst>
                <a:gd name="adj" fmla="val 1938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17" name="1216 Cubo"/>
            <p:cNvSpPr/>
            <p:nvPr/>
          </p:nvSpPr>
          <p:spPr bwMode="auto">
            <a:xfrm>
              <a:off x="2039169" y="2077616"/>
              <a:ext cx="357187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18" name="1217 Cubo"/>
            <p:cNvSpPr/>
            <p:nvPr/>
          </p:nvSpPr>
          <p:spPr bwMode="auto">
            <a:xfrm>
              <a:off x="3682231" y="2506241"/>
              <a:ext cx="357188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19" name="1218 Cubo"/>
            <p:cNvSpPr/>
            <p:nvPr/>
          </p:nvSpPr>
          <p:spPr bwMode="auto">
            <a:xfrm>
              <a:off x="1110481" y="2006179"/>
              <a:ext cx="285750" cy="285750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grpSp>
          <p:nvGrpSpPr>
            <p:cNvPr id="282625" name="298 Grupo"/>
            <p:cNvGrpSpPr>
              <a:grpSpLocks/>
            </p:cNvGrpSpPr>
            <p:nvPr/>
          </p:nvGrpSpPr>
          <p:grpSpPr bwMode="auto">
            <a:xfrm>
              <a:off x="1115616" y="1974986"/>
              <a:ext cx="285750" cy="366158"/>
              <a:chOff x="4000658" y="5802496"/>
              <a:chExt cx="285750" cy="366162"/>
            </a:xfrm>
          </p:grpSpPr>
          <p:sp>
            <p:nvSpPr>
              <p:cNvPr id="1287" name="1286 Elipse"/>
              <p:cNvSpPr/>
              <p:nvPr/>
            </p:nvSpPr>
            <p:spPr>
              <a:xfrm>
                <a:off x="4000658" y="592894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8" name="475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26" name="299 Grupo"/>
            <p:cNvGrpSpPr>
              <a:grpSpLocks/>
            </p:cNvGrpSpPr>
            <p:nvPr/>
          </p:nvGrpSpPr>
          <p:grpSpPr bwMode="auto">
            <a:xfrm>
              <a:off x="1610544" y="1772816"/>
              <a:ext cx="285750" cy="366158"/>
              <a:chOff x="4000488" y="5802496"/>
              <a:chExt cx="285750" cy="366162"/>
            </a:xfrm>
          </p:grpSpPr>
          <p:sp>
            <p:nvSpPr>
              <p:cNvPr id="1285" name="1284 Elipse"/>
              <p:cNvSpPr/>
              <p:nvPr/>
            </p:nvSpPr>
            <p:spPr>
              <a:xfrm>
                <a:off x="4000488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6" name="473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27" name="302 Grupo"/>
            <p:cNvGrpSpPr>
              <a:grpSpLocks/>
            </p:cNvGrpSpPr>
            <p:nvPr/>
          </p:nvGrpSpPr>
          <p:grpSpPr bwMode="auto">
            <a:xfrm>
              <a:off x="1610544" y="2487189"/>
              <a:ext cx="285750" cy="366158"/>
              <a:chOff x="4000488" y="5802496"/>
              <a:chExt cx="285750" cy="366162"/>
            </a:xfrm>
          </p:grpSpPr>
          <p:sp>
            <p:nvSpPr>
              <p:cNvPr id="1283" name="1282 Elipse"/>
              <p:cNvSpPr/>
              <p:nvPr/>
            </p:nvSpPr>
            <p:spPr>
              <a:xfrm>
                <a:off x="4000488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4" name="471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29" name="305 Grupo"/>
            <p:cNvGrpSpPr>
              <a:grpSpLocks/>
            </p:cNvGrpSpPr>
            <p:nvPr/>
          </p:nvGrpSpPr>
          <p:grpSpPr bwMode="auto">
            <a:xfrm>
              <a:off x="1396231" y="2344314"/>
              <a:ext cx="285750" cy="366158"/>
              <a:chOff x="4000489" y="5802496"/>
              <a:chExt cx="285750" cy="366162"/>
            </a:xfrm>
          </p:grpSpPr>
          <p:sp>
            <p:nvSpPr>
              <p:cNvPr id="1281" name="1280 Elipse"/>
              <p:cNvSpPr/>
              <p:nvPr/>
            </p:nvSpPr>
            <p:spPr>
              <a:xfrm>
                <a:off x="4000489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2" name="469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1" name="308 Grupo"/>
            <p:cNvGrpSpPr>
              <a:grpSpLocks/>
            </p:cNvGrpSpPr>
            <p:nvPr/>
          </p:nvGrpSpPr>
          <p:grpSpPr bwMode="auto">
            <a:xfrm>
              <a:off x="2396356" y="2594610"/>
              <a:ext cx="285750" cy="369328"/>
              <a:chOff x="4000482" y="5802496"/>
              <a:chExt cx="285750" cy="369332"/>
            </a:xfrm>
          </p:grpSpPr>
          <p:sp>
            <p:nvSpPr>
              <p:cNvPr id="1279" name="1278 Elipse"/>
              <p:cNvSpPr/>
              <p:nvPr/>
            </p:nvSpPr>
            <p:spPr>
              <a:xfrm>
                <a:off x="4000482" y="5930028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0" name="467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2" name="311 Grupo"/>
            <p:cNvGrpSpPr>
              <a:grpSpLocks/>
            </p:cNvGrpSpPr>
            <p:nvPr/>
          </p:nvGrpSpPr>
          <p:grpSpPr bwMode="auto">
            <a:xfrm>
              <a:off x="2539231" y="2475047"/>
              <a:ext cx="285750" cy="366158"/>
              <a:chOff x="4000481" y="5802496"/>
              <a:chExt cx="285750" cy="366162"/>
            </a:xfrm>
          </p:grpSpPr>
          <p:sp>
            <p:nvSpPr>
              <p:cNvPr id="1277" name="1276 Elipse"/>
              <p:cNvSpPr/>
              <p:nvPr/>
            </p:nvSpPr>
            <p:spPr>
              <a:xfrm>
                <a:off x="4000481" y="5928941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8" name="465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3" name="314 Grupo"/>
            <p:cNvGrpSpPr>
              <a:grpSpLocks/>
            </p:cNvGrpSpPr>
            <p:nvPr/>
          </p:nvGrpSpPr>
          <p:grpSpPr bwMode="auto">
            <a:xfrm>
              <a:off x="2548756" y="1915691"/>
              <a:ext cx="285750" cy="366158"/>
              <a:chOff x="4000482" y="5802496"/>
              <a:chExt cx="285750" cy="366162"/>
            </a:xfrm>
          </p:grpSpPr>
          <p:sp>
            <p:nvSpPr>
              <p:cNvPr id="1275" name="1274 Elipse"/>
              <p:cNvSpPr/>
              <p:nvPr/>
            </p:nvSpPr>
            <p:spPr>
              <a:xfrm>
                <a:off x="4000482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6" name="463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4" name="317 Grupo"/>
            <p:cNvGrpSpPr>
              <a:grpSpLocks/>
            </p:cNvGrpSpPr>
            <p:nvPr/>
          </p:nvGrpSpPr>
          <p:grpSpPr bwMode="auto">
            <a:xfrm>
              <a:off x="3467919" y="2068089"/>
              <a:ext cx="285750" cy="366158"/>
              <a:chOff x="4000475" y="5802496"/>
              <a:chExt cx="285750" cy="366162"/>
            </a:xfrm>
          </p:grpSpPr>
          <p:sp>
            <p:nvSpPr>
              <p:cNvPr id="1273" name="1272 Elipse"/>
              <p:cNvSpPr/>
              <p:nvPr/>
            </p:nvSpPr>
            <p:spPr>
              <a:xfrm>
                <a:off x="4000475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4" name="461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5" name="320 Grupo"/>
            <p:cNvGrpSpPr>
              <a:grpSpLocks/>
            </p:cNvGrpSpPr>
            <p:nvPr/>
          </p:nvGrpSpPr>
          <p:grpSpPr bwMode="auto">
            <a:xfrm>
              <a:off x="3896544" y="1772816"/>
              <a:ext cx="285750" cy="366158"/>
              <a:chOff x="4000472" y="5802496"/>
              <a:chExt cx="285750" cy="366162"/>
            </a:xfrm>
          </p:grpSpPr>
          <p:sp>
            <p:nvSpPr>
              <p:cNvPr id="1271" name="1270 Elipse"/>
              <p:cNvSpPr/>
              <p:nvPr/>
            </p:nvSpPr>
            <p:spPr>
              <a:xfrm>
                <a:off x="4000472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2" name="459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6" name="323 Grupo"/>
            <p:cNvGrpSpPr>
              <a:grpSpLocks/>
            </p:cNvGrpSpPr>
            <p:nvPr/>
          </p:nvGrpSpPr>
          <p:grpSpPr bwMode="auto">
            <a:xfrm>
              <a:off x="3110731" y="1848153"/>
              <a:ext cx="285750" cy="366158"/>
              <a:chOff x="4000477" y="5802496"/>
              <a:chExt cx="285750" cy="366162"/>
            </a:xfrm>
          </p:grpSpPr>
          <p:sp>
            <p:nvSpPr>
              <p:cNvPr id="1269" name="1268 Elipse"/>
              <p:cNvSpPr/>
              <p:nvPr/>
            </p:nvSpPr>
            <p:spPr>
              <a:xfrm>
                <a:off x="4000477" y="5928773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0" name="457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7" name="326 Grupo"/>
            <p:cNvGrpSpPr>
              <a:grpSpLocks/>
            </p:cNvGrpSpPr>
            <p:nvPr/>
          </p:nvGrpSpPr>
          <p:grpSpPr bwMode="auto">
            <a:xfrm>
              <a:off x="3896544" y="2617921"/>
              <a:ext cx="285750" cy="366158"/>
              <a:chOff x="4000472" y="5802496"/>
              <a:chExt cx="285750" cy="366162"/>
            </a:xfrm>
          </p:grpSpPr>
          <p:sp>
            <p:nvSpPr>
              <p:cNvPr id="1267" name="1266 Elipse"/>
              <p:cNvSpPr/>
              <p:nvPr/>
            </p:nvSpPr>
            <p:spPr>
              <a:xfrm>
                <a:off x="4000472" y="592894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8" name="455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8" name="329 Grupo"/>
            <p:cNvGrpSpPr>
              <a:grpSpLocks/>
            </p:cNvGrpSpPr>
            <p:nvPr/>
          </p:nvGrpSpPr>
          <p:grpSpPr bwMode="auto">
            <a:xfrm>
              <a:off x="3610794" y="2597979"/>
              <a:ext cx="285750" cy="369328"/>
              <a:chOff x="4000474" y="5802496"/>
              <a:chExt cx="285750" cy="369332"/>
            </a:xfrm>
          </p:grpSpPr>
          <p:sp>
            <p:nvSpPr>
              <p:cNvPr id="1265" name="1264 Elipse"/>
              <p:cNvSpPr/>
              <p:nvPr/>
            </p:nvSpPr>
            <p:spPr>
              <a:xfrm>
                <a:off x="4000474" y="5929834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6" name="453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39" name="332 Grupo"/>
            <p:cNvGrpSpPr>
              <a:grpSpLocks/>
            </p:cNvGrpSpPr>
            <p:nvPr/>
          </p:nvGrpSpPr>
          <p:grpSpPr bwMode="auto">
            <a:xfrm>
              <a:off x="3120256" y="2415751"/>
              <a:ext cx="285750" cy="366158"/>
              <a:chOff x="4000478" y="5802496"/>
              <a:chExt cx="285750" cy="366162"/>
            </a:xfrm>
          </p:grpSpPr>
          <p:sp>
            <p:nvSpPr>
              <p:cNvPr id="1263" name="1262 Elipse"/>
              <p:cNvSpPr/>
              <p:nvPr/>
            </p:nvSpPr>
            <p:spPr>
              <a:xfrm>
                <a:off x="4000478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4" name="451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0" name="335 Grupo"/>
            <p:cNvGrpSpPr>
              <a:grpSpLocks/>
            </p:cNvGrpSpPr>
            <p:nvPr/>
          </p:nvGrpSpPr>
          <p:grpSpPr bwMode="auto">
            <a:xfrm>
              <a:off x="3039294" y="2090649"/>
              <a:ext cx="285750" cy="366158"/>
              <a:chOff x="4000478" y="5802496"/>
              <a:chExt cx="285750" cy="366162"/>
            </a:xfrm>
          </p:grpSpPr>
          <p:sp>
            <p:nvSpPr>
              <p:cNvPr id="1261" name="1260 Elipse"/>
              <p:cNvSpPr/>
              <p:nvPr/>
            </p:nvSpPr>
            <p:spPr>
              <a:xfrm>
                <a:off x="4000478" y="5929164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2" name="449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1" name="338 Grupo"/>
            <p:cNvGrpSpPr>
              <a:grpSpLocks/>
            </p:cNvGrpSpPr>
            <p:nvPr/>
          </p:nvGrpSpPr>
          <p:grpSpPr bwMode="auto">
            <a:xfrm>
              <a:off x="2039169" y="2110591"/>
              <a:ext cx="285750" cy="369328"/>
              <a:chOff x="4000485" y="5802496"/>
              <a:chExt cx="285750" cy="369332"/>
            </a:xfrm>
          </p:grpSpPr>
          <p:sp>
            <p:nvSpPr>
              <p:cNvPr id="1259" name="1258 Elipse"/>
              <p:cNvSpPr/>
              <p:nvPr/>
            </p:nvSpPr>
            <p:spPr>
              <a:xfrm>
                <a:off x="4000485" y="5929860"/>
                <a:ext cx="285750" cy="141289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0" name="447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2" name="298 Grupo"/>
            <p:cNvGrpSpPr>
              <a:grpSpLocks/>
            </p:cNvGrpSpPr>
            <p:nvPr/>
          </p:nvGrpSpPr>
          <p:grpSpPr bwMode="auto">
            <a:xfrm>
              <a:off x="896169" y="2332172"/>
              <a:ext cx="285750" cy="366158"/>
              <a:chOff x="4000493" y="5802496"/>
              <a:chExt cx="285750" cy="366162"/>
            </a:xfrm>
          </p:grpSpPr>
          <p:sp>
            <p:nvSpPr>
              <p:cNvPr id="1257" name="1256 Elipse"/>
              <p:cNvSpPr/>
              <p:nvPr/>
            </p:nvSpPr>
            <p:spPr>
              <a:xfrm>
                <a:off x="4000493" y="5928941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8" name="445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3" name="298 Grupo"/>
            <p:cNvGrpSpPr>
              <a:grpSpLocks/>
            </p:cNvGrpSpPr>
            <p:nvPr/>
          </p:nvGrpSpPr>
          <p:grpSpPr bwMode="auto">
            <a:xfrm>
              <a:off x="1039044" y="2760796"/>
              <a:ext cx="285750" cy="366158"/>
              <a:chOff x="4000492" y="5802496"/>
              <a:chExt cx="285750" cy="366162"/>
            </a:xfrm>
          </p:grpSpPr>
          <p:sp>
            <p:nvSpPr>
              <p:cNvPr id="1255" name="1254 Elipse"/>
              <p:cNvSpPr/>
              <p:nvPr/>
            </p:nvSpPr>
            <p:spPr>
              <a:xfrm>
                <a:off x="4000492" y="592894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6" name="443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4" name="298 Grupo"/>
            <p:cNvGrpSpPr>
              <a:grpSpLocks/>
            </p:cNvGrpSpPr>
            <p:nvPr/>
          </p:nvGrpSpPr>
          <p:grpSpPr bwMode="auto">
            <a:xfrm>
              <a:off x="1110481" y="1781588"/>
              <a:ext cx="285750" cy="369328"/>
              <a:chOff x="4000491" y="5802496"/>
              <a:chExt cx="285750" cy="369332"/>
            </a:xfrm>
          </p:grpSpPr>
          <p:sp>
            <p:nvSpPr>
              <p:cNvPr id="1253" name="1252 Elipse"/>
              <p:cNvSpPr/>
              <p:nvPr/>
            </p:nvSpPr>
            <p:spPr>
              <a:xfrm>
                <a:off x="4000491" y="5930250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4" name="441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5" name="332 Grupo"/>
            <p:cNvGrpSpPr>
              <a:grpSpLocks/>
            </p:cNvGrpSpPr>
            <p:nvPr/>
          </p:nvGrpSpPr>
          <p:grpSpPr bwMode="auto">
            <a:xfrm>
              <a:off x="3682231" y="2415751"/>
              <a:ext cx="285750" cy="366158"/>
              <a:chOff x="4000473" y="5802496"/>
              <a:chExt cx="285750" cy="366162"/>
            </a:xfrm>
          </p:grpSpPr>
          <p:sp>
            <p:nvSpPr>
              <p:cNvPr id="1251" name="1250 Elipse"/>
              <p:cNvSpPr/>
              <p:nvPr/>
            </p:nvSpPr>
            <p:spPr>
              <a:xfrm>
                <a:off x="4000473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2" name="439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6" name="298 Grupo"/>
            <p:cNvGrpSpPr>
              <a:grpSpLocks/>
            </p:cNvGrpSpPr>
            <p:nvPr/>
          </p:nvGrpSpPr>
          <p:grpSpPr bwMode="auto">
            <a:xfrm>
              <a:off x="1324794" y="2601879"/>
              <a:ext cx="285750" cy="366158"/>
              <a:chOff x="4000490" y="5802496"/>
              <a:chExt cx="285750" cy="366162"/>
            </a:xfrm>
          </p:grpSpPr>
          <p:sp>
            <p:nvSpPr>
              <p:cNvPr id="1249" name="1248 Elipse"/>
              <p:cNvSpPr/>
              <p:nvPr/>
            </p:nvSpPr>
            <p:spPr>
              <a:xfrm>
                <a:off x="4000490" y="592910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0" name="485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7" name="299 Grupo"/>
            <p:cNvGrpSpPr>
              <a:grpSpLocks/>
            </p:cNvGrpSpPr>
            <p:nvPr/>
          </p:nvGrpSpPr>
          <p:grpSpPr bwMode="auto">
            <a:xfrm>
              <a:off x="2039169" y="1925214"/>
              <a:ext cx="285750" cy="366158"/>
              <a:chOff x="4000485" y="5802496"/>
              <a:chExt cx="285750" cy="366162"/>
            </a:xfrm>
          </p:grpSpPr>
          <p:sp>
            <p:nvSpPr>
              <p:cNvPr id="1247" name="1246 Elipse"/>
              <p:cNvSpPr/>
              <p:nvPr/>
            </p:nvSpPr>
            <p:spPr>
              <a:xfrm>
                <a:off x="4000485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8" name="48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8" name="299 Grupo"/>
            <p:cNvGrpSpPr>
              <a:grpSpLocks/>
            </p:cNvGrpSpPr>
            <p:nvPr/>
          </p:nvGrpSpPr>
          <p:grpSpPr bwMode="auto">
            <a:xfrm>
              <a:off x="2182044" y="2014340"/>
              <a:ext cx="285750" cy="366158"/>
              <a:chOff x="4000484" y="5802496"/>
              <a:chExt cx="285750" cy="366162"/>
            </a:xfrm>
          </p:grpSpPr>
          <p:sp>
            <p:nvSpPr>
              <p:cNvPr id="1245" name="1244 Elipse"/>
              <p:cNvSpPr/>
              <p:nvPr/>
            </p:nvSpPr>
            <p:spPr>
              <a:xfrm>
                <a:off x="4000484" y="5929273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6" name="491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49" name="332 Grupo"/>
            <p:cNvGrpSpPr>
              <a:grpSpLocks/>
            </p:cNvGrpSpPr>
            <p:nvPr/>
          </p:nvGrpSpPr>
          <p:grpSpPr bwMode="auto">
            <a:xfrm>
              <a:off x="3110731" y="2701500"/>
              <a:ext cx="285750" cy="366158"/>
              <a:chOff x="4000477" y="5802496"/>
              <a:chExt cx="285750" cy="366162"/>
            </a:xfrm>
          </p:grpSpPr>
          <p:sp>
            <p:nvSpPr>
              <p:cNvPr id="1243" name="1242 Elipse"/>
              <p:cNvSpPr/>
              <p:nvPr/>
            </p:nvSpPr>
            <p:spPr>
              <a:xfrm>
                <a:off x="4000477" y="5929501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4" name="494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282650" name="1634 Grupo"/>
          <p:cNvGrpSpPr/>
          <p:nvPr/>
        </p:nvGrpSpPr>
        <p:grpSpPr>
          <a:xfrm>
            <a:off x="4572000" y="2996952"/>
            <a:ext cx="3960440" cy="1354137"/>
            <a:chOff x="4427984" y="404664"/>
            <a:chExt cx="3857625" cy="1354137"/>
          </a:xfrm>
        </p:grpSpPr>
        <p:sp>
          <p:nvSpPr>
            <p:cNvPr id="1290" name="AutoShape 6"/>
            <p:cNvSpPr>
              <a:spLocks noChangeArrowheads="1"/>
            </p:cNvSpPr>
            <p:nvPr/>
          </p:nvSpPr>
          <p:spPr bwMode="auto">
            <a:xfrm rot="16200000">
              <a:off x="5759110" y="-835966"/>
              <a:ext cx="1195374" cy="3857625"/>
            </a:xfrm>
            <a:prstGeom prst="can">
              <a:avLst>
                <a:gd name="adj" fmla="val 36633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91" name="1290 Cubo"/>
            <p:cNvSpPr/>
            <p:nvPr/>
          </p:nvSpPr>
          <p:spPr bwMode="auto">
            <a:xfrm>
              <a:off x="5285234" y="1066651"/>
              <a:ext cx="500062" cy="501650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92" name="1291 Cubo"/>
            <p:cNvSpPr/>
            <p:nvPr/>
          </p:nvSpPr>
          <p:spPr bwMode="auto">
            <a:xfrm>
              <a:off x="7071171" y="638026"/>
              <a:ext cx="357188" cy="358775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93" name="1292 Cubo"/>
            <p:cNvSpPr/>
            <p:nvPr/>
          </p:nvSpPr>
          <p:spPr bwMode="auto">
            <a:xfrm>
              <a:off x="6356796" y="1280964"/>
              <a:ext cx="357188" cy="285750"/>
            </a:xfrm>
            <a:prstGeom prst="cube">
              <a:avLst>
                <a:gd name="adj" fmla="val 1938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94" name="1293 Cubo"/>
            <p:cNvSpPr/>
            <p:nvPr/>
          </p:nvSpPr>
          <p:spPr bwMode="auto">
            <a:xfrm>
              <a:off x="5999609" y="709464"/>
              <a:ext cx="372591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95" name="1294 Cubo"/>
            <p:cNvSpPr/>
            <p:nvPr/>
          </p:nvSpPr>
          <p:spPr bwMode="auto">
            <a:xfrm>
              <a:off x="7642671" y="1138089"/>
              <a:ext cx="357188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96" name="1295 Cubo"/>
            <p:cNvSpPr/>
            <p:nvPr/>
          </p:nvSpPr>
          <p:spPr bwMode="auto">
            <a:xfrm>
              <a:off x="5070921" y="638026"/>
              <a:ext cx="285750" cy="285750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grpSp>
          <p:nvGrpSpPr>
            <p:cNvPr id="282651" name="298 Grupo"/>
            <p:cNvGrpSpPr>
              <a:grpSpLocks/>
            </p:cNvGrpSpPr>
            <p:nvPr/>
          </p:nvGrpSpPr>
          <p:grpSpPr bwMode="auto">
            <a:xfrm>
              <a:off x="5055046" y="606834"/>
              <a:ext cx="285750" cy="366158"/>
              <a:chOff x="4000658" y="5802496"/>
              <a:chExt cx="285750" cy="366162"/>
            </a:xfrm>
          </p:grpSpPr>
          <p:sp>
            <p:nvSpPr>
              <p:cNvPr id="1370" name="1369 Elipse"/>
              <p:cNvSpPr/>
              <p:nvPr/>
            </p:nvSpPr>
            <p:spPr>
              <a:xfrm>
                <a:off x="4000658" y="592893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1" name="57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52" name="299 Grupo"/>
            <p:cNvGrpSpPr>
              <a:grpSpLocks/>
            </p:cNvGrpSpPr>
            <p:nvPr/>
          </p:nvGrpSpPr>
          <p:grpSpPr bwMode="auto">
            <a:xfrm>
              <a:off x="5785296" y="678271"/>
              <a:ext cx="285750" cy="366158"/>
              <a:chOff x="4000486" y="5802496"/>
              <a:chExt cx="285750" cy="366162"/>
            </a:xfrm>
          </p:grpSpPr>
          <p:sp>
            <p:nvSpPr>
              <p:cNvPr id="1368" name="1367 Elipse"/>
              <p:cNvSpPr/>
              <p:nvPr/>
            </p:nvSpPr>
            <p:spPr>
              <a:xfrm>
                <a:off x="4000486" y="592894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9" name="57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53" name="302 Grupo"/>
            <p:cNvGrpSpPr>
              <a:grpSpLocks/>
            </p:cNvGrpSpPr>
            <p:nvPr/>
          </p:nvGrpSpPr>
          <p:grpSpPr bwMode="auto">
            <a:xfrm>
              <a:off x="5570984" y="1119036"/>
              <a:ext cx="285750" cy="366158"/>
              <a:chOff x="4000488" y="5802496"/>
              <a:chExt cx="285750" cy="366162"/>
            </a:xfrm>
          </p:grpSpPr>
          <p:sp>
            <p:nvSpPr>
              <p:cNvPr id="1366" name="1365 Elipse"/>
              <p:cNvSpPr/>
              <p:nvPr/>
            </p:nvSpPr>
            <p:spPr>
              <a:xfrm>
                <a:off x="4000488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7" name="56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54" name="305 Grupo"/>
            <p:cNvGrpSpPr>
              <a:grpSpLocks/>
            </p:cNvGrpSpPr>
            <p:nvPr/>
          </p:nvGrpSpPr>
          <p:grpSpPr bwMode="auto">
            <a:xfrm>
              <a:off x="5356671" y="976162"/>
              <a:ext cx="285750" cy="366158"/>
              <a:chOff x="4000489" y="5802496"/>
              <a:chExt cx="285750" cy="366162"/>
            </a:xfrm>
          </p:grpSpPr>
          <p:sp>
            <p:nvSpPr>
              <p:cNvPr id="1364" name="1363 Elipse"/>
              <p:cNvSpPr/>
              <p:nvPr/>
            </p:nvSpPr>
            <p:spPr>
              <a:xfrm>
                <a:off x="4000489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5" name="56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282655" name="308 Grupo"/>
            <p:cNvGrpSpPr>
              <a:grpSpLocks/>
            </p:cNvGrpSpPr>
            <p:nvPr/>
          </p:nvGrpSpPr>
          <p:grpSpPr bwMode="auto">
            <a:xfrm>
              <a:off x="6356796" y="1226457"/>
              <a:ext cx="285750" cy="369328"/>
              <a:chOff x="4000482" y="5802496"/>
              <a:chExt cx="285750" cy="369332"/>
            </a:xfrm>
          </p:grpSpPr>
          <p:sp>
            <p:nvSpPr>
              <p:cNvPr id="1362" name="1361 Elipse"/>
              <p:cNvSpPr/>
              <p:nvPr/>
            </p:nvSpPr>
            <p:spPr>
              <a:xfrm>
                <a:off x="4000482" y="5930029"/>
                <a:ext cx="285750" cy="141289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3" name="564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511" name="311 Grupo"/>
            <p:cNvGrpSpPr>
              <a:grpSpLocks/>
            </p:cNvGrpSpPr>
            <p:nvPr/>
          </p:nvGrpSpPr>
          <p:grpSpPr bwMode="auto">
            <a:xfrm>
              <a:off x="6499671" y="1106894"/>
              <a:ext cx="285750" cy="366158"/>
              <a:chOff x="4000481" y="5802496"/>
              <a:chExt cx="285750" cy="366162"/>
            </a:xfrm>
          </p:grpSpPr>
          <p:sp>
            <p:nvSpPr>
              <p:cNvPr id="1360" name="1359 Elipse"/>
              <p:cNvSpPr/>
              <p:nvPr/>
            </p:nvSpPr>
            <p:spPr>
              <a:xfrm>
                <a:off x="4000481" y="592894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1" name="56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512" name="314 Grupo"/>
            <p:cNvGrpSpPr>
              <a:grpSpLocks/>
            </p:cNvGrpSpPr>
            <p:nvPr/>
          </p:nvGrpSpPr>
          <p:grpSpPr bwMode="auto">
            <a:xfrm>
              <a:off x="6856859" y="606834"/>
              <a:ext cx="285750" cy="366158"/>
              <a:chOff x="4000479" y="5802496"/>
              <a:chExt cx="285750" cy="366162"/>
            </a:xfrm>
          </p:grpSpPr>
          <p:sp>
            <p:nvSpPr>
              <p:cNvPr id="1358" name="1357 Elipse"/>
              <p:cNvSpPr/>
              <p:nvPr/>
            </p:nvSpPr>
            <p:spPr>
              <a:xfrm>
                <a:off x="4000479" y="592893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9" name="56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0" name="317 Grupo"/>
            <p:cNvGrpSpPr>
              <a:grpSpLocks/>
            </p:cNvGrpSpPr>
            <p:nvPr/>
          </p:nvGrpSpPr>
          <p:grpSpPr bwMode="auto">
            <a:xfrm>
              <a:off x="7214046" y="699937"/>
              <a:ext cx="285750" cy="366158"/>
              <a:chOff x="4000476" y="5802496"/>
              <a:chExt cx="285750" cy="366162"/>
            </a:xfrm>
          </p:grpSpPr>
          <p:sp>
            <p:nvSpPr>
              <p:cNvPr id="1356" name="1355 Elipse"/>
              <p:cNvSpPr/>
              <p:nvPr/>
            </p:nvSpPr>
            <p:spPr>
              <a:xfrm>
                <a:off x="4000476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7" name="55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1" name="320 Grupo"/>
            <p:cNvGrpSpPr>
              <a:grpSpLocks/>
            </p:cNvGrpSpPr>
            <p:nvPr/>
          </p:nvGrpSpPr>
          <p:grpSpPr bwMode="auto">
            <a:xfrm>
              <a:off x="7856984" y="404664"/>
              <a:ext cx="285750" cy="366158"/>
              <a:chOff x="4000472" y="5802496"/>
              <a:chExt cx="285750" cy="366162"/>
            </a:xfrm>
          </p:grpSpPr>
          <p:sp>
            <p:nvSpPr>
              <p:cNvPr id="1354" name="1353 Elipse"/>
              <p:cNvSpPr/>
              <p:nvPr/>
            </p:nvSpPr>
            <p:spPr>
              <a:xfrm>
                <a:off x="4000472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5" name="55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2" name="323 Grupo"/>
            <p:cNvGrpSpPr>
              <a:grpSpLocks/>
            </p:cNvGrpSpPr>
            <p:nvPr/>
          </p:nvGrpSpPr>
          <p:grpSpPr bwMode="auto">
            <a:xfrm>
              <a:off x="7071171" y="480001"/>
              <a:ext cx="285750" cy="366158"/>
              <a:chOff x="4000477" y="5802496"/>
              <a:chExt cx="285750" cy="366162"/>
            </a:xfrm>
          </p:grpSpPr>
          <p:sp>
            <p:nvSpPr>
              <p:cNvPr id="1352" name="1351 Elipse"/>
              <p:cNvSpPr/>
              <p:nvPr/>
            </p:nvSpPr>
            <p:spPr>
              <a:xfrm>
                <a:off x="4000477" y="592877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3" name="554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3" name="326 Grupo"/>
            <p:cNvGrpSpPr>
              <a:grpSpLocks/>
            </p:cNvGrpSpPr>
            <p:nvPr/>
          </p:nvGrpSpPr>
          <p:grpSpPr bwMode="auto">
            <a:xfrm>
              <a:off x="7856984" y="1249769"/>
              <a:ext cx="285750" cy="366158"/>
              <a:chOff x="4000472" y="5802496"/>
              <a:chExt cx="285750" cy="366162"/>
            </a:xfrm>
          </p:grpSpPr>
          <p:sp>
            <p:nvSpPr>
              <p:cNvPr id="1350" name="1349 Elipse"/>
              <p:cNvSpPr/>
              <p:nvPr/>
            </p:nvSpPr>
            <p:spPr>
              <a:xfrm>
                <a:off x="4000472" y="592894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1" name="55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4" name="329 Grupo"/>
            <p:cNvGrpSpPr>
              <a:grpSpLocks/>
            </p:cNvGrpSpPr>
            <p:nvPr/>
          </p:nvGrpSpPr>
          <p:grpSpPr bwMode="auto">
            <a:xfrm>
              <a:off x="7571234" y="1229827"/>
              <a:ext cx="285750" cy="369328"/>
              <a:chOff x="4000474" y="5802496"/>
              <a:chExt cx="285750" cy="369332"/>
            </a:xfrm>
          </p:grpSpPr>
          <p:sp>
            <p:nvSpPr>
              <p:cNvPr id="1348" name="1347 Elipse"/>
              <p:cNvSpPr/>
              <p:nvPr/>
            </p:nvSpPr>
            <p:spPr>
              <a:xfrm>
                <a:off x="4000474" y="5929834"/>
                <a:ext cx="285750" cy="141289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9" name="550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5" name="332 Grupo"/>
            <p:cNvGrpSpPr>
              <a:grpSpLocks/>
            </p:cNvGrpSpPr>
            <p:nvPr/>
          </p:nvGrpSpPr>
          <p:grpSpPr bwMode="auto">
            <a:xfrm>
              <a:off x="7499796" y="1047599"/>
              <a:ext cx="285750" cy="366158"/>
              <a:chOff x="4000474" y="5802496"/>
              <a:chExt cx="285750" cy="366162"/>
            </a:xfrm>
          </p:grpSpPr>
          <p:sp>
            <p:nvSpPr>
              <p:cNvPr id="1346" name="1345 Elipse"/>
              <p:cNvSpPr/>
              <p:nvPr/>
            </p:nvSpPr>
            <p:spPr>
              <a:xfrm>
                <a:off x="4000474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7" name="54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6" name="335 Grupo"/>
            <p:cNvGrpSpPr>
              <a:grpSpLocks/>
            </p:cNvGrpSpPr>
            <p:nvPr/>
          </p:nvGrpSpPr>
          <p:grpSpPr bwMode="auto">
            <a:xfrm>
              <a:off x="6999734" y="722496"/>
              <a:ext cx="285750" cy="366158"/>
              <a:chOff x="4000478" y="5802496"/>
              <a:chExt cx="285750" cy="366162"/>
            </a:xfrm>
          </p:grpSpPr>
          <p:sp>
            <p:nvSpPr>
              <p:cNvPr id="1344" name="1343 Elipse"/>
              <p:cNvSpPr/>
              <p:nvPr/>
            </p:nvSpPr>
            <p:spPr>
              <a:xfrm>
                <a:off x="4000478" y="5929165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5" name="54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7" name="338 Grupo"/>
            <p:cNvGrpSpPr>
              <a:grpSpLocks/>
            </p:cNvGrpSpPr>
            <p:nvPr/>
          </p:nvGrpSpPr>
          <p:grpSpPr bwMode="auto">
            <a:xfrm>
              <a:off x="5999609" y="742438"/>
              <a:ext cx="285750" cy="369328"/>
              <a:chOff x="4000485" y="5802496"/>
              <a:chExt cx="285750" cy="369332"/>
            </a:xfrm>
          </p:grpSpPr>
          <p:sp>
            <p:nvSpPr>
              <p:cNvPr id="1342" name="1341 Elipse"/>
              <p:cNvSpPr/>
              <p:nvPr/>
            </p:nvSpPr>
            <p:spPr>
              <a:xfrm>
                <a:off x="4000485" y="5929860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3" name="544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8" name="298 Grupo"/>
            <p:cNvGrpSpPr>
              <a:grpSpLocks/>
            </p:cNvGrpSpPr>
            <p:nvPr/>
          </p:nvGrpSpPr>
          <p:grpSpPr bwMode="auto">
            <a:xfrm>
              <a:off x="4856609" y="964020"/>
              <a:ext cx="285750" cy="366158"/>
              <a:chOff x="4000493" y="5802496"/>
              <a:chExt cx="285750" cy="366162"/>
            </a:xfrm>
          </p:grpSpPr>
          <p:sp>
            <p:nvSpPr>
              <p:cNvPr id="1340" name="1339 Elipse"/>
              <p:cNvSpPr/>
              <p:nvPr/>
            </p:nvSpPr>
            <p:spPr>
              <a:xfrm>
                <a:off x="4000493" y="5928941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1" name="54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09" name="298 Grupo"/>
            <p:cNvGrpSpPr>
              <a:grpSpLocks/>
            </p:cNvGrpSpPr>
            <p:nvPr/>
          </p:nvGrpSpPr>
          <p:grpSpPr bwMode="auto">
            <a:xfrm>
              <a:off x="4999484" y="1392643"/>
              <a:ext cx="285750" cy="366158"/>
              <a:chOff x="4000492" y="5802496"/>
              <a:chExt cx="285750" cy="366162"/>
            </a:xfrm>
          </p:grpSpPr>
          <p:sp>
            <p:nvSpPr>
              <p:cNvPr id="1338" name="1337 Elipse"/>
              <p:cNvSpPr/>
              <p:nvPr/>
            </p:nvSpPr>
            <p:spPr>
              <a:xfrm>
                <a:off x="4000492" y="5928943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9" name="54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10" name="298 Grupo"/>
            <p:cNvGrpSpPr>
              <a:grpSpLocks/>
            </p:cNvGrpSpPr>
            <p:nvPr/>
          </p:nvGrpSpPr>
          <p:grpSpPr bwMode="auto">
            <a:xfrm>
              <a:off x="5070921" y="413436"/>
              <a:ext cx="285750" cy="369328"/>
              <a:chOff x="4000491" y="5802496"/>
              <a:chExt cx="285750" cy="369332"/>
            </a:xfrm>
          </p:grpSpPr>
          <p:sp>
            <p:nvSpPr>
              <p:cNvPr id="1336" name="1335 Elipse"/>
              <p:cNvSpPr/>
              <p:nvPr/>
            </p:nvSpPr>
            <p:spPr>
              <a:xfrm>
                <a:off x="4000491" y="5930250"/>
                <a:ext cx="285750" cy="141289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7" name="538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11" name="332 Grupo"/>
            <p:cNvGrpSpPr>
              <a:grpSpLocks/>
            </p:cNvGrpSpPr>
            <p:nvPr/>
          </p:nvGrpSpPr>
          <p:grpSpPr bwMode="auto">
            <a:xfrm>
              <a:off x="7642671" y="1047599"/>
              <a:ext cx="285750" cy="366158"/>
              <a:chOff x="4000473" y="5802496"/>
              <a:chExt cx="285750" cy="366162"/>
            </a:xfrm>
          </p:grpSpPr>
          <p:sp>
            <p:nvSpPr>
              <p:cNvPr id="1334" name="1333 Elipse"/>
              <p:cNvSpPr/>
              <p:nvPr/>
            </p:nvSpPr>
            <p:spPr>
              <a:xfrm>
                <a:off x="4000473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5" name="53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12" name="298 Grupo"/>
            <p:cNvGrpSpPr>
              <a:grpSpLocks/>
            </p:cNvGrpSpPr>
            <p:nvPr/>
          </p:nvGrpSpPr>
          <p:grpSpPr bwMode="auto">
            <a:xfrm>
              <a:off x="5285234" y="1233727"/>
              <a:ext cx="285750" cy="366158"/>
              <a:chOff x="4000490" y="5802496"/>
              <a:chExt cx="285750" cy="366162"/>
            </a:xfrm>
          </p:grpSpPr>
          <p:sp>
            <p:nvSpPr>
              <p:cNvPr id="1332" name="1331 Elipse"/>
              <p:cNvSpPr/>
              <p:nvPr/>
            </p:nvSpPr>
            <p:spPr>
              <a:xfrm>
                <a:off x="4000490" y="592910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3" name="534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13" name="299 Grupo"/>
            <p:cNvGrpSpPr>
              <a:grpSpLocks/>
            </p:cNvGrpSpPr>
            <p:nvPr/>
          </p:nvGrpSpPr>
          <p:grpSpPr bwMode="auto">
            <a:xfrm>
              <a:off x="5999609" y="557062"/>
              <a:ext cx="285750" cy="366158"/>
              <a:chOff x="4000485" y="5802496"/>
              <a:chExt cx="285750" cy="366162"/>
            </a:xfrm>
          </p:grpSpPr>
          <p:sp>
            <p:nvSpPr>
              <p:cNvPr id="1330" name="1329 Elipse"/>
              <p:cNvSpPr/>
              <p:nvPr/>
            </p:nvSpPr>
            <p:spPr>
              <a:xfrm>
                <a:off x="4000485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1" name="53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14" name="299 Grupo"/>
            <p:cNvGrpSpPr>
              <a:grpSpLocks/>
            </p:cNvGrpSpPr>
            <p:nvPr/>
          </p:nvGrpSpPr>
          <p:grpSpPr bwMode="auto">
            <a:xfrm>
              <a:off x="6158458" y="646187"/>
              <a:ext cx="285750" cy="366158"/>
              <a:chOff x="4000484" y="5802496"/>
              <a:chExt cx="285750" cy="366162"/>
            </a:xfrm>
          </p:grpSpPr>
          <p:sp>
            <p:nvSpPr>
              <p:cNvPr id="1328" name="1327 Elipse"/>
              <p:cNvSpPr/>
              <p:nvPr/>
            </p:nvSpPr>
            <p:spPr>
              <a:xfrm>
                <a:off x="4000484" y="5929274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9" name="53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15" name="332 Grupo"/>
            <p:cNvGrpSpPr>
              <a:grpSpLocks/>
            </p:cNvGrpSpPr>
            <p:nvPr/>
          </p:nvGrpSpPr>
          <p:grpSpPr bwMode="auto">
            <a:xfrm>
              <a:off x="7071171" y="1333348"/>
              <a:ext cx="285750" cy="366158"/>
              <a:chOff x="4000477" y="5802496"/>
              <a:chExt cx="285750" cy="366162"/>
            </a:xfrm>
          </p:grpSpPr>
          <p:sp>
            <p:nvSpPr>
              <p:cNvPr id="1326" name="1325 Elipse"/>
              <p:cNvSpPr/>
              <p:nvPr/>
            </p:nvSpPr>
            <p:spPr>
              <a:xfrm>
                <a:off x="4000477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7" name="52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16" name="298 Grupo"/>
            <p:cNvGrpSpPr>
              <a:grpSpLocks/>
            </p:cNvGrpSpPr>
            <p:nvPr/>
          </p:nvGrpSpPr>
          <p:grpSpPr bwMode="auto">
            <a:xfrm>
              <a:off x="4856609" y="606834"/>
              <a:ext cx="285750" cy="366158"/>
              <a:chOff x="4000493" y="5802496"/>
              <a:chExt cx="285750" cy="366162"/>
            </a:xfrm>
          </p:grpSpPr>
          <p:sp>
            <p:nvSpPr>
              <p:cNvPr id="1324" name="1323 Elipse"/>
              <p:cNvSpPr/>
              <p:nvPr/>
            </p:nvSpPr>
            <p:spPr>
              <a:xfrm>
                <a:off x="4000493" y="592893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5" name="575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17" name="302 Grupo"/>
            <p:cNvGrpSpPr>
              <a:grpSpLocks/>
            </p:cNvGrpSpPr>
            <p:nvPr/>
          </p:nvGrpSpPr>
          <p:grpSpPr bwMode="auto">
            <a:xfrm>
              <a:off x="6213921" y="1333348"/>
              <a:ext cx="285750" cy="366158"/>
              <a:chOff x="4000483" y="5802496"/>
              <a:chExt cx="285750" cy="366162"/>
            </a:xfrm>
          </p:grpSpPr>
          <p:sp>
            <p:nvSpPr>
              <p:cNvPr id="1322" name="1321 Elipse"/>
              <p:cNvSpPr/>
              <p:nvPr/>
            </p:nvSpPr>
            <p:spPr>
              <a:xfrm>
                <a:off x="4000483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3" name="57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821" name="1635 Grupo"/>
          <p:cNvGrpSpPr/>
          <p:nvPr/>
        </p:nvGrpSpPr>
        <p:grpSpPr>
          <a:xfrm>
            <a:off x="4572000" y="2924944"/>
            <a:ext cx="3960440" cy="1446278"/>
            <a:chOff x="395536" y="188640"/>
            <a:chExt cx="3857625" cy="1446278"/>
          </a:xfrm>
        </p:grpSpPr>
        <p:sp>
          <p:nvSpPr>
            <p:cNvPr id="1373" name="AutoShape 6"/>
            <p:cNvSpPr>
              <a:spLocks noChangeArrowheads="1"/>
            </p:cNvSpPr>
            <p:nvPr/>
          </p:nvSpPr>
          <p:spPr bwMode="auto">
            <a:xfrm rot="16200000">
              <a:off x="1726662" y="-980553"/>
              <a:ext cx="1195373" cy="3857625"/>
            </a:xfrm>
            <a:prstGeom prst="can">
              <a:avLst>
                <a:gd name="adj" fmla="val 36634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74" name="1373 Cubo"/>
            <p:cNvSpPr/>
            <p:nvPr/>
          </p:nvSpPr>
          <p:spPr bwMode="auto">
            <a:xfrm>
              <a:off x="879724" y="1049065"/>
              <a:ext cx="500062" cy="501650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75" name="1374 Cubo"/>
            <p:cNvSpPr/>
            <p:nvPr/>
          </p:nvSpPr>
          <p:spPr bwMode="auto">
            <a:xfrm>
              <a:off x="3538786" y="347390"/>
              <a:ext cx="357188" cy="358775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76" name="1375 Cubo"/>
            <p:cNvSpPr/>
            <p:nvPr/>
          </p:nvSpPr>
          <p:spPr bwMode="auto">
            <a:xfrm>
              <a:off x="2681536" y="934765"/>
              <a:ext cx="357188" cy="285750"/>
            </a:xfrm>
            <a:prstGeom prst="cube">
              <a:avLst>
                <a:gd name="adj" fmla="val 1938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77" name="1376 Cubo"/>
            <p:cNvSpPr/>
            <p:nvPr/>
          </p:nvSpPr>
          <p:spPr bwMode="auto">
            <a:xfrm>
              <a:off x="1895724" y="341040"/>
              <a:ext cx="357187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78" name="1377 Cubo"/>
            <p:cNvSpPr/>
            <p:nvPr/>
          </p:nvSpPr>
          <p:spPr bwMode="auto">
            <a:xfrm>
              <a:off x="3753099" y="1136377"/>
              <a:ext cx="357187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79" name="1378 Cubo"/>
            <p:cNvSpPr/>
            <p:nvPr/>
          </p:nvSpPr>
          <p:spPr bwMode="auto">
            <a:xfrm>
              <a:off x="967036" y="429940"/>
              <a:ext cx="285750" cy="285750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grpSp>
          <p:nvGrpSpPr>
            <p:cNvPr id="822" name="298 Grupo"/>
            <p:cNvGrpSpPr>
              <a:grpSpLocks/>
            </p:cNvGrpSpPr>
            <p:nvPr/>
          </p:nvGrpSpPr>
          <p:grpSpPr bwMode="auto">
            <a:xfrm>
              <a:off x="951161" y="470554"/>
              <a:ext cx="285750" cy="366158"/>
              <a:chOff x="4000658" y="5802496"/>
              <a:chExt cx="285750" cy="366162"/>
            </a:xfrm>
          </p:grpSpPr>
          <p:sp>
            <p:nvSpPr>
              <p:cNvPr id="1453" name="1452 Elipse"/>
              <p:cNvSpPr/>
              <p:nvPr/>
            </p:nvSpPr>
            <p:spPr>
              <a:xfrm>
                <a:off x="4000658" y="592960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4" name="66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23" name="299 Grupo"/>
            <p:cNvGrpSpPr>
              <a:grpSpLocks/>
            </p:cNvGrpSpPr>
            <p:nvPr/>
          </p:nvGrpSpPr>
          <p:grpSpPr bwMode="auto">
            <a:xfrm>
              <a:off x="1681411" y="309849"/>
              <a:ext cx="285750" cy="366158"/>
              <a:chOff x="4000486" y="5802496"/>
              <a:chExt cx="285750" cy="366162"/>
            </a:xfrm>
          </p:grpSpPr>
          <p:sp>
            <p:nvSpPr>
              <p:cNvPr id="1451" name="1450 Elipse"/>
              <p:cNvSpPr/>
              <p:nvPr/>
            </p:nvSpPr>
            <p:spPr>
              <a:xfrm>
                <a:off x="4000486" y="5928938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2" name="66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24" name="302 Grupo"/>
            <p:cNvGrpSpPr>
              <a:grpSpLocks/>
            </p:cNvGrpSpPr>
            <p:nvPr/>
          </p:nvGrpSpPr>
          <p:grpSpPr bwMode="auto">
            <a:xfrm>
              <a:off x="1181349" y="1105182"/>
              <a:ext cx="285750" cy="366158"/>
              <a:chOff x="4000490" y="5802496"/>
              <a:chExt cx="285750" cy="366162"/>
            </a:xfrm>
          </p:grpSpPr>
          <p:sp>
            <p:nvSpPr>
              <p:cNvPr id="1449" name="1448 Elipse"/>
              <p:cNvSpPr/>
              <p:nvPr/>
            </p:nvSpPr>
            <p:spPr>
              <a:xfrm>
                <a:off x="4000490" y="592894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0" name="65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25" name="305 Grupo"/>
            <p:cNvGrpSpPr>
              <a:grpSpLocks/>
            </p:cNvGrpSpPr>
            <p:nvPr/>
          </p:nvGrpSpPr>
          <p:grpSpPr bwMode="auto">
            <a:xfrm>
              <a:off x="951161" y="958408"/>
              <a:ext cx="285750" cy="366158"/>
              <a:chOff x="4000632" y="5802496"/>
              <a:chExt cx="285750" cy="366162"/>
            </a:xfrm>
          </p:grpSpPr>
          <p:sp>
            <p:nvSpPr>
              <p:cNvPr id="1447" name="1446 Elipse"/>
              <p:cNvSpPr/>
              <p:nvPr/>
            </p:nvSpPr>
            <p:spPr>
              <a:xfrm>
                <a:off x="4000632" y="5929666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8" name="65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26" name="308 Grupo"/>
            <p:cNvGrpSpPr>
              <a:grpSpLocks/>
            </p:cNvGrpSpPr>
            <p:nvPr/>
          </p:nvGrpSpPr>
          <p:grpSpPr bwMode="auto">
            <a:xfrm>
              <a:off x="2630066" y="879701"/>
              <a:ext cx="285750" cy="366158"/>
              <a:chOff x="4000479" y="5802496"/>
              <a:chExt cx="285750" cy="366162"/>
            </a:xfrm>
          </p:grpSpPr>
          <p:sp>
            <p:nvSpPr>
              <p:cNvPr id="1445" name="1444 Elipse"/>
              <p:cNvSpPr/>
              <p:nvPr/>
            </p:nvSpPr>
            <p:spPr>
              <a:xfrm>
                <a:off x="4000479" y="5928998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6" name="654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27" name="311 Grupo"/>
            <p:cNvGrpSpPr>
              <a:grpSpLocks/>
            </p:cNvGrpSpPr>
            <p:nvPr/>
          </p:nvGrpSpPr>
          <p:grpSpPr bwMode="auto">
            <a:xfrm>
              <a:off x="2824411" y="760138"/>
              <a:ext cx="285750" cy="366158"/>
              <a:chOff x="4000478" y="5802496"/>
              <a:chExt cx="285750" cy="366162"/>
            </a:xfrm>
          </p:grpSpPr>
          <p:sp>
            <p:nvSpPr>
              <p:cNvPr id="1443" name="1442 Elipse"/>
              <p:cNvSpPr/>
              <p:nvPr/>
            </p:nvSpPr>
            <p:spPr>
              <a:xfrm>
                <a:off x="4000478" y="592949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4" name="65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28" name="314 Grupo"/>
            <p:cNvGrpSpPr>
              <a:grpSpLocks/>
            </p:cNvGrpSpPr>
            <p:nvPr/>
          </p:nvGrpSpPr>
          <p:grpSpPr bwMode="auto">
            <a:xfrm>
              <a:off x="3395911" y="319373"/>
              <a:ext cx="285750" cy="366158"/>
              <a:chOff x="4000474" y="5802496"/>
              <a:chExt cx="285750" cy="366162"/>
            </a:xfrm>
          </p:grpSpPr>
          <p:sp>
            <p:nvSpPr>
              <p:cNvPr id="1441" name="1440 Elipse"/>
              <p:cNvSpPr/>
              <p:nvPr/>
            </p:nvSpPr>
            <p:spPr>
              <a:xfrm>
                <a:off x="4000474" y="5928939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2" name="65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29" name="317 Grupo"/>
            <p:cNvGrpSpPr>
              <a:grpSpLocks/>
            </p:cNvGrpSpPr>
            <p:nvPr/>
          </p:nvGrpSpPr>
          <p:grpSpPr bwMode="auto">
            <a:xfrm>
              <a:off x="3681661" y="408576"/>
              <a:ext cx="285750" cy="369328"/>
              <a:chOff x="4000472" y="5802496"/>
              <a:chExt cx="285750" cy="369332"/>
            </a:xfrm>
          </p:grpSpPr>
          <p:sp>
            <p:nvSpPr>
              <p:cNvPr id="1439" name="1438 Elipse"/>
              <p:cNvSpPr/>
              <p:nvPr/>
            </p:nvSpPr>
            <p:spPr>
              <a:xfrm>
                <a:off x="4000472" y="5930223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0" name="648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30" name="320 Grupo"/>
            <p:cNvGrpSpPr>
              <a:grpSpLocks/>
            </p:cNvGrpSpPr>
            <p:nvPr/>
          </p:nvGrpSpPr>
          <p:grpSpPr bwMode="auto">
            <a:xfrm>
              <a:off x="3824536" y="260077"/>
              <a:ext cx="285750" cy="366158"/>
              <a:chOff x="4000471" y="5802496"/>
              <a:chExt cx="285750" cy="366162"/>
            </a:xfrm>
          </p:grpSpPr>
          <p:sp>
            <p:nvSpPr>
              <p:cNvPr id="1437" name="1436 Elipse"/>
              <p:cNvSpPr/>
              <p:nvPr/>
            </p:nvSpPr>
            <p:spPr>
              <a:xfrm>
                <a:off x="4000471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8" name="64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31" name="323 Grupo"/>
            <p:cNvGrpSpPr>
              <a:grpSpLocks/>
            </p:cNvGrpSpPr>
            <p:nvPr/>
          </p:nvGrpSpPr>
          <p:grpSpPr bwMode="auto">
            <a:xfrm>
              <a:off x="3566170" y="188640"/>
              <a:ext cx="285750" cy="366158"/>
              <a:chOff x="4000473" y="5802496"/>
              <a:chExt cx="285750" cy="366162"/>
            </a:xfrm>
          </p:grpSpPr>
          <p:sp>
            <p:nvSpPr>
              <p:cNvPr id="1435" name="1434 Elipse"/>
              <p:cNvSpPr/>
              <p:nvPr/>
            </p:nvSpPr>
            <p:spPr>
              <a:xfrm>
                <a:off x="4000473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6" name="644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548" name="326 Grupo"/>
            <p:cNvGrpSpPr>
              <a:grpSpLocks/>
            </p:cNvGrpSpPr>
            <p:nvPr/>
          </p:nvGrpSpPr>
          <p:grpSpPr bwMode="auto">
            <a:xfrm>
              <a:off x="3895974" y="1117324"/>
              <a:ext cx="285750" cy="366158"/>
              <a:chOff x="4000471" y="5802496"/>
              <a:chExt cx="285750" cy="366162"/>
            </a:xfrm>
          </p:grpSpPr>
          <p:sp>
            <p:nvSpPr>
              <p:cNvPr id="1433" name="1432 Elipse"/>
              <p:cNvSpPr/>
              <p:nvPr/>
            </p:nvSpPr>
            <p:spPr>
              <a:xfrm>
                <a:off x="4000471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4" name="64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586" name="329 Grupo"/>
            <p:cNvGrpSpPr>
              <a:grpSpLocks/>
            </p:cNvGrpSpPr>
            <p:nvPr/>
          </p:nvGrpSpPr>
          <p:grpSpPr bwMode="auto">
            <a:xfrm>
              <a:off x="3681661" y="1228115"/>
              <a:ext cx="285750" cy="369328"/>
              <a:chOff x="4000472" y="5802496"/>
              <a:chExt cx="285750" cy="369332"/>
            </a:xfrm>
          </p:grpSpPr>
          <p:sp>
            <p:nvSpPr>
              <p:cNvPr id="1431" name="1430 Elipse"/>
              <p:cNvSpPr/>
              <p:nvPr/>
            </p:nvSpPr>
            <p:spPr>
              <a:xfrm>
                <a:off x="4000472" y="5929834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2" name="640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32" name="332 Grupo"/>
            <p:cNvGrpSpPr>
              <a:grpSpLocks/>
            </p:cNvGrpSpPr>
            <p:nvPr/>
          </p:nvGrpSpPr>
          <p:grpSpPr bwMode="auto">
            <a:xfrm>
              <a:off x="3635896" y="1045887"/>
              <a:ext cx="285750" cy="366158"/>
              <a:chOff x="4000473" y="5802496"/>
              <a:chExt cx="285750" cy="366162"/>
            </a:xfrm>
          </p:grpSpPr>
          <p:sp>
            <p:nvSpPr>
              <p:cNvPr id="1429" name="1428 Elipse"/>
              <p:cNvSpPr/>
              <p:nvPr/>
            </p:nvSpPr>
            <p:spPr>
              <a:xfrm>
                <a:off x="4000473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0" name="63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33" name="335 Grupo"/>
            <p:cNvGrpSpPr>
              <a:grpSpLocks/>
            </p:cNvGrpSpPr>
            <p:nvPr/>
          </p:nvGrpSpPr>
          <p:grpSpPr bwMode="auto">
            <a:xfrm>
              <a:off x="3467349" y="431135"/>
              <a:ext cx="285750" cy="369328"/>
              <a:chOff x="4000474" y="5802496"/>
              <a:chExt cx="285750" cy="369332"/>
            </a:xfrm>
          </p:grpSpPr>
          <p:sp>
            <p:nvSpPr>
              <p:cNvPr id="1427" name="1426 Elipse"/>
              <p:cNvSpPr/>
              <p:nvPr/>
            </p:nvSpPr>
            <p:spPr>
              <a:xfrm>
                <a:off x="4000474" y="5929889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8" name="636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34" name="338 Grupo"/>
            <p:cNvGrpSpPr>
              <a:grpSpLocks/>
            </p:cNvGrpSpPr>
            <p:nvPr/>
          </p:nvGrpSpPr>
          <p:grpSpPr bwMode="auto">
            <a:xfrm>
              <a:off x="1895724" y="404664"/>
              <a:ext cx="285750" cy="369328"/>
              <a:chOff x="4000485" y="5802496"/>
              <a:chExt cx="285750" cy="369332"/>
            </a:xfrm>
          </p:grpSpPr>
          <p:sp>
            <p:nvSpPr>
              <p:cNvPr id="1425" name="1424 Elipse"/>
              <p:cNvSpPr/>
              <p:nvPr/>
            </p:nvSpPr>
            <p:spPr>
              <a:xfrm>
                <a:off x="4000485" y="5929858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6" name="634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35" name="298 Grupo"/>
            <p:cNvGrpSpPr>
              <a:grpSpLocks/>
            </p:cNvGrpSpPr>
            <p:nvPr/>
          </p:nvGrpSpPr>
          <p:grpSpPr bwMode="auto">
            <a:xfrm>
              <a:off x="1109911" y="962308"/>
              <a:ext cx="285750" cy="366158"/>
              <a:chOff x="4000490" y="5802496"/>
              <a:chExt cx="285750" cy="366162"/>
            </a:xfrm>
          </p:grpSpPr>
          <p:sp>
            <p:nvSpPr>
              <p:cNvPr id="1423" name="1422 Elipse"/>
              <p:cNvSpPr/>
              <p:nvPr/>
            </p:nvSpPr>
            <p:spPr>
              <a:xfrm>
                <a:off x="4000490" y="5928941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4" name="63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43" name="298 Grupo"/>
            <p:cNvGrpSpPr>
              <a:grpSpLocks/>
            </p:cNvGrpSpPr>
            <p:nvPr/>
          </p:nvGrpSpPr>
          <p:grpSpPr bwMode="auto">
            <a:xfrm>
              <a:off x="967036" y="1268760"/>
              <a:ext cx="285750" cy="366158"/>
              <a:chOff x="4000491" y="5802496"/>
              <a:chExt cx="285750" cy="366162"/>
            </a:xfrm>
          </p:grpSpPr>
          <p:sp>
            <p:nvSpPr>
              <p:cNvPr id="1421" name="1420 Elipse"/>
              <p:cNvSpPr/>
              <p:nvPr/>
            </p:nvSpPr>
            <p:spPr>
              <a:xfrm>
                <a:off x="4000491" y="592894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2" name="63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44" name="298 Grupo"/>
            <p:cNvGrpSpPr>
              <a:grpSpLocks/>
            </p:cNvGrpSpPr>
            <p:nvPr/>
          </p:nvGrpSpPr>
          <p:grpSpPr bwMode="auto">
            <a:xfrm>
              <a:off x="967036" y="204682"/>
              <a:ext cx="285750" cy="366158"/>
              <a:chOff x="4000491" y="5802496"/>
              <a:chExt cx="285750" cy="366162"/>
            </a:xfrm>
          </p:grpSpPr>
          <p:sp>
            <p:nvSpPr>
              <p:cNvPr id="1419" name="1418 Elipse"/>
              <p:cNvSpPr/>
              <p:nvPr/>
            </p:nvSpPr>
            <p:spPr>
              <a:xfrm>
                <a:off x="4000491" y="592933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0" name="628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626" name="332 Grupo"/>
            <p:cNvGrpSpPr>
              <a:grpSpLocks/>
            </p:cNvGrpSpPr>
            <p:nvPr/>
          </p:nvGrpSpPr>
          <p:grpSpPr bwMode="auto">
            <a:xfrm>
              <a:off x="3782194" y="980728"/>
              <a:ext cx="285750" cy="366158"/>
              <a:chOff x="4000472" y="5802496"/>
              <a:chExt cx="285750" cy="366162"/>
            </a:xfrm>
          </p:grpSpPr>
          <p:sp>
            <p:nvSpPr>
              <p:cNvPr id="1417" name="1416 Elipse"/>
              <p:cNvSpPr/>
              <p:nvPr/>
            </p:nvSpPr>
            <p:spPr>
              <a:xfrm>
                <a:off x="4000472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8" name="62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627" name="298 Grupo"/>
            <p:cNvGrpSpPr>
              <a:grpSpLocks/>
            </p:cNvGrpSpPr>
            <p:nvPr/>
          </p:nvGrpSpPr>
          <p:grpSpPr bwMode="auto">
            <a:xfrm>
              <a:off x="752724" y="1117324"/>
              <a:ext cx="285750" cy="366158"/>
              <a:chOff x="4000493" y="5802496"/>
              <a:chExt cx="285750" cy="366162"/>
            </a:xfrm>
          </p:grpSpPr>
          <p:sp>
            <p:nvSpPr>
              <p:cNvPr id="1415" name="1414 Elipse"/>
              <p:cNvSpPr/>
              <p:nvPr/>
            </p:nvSpPr>
            <p:spPr>
              <a:xfrm>
                <a:off x="4000493" y="5929500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6" name="624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628" name="299 Grupo"/>
            <p:cNvGrpSpPr>
              <a:grpSpLocks/>
            </p:cNvGrpSpPr>
            <p:nvPr/>
          </p:nvGrpSpPr>
          <p:grpSpPr bwMode="auto">
            <a:xfrm>
              <a:off x="1895724" y="188640"/>
              <a:ext cx="285750" cy="366158"/>
              <a:chOff x="4000485" y="5802496"/>
              <a:chExt cx="285750" cy="366162"/>
            </a:xfrm>
          </p:grpSpPr>
          <p:sp>
            <p:nvSpPr>
              <p:cNvPr id="1413" name="1412 Elipse"/>
              <p:cNvSpPr/>
              <p:nvPr/>
            </p:nvSpPr>
            <p:spPr>
              <a:xfrm>
                <a:off x="4000485" y="592949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4" name="622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629" name="299 Grupo"/>
            <p:cNvGrpSpPr>
              <a:grpSpLocks/>
            </p:cNvGrpSpPr>
            <p:nvPr/>
          </p:nvGrpSpPr>
          <p:grpSpPr bwMode="auto">
            <a:xfrm>
              <a:off x="2038599" y="277765"/>
              <a:ext cx="285750" cy="366158"/>
              <a:chOff x="4000484" y="5802496"/>
              <a:chExt cx="285750" cy="366162"/>
            </a:xfrm>
          </p:grpSpPr>
          <p:sp>
            <p:nvSpPr>
              <p:cNvPr id="1411" name="1410 Elipse"/>
              <p:cNvSpPr/>
              <p:nvPr/>
            </p:nvSpPr>
            <p:spPr>
              <a:xfrm>
                <a:off x="4000484" y="5929272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2" name="620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630" name="332 Grupo"/>
            <p:cNvGrpSpPr>
              <a:grpSpLocks/>
            </p:cNvGrpSpPr>
            <p:nvPr/>
          </p:nvGrpSpPr>
          <p:grpSpPr bwMode="auto">
            <a:xfrm>
              <a:off x="2824411" y="986592"/>
              <a:ext cx="285750" cy="369328"/>
              <a:chOff x="4000478" y="5802496"/>
              <a:chExt cx="285750" cy="369332"/>
            </a:xfrm>
          </p:grpSpPr>
          <p:sp>
            <p:nvSpPr>
              <p:cNvPr id="1409" name="1408 Elipse"/>
              <p:cNvSpPr/>
              <p:nvPr/>
            </p:nvSpPr>
            <p:spPr>
              <a:xfrm>
                <a:off x="4000478" y="5930057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0" name="618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1631" name="298 Grupo"/>
            <p:cNvGrpSpPr>
              <a:grpSpLocks/>
            </p:cNvGrpSpPr>
            <p:nvPr/>
          </p:nvGrpSpPr>
          <p:grpSpPr bwMode="auto">
            <a:xfrm>
              <a:off x="752724" y="398080"/>
              <a:ext cx="285750" cy="366158"/>
              <a:chOff x="4000493" y="5802496"/>
              <a:chExt cx="285750" cy="366162"/>
            </a:xfrm>
          </p:grpSpPr>
          <p:sp>
            <p:nvSpPr>
              <p:cNvPr id="1407" name="1406 Elipse"/>
              <p:cNvSpPr/>
              <p:nvPr/>
            </p:nvSpPr>
            <p:spPr>
              <a:xfrm>
                <a:off x="4000493" y="5929607"/>
                <a:ext cx="285750" cy="142877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8" name="616 CuadroTexto"/>
              <p:cNvSpPr txBox="1">
                <a:spLocks noChangeArrowheads="1"/>
              </p:cNvSpPr>
              <p:nvPr/>
            </p:nvSpPr>
            <p:spPr bwMode="auto">
              <a:xfrm>
                <a:off x="4016371" y="5802496"/>
                <a:ext cx="260352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  <p:grpSp>
          <p:nvGrpSpPr>
            <p:cNvPr id="879" name="302 Grupo"/>
            <p:cNvGrpSpPr>
              <a:grpSpLocks/>
            </p:cNvGrpSpPr>
            <p:nvPr/>
          </p:nvGrpSpPr>
          <p:grpSpPr bwMode="auto">
            <a:xfrm>
              <a:off x="2538661" y="986592"/>
              <a:ext cx="285750" cy="369328"/>
              <a:chOff x="4000480" y="5802496"/>
              <a:chExt cx="285750" cy="369332"/>
            </a:xfrm>
          </p:grpSpPr>
          <p:sp>
            <p:nvSpPr>
              <p:cNvPr id="1405" name="1404 Elipse"/>
              <p:cNvSpPr/>
              <p:nvPr/>
            </p:nvSpPr>
            <p:spPr>
              <a:xfrm>
                <a:off x="4000480" y="5930057"/>
                <a:ext cx="285750" cy="141290"/>
              </a:xfrm>
              <a:prstGeom prst="ellipse">
                <a:avLst/>
              </a:prstGeom>
              <a:solidFill>
                <a:srgbClr val="FFFF0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s-VE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6" name="614 CuadroTexto"/>
              <p:cNvSpPr txBox="1">
                <a:spLocks noChangeArrowheads="1"/>
              </p:cNvSpPr>
              <p:nvPr/>
            </p:nvSpPr>
            <p:spPr bwMode="auto">
              <a:xfrm>
                <a:off x="4016538" y="580249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VE" b="1" dirty="0">
                    <a:solidFill>
                      <a:prstClr val="white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880" name="751 Grupo"/>
          <p:cNvGrpSpPr/>
          <p:nvPr/>
        </p:nvGrpSpPr>
        <p:grpSpPr>
          <a:xfrm>
            <a:off x="4572001" y="4042619"/>
            <a:ext cx="4032448" cy="1195387"/>
            <a:chOff x="4572001" y="4042619"/>
            <a:chExt cx="4032448" cy="1195387"/>
          </a:xfrm>
        </p:grpSpPr>
        <p:sp>
          <p:nvSpPr>
            <p:cNvPr id="1456" name="AutoShape 6"/>
            <p:cNvSpPr>
              <a:spLocks noChangeArrowheads="1"/>
            </p:cNvSpPr>
            <p:nvPr/>
          </p:nvSpPr>
          <p:spPr bwMode="auto">
            <a:xfrm rot="16200000">
              <a:off x="5990531" y="2624089"/>
              <a:ext cx="1195387" cy="4032448"/>
            </a:xfrm>
            <a:prstGeom prst="can">
              <a:avLst>
                <a:gd name="adj" fmla="val 36633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57" name="1456 Cubo"/>
            <p:cNvSpPr/>
            <p:nvPr/>
          </p:nvSpPr>
          <p:spPr bwMode="auto">
            <a:xfrm>
              <a:off x="5468100" y="4614119"/>
              <a:ext cx="522725" cy="501650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458" name="1457 Cubo"/>
            <p:cNvSpPr/>
            <p:nvPr/>
          </p:nvSpPr>
          <p:spPr bwMode="auto">
            <a:xfrm>
              <a:off x="7334974" y="4185494"/>
              <a:ext cx="373374" cy="358775"/>
            </a:xfrm>
            <a:prstGeom prst="cube">
              <a:avLst>
                <a:gd name="adj" fmla="val 4745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459" name="1458 Cubo"/>
            <p:cNvSpPr/>
            <p:nvPr/>
          </p:nvSpPr>
          <p:spPr bwMode="auto">
            <a:xfrm>
              <a:off x="6588225" y="4828431"/>
              <a:ext cx="373374" cy="285750"/>
            </a:xfrm>
            <a:prstGeom prst="cube">
              <a:avLst>
                <a:gd name="adj" fmla="val 1938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460" name="1459 Cubo"/>
            <p:cNvSpPr/>
            <p:nvPr/>
          </p:nvSpPr>
          <p:spPr bwMode="auto">
            <a:xfrm>
              <a:off x="6214849" y="4256931"/>
              <a:ext cx="373375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461" name="1460 Cubo"/>
            <p:cNvSpPr/>
            <p:nvPr/>
          </p:nvSpPr>
          <p:spPr bwMode="auto">
            <a:xfrm>
              <a:off x="7932374" y="4685556"/>
              <a:ext cx="373374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462" name="1461 Cubo"/>
            <p:cNvSpPr/>
            <p:nvPr/>
          </p:nvSpPr>
          <p:spPr bwMode="auto">
            <a:xfrm>
              <a:off x="5244075" y="4185494"/>
              <a:ext cx="298700" cy="285750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280576" name="752 Grupo"/>
          <p:cNvGrpSpPr/>
          <p:nvPr/>
        </p:nvGrpSpPr>
        <p:grpSpPr>
          <a:xfrm>
            <a:off x="4572000" y="4077072"/>
            <a:ext cx="4032448" cy="1195387"/>
            <a:chOff x="4716016" y="476672"/>
            <a:chExt cx="4032448" cy="1195387"/>
          </a:xfrm>
        </p:grpSpPr>
        <p:grpSp>
          <p:nvGrpSpPr>
            <p:cNvPr id="280577" name="768 Grupo"/>
            <p:cNvGrpSpPr>
              <a:grpSpLocks/>
            </p:cNvGrpSpPr>
            <p:nvPr/>
          </p:nvGrpSpPr>
          <p:grpSpPr bwMode="auto">
            <a:xfrm>
              <a:off x="4716016" y="476672"/>
              <a:ext cx="4032448" cy="1195387"/>
              <a:chOff x="4143398" y="2071679"/>
              <a:chExt cx="3857625" cy="1195387"/>
            </a:xfrm>
          </p:grpSpPr>
          <p:sp>
            <p:nvSpPr>
              <p:cNvPr id="1477" name="AutoShape 6"/>
              <p:cNvSpPr>
                <a:spLocks noChangeArrowheads="1"/>
              </p:cNvSpPr>
              <p:nvPr/>
            </p:nvSpPr>
            <p:spPr bwMode="auto">
              <a:xfrm rot="-5400000">
                <a:off x="5474517" y="740560"/>
                <a:ext cx="1195387" cy="3857625"/>
              </a:xfrm>
              <a:prstGeom prst="can">
                <a:avLst>
                  <a:gd name="adj" fmla="val 36633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478" name="1477 Cubo"/>
              <p:cNvSpPr/>
              <p:nvPr/>
            </p:nvSpPr>
            <p:spPr>
              <a:xfrm>
                <a:off x="5000648" y="2643179"/>
                <a:ext cx="500063" cy="501650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479" name="1478 Cubo"/>
              <p:cNvSpPr/>
              <p:nvPr/>
            </p:nvSpPr>
            <p:spPr>
              <a:xfrm>
                <a:off x="6786586" y="2214554"/>
                <a:ext cx="357187" cy="358775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480" name="1479 Cubo"/>
              <p:cNvSpPr/>
              <p:nvPr/>
            </p:nvSpPr>
            <p:spPr>
              <a:xfrm>
                <a:off x="6072211" y="2857491"/>
                <a:ext cx="357187" cy="285750"/>
              </a:xfrm>
              <a:prstGeom prst="cube">
                <a:avLst>
                  <a:gd name="adj" fmla="val 1938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481" name="1480 Cubo"/>
              <p:cNvSpPr/>
              <p:nvPr/>
            </p:nvSpPr>
            <p:spPr>
              <a:xfrm>
                <a:off x="5715023" y="2285991"/>
                <a:ext cx="357188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482" name="1481 Cubo"/>
              <p:cNvSpPr/>
              <p:nvPr/>
            </p:nvSpPr>
            <p:spPr>
              <a:xfrm>
                <a:off x="7358086" y="2714616"/>
                <a:ext cx="357187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483" name="1482 Cubo"/>
              <p:cNvSpPr/>
              <p:nvPr/>
            </p:nvSpPr>
            <p:spPr>
              <a:xfrm>
                <a:off x="4786336" y="2214554"/>
                <a:ext cx="285750" cy="285750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65" name="1464 Elipse"/>
            <p:cNvSpPr/>
            <p:nvPr/>
          </p:nvSpPr>
          <p:spPr bwMode="auto">
            <a:xfrm>
              <a:off x="5975534" y="671934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66" name="1465 Elipse"/>
            <p:cNvSpPr/>
            <p:nvPr/>
          </p:nvSpPr>
          <p:spPr bwMode="auto">
            <a:xfrm>
              <a:off x="4855409" y="1305347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67" name="1466 Elipse"/>
            <p:cNvSpPr/>
            <p:nvPr/>
          </p:nvSpPr>
          <p:spPr bwMode="auto">
            <a:xfrm>
              <a:off x="7170334" y="1029122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68" name="1467 Elipse"/>
            <p:cNvSpPr/>
            <p:nvPr/>
          </p:nvSpPr>
          <p:spPr bwMode="auto">
            <a:xfrm>
              <a:off x="7245008" y="671934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69" name="1468 Elipse"/>
            <p:cNvSpPr/>
            <p:nvPr/>
          </p:nvSpPr>
          <p:spPr bwMode="auto">
            <a:xfrm>
              <a:off x="7693058" y="138630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70" name="1469 Elipse"/>
            <p:cNvSpPr/>
            <p:nvPr/>
          </p:nvSpPr>
          <p:spPr bwMode="auto">
            <a:xfrm>
              <a:off x="8290458" y="743372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71" name="1470 Elipse"/>
            <p:cNvSpPr/>
            <p:nvPr/>
          </p:nvSpPr>
          <p:spPr bwMode="auto">
            <a:xfrm>
              <a:off x="6348909" y="1243434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72" name="1471 Elipse"/>
            <p:cNvSpPr/>
            <p:nvPr/>
          </p:nvSpPr>
          <p:spPr bwMode="auto">
            <a:xfrm>
              <a:off x="5228785" y="138630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73" name="1472 Elipse"/>
            <p:cNvSpPr/>
            <p:nvPr/>
          </p:nvSpPr>
          <p:spPr bwMode="auto">
            <a:xfrm>
              <a:off x="5303459" y="1029122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74" name="1473 Elipse"/>
            <p:cNvSpPr/>
            <p:nvPr/>
          </p:nvSpPr>
          <p:spPr bwMode="auto">
            <a:xfrm>
              <a:off x="7767733" y="1171997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75" name="1474 Elipse"/>
            <p:cNvSpPr/>
            <p:nvPr/>
          </p:nvSpPr>
          <p:spPr bwMode="auto">
            <a:xfrm>
              <a:off x="7245008" y="1457747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76" name="1475 Elipse"/>
            <p:cNvSpPr/>
            <p:nvPr/>
          </p:nvSpPr>
          <p:spPr bwMode="auto">
            <a:xfrm>
              <a:off x="4855409" y="66240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0578" name="753 Grupo"/>
          <p:cNvGrpSpPr/>
          <p:nvPr/>
        </p:nvGrpSpPr>
        <p:grpSpPr>
          <a:xfrm>
            <a:off x="4572000" y="4077072"/>
            <a:ext cx="4032448" cy="1195387"/>
            <a:chOff x="467544" y="4653136"/>
            <a:chExt cx="4032448" cy="1195387"/>
          </a:xfrm>
        </p:grpSpPr>
        <p:grpSp>
          <p:nvGrpSpPr>
            <p:cNvPr id="280579" name="768 Grupo"/>
            <p:cNvGrpSpPr>
              <a:grpSpLocks/>
            </p:cNvGrpSpPr>
            <p:nvPr/>
          </p:nvGrpSpPr>
          <p:grpSpPr bwMode="auto">
            <a:xfrm>
              <a:off x="467544" y="4653136"/>
              <a:ext cx="4032448" cy="1195387"/>
              <a:chOff x="4143398" y="2071679"/>
              <a:chExt cx="3857625" cy="1195387"/>
            </a:xfrm>
          </p:grpSpPr>
          <p:sp>
            <p:nvSpPr>
              <p:cNvPr id="1504" name="AutoShape 6"/>
              <p:cNvSpPr>
                <a:spLocks noChangeArrowheads="1"/>
              </p:cNvSpPr>
              <p:nvPr/>
            </p:nvSpPr>
            <p:spPr bwMode="auto">
              <a:xfrm rot="-5400000">
                <a:off x="5474517" y="740560"/>
                <a:ext cx="1195387" cy="3857625"/>
              </a:xfrm>
              <a:prstGeom prst="can">
                <a:avLst>
                  <a:gd name="adj" fmla="val 36633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05" name="1504 Cubo"/>
              <p:cNvSpPr/>
              <p:nvPr/>
            </p:nvSpPr>
            <p:spPr>
              <a:xfrm>
                <a:off x="5000648" y="2643179"/>
                <a:ext cx="500063" cy="501650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06" name="1505 Cubo"/>
              <p:cNvSpPr/>
              <p:nvPr/>
            </p:nvSpPr>
            <p:spPr>
              <a:xfrm>
                <a:off x="6786586" y="2214554"/>
                <a:ext cx="357187" cy="358775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07" name="1506 Cubo"/>
              <p:cNvSpPr/>
              <p:nvPr/>
            </p:nvSpPr>
            <p:spPr>
              <a:xfrm>
                <a:off x="6072211" y="2857491"/>
                <a:ext cx="357187" cy="285750"/>
              </a:xfrm>
              <a:prstGeom prst="cube">
                <a:avLst>
                  <a:gd name="adj" fmla="val 1938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08" name="1507 Cubo"/>
              <p:cNvSpPr/>
              <p:nvPr/>
            </p:nvSpPr>
            <p:spPr>
              <a:xfrm>
                <a:off x="5715023" y="2285991"/>
                <a:ext cx="357188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09" name="1508 Cubo"/>
              <p:cNvSpPr/>
              <p:nvPr/>
            </p:nvSpPr>
            <p:spPr>
              <a:xfrm>
                <a:off x="7358086" y="2714616"/>
                <a:ext cx="357187" cy="358775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10" name="1509 Cubo"/>
              <p:cNvSpPr/>
              <p:nvPr/>
            </p:nvSpPr>
            <p:spPr>
              <a:xfrm>
                <a:off x="4786336" y="2214554"/>
                <a:ext cx="285750" cy="285750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86" name="1485 Elipse"/>
            <p:cNvSpPr/>
            <p:nvPr/>
          </p:nvSpPr>
          <p:spPr bwMode="auto">
            <a:xfrm>
              <a:off x="1727062" y="4705523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87" name="1486 Elipse"/>
            <p:cNvSpPr/>
            <p:nvPr/>
          </p:nvSpPr>
          <p:spPr bwMode="auto">
            <a:xfrm>
              <a:off x="681613" y="5481811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88" name="1487 Elipse"/>
            <p:cNvSpPr/>
            <p:nvPr/>
          </p:nvSpPr>
          <p:spPr bwMode="auto">
            <a:xfrm>
              <a:off x="2921862" y="5205586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89" name="1488 Elipse"/>
            <p:cNvSpPr/>
            <p:nvPr/>
          </p:nvSpPr>
          <p:spPr bwMode="auto">
            <a:xfrm>
              <a:off x="3295236" y="4848398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0" name="1489 Elipse"/>
            <p:cNvSpPr/>
            <p:nvPr/>
          </p:nvSpPr>
          <p:spPr bwMode="auto">
            <a:xfrm>
              <a:off x="3593936" y="5562773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1" name="1490 Elipse"/>
            <p:cNvSpPr/>
            <p:nvPr/>
          </p:nvSpPr>
          <p:spPr bwMode="auto">
            <a:xfrm>
              <a:off x="4116661" y="47769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2" name="1491 Elipse"/>
            <p:cNvSpPr/>
            <p:nvPr/>
          </p:nvSpPr>
          <p:spPr bwMode="auto">
            <a:xfrm>
              <a:off x="2100437" y="53484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3" name="1492 Elipse"/>
            <p:cNvSpPr/>
            <p:nvPr/>
          </p:nvSpPr>
          <p:spPr bwMode="auto">
            <a:xfrm>
              <a:off x="1428362" y="5562773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4" name="1493 Elipse"/>
            <p:cNvSpPr/>
            <p:nvPr/>
          </p:nvSpPr>
          <p:spPr bwMode="auto">
            <a:xfrm>
              <a:off x="1129663" y="5205586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5" name="1494 Elipse"/>
            <p:cNvSpPr/>
            <p:nvPr/>
          </p:nvSpPr>
          <p:spPr bwMode="auto">
            <a:xfrm>
              <a:off x="3892636" y="5419898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6" name="1495 Elipse"/>
            <p:cNvSpPr/>
            <p:nvPr/>
          </p:nvSpPr>
          <p:spPr bwMode="auto">
            <a:xfrm>
              <a:off x="2996536" y="5634211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7" name="1496 Elipse"/>
            <p:cNvSpPr/>
            <p:nvPr/>
          </p:nvSpPr>
          <p:spPr bwMode="auto">
            <a:xfrm>
              <a:off x="606937" y="4991273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8" name="1497 Elipse"/>
            <p:cNvSpPr/>
            <p:nvPr/>
          </p:nvSpPr>
          <p:spPr bwMode="auto">
            <a:xfrm>
              <a:off x="1204337" y="4919836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499" name="1498 Elipse"/>
            <p:cNvSpPr/>
            <p:nvPr/>
          </p:nvSpPr>
          <p:spPr bwMode="auto">
            <a:xfrm>
              <a:off x="1503037" y="5277023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00" name="1499 Elipse"/>
            <p:cNvSpPr/>
            <p:nvPr/>
          </p:nvSpPr>
          <p:spPr bwMode="auto">
            <a:xfrm>
              <a:off x="2175112" y="4991273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01" name="1500 Elipse"/>
            <p:cNvSpPr/>
            <p:nvPr/>
          </p:nvSpPr>
          <p:spPr bwMode="auto">
            <a:xfrm>
              <a:off x="2473812" y="55008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02" name="1501 Elipse"/>
            <p:cNvSpPr/>
            <p:nvPr/>
          </p:nvSpPr>
          <p:spPr bwMode="auto">
            <a:xfrm>
              <a:off x="2847186" y="4705523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03" name="1502 Elipse"/>
            <p:cNvSpPr/>
            <p:nvPr/>
          </p:nvSpPr>
          <p:spPr bwMode="auto">
            <a:xfrm>
              <a:off x="3369911" y="5277023"/>
              <a:ext cx="149350" cy="142875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0580" name="754 Grupo"/>
          <p:cNvGrpSpPr/>
          <p:nvPr/>
        </p:nvGrpSpPr>
        <p:grpSpPr>
          <a:xfrm>
            <a:off x="4572000" y="4077072"/>
            <a:ext cx="4032448" cy="1214437"/>
            <a:chOff x="179512" y="3212976"/>
            <a:chExt cx="4032448" cy="1214437"/>
          </a:xfrm>
        </p:grpSpPr>
        <p:grpSp>
          <p:nvGrpSpPr>
            <p:cNvPr id="280581" name="768 Grupo"/>
            <p:cNvGrpSpPr>
              <a:grpSpLocks/>
            </p:cNvGrpSpPr>
            <p:nvPr/>
          </p:nvGrpSpPr>
          <p:grpSpPr bwMode="auto">
            <a:xfrm>
              <a:off x="179512" y="3212976"/>
              <a:ext cx="4032448" cy="1195378"/>
              <a:chOff x="4143398" y="2071679"/>
              <a:chExt cx="3857625" cy="1195387"/>
            </a:xfrm>
          </p:grpSpPr>
          <p:sp>
            <p:nvSpPr>
              <p:cNvPr id="1541" name="AutoShape 6"/>
              <p:cNvSpPr>
                <a:spLocks noChangeArrowheads="1"/>
              </p:cNvSpPr>
              <p:nvPr/>
            </p:nvSpPr>
            <p:spPr bwMode="auto">
              <a:xfrm rot="-5400000">
                <a:off x="5474517" y="740560"/>
                <a:ext cx="1195387" cy="3857625"/>
              </a:xfrm>
              <a:prstGeom prst="can">
                <a:avLst>
                  <a:gd name="adj" fmla="val 36633"/>
                </a:avLst>
              </a:prstGeom>
              <a:gradFill rotWithShape="0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542" name="1541 Cubo"/>
              <p:cNvSpPr/>
              <p:nvPr/>
            </p:nvSpPr>
            <p:spPr>
              <a:xfrm>
                <a:off x="5000648" y="2643183"/>
                <a:ext cx="500063" cy="501654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43" name="1542 Cubo"/>
              <p:cNvSpPr/>
              <p:nvPr/>
            </p:nvSpPr>
            <p:spPr>
              <a:xfrm>
                <a:off x="6786586" y="2214555"/>
                <a:ext cx="357187" cy="358778"/>
              </a:xfrm>
              <a:prstGeom prst="cube">
                <a:avLst>
                  <a:gd name="adj" fmla="val 4745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44" name="1543 Cubo"/>
              <p:cNvSpPr/>
              <p:nvPr/>
            </p:nvSpPr>
            <p:spPr>
              <a:xfrm>
                <a:off x="6072211" y="2857497"/>
                <a:ext cx="357187" cy="285752"/>
              </a:xfrm>
              <a:prstGeom prst="cube">
                <a:avLst>
                  <a:gd name="adj" fmla="val 1938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45" name="1544 Cubo"/>
              <p:cNvSpPr/>
              <p:nvPr/>
            </p:nvSpPr>
            <p:spPr>
              <a:xfrm>
                <a:off x="5715023" y="2285993"/>
                <a:ext cx="357188" cy="358778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46" name="1545 Cubo"/>
              <p:cNvSpPr/>
              <p:nvPr/>
            </p:nvSpPr>
            <p:spPr>
              <a:xfrm>
                <a:off x="7358086" y="2714621"/>
                <a:ext cx="357187" cy="358778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  <p:sp>
            <p:nvSpPr>
              <p:cNvPr id="1547" name="1546 Cubo"/>
              <p:cNvSpPr/>
              <p:nvPr/>
            </p:nvSpPr>
            <p:spPr>
              <a:xfrm>
                <a:off x="4786336" y="2214555"/>
                <a:ext cx="285750" cy="285752"/>
              </a:xfrm>
              <a:prstGeom prst="cube">
                <a:avLst>
                  <a:gd name="adj" fmla="val 28208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V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13" name="1512 Elipse"/>
            <p:cNvSpPr/>
            <p:nvPr/>
          </p:nvSpPr>
          <p:spPr bwMode="auto">
            <a:xfrm>
              <a:off x="1439030" y="335585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14" name="1513 Elipse"/>
            <p:cNvSpPr/>
            <p:nvPr/>
          </p:nvSpPr>
          <p:spPr bwMode="auto">
            <a:xfrm>
              <a:off x="393581" y="414166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15" name="1514 Elipse"/>
            <p:cNvSpPr/>
            <p:nvPr/>
          </p:nvSpPr>
          <p:spPr bwMode="auto">
            <a:xfrm>
              <a:off x="2633830" y="376542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16" name="1515 Elipse"/>
            <p:cNvSpPr/>
            <p:nvPr/>
          </p:nvSpPr>
          <p:spPr bwMode="auto">
            <a:xfrm>
              <a:off x="3007204" y="340823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17" name="1516 Elipse"/>
            <p:cNvSpPr/>
            <p:nvPr/>
          </p:nvSpPr>
          <p:spPr bwMode="auto">
            <a:xfrm>
              <a:off x="3305904" y="412261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18" name="1517 Elipse"/>
            <p:cNvSpPr/>
            <p:nvPr/>
          </p:nvSpPr>
          <p:spPr bwMode="auto">
            <a:xfrm>
              <a:off x="3828629" y="333680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19" name="1518 Elipse"/>
            <p:cNvSpPr/>
            <p:nvPr/>
          </p:nvSpPr>
          <p:spPr bwMode="auto">
            <a:xfrm>
              <a:off x="1812405" y="390830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0" name="1519 Elipse"/>
            <p:cNvSpPr/>
            <p:nvPr/>
          </p:nvSpPr>
          <p:spPr bwMode="auto">
            <a:xfrm>
              <a:off x="1140330" y="412261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1" name="1520 Elipse"/>
            <p:cNvSpPr/>
            <p:nvPr/>
          </p:nvSpPr>
          <p:spPr bwMode="auto">
            <a:xfrm>
              <a:off x="841631" y="376542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2" name="1521 Elipse"/>
            <p:cNvSpPr/>
            <p:nvPr/>
          </p:nvSpPr>
          <p:spPr bwMode="auto">
            <a:xfrm>
              <a:off x="3604604" y="397973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3" name="1522 Elipse"/>
            <p:cNvSpPr/>
            <p:nvPr/>
          </p:nvSpPr>
          <p:spPr bwMode="auto">
            <a:xfrm>
              <a:off x="3007204" y="428453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4" name="1523 Elipse"/>
            <p:cNvSpPr/>
            <p:nvPr/>
          </p:nvSpPr>
          <p:spPr bwMode="auto">
            <a:xfrm>
              <a:off x="393581" y="355111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5" name="1524 Elipse"/>
            <p:cNvSpPr/>
            <p:nvPr/>
          </p:nvSpPr>
          <p:spPr bwMode="auto">
            <a:xfrm>
              <a:off x="916305" y="347967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6" name="1525 Elipse"/>
            <p:cNvSpPr/>
            <p:nvPr/>
          </p:nvSpPr>
          <p:spPr bwMode="auto">
            <a:xfrm>
              <a:off x="1215005" y="383686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7" name="1526 Elipse"/>
            <p:cNvSpPr/>
            <p:nvPr/>
          </p:nvSpPr>
          <p:spPr bwMode="auto">
            <a:xfrm>
              <a:off x="1887080" y="355111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8" name="1527 Elipse"/>
            <p:cNvSpPr/>
            <p:nvPr/>
          </p:nvSpPr>
          <p:spPr bwMode="auto">
            <a:xfrm>
              <a:off x="2185780" y="406070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29" name="1528 Elipse"/>
            <p:cNvSpPr/>
            <p:nvPr/>
          </p:nvSpPr>
          <p:spPr bwMode="auto">
            <a:xfrm>
              <a:off x="2633830" y="328441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0" name="1529 Elipse"/>
            <p:cNvSpPr/>
            <p:nvPr/>
          </p:nvSpPr>
          <p:spPr bwMode="auto">
            <a:xfrm>
              <a:off x="3156554" y="383686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1" name="1530 Elipse"/>
            <p:cNvSpPr/>
            <p:nvPr/>
          </p:nvSpPr>
          <p:spPr bwMode="auto">
            <a:xfrm>
              <a:off x="1961754" y="341776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2" name="1531 Elipse"/>
            <p:cNvSpPr/>
            <p:nvPr/>
          </p:nvSpPr>
          <p:spPr bwMode="auto">
            <a:xfrm>
              <a:off x="1364355" y="392735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3" name="1532 Elipse"/>
            <p:cNvSpPr/>
            <p:nvPr/>
          </p:nvSpPr>
          <p:spPr bwMode="auto">
            <a:xfrm>
              <a:off x="841631" y="328441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4" name="1533 Elipse"/>
            <p:cNvSpPr/>
            <p:nvPr/>
          </p:nvSpPr>
          <p:spPr bwMode="auto">
            <a:xfrm>
              <a:off x="1737730" y="364160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5" name="1534 Elipse"/>
            <p:cNvSpPr/>
            <p:nvPr/>
          </p:nvSpPr>
          <p:spPr bwMode="auto">
            <a:xfrm>
              <a:off x="2932529" y="357016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6" name="1535 Elipse"/>
            <p:cNvSpPr/>
            <p:nvPr/>
          </p:nvSpPr>
          <p:spPr bwMode="auto">
            <a:xfrm>
              <a:off x="2409804" y="399878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7" name="1536 Elipse"/>
            <p:cNvSpPr/>
            <p:nvPr/>
          </p:nvSpPr>
          <p:spPr bwMode="auto">
            <a:xfrm>
              <a:off x="3604604" y="378447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8" name="1537 Elipse"/>
            <p:cNvSpPr/>
            <p:nvPr/>
          </p:nvSpPr>
          <p:spPr bwMode="auto">
            <a:xfrm>
              <a:off x="1289680" y="399878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39" name="1538 Elipse"/>
            <p:cNvSpPr/>
            <p:nvPr/>
          </p:nvSpPr>
          <p:spPr bwMode="auto">
            <a:xfrm>
              <a:off x="3231229" y="343681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40" name="1539 Elipse"/>
            <p:cNvSpPr/>
            <p:nvPr/>
          </p:nvSpPr>
          <p:spPr bwMode="auto">
            <a:xfrm>
              <a:off x="3828629" y="392735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0582" name="755 Grupo"/>
          <p:cNvGrpSpPr/>
          <p:nvPr/>
        </p:nvGrpSpPr>
        <p:grpSpPr>
          <a:xfrm>
            <a:off x="4572000" y="4077072"/>
            <a:ext cx="4032448" cy="1214437"/>
            <a:chOff x="395536" y="1844824"/>
            <a:chExt cx="4032448" cy="1214437"/>
          </a:xfrm>
        </p:grpSpPr>
        <p:sp>
          <p:nvSpPr>
            <p:cNvPr id="1549" name="AutoShape 6"/>
            <p:cNvSpPr>
              <a:spLocks noChangeArrowheads="1"/>
            </p:cNvSpPr>
            <p:nvPr/>
          </p:nvSpPr>
          <p:spPr bwMode="auto">
            <a:xfrm rot="16200000">
              <a:off x="1814071" y="426289"/>
              <a:ext cx="1195378" cy="4032448"/>
            </a:xfrm>
            <a:prstGeom prst="can">
              <a:avLst>
                <a:gd name="adj" fmla="val 36633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50" name="1549 Cubo"/>
            <p:cNvSpPr/>
            <p:nvPr/>
          </p:nvSpPr>
          <p:spPr bwMode="auto">
            <a:xfrm>
              <a:off x="2411761" y="2630636"/>
              <a:ext cx="373374" cy="285750"/>
            </a:xfrm>
            <a:prstGeom prst="cube">
              <a:avLst>
                <a:gd name="adj" fmla="val 19386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551" name="1550 Cubo"/>
            <p:cNvSpPr/>
            <p:nvPr/>
          </p:nvSpPr>
          <p:spPr bwMode="auto">
            <a:xfrm>
              <a:off x="2038385" y="2059136"/>
              <a:ext cx="373375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552" name="1551 Cubo"/>
            <p:cNvSpPr/>
            <p:nvPr/>
          </p:nvSpPr>
          <p:spPr bwMode="auto">
            <a:xfrm>
              <a:off x="3755910" y="2487761"/>
              <a:ext cx="373374" cy="358775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553" name="1552 Cubo"/>
            <p:cNvSpPr/>
            <p:nvPr/>
          </p:nvSpPr>
          <p:spPr bwMode="auto">
            <a:xfrm>
              <a:off x="1067611" y="1987699"/>
              <a:ext cx="298700" cy="285750"/>
            </a:xfrm>
            <a:prstGeom prst="cube">
              <a:avLst>
                <a:gd name="adj" fmla="val 2820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554" name="1553 Elipse"/>
            <p:cNvSpPr/>
            <p:nvPr/>
          </p:nvSpPr>
          <p:spPr bwMode="auto">
            <a:xfrm>
              <a:off x="1655054" y="198769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55" name="1554 Elipse"/>
            <p:cNvSpPr/>
            <p:nvPr/>
          </p:nvSpPr>
          <p:spPr bwMode="auto">
            <a:xfrm>
              <a:off x="609605" y="277351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56" name="1555 Elipse"/>
            <p:cNvSpPr/>
            <p:nvPr/>
          </p:nvSpPr>
          <p:spPr bwMode="auto">
            <a:xfrm>
              <a:off x="2849854" y="2397274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57" name="1556 Elipse"/>
            <p:cNvSpPr/>
            <p:nvPr/>
          </p:nvSpPr>
          <p:spPr bwMode="auto">
            <a:xfrm>
              <a:off x="3521928" y="27544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58" name="1557 Elipse"/>
            <p:cNvSpPr/>
            <p:nvPr/>
          </p:nvSpPr>
          <p:spPr bwMode="auto">
            <a:xfrm>
              <a:off x="4044653" y="196864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59" name="1558 Elipse"/>
            <p:cNvSpPr/>
            <p:nvPr/>
          </p:nvSpPr>
          <p:spPr bwMode="auto">
            <a:xfrm>
              <a:off x="2028429" y="254014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0" name="1559 Elipse"/>
            <p:cNvSpPr/>
            <p:nvPr/>
          </p:nvSpPr>
          <p:spPr bwMode="auto">
            <a:xfrm>
              <a:off x="1057655" y="2397274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1" name="1560 Elipse"/>
            <p:cNvSpPr/>
            <p:nvPr/>
          </p:nvSpPr>
          <p:spPr bwMode="auto">
            <a:xfrm>
              <a:off x="3820628" y="261158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2" name="1561 Elipse"/>
            <p:cNvSpPr/>
            <p:nvPr/>
          </p:nvSpPr>
          <p:spPr bwMode="auto">
            <a:xfrm>
              <a:off x="3223228" y="291638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3" name="1562 Elipse"/>
            <p:cNvSpPr/>
            <p:nvPr/>
          </p:nvSpPr>
          <p:spPr bwMode="auto">
            <a:xfrm>
              <a:off x="609605" y="21829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4" name="1563 Elipse"/>
            <p:cNvSpPr/>
            <p:nvPr/>
          </p:nvSpPr>
          <p:spPr bwMode="auto">
            <a:xfrm>
              <a:off x="1132329" y="2111524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5" name="1564 Elipse"/>
            <p:cNvSpPr/>
            <p:nvPr/>
          </p:nvSpPr>
          <p:spPr bwMode="auto">
            <a:xfrm>
              <a:off x="2103104" y="21829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6" name="1565 Elipse"/>
            <p:cNvSpPr/>
            <p:nvPr/>
          </p:nvSpPr>
          <p:spPr bwMode="auto">
            <a:xfrm>
              <a:off x="2401804" y="269254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7" name="1566 Elipse"/>
            <p:cNvSpPr/>
            <p:nvPr/>
          </p:nvSpPr>
          <p:spPr bwMode="auto">
            <a:xfrm>
              <a:off x="2849854" y="19162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8" name="1567 Elipse"/>
            <p:cNvSpPr/>
            <p:nvPr/>
          </p:nvSpPr>
          <p:spPr bwMode="auto">
            <a:xfrm>
              <a:off x="3372578" y="246871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69" name="1568 Elipse"/>
            <p:cNvSpPr/>
            <p:nvPr/>
          </p:nvSpPr>
          <p:spPr bwMode="auto">
            <a:xfrm>
              <a:off x="2177778" y="204961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0" name="1569 Elipse"/>
            <p:cNvSpPr/>
            <p:nvPr/>
          </p:nvSpPr>
          <p:spPr bwMode="auto">
            <a:xfrm>
              <a:off x="1057655" y="19162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1" name="1570 Elipse"/>
            <p:cNvSpPr/>
            <p:nvPr/>
          </p:nvSpPr>
          <p:spPr bwMode="auto">
            <a:xfrm>
              <a:off x="1953754" y="227344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2" name="1571 Elipse"/>
            <p:cNvSpPr/>
            <p:nvPr/>
          </p:nvSpPr>
          <p:spPr bwMode="auto">
            <a:xfrm>
              <a:off x="2625828" y="263063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3" name="1572 Elipse"/>
            <p:cNvSpPr/>
            <p:nvPr/>
          </p:nvSpPr>
          <p:spPr bwMode="auto">
            <a:xfrm>
              <a:off x="3820628" y="2416324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4" name="1573 Cilindro"/>
            <p:cNvSpPr>
              <a:spLocks noChangeArrowheads="1"/>
            </p:cNvSpPr>
            <p:nvPr/>
          </p:nvSpPr>
          <p:spPr bwMode="auto">
            <a:xfrm rot="12673434">
              <a:off x="1411115" y="2392511"/>
              <a:ext cx="358440" cy="573088"/>
            </a:xfrm>
            <a:prstGeom prst="can">
              <a:avLst>
                <a:gd name="adj" fmla="val 6774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575" name="1574 Elipse"/>
            <p:cNvSpPr/>
            <p:nvPr/>
          </p:nvSpPr>
          <p:spPr bwMode="auto">
            <a:xfrm>
              <a:off x="4044653" y="255919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6" name="1575 Elipse"/>
            <p:cNvSpPr/>
            <p:nvPr/>
          </p:nvSpPr>
          <p:spPr bwMode="auto">
            <a:xfrm>
              <a:off x="1431029" y="277351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7" name="1576 Elipse"/>
            <p:cNvSpPr/>
            <p:nvPr/>
          </p:nvSpPr>
          <p:spPr bwMode="auto">
            <a:xfrm>
              <a:off x="1505704" y="24877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8" name="1577 Elipse"/>
            <p:cNvSpPr/>
            <p:nvPr/>
          </p:nvSpPr>
          <p:spPr bwMode="auto">
            <a:xfrm>
              <a:off x="1655054" y="2578249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79" name="1578 Cilindro"/>
            <p:cNvSpPr>
              <a:spLocks noChangeArrowheads="1"/>
            </p:cNvSpPr>
            <p:nvPr/>
          </p:nvSpPr>
          <p:spPr bwMode="auto">
            <a:xfrm rot="12673434">
              <a:off x="3279649" y="1941661"/>
              <a:ext cx="220707" cy="414338"/>
            </a:xfrm>
            <a:prstGeom prst="can">
              <a:avLst>
                <a:gd name="adj" fmla="val 67755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580" name="1579 Elipse"/>
            <p:cNvSpPr/>
            <p:nvPr/>
          </p:nvSpPr>
          <p:spPr bwMode="auto">
            <a:xfrm>
              <a:off x="1580379" y="264968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81" name="1580 Elipse"/>
            <p:cNvSpPr/>
            <p:nvPr/>
          </p:nvSpPr>
          <p:spPr bwMode="auto">
            <a:xfrm>
              <a:off x="3223228" y="204008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82" name="1581 Elipse"/>
            <p:cNvSpPr/>
            <p:nvPr/>
          </p:nvSpPr>
          <p:spPr bwMode="auto">
            <a:xfrm>
              <a:off x="3447253" y="20686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83" name="1582 Elipse"/>
            <p:cNvSpPr/>
            <p:nvPr/>
          </p:nvSpPr>
          <p:spPr bwMode="auto">
            <a:xfrm>
              <a:off x="3223228" y="220201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84" name="1583 Elipse"/>
            <p:cNvSpPr/>
            <p:nvPr/>
          </p:nvSpPr>
          <p:spPr bwMode="auto">
            <a:xfrm>
              <a:off x="1356354" y="2549674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85" name="1584 Elipse"/>
            <p:cNvSpPr/>
            <p:nvPr/>
          </p:nvSpPr>
          <p:spPr bwMode="auto">
            <a:xfrm>
              <a:off x="3372578" y="191626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0583" name="756 Grupo"/>
          <p:cNvGrpSpPr/>
          <p:nvPr/>
        </p:nvGrpSpPr>
        <p:grpSpPr>
          <a:xfrm>
            <a:off x="4572000" y="4077072"/>
            <a:ext cx="4032448" cy="1195387"/>
            <a:chOff x="539553" y="332656"/>
            <a:chExt cx="4032448" cy="1195387"/>
          </a:xfrm>
        </p:grpSpPr>
        <p:sp>
          <p:nvSpPr>
            <p:cNvPr id="1587" name="AutoShape 6"/>
            <p:cNvSpPr>
              <a:spLocks noChangeArrowheads="1"/>
            </p:cNvSpPr>
            <p:nvPr/>
          </p:nvSpPr>
          <p:spPr bwMode="auto">
            <a:xfrm rot="16200000">
              <a:off x="1958083" y="-1085874"/>
              <a:ext cx="1195387" cy="4032448"/>
            </a:xfrm>
            <a:prstGeom prst="can">
              <a:avLst>
                <a:gd name="adj" fmla="val 36633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88" name="1587 Elipse"/>
            <p:cNvSpPr/>
            <p:nvPr/>
          </p:nvSpPr>
          <p:spPr bwMode="auto">
            <a:xfrm>
              <a:off x="2172445" y="546968"/>
              <a:ext cx="149350" cy="14287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89" name="1588 Elipse"/>
            <p:cNvSpPr/>
            <p:nvPr/>
          </p:nvSpPr>
          <p:spPr bwMode="auto">
            <a:xfrm>
              <a:off x="678945" y="118990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0" name="1589 Elipse"/>
            <p:cNvSpPr/>
            <p:nvPr/>
          </p:nvSpPr>
          <p:spPr bwMode="auto">
            <a:xfrm>
              <a:off x="2769844" y="83271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1" name="1590 Elipse"/>
            <p:cNvSpPr/>
            <p:nvPr/>
          </p:nvSpPr>
          <p:spPr bwMode="auto">
            <a:xfrm>
              <a:off x="4039319" y="1189906"/>
              <a:ext cx="149350" cy="14287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2" name="1591 Elipse"/>
            <p:cNvSpPr/>
            <p:nvPr/>
          </p:nvSpPr>
          <p:spPr bwMode="auto">
            <a:xfrm>
              <a:off x="4188669" y="45648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3" name="1592 Elipse"/>
            <p:cNvSpPr/>
            <p:nvPr/>
          </p:nvSpPr>
          <p:spPr bwMode="auto">
            <a:xfrm>
              <a:off x="1201671" y="88510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4" name="1593 Elipse"/>
            <p:cNvSpPr/>
            <p:nvPr/>
          </p:nvSpPr>
          <p:spPr bwMode="auto">
            <a:xfrm>
              <a:off x="3367244" y="118990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5" name="1594 Elipse"/>
            <p:cNvSpPr/>
            <p:nvPr/>
          </p:nvSpPr>
          <p:spPr bwMode="auto">
            <a:xfrm>
              <a:off x="1351020" y="404093"/>
              <a:ext cx="149350" cy="14287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6" name="1595 Elipse"/>
            <p:cNvSpPr/>
            <p:nvPr/>
          </p:nvSpPr>
          <p:spPr bwMode="auto">
            <a:xfrm>
              <a:off x="2993870" y="40409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7" name="1596 Elipse"/>
            <p:cNvSpPr/>
            <p:nvPr/>
          </p:nvSpPr>
          <p:spPr bwMode="auto">
            <a:xfrm>
              <a:off x="4039319" y="975593"/>
              <a:ext cx="149350" cy="14287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598" name="1597 Cilindro"/>
            <p:cNvSpPr>
              <a:spLocks noChangeArrowheads="1"/>
            </p:cNvSpPr>
            <p:nvPr/>
          </p:nvSpPr>
          <p:spPr bwMode="auto">
            <a:xfrm rot="12673434">
              <a:off x="1555131" y="880343"/>
              <a:ext cx="358440" cy="573088"/>
            </a:xfrm>
            <a:prstGeom prst="can">
              <a:avLst>
                <a:gd name="adj" fmla="val 67748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599" name="1598 Elipse"/>
            <p:cNvSpPr/>
            <p:nvPr/>
          </p:nvSpPr>
          <p:spPr bwMode="auto">
            <a:xfrm>
              <a:off x="1575045" y="126134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0" name="1599 Elipse"/>
            <p:cNvSpPr/>
            <p:nvPr/>
          </p:nvSpPr>
          <p:spPr bwMode="auto">
            <a:xfrm>
              <a:off x="1649720" y="97559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1" name="1600 Elipse"/>
            <p:cNvSpPr/>
            <p:nvPr/>
          </p:nvSpPr>
          <p:spPr bwMode="auto">
            <a:xfrm>
              <a:off x="1799070" y="106608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2" name="1601 Cilindro"/>
            <p:cNvSpPr>
              <a:spLocks noChangeArrowheads="1"/>
            </p:cNvSpPr>
            <p:nvPr/>
          </p:nvSpPr>
          <p:spPr bwMode="auto">
            <a:xfrm rot="12673434">
              <a:off x="3423665" y="429493"/>
              <a:ext cx="220707" cy="414338"/>
            </a:xfrm>
            <a:prstGeom prst="can">
              <a:avLst>
                <a:gd name="adj" fmla="val 67755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603" name="1602 Elipse"/>
            <p:cNvSpPr/>
            <p:nvPr/>
          </p:nvSpPr>
          <p:spPr bwMode="auto">
            <a:xfrm>
              <a:off x="1724395" y="113751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4" name="1603 Elipse"/>
            <p:cNvSpPr/>
            <p:nvPr/>
          </p:nvSpPr>
          <p:spPr bwMode="auto">
            <a:xfrm>
              <a:off x="3367244" y="52791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5" name="1604 Elipse"/>
            <p:cNvSpPr/>
            <p:nvPr/>
          </p:nvSpPr>
          <p:spPr bwMode="auto">
            <a:xfrm>
              <a:off x="3591269" y="55649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6" name="1605 Elipse"/>
            <p:cNvSpPr/>
            <p:nvPr/>
          </p:nvSpPr>
          <p:spPr bwMode="auto">
            <a:xfrm>
              <a:off x="3367244" y="68984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7" name="1606 Elipse"/>
            <p:cNvSpPr/>
            <p:nvPr/>
          </p:nvSpPr>
          <p:spPr bwMode="auto">
            <a:xfrm>
              <a:off x="1500370" y="103750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8" name="1607 Elipse"/>
            <p:cNvSpPr/>
            <p:nvPr/>
          </p:nvSpPr>
          <p:spPr bwMode="auto">
            <a:xfrm>
              <a:off x="3516594" y="40409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09" name="1608 Elipse"/>
            <p:cNvSpPr/>
            <p:nvPr/>
          </p:nvSpPr>
          <p:spPr bwMode="auto">
            <a:xfrm>
              <a:off x="753621" y="76128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10" name="1609 Rectángulo redondeado"/>
            <p:cNvSpPr/>
            <p:nvPr/>
          </p:nvSpPr>
          <p:spPr bwMode="auto">
            <a:xfrm>
              <a:off x="2545820" y="1118468"/>
              <a:ext cx="448050" cy="285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611" name="1610 Elipse"/>
            <p:cNvSpPr/>
            <p:nvPr/>
          </p:nvSpPr>
          <p:spPr bwMode="auto">
            <a:xfrm>
              <a:off x="2545820" y="118990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12" name="1611 Elipse"/>
            <p:cNvSpPr/>
            <p:nvPr/>
          </p:nvSpPr>
          <p:spPr bwMode="auto">
            <a:xfrm>
              <a:off x="2769844" y="112799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13" name="1612 Elipse"/>
            <p:cNvSpPr/>
            <p:nvPr/>
          </p:nvSpPr>
          <p:spPr bwMode="auto">
            <a:xfrm>
              <a:off x="2695170" y="126134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14" name="1613 Rectángulo redondeado"/>
            <p:cNvSpPr/>
            <p:nvPr/>
          </p:nvSpPr>
          <p:spPr bwMode="auto">
            <a:xfrm>
              <a:off x="1136952" y="404093"/>
              <a:ext cx="363419" cy="21431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615" name="1614 Elipse"/>
            <p:cNvSpPr/>
            <p:nvPr/>
          </p:nvSpPr>
          <p:spPr bwMode="auto">
            <a:xfrm>
              <a:off x="1276345" y="54696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16" name="1615 Elipse"/>
            <p:cNvSpPr/>
            <p:nvPr/>
          </p:nvSpPr>
          <p:spPr bwMode="auto">
            <a:xfrm>
              <a:off x="1201671" y="40409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17" name="1616 Cilindro"/>
            <p:cNvSpPr>
              <a:spLocks noChangeArrowheads="1"/>
            </p:cNvSpPr>
            <p:nvPr/>
          </p:nvSpPr>
          <p:spPr bwMode="auto">
            <a:xfrm rot="12673434">
              <a:off x="2109386" y="531093"/>
              <a:ext cx="340186" cy="407988"/>
            </a:xfrm>
            <a:prstGeom prst="can">
              <a:avLst>
                <a:gd name="adj" fmla="val 67751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618" name="1617 Elipse"/>
            <p:cNvSpPr/>
            <p:nvPr/>
          </p:nvSpPr>
          <p:spPr bwMode="auto">
            <a:xfrm>
              <a:off x="2247120" y="67079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19" name="1618 Elipse"/>
            <p:cNvSpPr/>
            <p:nvPr/>
          </p:nvSpPr>
          <p:spPr bwMode="auto">
            <a:xfrm>
              <a:off x="2321794" y="537443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20" name="1619 Elipse"/>
            <p:cNvSpPr/>
            <p:nvPr/>
          </p:nvSpPr>
          <p:spPr bwMode="auto">
            <a:xfrm>
              <a:off x="2097770" y="76128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21" name="1620 Elipse"/>
            <p:cNvSpPr/>
            <p:nvPr/>
          </p:nvSpPr>
          <p:spPr bwMode="auto">
            <a:xfrm>
              <a:off x="1724395" y="83271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22" name="1621 Cilindro"/>
            <p:cNvSpPr>
              <a:spLocks noChangeArrowheads="1"/>
            </p:cNvSpPr>
            <p:nvPr/>
          </p:nvSpPr>
          <p:spPr bwMode="auto">
            <a:xfrm rot="12673434">
              <a:off x="3971281" y="954956"/>
              <a:ext cx="298700" cy="327025"/>
            </a:xfrm>
            <a:prstGeom prst="can">
              <a:avLst>
                <a:gd name="adj" fmla="val 67754"/>
              </a:avLst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623" name="1622 Elipse"/>
            <p:cNvSpPr/>
            <p:nvPr/>
          </p:nvSpPr>
          <p:spPr bwMode="auto">
            <a:xfrm>
              <a:off x="3964644" y="1099418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24" name="1623 Elipse"/>
            <p:cNvSpPr/>
            <p:nvPr/>
          </p:nvSpPr>
          <p:spPr bwMode="auto">
            <a:xfrm>
              <a:off x="3964644" y="904156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  <p:sp>
          <p:nvSpPr>
            <p:cNvPr id="1625" name="1624 Elipse"/>
            <p:cNvSpPr/>
            <p:nvPr/>
          </p:nvSpPr>
          <p:spPr bwMode="auto">
            <a:xfrm>
              <a:off x="4188669" y="1047031"/>
              <a:ext cx="149350" cy="142875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endParaRPr lang="es-VE" b="1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2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8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0"/>
      <p:bldP spid="819" grpId="0"/>
      <p:bldP spid="8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Elipse"/>
          <p:cNvSpPr/>
          <p:nvPr/>
        </p:nvSpPr>
        <p:spPr>
          <a:xfrm>
            <a:off x="611560" y="5301208"/>
            <a:ext cx="2520280" cy="86409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611560" y="4365104"/>
            <a:ext cx="2088232" cy="86409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72008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TIPOS DE Inhibidores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832" name="831 CuadroTexto"/>
          <p:cNvSpPr txBox="1"/>
          <p:nvPr/>
        </p:nvSpPr>
        <p:spPr>
          <a:xfrm>
            <a:off x="683568" y="191683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Esteres de Fosfatos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20162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3" name="832 CuadroTexto"/>
          <p:cNvSpPr txBox="1"/>
          <p:nvPr/>
        </p:nvSpPr>
        <p:spPr>
          <a:xfrm>
            <a:off x="683568" y="274085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</a:t>
            </a:r>
            <a:r>
              <a:rPr lang="es-VE" sz="2000" b="1" i="1" dirty="0" err="1" smtClean="0">
                <a:solidFill>
                  <a:prstClr val="black"/>
                </a:solidFill>
              </a:rPr>
              <a:t>Fosfonatos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420888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4" name="833 CuadroTexto"/>
          <p:cNvSpPr txBox="1"/>
          <p:nvPr/>
        </p:nvSpPr>
        <p:spPr>
          <a:xfrm>
            <a:off x="683568" y="364502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Polímeros Orgánicos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pic>
        <p:nvPicPr>
          <p:cNvPr id="835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" name="835 CuadroTexto"/>
          <p:cNvSpPr txBox="1"/>
          <p:nvPr/>
        </p:nvSpPr>
        <p:spPr>
          <a:xfrm>
            <a:off x="683568" y="458112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</a:t>
            </a:r>
            <a:r>
              <a:rPr lang="es-VE" sz="2000" b="1" i="1" dirty="0" err="1" smtClean="0">
                <a:solidFill>
                  <a:prstClr val="black"/>
                </a:solidFill>
              </a:rPr>
              <a:t>Polifosfatos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pic>
        <p:nvPicPr>
          <p:cNvPr id="837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896" y="4221088"/>
            <a:ext cx="2325560" cy="108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8" name="837 CuadroTexto"/>
          <p:cNvSpPr txBox="1"/>
          <p:nvPr/>
        </p:nvSpPr>
        <p:spPr>
          <a:xfrm>
            <a:off x="683568" y="551723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2000" b="1" i="1" dirty="0" smtClean="0">
                <a:solidFill>
                  <a:prstClr val="black"/>
                </a:solidFill>
              </a:rPr>
              <a:t> </a:t>
            </a:r>
            <a:r>
              <a:rPr lang="es-VE" sz="2000" b="1" i="1" dirty="0" err="1" smtClean="0">
                <a:solidFill>
                  <a:prstClr val="black"/>
                </a:solidFill>
              </a:rPr>
              <a:t>Bio</a:t>
            </a:r>
            <a:r>
              <a:rPr lang="es-VE" sz="2000" b="1" i="1" dirty="0" smtClean="0">
                <a:solidFill>
                  <a:prstClr val="black"/>
                </a:solidFill>
              </a:rPr>
              <a:t>-inhibidores</a:t>
            </a:r>
            <a:endParaRPr lang="es-ES" sz="2000" b="1" i="1" dirty="0">
              <a:solidFill>
                <a:prstClr val="black"/>
              </a:solidFill>
            </a:endParaRPr>
          </a:p>
        </p:txBody>
      </p:sp>
      <p:pic>
        <p:nvPicPr>
          <p:cNvPr id="839" name="Picture 12" descr="alo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5" y="4809068"/>
            <a:ext cx="2880320" cy="15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832" grpId="0"/>
      <p:bldP spid="833" grpId="0"/>
      <p:bldP spid="834" grpId="0"/>
      <p:bldP spid="836" grpId="0"/>
      <p:bldP spid="8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72008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TIPOS DE Inhibidores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7584" y="1844824"/>
            <a:ext cx="3528392" cy="567680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err="1" smtClean="0">
                <a:solidFill>
                  <a:prstClr val="black"/>
                </a:solidFill>
              </a:rPr>
              <a:t>Polifosfato</a:t>
            </a:r>
            <a:endParaRPr lang="es-VE" sz="3000" b="1" dirty="0">
              <a:solidFill>
                <a:prstClr val="black"/>
              </a:solidFill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rot="10800000" flipV="1">
            <a:off x="1619672" y="2492896"/>
            <a:ext cx="936104" cy="57606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2555776" y="2492896"/>
            <a:ext cx="1008112" cy="57606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Elipse"/>
          <p:cNvSpPr/>
          <p:nvPr/>
        </p:nvSpPr>
        <p:spPr>
          <a:xfrm>
            <a:off x="467544" y="3140968"/>
            <a:ext cx="2016224" cy="86409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smtClean="0">
                <a:solidFill>
                  <a:prstClr val="black"/>
                </a:solidFill>
              </a:rPr>
              <a:t>Bi-fosfato</a:t>
            </a:r>
            <a:endParaRPr lang="es-VE" sz="2000" b="1" dirty="0">
              <a:solidFill>
                <a:prstClr val="black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2483768" y="3140968"/>
            <a:ext cx="2088232" cy="86409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err="1" smtClean="0">
                <a:solidFill>
                  <a:prstClr val="black"/>
                </a:solidFill>
              </a:rPr>
              <a:t>Tri</a:t>
            </a:r>
            <a:r>
              <a:rPr lang="es-VE" sz="2000" b="1" dirty="0" smtClean="0">
                <a:solidFill>
                  <a:prstClr val="black"/>
                </a:solidFill>
              </a:rPr>
              <a:t>-fosfato</a:t>
            </a:r>
            <a:endParaRPr lang="es-VE" sz="20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004048" y="1844824"/>
            <a:ext cx="3528392" cy="567680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err="1" smtClean="0">
                <a:solidFill>
                  <a:prstClr val="black"/>
                </a:solidFill>
              </a:rPr>
              <a:t>Biopolímero</a:t>
            </a:r>
            <a:endParaRPr lang="es-VE" sz="3000" b="1" dirty="0">
              <a:solidFill>
                <a:prstClr val="black"/>
              </a:solidFill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rot="10800000" flipV="1">
            <a:off x="5868144" y="2492896"/>
            <a:ext cx="936104" cy="57606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6804248" y="2492896"/>
            <a:ext cx="1008112" cy="57606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/>
          <p:nvPr/>
        </p:nvSpPr>
        <p:spPr>
          <a:xfrm>
            <a:off x="6948264" y="3140968"/>
            <a:ext cx="2016224" cy="86409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i="1" dirty="0" smtClean="0">
                <a:solidFill>
                  <a:prstClr val="black"/>
                </a:solidFill>
              </a:rPr>
              <a:t>Aloe vera</a:t>
            </a:r>
            <a:endParaRPr lang="es-VE" sz="2000" b="1" i="1" dirty="0">
              <a:solidFill>
                <a:prstClr val="black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4860032" y="3140968"/>
            <a:ext cx="2088232" cy="86409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smtClean="0">
                <a:solidFill>
                  <a:prstClr val="black"/>
                </a:solidFill>
              </a:rPr>
              <a:t>Extracto de Mango</a:t>
            </a:r>
            <a:endParaRPr lang="es-VE" sz="2000" b="1" dirty="0">
              <a:solidFill>
                <a:prstClr val="black"/>
              </a:solidFill>
            </a:endParaRPr>
          </a:p>
        </p:txBody>
      </p:sp>
      <p:grpSp>
        <p:nvGrpSpPr>
          <p:cNvPr id="2" name="49 Grupo"/>
          <p:cNvGrpSpPr/>
          <p:nvPr/>
        </p:nvGrpSpPr>
        <p:grpSpPr>
          <a:xfrm>
            <a:off x="4283968" y="4077072"/>
            <a:ext cx="4860032" cy="2251412"/>
            <a:chOff x="4283968" y="4077072"/>
            <a:chExt cx="4860032" cy="2251412"/>
          </a:xfrm>
        </p:grpSpPr>
        <p:pic>
          <p:nvPicPr>
            <p:cNvPr id="350210" name="Picture 13"/>
            <p:cNvPicPr>
              <a:picLocks noChangeArrowheads="1"/>
            </p:cNvPicPr>
            <p:nvPr/>
          </p:nvPicPr>
          <p:blipFill>
            <a:blip r:embed="rId3" cstate="print">
              <a:lum contrast="-1000"/>
            </a:blip>
            <a:srcRect/>
            <a:stretch>
              <a:fillRect/>
            </a:stretch>
          </p:blipFill>
          <p:spPr bwMode="auto">
            <a:xfrm>
              <a:off x="6804025" y="4221088"/>
              <a:ext cx="2339975" cy="153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48 Grupo"/>
            <p:cNvGrpSpPr/>
            <p:nvPr/>
          </p:nvGrpSpPr>
          <p:grpSpPr>
            <a:xfrm>
              <a:off x="4283968" y="4077072"/>
              <a:ext cx="3600400" cy="2251412"/>
              <a:chOff x="5436096" y="4077072"/>
              <a:chExt cx="3600400" cy="2251412"/>
            </a:xfrm>
          </p:grpSpPr>
          <p:sp>
            <p:nvSpPr>
              <p:cNvPr id="41" name="40 CuadroTexto"/>
              <p:cNvSpPr txBox="1"/>
              <p:nvPr/>
            </p:nvSpPr>
            <p:spPr>
              <a:xfrm>
                <a:off x="6300192" y="4077072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VE" sz="2800" b="1" i="1" dirty="0" smtClean="0">
                    <a:solidFill>
                      <a:srgbClr val="CC3300"/>
                    </a:solidFill>
                  </a:rPr>
                  <a:t>Pectinas</a:t>
                </a:r>
                <a:endParaRPr lang="es-ES" sz="2800" b="1" i="1" dirty="0">
                  <a:solidFill>
                    <a:srgbClr val="CC3300"/>
                  </a:solidFill>
                </a:endParaRPr>
              </a:p>
            </p:txBody>
          </p:sp>
          <p:cxnSp>
            <p:nvCxnSpPr>
              <p:cNvPr id="45" name="44 Conector recto de flecha"/>
              <p:cNvCxnSpPr/>
              <p:nvPr/>
            </p:nvCxnSpPr>
            <p:spPr>
              <a:xfrm rot="5400000">
                <a:off x="6958640" y="4714768"/>
                <a:ext cx="412884" cy="1588"/>
              </a:xfrm>
              <a:prstGeom prst="straightConnector1">
                <a:avLst/>
              </a:prstGeom>
              <a:ln w="4762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45 CuadroTexto"/>
              <p:cNvSpPr txBox="1"/>
              <p:nvPr/>
            </p:nvSpPr>
            <p:spPr>
              <a:xfrm>
                <a:off x="6300192" y="4869160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VE" sz="2800" b="1" i="1" dirty="0" smtClean="0">
                    <a:solidFill>
                      <a:srgbClr val="CC3300"/>
                    </a:solidFill>
                  </a:rPr>
                  <a:t>Proteína</a:t>
                </a:r>
                <a:endParaRPr lang="es-ES" sz="2800" b="1" i="1" dirty="0">
                  <a:solidFill>
                    <a:srgbClr val="CC3300"/>
                  </a:solidFill>
                </a:endParaRPr>
              </a:p>
            </p:txBody>
          </p:sp>
          <p:cxnSp>
            <p:nvCxnSpPr>
              <p:cNvPr id="47" name="46 Conector recto de flecha"/>
              <p:cNvCxnSpPr/>
              <p:nvPr/>
            </p:nvCxnSpPr>
            <p:spPr>
              <a:xfrm rot="5400000">
                <a:off x="6958640" y="5578864"/>
                <a:ext cx="412884" cy="1588"/>
              </a:xfrm>
              <a:prstGeom prst="straightConnector1">
                <a:avLst/>
              </a:prstGeom>
              <a:ln w="4762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47 CuadroTexto"/>
              <p:cNvSpPr txBox="1"/>
              <p:nvPr/>
            </p:nvSpPr>
            <p:spPr>
              <a:xfrm>
                <a:off x="5436096" y="5805264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VE" sz="2800" b="1" i="1" dirty="0" smtClean="0">
                    <a:solidFill>
                      <a:srgbClr val="CC3300"/>
                    </a:solidFill>
                  </a:rPr>
                  <a:t>Interior del Mango</a:t>
                </a:r>
                <a:endParaRPr lang="es-ES" sz="2800" b="1" i="1" dirty="0">
                  <a:solidFill>
                    <a:srgbClr val="CC3300"/>
                  </a:solidFill>
                </a:endParaRPr>
              </a:p>
            </p:txBody>
          </p:sp>
        </p:grpSp>
      </p:grpSp>
      <p:grpSp>
        <p:nvGrpSpPr>
          <p:cNvPr id="4" name="53 Grupo"/>
          <p:cNvGrpSpPr/>
          <p:nvPr/>
        </p:nvGrpSpPr>
        <p:grpSpPr>
          <a:xfrm>
            <a:off x="4823520" y="4077072"/>
            <a:ext cx="4320480" cy="2016224"/>
            <a:chOff x="467544" y="4077072"/>
            <a:chExt cx="4320480" cy="2016224"/>
          </a:xfrm>
        </p:grpSpPr>
        <p:pic>
          <p:nvPicPr>
            <p:cNvPr id="51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 r="23685"/>
            <a:stretch>
              <a:fillRect/>
            </a:stretch>
          </p:blipFill>
          <p:spPr bwMode="auto">
            <a:xfrm>
              <a:off x="467544" y="4077072"/>
              <a:ext cx="2710827" cy="18722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53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3848" y="4077072"/>
              <a:ext cx="1584176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56 Grupo"/>
          <p:cNvGrpSpPr/>
          <p:nvPr/>
        </p:nvGrpSpPr>
        <p:grpSpPr>
          <a:xfrm>
            <a:off x="4788024" y="4149080"/>
            <a:ext cx="4243177" cy="2251412"/>
            <a:chOff x="467544" y="4077072"/>
            <a:chExt cx="4243177" cy="2251412"/>
          </a:xfrm>
        </p:grpSpPr>
        <p:pic>
          <p:nvPicPr>
            <p:cNvPr id="55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4077072"/>
              <a:ext cx="4243177" cy="17470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6" name="55 CuadroTexto"/>
            <p:cNvSpPr txBox="1"/>
            <p:nvPr/>
          </p:nvSpPr>
          <p:spPr>
            <a:xfrm>
              <a:off x="971600" y="5805264"/>
              <a:ext cx="36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2800" b="1" i="1" dirty="0" smtClean="0">
                  <a:solidFill>
                    <a:srgbClr val="00B050"/>
                  </a:solidFill>
                </a:rPr>
                <a:t>Caja de Huevo</a:t>
              </a:r>
              <a:endParaRPr lang="es-ES" sz="2800" b="1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1000100" y="4286256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solidFill>
                  <a:schemeClr val="bg1"/>
                </a:solidFill>
              </a:rPr>
              <a:t>Inhibidores Sintéticos</a:t>
            </a:r>
          </a:p>
          <a:p>
            <a:pPr algn="ctr"/>
            <a:r>
              <a:rPr lang="es-VE" sz="2000" b="1" dirty="0" smtClean="0">
                <a:solidFill>
                  <a:schemeClr val="bg1"/>
                </a:solidFill>
              </a:rPr>
              <a:t>De cadena larga </a:t>
            </a:r>
          </a:p>
          <a:p>
            <a:pPr algn="ctr"/>
            <a:r>
              <a:rPr lang="es-VE" sz="2000" b="1" dirty="0" smtClean="0">
                <a:solidFill>
                  <a:schemeClr val="bg1"/>
                </a:solidFill>
              </a:rPr>
              <a:t>Modificadores de los cristales de carbonatos 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  <p:bldP spid="40" grpId="0" animBg="1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lumMod val="50000"/>
              </a:schemeClr>
            </a:gs>
            <a:gs pos="94000">
              <a:schemeClr val="accent1"/>
            </a:gs>
            <a:gs pos="85000">
              <a:schemeClr val="tx1"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CuadroTexto"/>
          <p:cNvSpPr txBox="1">
            <a:spLocks noChangeArrowheads="1"/>
          </p:cNvSpPr>
          <p:nvPr/>
        </p:nvSpPr>
        <p:spPr bwMode="auto">
          <a:xfrm>
            <a:off x="1936229" y="2492896"/>
            <a:ext cx="5300067" cy="14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VE" sz="3200" b="1" cap="all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  <a:latin typeface="Gill Sans MT" pitchFamily="34" charset="0"/>
                <a:cs typeface="Arial" charset="0"/>
              </a:rPr>
              <a:t>Marco metodológico</a:t>
            </a:r>
            <a:endParaRPr lang="es-VE" sz="3200" b="1" cap="all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  <a:latin typeface="Gill Sans MT" pitchFamily="34" charset="0"/>
              <a:cs typeface="Arial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123728" y="2204864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2123728" y="4365104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32 Tabla"/>
          <p:cNvGraphicFramePr>
            <a:graphicFrameLocks noGrp="1"/>
          </p:cNvGraphicFramePr>
          <p:nvPr/>
        </p:nvGraphicFramePr>
        <p:xfrm>
          <a:off x="1331640" y="3140968"/>
          <a:ext cx="6864424" cy="31867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16106"/>
                <a:gridCol w="1716106"/>
                <a:gridCol w="1716106"/>
                <a:gridCol w="1716106"/>
              </a:tblGrid>
              <a:tr h="42444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0" dirty="0" smtClean="0">
                          <a:solidFill>
                            <a:srgbClr val="C00000"/>
                          </a:solidFill>
                        </a:rPr>
                        <a:t>PARÁMETROS</a:t>
                      </a:r>
                      <a:endParaRPr lang="es-VE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2444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dirty="0" smtClean="0"/>
                        <a:t>Trabajo Especial de Grado de </a:t>
                      </a:r>
                      <a:r>
                        <a:rPr lang="es-VE" i="1" dirty="0" smtClean="0"/>
                        <a:t>López y Rojas, </a:t>
                      </a:r>
                      <a:r>
                        <a:rPr lang="es-VE" sz="2000" i="1" dirty="0" smtClean="0"/>
                        <a:t>2010</a:t>
                      </a:r>
                      <a:r>
                        <a:rPr lang="es-VE" i="1" dirty="0" smtClean="0"/>
                        <a:t>.</a:t>
                      </a:r>
                      <a:endParaRPr lang="es-VE" i="1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</a:tr>
              <a:tr h="56788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Nº de anillos Pall </a:t>
                      </a:r>
                      <a:r>
                        <a:rPr lang="es-ES" sz="1600" b="0" dirty="0" smtClean="0">
                          <a:latin typeface="Ligurino" pitchFamily="2" charset="0"/>
                          <a:ea typeface="Arial Unicode MS" pitchFamily="34" charset="-128"/>
                          <a:cs typeface="Arial Unicode MS" pitchFamily="34" charset="-128"/>
                        </a:rPr>
                        <a:t>5/8</a:t>
                      </a:r>
                      <a:r>
                        <a:rPr lang="es-ES" dirty="0" smtClean="0"/>
                        <a:t>”</a:t>
                      </a:r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Flujo</a:t>
                      </a:r>
                      <a:r>
                        <a:rPr lang="es-ES" baseline="0" dirty="0" smtClean="0"/>
                        <a:t> de Agua Sintética</a:t>
                      </a:r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Temperatura</a:t>
                      </a:r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2444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</a:t>
                      </a:r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 L/min</a:t>
                      </a:r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± 1 ºC</a:t>
                      </a:r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444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Norma Internacional NACE TM-</a:t>
                      </a:r>
                      <a:r>
                        <a:rPr kumimoji="0" lang="es-VE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0374</a:t>
                      </a:r>
                      <a:endParaRPr lang="es-VE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</a:tr>
              <a:tr h="424449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Flujo de CO2</a:t>
                      </a:r>
                      <a:endParaRPr lang="es-V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250 </a:t>
                      </a:r>
                      <a:r>
                        <a:rPr lang="es-ES" dirty="0" err="1" smtClean="0"/>
                        <a:t>mL</a:t>
                      </a:r>
                      <a:r>
                        <a:rPr lang="es-ES" dirty="0" smtClean="0"/>
                        <a:t>/min</a:t>
                      </a:r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24449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Tiempo de inyección</a:t>
                      </a:r>
                      <a:endParaRPr lang="es-V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 minutos</a:t>
                      </a:r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40 Flecha derecha"/>
          <p:cNvSpPr/>
          <p:nvPr/>
        </p:nvSpPr>
        <p:spPr>
          <a:xfrm>
            <a:off x="1497145" y="743496"/>
            <a:ext cx="554575" cy="36004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2" name="41 Cruz"/>
          <p:cNvSpPr/>
          <p:nvPr/>
        </p:nvSpPr>
        <p:spPr>
          <a:xfrm>
            <a:off x="4355976" y="1268760"/>
            <a:ext cx="360040" cy="360040"/>
          </a:xfrm>
          <a:prstGeom prst="plus">
            <a:avLst>
              <a:gd name="adj" fmla="val 44490"/>
            </a:avLst>
          </a:prstGeom>
          <a:solidFill>
            <a:srgbClr val="385D8A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grpSp>
        <p:nvGrpSpPr>
          <p:cNvPr id="2" name="45 Grupo"/>
          <p:cNvGrpSpPr/>
          <p:nvPr/>
        </p:nvGrpSpPr>
        <p:grpSpPr>
          <a:xfrm>
            <a:off x="3851920" y="1628800"/>
            <a:ext cx="1390219" cy="1080120"/>
            <a:chOff x="3851920" y="1340768"/>
            <a:chExt cx="1390219" cy="10801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1700808"/>
              <a:ext cx="1390219" cy="72008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43" name="42 CuadroTexto"/>
            <p:cNvSpPr txBox="1"/>
            <p:nvPr/>
          </p:nvSpPr>
          <p:spPr>
            <a:xfrm>
              <a:off x="4139952" y="1340768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C00000"/>
                  </a:solidFill>
                </a:rPr>
                <a:t>CO2</a:t>
              </a:r>
              <a:endParaRPr lang="es-VE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46 Elipse"/>
          <p:cNvSpPr/>
          <p:nvPr/>
        </p:nvSpPr>
        <p:spPr>
          <a:xfrm>
            <a:off x="3275856" y="4077072"/>
            <a:ext cx="302433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1547664" y="5517232"/>
            <a:ext cx="288032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6516216" y="4077072"/>
            <a:ext cx="165618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195736" y="692696"/>
            <a:ext cx="504056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Trabajo Especial de Grado de </a:t>
            </a:r>
            <a:r>
              <a:rPr lang="es-VE" sz="1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López y Rojas, 2010</a:t>
            </a:r>
            <a:r>
              <a:rPr lang="es-VE" sz="16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VE" sz="1600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331640" y="4017764"/>
            <a:ext cx="1656184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619672" y="5949280"/>
            <a:ext cx="288032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  <p:bldP spid="48" grpId="0" animBg="1"/>
      <p:bldP spid="49" grpId="0" animBg="1"/>
      <p:bldP spid="15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 Grupo"/>
          <p:cNvGrpSpPr/>
          <p:nvPr/>
        </p:nvGrpSpPr>
        <p:grpSpPr>
          <a:xfrm>
            <a:off x="417177" y="980728"/>
            <a:ext cx="2930686" cy="1296144"/>
            <a:chOff x="417177" y="980728"/>
            <a:chExt cx="2930686" cy="1296144"/>
          </a:xfrm>
        </p:grpSpPr>
        <p:grpSp>
          <p:nvGrpSpPr>
            <p:cNvPr id="3" name="173 Grupo"/>
            <p:cNvGrpSpPr/>
            <p:nvPr/>
          </p:nvGrpSpPr>
          <p:grpSpPr>
            <a:xfrm>
              <a:off x="417177" y="980728"/>
              <a:ext cx="1187720" cy="700492"/>
              <a:chOff x="2612" y="1061339"/>
              <a:chExt cx="1187720" cy="700492"/>
            </a:xfrm>
          </p:grpSpPr>
          <p:sp>
            <p:nvSpPr>
              <p:cNvPr id="175" name="174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76" name="175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>
                    <a:solidFill>
                      <a:sysClr val="window" lastClr="FFFFFF"/>
                    </a:solidFill>
                    <a:latin typeface="Calibri"/>
                  </a:rPr>
                  <a:t>Agua 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Sintética.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" name="176 Grupo"/>
            <p:cNvGrpSpPr/>
            <p:nvPr/>
          </p:nvGrpSpPr>
          <p:grpSpPr>
            <a:xfrm>
              <a:off x="732452" y="1506504"/>
              <a:ext cx="2615411" cy="770368"/>
              <a:chOff x="245880" y="1528335"/>
              <a:chExt cx="1187720" cy="1058400"/>
            </a:xfrm>
          </p:grpSpPr>
          <p:sp>
            <p:nvSpPr>
              <p:cNvPr id="178" name="177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79" name="178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Preparar el agua simuladora de las aguas de producción bajo la norma </a:t>
                </a:r>
                <a:r>
                  <a:rPr lang="es-VE" sz="1400" b="1" dirty="0">
                    <a:solidFill>
                      <a:srgbClr val="C00000"/>
                    </a:solidFill>
                    <a:latin typeface="Calibri"/>
                  </a:rPr>
                  <a:t>NACE </a:t>
                </a:r>
                <a:r>
                  <a:rPr lang="es-VE" sz="1400" b="1" dirty="0" smtClean="0">
                    <a:solidFill>
                      <a:srgbClr val="C00000"/>
                    </a:solidFill>
                    <a:latin typeface="Calibri"/>
                  </a:rPr>
                  <a:t>TM0374.</a:t>
                </a:r>
                <a:endParaRPr lang="es-VE" sz="1400" b="1" dirty="0">
                  <a:solidFill>
                    <a:srgbClr val="C00000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2" name="51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63 Tabla"/>
          <p:cNvGraphicFramePr>
            <a:graphicFrameLocks noGrp="1"/>
          </p:cNvGraphicFramePr>
          <p:nvPr/>
        </p:nvGraphicFramePr>
        <p:xfrm>
          <a:off x="1043608" y="4941168"/>
          <a:ext cx="3096344" cy="11232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32115"/>
                <a:gridCol w="2064229"/>
              </a:tblGrid>
              <a:tr h="37440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latin typeface="Times New Roman"/>
                          <a:ea typeface="Batang"/>
                          <a:cs typeface="Times New Roman"/>
                        </a:rPr>
                        <a:t>Solución Nº 1</a:t>
                      </a:r>
                      <a:endParaRPr lang="es-VE" sz="1800" dirty="0" smtClean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12, 15 g/L CaCl</a:t>
                      </a:r>
                      <a:r>
                        <a:rPr lang="es-MX" sz="1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.2H</a:t>
                      </a:r>
                      <a:r>
                        <a:rPr lang="es-MX" sz="1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O *</a:t>
                      </a:r>
                      <a:endParaRPr lang="es-VE" sz="1000" b="1" dirty="0" smtClean="0">
                        <a:solidFill>
                          <a:schemeClr val="tx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4406">
                <a:tc v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3,68 g/L MgCl</a:t>
                      </a:r>
                      <a:r>
                        <a:rPr lang="es-MX" sz="1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.6H</a:t>
                      </a:r>
                      <a:r>
                        <a:rPr lang="es-MX" sz="1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O</a:t>
                      </a:r>
                      <a:endParaRPr lang="es-VE" sz="1000" b="1" dirty="0" smtClean="0">
                        <a:solidFill>
                          <a:schemeClr val="tx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4406">
                <a:tc v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33,00 g/L </a:t>
                      </a:r>
                      <a:r>
                        <a:rPr lang="es-MX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NaCl</a:t>
                      </a:r>
                      <a:endParaRPr lang="es-VE" sz="1000" b="1" dirty="0">
                        <a:solidFill>
                          <a:schemeClr val="tx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64 Tabla"/>
          <p:cNvGraphicFramePr>
            <a:graphicFrameLocks noGrp="1"/>
          </p:cNvGraphicFramePr>
          <p:nvPr/>
        </p:nvGraphicFramePr>
        <p:xfrm>
          <a:off x="5436096" y="4941168"/>
          <a:ext cx="3096344" cy="11521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32115"/>
                <a:gridCol w="2064229"/>
              </a:tblGrid>
              <a:tr h="5332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latin typeface="Times New Roman"/>
                          <a:ea typeface="Batang"/>
                          <a:cs typeface="Times New Roman"/>
                        </a:rPr>
                        <a:t>Solución Nº 2</a:t>
                      </a:r>
                      <a:endParaRPr lang="es-VE" sz="1800" dirty="0" smtClean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</a:rPr>
                        <a:t>7,36 g/L NaHCO</a:t>
                      </a:r>
                      <a:r>
                        <a:rPr lang="es-MX" sz="12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</a:rPr>
                        <a:t>3</a:t>
                      </a:r>
                      <a:endParaRPr lang="es-VE" sz="1000" b="1" dirty="0" smtClean="0">
                        <a:solidFill>
                          <a:schemeClr val="tx1"/>
                        </a:solidFill>
                        <a:latin typeface="Times New Roman"/>
                        <a:ea typeface="Batang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18848">
                <a:tc v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</a:rPr>
                        <a:t>33,00 g/L </a:t>
                      </a:r>
                      <a:r>
                        <a:rPr lang="es-MX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</a:rPr>
                        <a:t>NaCl</a:t>
                      </a:r>
                      <a:endParaRPr lang="es-VE" sz="1000" b="1" dirty="0" smtClean="0">
                        <a:solidFill>
                          <a:schemeClr val="tx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pic>
        <p:nvPicPr>
          <p:cNvPr id="57" name="Picture 6" descr="Wassersystem, Trinkwasser so kann es wieder fliessen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lum contrast="30000"/>
          </a:blip>
          <a:srcRect/>
          <a:stretch>
            <a:fillRect/>
          </a:stretch>
        </p:blipFill>
        <p:spPr bwMode="auto">
          <a:xfrm>
            <a:off x="4283967" y="2923080"/>
            <a:ext cx="772747" cy="1799137"/>
          </a:xfrm>
          <a:prstGeom prst="rect">
            <a:avLst/>
          </a:prstGeom>
          <a:noFill/>
        </p:spPr>
      </p:pic>
      <p:pic>
        <p:nvPicPr>
          <p:cNvPr id="56" name="Picture 6" descr="Wassersystem, Trinkwasser so kann es wieder fliessen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4659322" y="2923080"/>
            <a:ext cx="708972" cy="1799137"/>
          </a:xfrm>
          <a:prstGeom prst="rect">
            <a:avLst/>
          </a:prstGeom>
          <a:noFill/>
        </p:spPr>
      </p:pic>
      <p:grpSp>
        <p:nvGrpSpPr>
          <p:cNvPr id="5" name="25 Grupo"/>
          <p:cNvGrpSpPr/>
          <p:nvPr/>
        </p:nvGrpSpPr>
        <p:grpSpPr>
          <a:xfrm rot="19412432">
            <a:off x="2605600" y="2411880"/>
            <a:ext cx="879959" cy="1113171"/>
            <a:chOff x="3162872" y="2462680"/>
            <a:chExt cx="879959" cy="1113171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261851" flipH="1">
              <a:off x="3162872" y="2595964"/>
              <a:ext cx="879959" cy="97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60 CuadroTexto"/>
            <p:cNvSpPr txBox="1"/>
            <p:nvPr/>
          </p:nvSpPr>
          <p:spPr>
            <a:xfrm rot="18433950">
              <a:off x="2983188" y="2705410"/>
              <a:ext cx="1066723" cy="58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C00000"/>
                  </a:solidFill>
                  <a:latin typeface="Calibri" pitchFamily="34" charset="0"/>
                </a:rPr>
                <a:t>Solución </a:t>
              </a:r>
            </a:p>
            <a:p>
              <a:pPr algn="ctr"/>
              <a:r>
                <a:rPr lang="es-ES" sz="1400" dirty="0" smtClean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s-VE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26 Grupo"/>
          <p:cNvGrpSpPr/>
          <p:nvPr/>
        </p:nvGrpSpPr>
        <p:grpSpPr>
          <a:xfrm rot="2309131">
            <a:off x="6138240" y="2406676"/>
            <a:ext cx="879959" cy="1130535"/>
            <a:chOff x="5564249" y="2420889"/>
            <a:chExt cx="879959" cy="1130535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242900">
              <a:off x="5564249" y="2571537"/>
              <a:ext cx="879959" cy="97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61 CuadroTexto"/>
            <p:cNvSpPr txBox="1"/>
            <p:nvPr/>
          </p:nvSpPr>
          <p:spPr>
            <a:xfrm rot="3100146">
              <a:off x="5530241" y="2663619"/>
              <a:ext cx="1066723" cy="58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C00000"/>
                  </a:solidFill>
                  <a:latin typeface="Calibri" pitchFamily="34" charset="0"/>
                </a:rPr>
                <a:t>Solución</a:t>
              </a:r>
            </a:p>
            <a:p>
              <a:pPr algn="ctr"/>
              <a:r>
                <a:rPr lang="es-ES" sz="1400" dirty="0" smtClean="0">
                  <a:solidFill>
                    <a:srgbClr val="C00000"/>
                  </a:solidFill>
                  <a:latin typeface="Calibri" pitchFamily="34" charset="0"/>
                </a:rPr>
                <a:t> 2</a:t>
              </a:r>
              <a:endParaRPr lang="es-VE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8357" y="3561936"/>
            <a:ext cx="1471457" cy="12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69 CuadroTexto"/>
          <p:cNvSpPr txBox="1"/>
          <p:nvPr/>
        </p:nvSpPr>
        <p:spPr>
          <a:xfrm>
            <a:off x="4292575" y="4124496"/>
            <a:ext cx="1043470" cy="66412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Agua Sintética</a:t>
            </a:r>
            <a:endParaRPr lang="es-VE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22 Flecha curvada hacia abajo"/>
          <p:cNvSpPr/>
          <p:nvPr/>
        </p:nvSpPr>
        <p:spPr>
          <a:xfrm rot="5400000">
            <a:off x="5834842" y="1950134"/>
            <a:ext cx="409168" cy="198549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23 Flecha curvada hacia abajo"/>
          <p:cNvSpPr/>
          <p:nvPr/>
        </p:nvSpPr>
        <p:spPr>
          <a:xfrm rot="16200000" flipH="1">
            <a:off x="3389691" y="1947013"/>
            <a:ext cx="413342" cy="208964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3648596" y="1556792"/>
            <a:ext cx="2304256" cy="648072"/>
          </a:xfrm>
          <a:prstGeom prst="ellipse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prstClr val="white"/>
                </a:solidFill>
              </a:rPr>
              <a:t>Agua Desmineralizada</a:t>
            </a:r>
            <a:endParaRPr lang="es-VE" sz="1400" b="1" dirty="0">
              <a:solidFill>
                <a:prstClr val="white"/>
              </a:solidFill>
            </a:endParaRPr>
          </a:p>
        </p:txBody>
      </p:sp>
      <p:sp>
        <p:nvSpPr>
          <p:cNvPr id="29" name="28 Conector"/>
          <p:cNvSpPr/>
          <p:nvPr/>
        </p:nvSpPr>
        <p:spPr>
          <a:xfrm rot="20650537">
            <a:off x="2221540" y="4474325"/>
            <a:ext cx="792088" cy="395935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</a:rPr>
              <a:t>Ca</a:t>
            </a:r>
            <a:r>
              <a:rPr lang="es-ES" sz="1600" b="1" baseline="30000" dirty="0" smtClean="0">
                <a:solidFill>
                  <a:prstClr val="black"/>
                </a:solidFill>
              </a:rPr>
              <a:t>2+</a:t>
            </a:r>
            <a:endParaRPr lang="es-VE" sz="14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30" name="29 Conector"/>
          <p:cNvSpPr/>
          <p:nvPr/>
        </p:nvSpPr>
        <p:spPr>
          <a:xfrm rot="20617309">
            <a:off x="1381677" y="4422263"/>
            <a:ext cx="864096" cy="432048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</a:rPr>
              <a:t>Mg</a:t>
            </a:r>
            <a:r>
              <a:rPr lang="es-ES" sz="1600" b="1" baseline="30000" dirty="0" smtClean="0">
                <a:solidFill>
                  <a:prstClr val="black"/>
                </a:solidFill>
              </a:rPr>
              <a:t>2+</a:t>
            </a:r>
            <a:endParaRPr lang="es-VE" sz="14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31" name="30 Conector"/>
          <p:cNvSpPr/>
          <p:nvPr/>
        </p:nvSpPr>
        <p:spPr>
          <a:xfrm rot="20620990">
            <a:off x="6736001" y="4441422"/>
            <a:ext cx="1056465" cy="432048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</a:rPr>
              <a:t>HCO</a:t>
            </a:r>
            <a:r>
              <a:rPr lang="es-ES" sz="1100" b="1" dirty="0" smtClean="0">
                <a:solidFill>
                  <a:prstClr val="black"/>
                </a:solidFill>
              </a:rPr>
              <a:t>3</a:t>
            </a:r>
            <a:r>
              <a:rPr lang="es-ES" sz="1500" b="1" baseline="50000" dirty="0" smtClean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32" name="31 Nube"/>
          <p:cNvSpPr/>
          <p:nvPr/>
        </p:nvSpPr>
        <p:spPr>
          <a:xfrm>
            <a:off x="4067944" y="4869160"/>
            <a:ext cx="1440160" cy="122413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Ligurino" pitchFamily="2" charset="0"/>
              </a:rPr>
              <a:t>1</a:t>
            </a:r>
            <a:r>
              <a:rPr lang="es-ES" sz="1400" b="1" dirty="0" smtClean="0">
                <a:solidFill>
                  <a:srgbClr val="FF0000"/>
                </a:solidFill>
              </a:rPr>
              <a:t> Litro de Agua Sintética</a:t>
            </a:r>
            <a:endParaRPr lang="es-VE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324 L 0.06684 -0.0032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85 L -0.06563 -0.004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 descr="C:\Users\José Gregorio\Pictures\Tesis!!! Xuxa y JG\DSC015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01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ortar rectángulo de esquina diagonal"/>
          <p:cNvSpPr/>
          <p:nvPr/>
        </p:nvSpPr>
        <p:spPr>
          <a:xfrm>
            <a:off x="1403648" y="764704"/>
            <a:ext cx="6840760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Equipo a emplear para Producir el agua desmineralizada.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41 Grupo"/>
          <p:cNvGrpSpPr/>
          <p:nvPr/>
        </p:nvGrpSpPr>
        <p:grpSpPr>
          <a:xfrm>
            <a:off x="417177" y="980728"/>
            <a:ext cx="2930686" cy="1296144"/>
            <a:chOff x="417177" y="980728"/>
            <a:chExt cx="2930686" cy="1296144"/>
          </a:xfrm>
        </p:grpSpPr>
        <p:grpSp>
          <p:nvGrpSpPr>
            <p:cNvPr id="3" name="31 Grupo"/>
            <p:cNvGrpSpPr/>
            <p:nvPr/>
          </p:nvGrpSpPr>
          <p:grpSpPr>
            <a:xfrm>
              <a:off x="417177" y="980728"/>
              <a:ext cx="1187720" cy="700492"/>
              <a:chOff x="2612" y="1061339"/>
              <a:chExt cx="1187720" cy="700492"/>
            </a:xfrm>
          </p:grpSpPr>
          <p:sp>
            <p:nvSpPr>
              <p:cNvPr id="33" name="32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34" name="33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>
                    <a:solidFill>
                      <a:sysClr val="window" lastClr="FFFFFF"/>
                    </a:solidFill>
                    <a:latin typeface="Calibri"/>
                  </a:rPr>
                  <a:t>Agua 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Sintética.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" name="35 Grupo"/>
            <p:cNvGrpSpPr/>
            <p:nvPr/>
          </p:nvGrpSpPr>
          <p:grpSpPr>
            <a:xfrm>
              <a:off x="732452" y="1506504"/>
              <a:ext cx="2615411" cy="770368"/>
              <a:chOff x="245880" y="1528335"/>
              <a:chExt cx="1187720" cy="1058400"/>
            </a:xfrm>
          </p:grpSpPr>
          <p:sp>
            <p:nvSpPr>
              <p:cNvPr id="37" name="36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38" name="37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Preparar el agua simuladora de las aguas de producción bajo la norma </a:t>
                </a:r>
                <a:r>
                  <a:rPr lang="es-VE" sz="1400" b="1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NACE </a:t>
                </a:r>
                <a:r>
                  <a:rPr lang="es-VE" sz="1400" b="1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TM0374.</a:t>
                </a:r>
                <a:endParaRPr lang="es-VE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</p:grpSp>
      <p:grpSp>
        <p:nvGrpSpPr>
          <p:cNvPr id="5" name="38 Grupo"/>
          <p:cNvGrpSpPr/>
          <p:nvPr/>
        </p:nvGrpSpPr>
        <p:grpSpPr>
          <a:xfrm>
            <a:off x="395536" y="3559788"/>
            <a:ext cx="1187720" cy="700492"/>
            <a:chOff x="1910548" y="1061339"/>
            <a:chExt cx="1187720" cy="700492"/>
          </a:xfrm>
        </p:grpSpPr>
        <p:sp>
          <p:nvSpPr>
            <p:cNvPr id="40" name="39 Rectángulo redondeado"/>
            <p:cNvSpPr/>
            <p:nvPr/>
          </p:nvSpPr>
          <p:spPr>
            <a:xfrm>
              <a:off x="1910548" y="1061339"/>
              <a:ext cx="1187720" cy="70049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1" name="40 Rectángulo"/>
            <p:cNvSpPr/>
            <p:nvPr/>
          </p:nvSpPr>
          <p:spPr>
            <a:xfrm>
              <a:off x="1910548" y="1146575"/>
              <a:ext cx="1187720" cy="4669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VE" sz="1600" b="1" dirty="0">
                  <a:solidFill>
                    <a:sysClr val="window" lastClr="FFFFFF"/>
                  </a:solidFill>
                  <a:latin typeface="Calibri"/>
                </a:rPr>
                <a:t>Inyección de </a:t>
              </a:r>
              <a:r>
                <a:rPr lang="es-VE" sz="1600" b="1" dirty="0" smtClean="0">
                  <a:solidFill>
                    <a:sysClr val="window" lastClr="FFFFFF"/>
                  </a:solidFill>
                  <a:latin typeface="Calibri"/>
                </a:rPr>
                <a:t>CO</a:t>
              </a:r>
              <a:r>
                <a:rPr lang="es-VE" sz="1600" b="1" baseline="-25000" dirty="0" smtClean="0">
                  <a:solidFill>
                    <a:sysClr val="window" lastClr="FFFFFF"/>
                  </a:solidFill>
                  <a:latin typeface="Calibri"/>
                </a:rPr>
                <a:t>2</a:t>
              </a:r>
              <a:r>
                <a:rPr lang="es-VE" sz="1600" b="1" dirty="0" smtClean="0">
                  <a:solidFill>
                    <a:sysClr val="window" lastClr="FFFFFF"/>
                  </a:solidFill>
                  <a:latin typeface="Calibri"/>
                </a:rPr>
                <a:t>.</a:t>
              </a:r>
              <a:endParaRPr lang="es-VE" sz="1600" b="1" baseline="-2500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8" name="47 Flecha derecha"/>
          <p:cNvSpPr/>
          <p:nvPr/>
        </p:nvSpPr>
        <p:spPr>
          <a:xfrm rot="5400000">
            <a:off x="351231" y="2558650"/>
            <a:ext cx="554575" cy="42306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6" name="42 Grupo"/>
          <p:cNvGrpSpPr/>
          <p:nvPr/>
        </p:nvGrpSpPr>
        <p:grpSpPr>
          <a:xfrm>
            <a:off x="862264" y="2789420"/>
            <a:ext cx="2197568" cy="927612"/>
            <a:chOff x="862264" y="2789420"/>
            <a:chExt cx="2197568" cy="927612"/>
          </a:xfrm>
        </p:grpSpPr>
        <p:grpSp>
          <p:nvGrpSpPr>
            <p:cNvPr id="7" name="44 Grupo"/>
            <p:cNvGrpSpPr/>
            <p:nvPr/>
          </p:nvGrpSpPr>
          <p:grpSpPr>
            <a:xfrm>
              <a:off x="1163608" y="2789420"/>
              <a:ext cx="1896224" cy="927612"/>
              <a:chOff x="2153816" y="1528335"/>
              <a:chExt cx="1187720" cy="1058400"/>
            </a:xfrm>
          </p:grpSpPr>
          <p:sp>
            <p:nvSpPr>
              <p:cNvPr id="46" name="45 Rectángulo redondeado"/>
              <p:cNvSpPr/>
              <p:nvPr/>
            </p:nvSpPr>
            <p:spPr>
              <a:xfrm>
                <a:off x="2153816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47" name="46 Rectángulo"/>
              <p:cNvSpPr/>
              <p:nvPr/>
            </p:nvSpPr>
            <p:spPr>
              <a:xfrm>
                <a:off x="2184815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la óptima formación de incrustaciones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a régimen </a:t>
                </a:r>
                <a:r>
                  <a:rPr lang="es-VE" sz="1400" b="1" u="sng" kern="0" dirty="0" smtClean="0">
                    <a:solidFill>
                      <a:srgbClr val="C00000"/>
                    </a:solidFill>
                    <a:latin typeface="Calibri"/>
                  </a:rPr>
                  <a:t>estático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49" name="48 Flecha curvada hacia abajo"/>
            <p:cNvSpPr/>
            <p:nvPr/>
          </p:nvSpPr>
          <p:spPr>
            <a:xfrm rot="18408856">
              <a:off x="756955" y="3165231"/>
              <a:ext cx="409168" cy="198549"/>
            </a:xfrm>
            <a:prstGeom prst="curved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8" name="43 Grupo"/>
          <p:cNvGrpSpPr/>
          <p:nvPr/>
        </p:nvGrpSpPr>
        <p:grpSpPr>
          <a:xfrm>
            <a:off x="3203848" y="2636912"/>
            <a:ext cx="2952328" cy="1597404"/>
            <a:chOff x="3203848" y="2636912"/>
            <a:chExt cx="2952328" cy="1597404"/>
          </a:xfrm>
        </p:grpSpPr>
        <p:sp>
          <p:nvSpPr>
            <p:cNvPr id="51" name="50 Flecha derecha"/>
            <p:cNvSpPr/>
            <p:nvPr/>
          </p:nvSpPr>
          <p:spPr>
            <a:xfrm>
              <a:off x="3203848" y="2996952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9" name="72 Grupo"/>
            <p:cNvGrpSpPr/>
            <p:nvPr/>
          </p:nvGrpSpPr>
          <p:grpSpPr>
            <a:xfrm>
              <a:off x="3708728" y="2636912"/>
              <a:ext cx="1187720" cy="700492"/>
              <a:chOff x="2612" y="1061339"/>
              <a:chExt cx="1187720" cy="700492"/>
            </a:xfrm>
            <a:solidFill>
              <a:srgbClr val="C0504D"/>
            </a:solidFill>
          </p:grpSpPr>
          <p:sp>
            <p:nvSpPr>
              <p:cNvPr id="74" name="73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75" name="74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Variación de tiempo.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10" name="75 Grupo"/>
            <p:cNvGrpSpPr/>
            <p:nvPr/>
          </p:nvGrpSpPr>
          <p:grpSpPr>
            <a:xfrm>
              <a:off x="3960344" y="3140968"/>
              <a:ext cx="2195832" cy="1093348"/>
              <a:chOff x="245880" y="1493387"/>
              <a:chExt cx="1187720" cy="1093348"/>
            </a:xfrm>
          </p:grpSpPr>
          <p:sp>
            <p:nvSpPr>
              <p:cNvPr id="77" name="76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80" name="79 Rectángulo"/>
              <p:cNvSpPr/>
              <p:nvPr/>
            </p:nvSpPr>
            <p:spPr>
              <a:xfrm>
                <a:off x="276879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Incluir CO</a:t>
                </a:r>
                <a:r>
                  <a:rPr lang="es-VE" sz="1400" kern="0" baseline="-250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2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 en cada ensayo con variaciones de 1/2, 1, 6 y 24 horas y evaluar comportamiento de incrustación.</a:t>
                </a:r>
                <a:endParaRPr lang="es-VE" sz="1400" baseline="-25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</p:grpSp>
      <p:sp>
        <p:nvSpPr>
          <p:cNvPr id="29" name="28 Rectángulo redondeado"/>
          <p:cNvSpPr/>
          <p:nvPr/>
        </p:nvSpPr>
        <p:spPr>
          <a:xfrm>
            <a:off x="683568" y="5085184"/>
            <a:ext cx="1440160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LAVADO </a:t>
            </a: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con Propanol</a:t>
            </a: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t = 5 minutos</a:t>
            </a:r>
            <a:endParaRPr lang="es-VE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12" name="29 Grupo"/>
          <p:cNvGrpSpPr/>
          <p:nvPr/>
        </p:nvGrpSpPr>
        <p:grpSpPr>
          <a:xfrm>
            <a:off x="2267744" y="5085184"/>
            <a:ext cx="1872208" cy="1152128"/>
            <a:chOff x="2267744" y="5085184"/>
            <a:chExt cx="1872208" cy="1152128"/>
          </a:xfrm>
        </p:grpSpPr>
        <p:sp>
          <p:nvSpPr>
            <p:cNvPr id="32" name="31 Flecha derecha"/>
            <p:cNvSpPr/>
            <p:nvPr/>
          </p:nvSpPr>
          <p:spPr>
            <a:xfrm>
              <a:off x="2267744" y="5445224"/>
              <a:ext cx="288032" cy="288032"/>
            </a:xfrm>
            <a:prstGeom prst="rightArrow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2699792" y="5085184"/>
              <a:ext cx="1440160" cy="11521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SECADO</a:t>
              </a:r>
            </a:p>
            <a:p>
              <a:pPr algn="ctr"/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t = 24 horas y T = 60 ºC</a:t>
              </a:r>
              <a:endParaRPr lang="es-VE" sz="16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3" name="38 Grupo"/>
          <p:cNvGrpSpPr/>
          <p:nvPr/>
        </p:nvGrpSpPr>
        <p:grpSpPr>
          <a:xfrm>
            <a:off x="4283968" y="5085184"/>
            <a:ext cx="2448272" cy="1152128"/>
            <a:chOff x="4283968" y="5085184"/>
            <a:chExt cx="2448272" cy="1152128"/>
          </a:xfrm>
        </p:grpSpPr>
        <p:sp>
          <p:nvSpPr>
            <p:cNvPr id="42" name="41 Flecha derecha"/>
            <p:cNvSpPr/>
            <p:nvPr/>
          </p:nvSpPr>
          <p:spPr>
            <a:xfrm>
              <a:off x="4283968" y="5445224"/>
              <a:ext cx="288032" cy="288032"/>
            </a:xfrm>
            <a:prstGeom prst="rightArrow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3" name="42 Rectángulo redondeado"/>
            <p:cNvSpPr/>
            <p:nvPr/>
          </p:nvSpPr>
          <p:spPr>
            <a:xfrm>
              <a:off x="4716016" y="5085184"/>
              <a:ext cx="2016224" cy="11521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BAÑO</a:t>
              </a:r>
            </a:p>
            <a:p>
              <a:pPr algn="ctr"/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de H</a:t>
              </a:r>
              <a:r>
                <a:rPr lang="es-ES" sz="1600" b="1" baseline="-25000" dirty="0" smtClean="0">
                  <a:solidFill>
                    <a:prstClr val="black"/>
                  </a:solidFill>
                  <a:latin typeface="Calibri" pitchFamily="34" charset="0"/>
                </a:rPr>
                <a:t>2</a:t>
              </a:r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SO</a:t>
              </a:r>
              <a:r>
                <a:rPr lang="es-ES" sz="1600" b="1" baseline="-25000" dirty="0" smtClean="0">
                  <a:solidFill>
                    <a:prstClr val="black"/>
                  </a:solidFill>
                  <a:latin typeface="Calibri" pitchFamily="34" charset="0"/>
                </a:rPr>
                <a:t>4</a:t>
              </a:r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 al 30% p/p</a:t>
              </a:r>
              <a:endParaRPr lang="es-ES" sz="1600" b="1" baseline="-2500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/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t = 1 minuto </a:t>
              </a:r>
              <a:endParaRPr lang="es-VE" sz="16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43 Grupo"/>
          <p:cNvGrpSpPr/>
          <p:nvPr/>
        </p:nvGrpSpPr>
        <p:grpSpPr>
          <a:xfrm>
            <a:off x="6876256" y="5085184"/>
            <a:ext cx="1800200" cy="1152128"/>
            <a:chOff x="6876256" y="5085184"/>
            <a:chExt cx="1800200" cy="1152128"/>
          </a:xfrm>
        </p:grpSpPr>
        <p:sp>
          <p:nvSpPr>
            <p:cNvPr id="45" name="44 Rectángulo redondeado"/>
            <p:cNvSpPr/>
            <p:nvPr/>
          </p:nvSpPr>
          <p:spPr>
            <a:xfrm>
              <a:off x="7308304" y="5085184"/>
              <a:ext cx="1368152" cy="11521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LAVADO</a:t>
              </a:r>
            </a:p>
            <a:p>
              <a:pPr algn="ctr"/>
              <a:r>
                <a:rPr lang="es-ES" sz="1600" b="1" dirty="0" smtClean="0">
                  <a:solidFill>
                    <a:prstClr val="black"/>
                  </a:solidFill>
                  <a:latin typeface="Calibri" pitchFamily="34" charset="0"/>
                </a:rPr>
                <a:t>con agua destilada </a:t>
              </a:r>
              <a:endParaRPr lang="es-VE" sz="16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0" name="49 Flecha derecha"/>
            <p:cNvSpPr/>
            <p:nvPr/>
          </p:nvSpPr>
          <p:spPr>
            <a:xfrm>
              <a:off x="6876256" y="5445224"/>
              <a:ext cx="288032" cy="288032"/>
            </a:xfrm>
            <a:prstGeom prst="rightArrow">
              <a:avLst/>
            </a:prstGeom>
            <a:noFill/>
            <a:ln w="25400" cap="flat" cmpd="sng" algn="ctr">
              <a:solidFill>
                <a:srgbClr val="385D8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pic>
        <p:nvPicPr>
          <p:cNvPr id="52" name="51 Imagen"/>
          <p:cNvPicPr/>
          <p:nvPr/>
        </p:nvPicPr>
        <p:blipFill>
          <a:blip r:embed="rId2" cstate="print"/>
          <a:srcRect t="9092" b="6734"/>
          <a:stretch>
            <a:fillRect/>
          </a:stretch>
        </p:blipFill>
        <p:spPr bwMode="auto">
          <a:xfrm>
            <a:off x="5508104" y="836712"/>
            <a:ext cx="2712364" cy="185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Recortar rectángulo de esquina diagonal"/>
          <p:cNvSpPr/>
          <p:nvPr/>
        </p:nvSpPr>
        <p:spPr>
          <a:xfrm>
            <a:off x="1331640" y="4365104"/>
            <a:ext cx="6840760" cy="5040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Preparación y Acondicionamiento de los Anillos </a:t>
            </a:r>
            <a:r>
              <a:rPr lang="es-VE" sz="1400" b="1" cap="all" dirty="0" err="1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Pall</a:t>
            </a:r>
            <a:r>
              <a:rPr lang="es-VE" sz="14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5/8”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ortar rectángulo de esquina diagonal"/>
          <p:cNvSpPr/>
          <p:nvPr/>
        </p:nvSpPr>
        <p:spPr>
          <a:xfrm>
            <a:off x="1403648" y="764704"/>
            <a:ext cx="6840760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Equipo a emplear para llevar a cabo los ensayos en régimen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estático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718" y="1700808"/>
            <a:ext cx="1556370" cy="18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CuadroTexto"/>
          <p:cNvSpPr txBox="1"/>
          <p:nvPr/>
        </p:nvSpPr>
        <p:spPr>
          <a:xfrm>
            <a:off x="1115616" y="2204865"/>
            <a:ext cx="2736304" cy="584775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Estufa de Calentamiento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622" y="2924944"/>
            <a:ext cx="1865698" cy="146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CuadroTexto"/>
          <p:cNvSpPr txBox="1"/>
          <p:nvPr/>
        </p:nvSpPr>
        <p:spPr>
          <a:xfrm>
            <a:off x="1115616" y="3429000"/>
            <a:ext cx="1872208" cy="584775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Celdas de Vidrio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25144"/>
            <a:ext cx="1956416" cy="14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CuadroTexto"/>
          <p:cNvSpPr txBox="1"/>
          <p:nvPr/>
        </p:nvSpPr>
        <p:spPr>
          <a:xfrm>
            <a:off x="1115616" y="4581128"/>
            <a:ext cx="2016224" cy="584775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Bombona de CO2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ortar rectángulo de esquina diagonal"/>
          <p:cNvSpPr/>
          <p:nvPr/>
        </p:nvSpPr>
        <p:spPr>
          <a:xfrm>
            <a:off x="1187624" y="917104"/>
            <a:ext cx="7209184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Procedimiento para las pruebas de incrustaciones en régimen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estático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grpSp>
        <p:nvGrpSpPr>
          <p:cNvPr id="2" name="8 Grupo"/>
          <p:cNvGrpSpPr/>
          <p:nvPr/>
        </p:nvGrpSpPr>
        <p:grpSpPr>
          <a:xfrm>
            <a:off x="1187624" y="2708920"/>
            <a:ext cx="2304256" cy="2079104"/>
            <a:chOff x="3779912" y="3501008"/>
            <a:chExt cx="1324520" cy="114300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779912" y="3501008"/>
              <a:ext cx="1324520" cy="11430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4027406" y="4012311"/>
              <a:ext cx="939271" cy="584775"/>
            </a:xfrm>
            <a:prstGeom prst="rect">
              <a:avLst/>
            </a:prstGeom>
            <a:solidFill>
              <a:srgbClr val="CCECFF"/>
            </a:solidFill>
            <a:ln w="0" cap="rnd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C00000"/>
                  </a:solidFill>
                  <a:latin typeface="Calibri" pitchFamily="34" charset="0"/>
                </a:rPr>
                <a:t>Agua Sintética</a:t>
              </a:r>
              <a:endParaRPr lang="es-VE" sz="16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44 Grupo"/>
          <p:cNvGrpSpPr/>
          <p:nvPr/>
        </p:nvGrpSpPr>
        <p:grpSpPr>
          <a:xfrm>
            <a:off x="323528" y="1688108"/>
            <a:ext cx="1641670" cy="588706"/>
            <a:chOff x="1763688" y="3136754"/>
            <a:chExt cx="1726482" cy="588706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46 Rectángulo redondeado"/>
          <p:cNvSpPr/>
          <p:nvPr/>
        </p:nvSpPr>
        <p:spPr>
          <a:xfrm>
            <a:off x="1763688" y="2809956"/>
            <a:ext cx="1440160" cy="2590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BLANCO</a:t>
            </a:r>
            <a:endParaRPr lang="es-VE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827584" y="5805264"/>
            <a:ext cx="792088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 smtClean="0">
                <a:solidFill>
                  <a:prstClr val="black"/>
                </a:solidFill>
                <a:latin typeface="Calibri" pitchFamily="34" charset="0"/>
              </a:rPr>
              <a:t>Duración del Ensayo: 1 día (24 h) </a:t>
            </a:r>
            <a:endParaRPr lang="es-VE" sz="2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5" name="64 Rectángulo redondeado"/>
          <p:cNvSpPr/>
          <p:nvPr/>
        </p:nvSpPr>
        <p:spPr>
          <a:xfrm>
            <a:off x="1835696" y="5099698"/>
            <a:ext cx="1296144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T = 50 ± 1 ºC</a:t>
            </a:r>
            <a:endParaRPr lang="es-VE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4" name="112 Grupo"/>
          <p:cNvGrpSpPr/>
          <p:nvPr/>
        </p:nvGrpSpPr>
        <p:grpSpPr>
          <a:xfrm>
            <a:off x="1606972" y="4102472"/>
            <a:ext cx="1641670" cy="588706"/>
            <a:chOff x="1763688" y="3136754"/>
            <a:chExt cx="1726482" cy="588706"/>
          </a:xfrm>
        </p:grpSpPr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204 Grupo"/>
          <p:cNvGrpSpPr/>
          <p:nvPr/>
        </p:nvGrpSpPr>
        <p:grpSpPr>
          <a:xfrm>
            <a:off x="1545754" y="4725144"/>
            <a:ext cx="1946126" cy="361950"/>
            <a:chOff x="1545754" y="4725144"/>
            <a:chExt cx="1946126" cy="361950"/>
          </a:xfrm>
        </p:grpSpPr>
        <p:pic>
          <p:nvPicPr>
            <p:cNvPr id="169" name="168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5754" y="4725144"/>
              <a:ext cx="361950" cy="361950"/>
            </a:xfrm>
            <a:prstGeom prst="rect">
              <a:avLst/>
            </a:prstGeom>
          </p:spPr>
        </p:pic>
        <p:pic>
          <p:nvPicPr>
            <p:cNvPr id="170" name="169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770" y="4725144"/>
              <a:ext cx="361950" cy="361950"/>
            </a:xfrm>
            <a:prstGeom prst="rect">
              <a:avLst/>
            </a:prstGeom>
          </p:spPr>
        </p:pic>
        <p:pic>
          <p:nvPicPr>
            <p:cNvPr id="171" name="170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3786" y="4725144"/>
              <a:ext cx="361950" cy="361950"/>
            </a:xfrm>
            <a:prstGeom prst="rect">
              <a:avLst/>
            </a:prstGeom>
          </p:spPr>
        </p:pic>
        <p:pic>
          <p:nvPicPr>
            <p:cNvPr id="172" name="171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7802" y="4725144"/>
              <a:ext cx="361950" cy="361950"/>
            </a:xfrm>
            <a:prstGeom prst="rect">
              <a:avLst/>
            </a:prstGeom>
          </p:spPr>
        </p:pic>
        <p:pic>
          <p:nvPicPr>
            <p:cNvPr id="173" name="172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21818" y="4725144"/>
              <a:ext cx="361950" cy="361950"/>
            </a:xfrm>
            <a:prstGeom prst="rect">
              <a:avLst/>
            </a:prstGeom>
          </p:spPr>
        </p:pic>
        <p:pic>
          <p:nvPicPr>
            <p:cNvPr id="174" name="173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5834" y="4725144"/>
              <a:ext cx="361950" cy="361950"/>
            </a:xfrm>
            <a:prstGeom prst="rect">
              <a:avLst/>
            </a:prstGeom>
          </p:spPr>
        </p:pic>
        <p:pic>
          <p:nvPicPr>
            <p:cNvPr id="175" name="174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9850" y="4725144"/>
              <a:ext cx="361950" cy="361950"/>
            </a:xfrm>
            <a:prstGeom prst="rect">
              <a:avLst/>
            </a:prstGeom>
          </p:spPr>
        </p:pic>
        <p:pic>
          <p:nvPicPr>
            <p:cNvPr id="176" name="175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3866" y="4725144"/>
              <a:ext cx="361950" cy="361950"/>
            </a:xfrm>
            <a:prstGeom prst="rect">
              <a:avLst/>
            </a:prstGeom>
          </p:spPr>
        </p:pic>
        <p:pic>
          <p:nvPicPr>
            <p:cNvPr id="177" name="176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7882" y="4725144"/>
              <a:ext cx="361950" cy="361950"/>
            </a:xfrm>
            <a:prstGeom prst="rect">
              <a:avLst/>
            </a:prstGeom>
          </p:spPr>
        </p:pic>
        <p:pic>
          <p:nvPicPr>
            <p:cNvPr id="178" name="177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1898" y="4725144"/>
              <a:ext cx="361950" cy="361950"/>
            </a:xfrm>
            <a:prstGeom prst="rect">
              <a:avLst/>
            </a:prstGeom>
          </p:spPr>
        </p:pic>
        <p:pic>
          <p:nvPicPr>
            <p:cNvPr id="179" name="178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85914" y="4725144"/>
              <a:ext cx="361950" cy="361950"/>
            </a:xfrm>
            <a:prstGeom prst="rect">
              <a:avLst/>
            </a:prstGeom>
          </p:spPr>
        </p:pic>
        <p:pic>
          <p:nvPicPr>
            <p:cNvPr id="180" name="179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9930" y="4725144"/>
              <a:ext cx="361950" cy="361950"/>
            </a:xfrm>
            <a:prstGeom prst="rect">
              <a:avLst/>
            </a:prstGeom>
          </p:spPr>
        </p:pic>
      </p:grpSp>
      <p:grpSp>
        <p:nvGrpSpPr>
          <p:cNvPr id="9" name="249 Grupo"/>
          <p:cNvGrpSpPr/>
          <p:nvPr/>
        </p:nvGrpSpPr>
        <p:grpSpPr>
          <a:xfrm>
            <a:off x="5160764" y="2665939"/>
            <a:ext cx="2304256" cy="2079104"/>
            <a:chOff x="5148064" y="2665939"/>
            <a:chExt cx="2304256" cy="2079104"/>
          </a:xfrm>
        </p:grpSpPr>
        <p:grpSp>
          <p:nvGrpSpPr>
            <p:cNvPr id="10" name="248 Grupo"/>
            <p:cNvGrpSpPr/>
            <p:nvPr/>
          </p:nvGrpSpPr>
          <p:grpSpPr>
            <a:xfrm>
              <a:off x="5148064" y="2665939"/>
              <a:ext cx="2304256" cy="2079104"/>
              <a:chOff x="5168638" y="2665939"/>
              <a:chExt cx="2304256" cy="2079104"/>
            </a:xfrm>
          </p:grpSpPr>
          <p:pic>
            <p:nvPicPr>
              <p:cNvPr id="6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168638" y="2665939"/>
                <a:ext cx="2304256" cy="207910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8" name="67 CuadroTexto"/>
              <p:cNvSpPr txBox="1"/>
              <p:nvPr/>
            </p:nvSpPr>
            <p:spPr>
              <a:xfrm>
                <a:off x="5601692" y="3602606"/>
                <a:ext cx="1634042" cy="1063699"/>
              </a:xfrm>
              <a:prstGeom prst="rect">
                <a:avLst/>
              </a:prstGeom>
              <a:solidFill>
                <a:srgbClr val="CCECFF"/>
              </a:solidFill>
              <a:ln w="0" cap="rnd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Agua Sintética</a:t>
                </a:r>
                <a:endParaRPr lang="es-VE" sz="1600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96" name="195 Conector recto"/>
            <p:cNvCxnSpPr/>
            <p:nvPr/>
          </p:nvCxnSpPr>
          <p:spPr>
            <a:xfrm>
              <a:off x="6012160" y="2701300"/>
              <a:ext cx="79208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247 Grupo"/>
          <p:cNvGrpSpPr/>
          <p:nvPr/>
        </p:nvGrpSpPr>
        <p:grpSpPr>
          <a:xfrm>
            <a:off x="4572000" y="1628800"/>
            <a:ext cx="986904" cy="1096576"/>
            <a:chOff x="4572000" y="1628800"/>
            <a:chExt cx="986904" cy="1096576"/>
          </a:xfrm>
        </p:grpSpPr>
        <p:grpSp>
          <p:nvGrpSpPr>
            <p:cNvPr id="14" name="109 Grupo"/>
            <p:cNvGrpSpPr/>
            <p:nvPr/>
          </p:nvGrpSpPr>
          <p:grpSpPr>
            <a:xfrm>
              <a:off x="5054848" y="2154064"/>
              <a:ext cx="504056" cy="461075"/>
              <a:chOff x="4000872" y="1309668"/>
              <a:chExt cx="1241267" cy="1034070"/>
            </a:xfrm>
          </p:grpSpPr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00872" y="1700809"/>
                <a:ext cx="1241267" cy="642929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112" name="111 CuadroTexto"/>
              <p:cNvSpPr txBox="1"/>
              <p:nvPr/>
            </p:nvSpPr>
            <p:spPr>
              <a:xfrm>
                <a:off x="4139952" y="1309668"/>
                <a:ext cx="1102187" cy="55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rgbClr val="C00000"/>
                    </a:solidFill>
                  </a:rPr>
                  <a:t>CO2</a:t>
                </a:r>
                <a:endParaRPr lang="es-VE" sz="10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98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572000" y="1628800"/>
              <a:ext cx="934194" cy="109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9" name="198 Rectángulo redondeado"/>
          <p:cNvSpPr/>
          <p:nvPr/>
        </p:nvSpPr>
        <p:spPr>
          <a:xfrm>
            <a:off x="6480720" y="1772816"/>
            <a:ext cx="24837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alibri" pitchFamily="34" charset="0"/>
              </a:rPr>
              <a:t>Norma Internacional </a:t>
            </a: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NACE TM-0374</a:t>
            </a:r>
            <a:endParaRPr lang="es-VE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01" name="200 Conector recto"/>
          <p:cNvCxnSpPr/>
          <p:nvPr/>
        </p:nvCxnSpPr>
        <p:spPr>
          <a:xfrm rot="5400000">
            <a:off x="2663788" y="3681028"/>
            <a:ext cx="3384376" cy="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192 Imagen" descr="040817_bubulle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7692" y="3601482"/>
            <a:ext cx="1638604" cy="1080120"/>
          </a:xfrm>
          <a:prstGeom prst="rect">
            <a:avLst/>
          </a:prstGeom>
        </p:spPr>
      </p:pic>
      <p:pic>
        <p:nvPicPr>
          <p:cNvPr id="203" name="202 Imagen" descr="bubbles2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132856"/>
            <a:ext cx="601892" cy="144016"/>
          </a:xfrm>
          <a:prstGeom prst="rect">
            <a:avLst/>
          </a:prstGeom>
        </p:spPr>
      </p:pic>
      <p:pic>
        <p:nvPicPr>
          <p:cNvPr id="204" name="203 Imagen" descr="bubbles2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652120" y="2852936"/>
            <a:ext cx="1296144" cy="144016"/>
          </a:xfrm>
          <a:prstGeom prst="rect">
            <a:avLst/>
          </a:prstGeom>
        </p:spPr>
      </p:pic>
      <p:grpSp>
        <p:nvGrpSpPr>
          <p:cNvPr id="16" name="205 Grupo"/>
          <p:cNvGrpSpPr/>
          <p:nvPr/>
        </p:nvGrpSpPr>
        <p:grpSpPr>
          <a:xfrm>
            <a:off x="4309368" y="1650008"/>
            <a:ext cx="1641670" cy="588706"/>
            <a:chOff x="1763688" y="3136754"/>
            <a:chExt cx="1726482" cy="588706"/>
          </a:xfrm>
        </p:grpSpPr>
        <p:pic>
          <p:nvPicPr>
            <p:cNvPr id="2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4" name="233 Rectángulo redondeado"/>
          <p:cNvSpPr/>
          <p:nvPr/>
        </p:nvSpPr>
        <p:spPr>
          <a:xfrm>
            <a:off x="5796136" y="5074298"/>
            <a:ext cx="1296144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T = 50 ± 1 ºC</a:t>
            </a:r>
            <a:endParaRPr lang="es-VE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19" name="234 Grupo"/>
          <p:cNvGrpSpPr/>
          <p:nvPr/>
        </p:nvGrpSpPr>
        <p:grpSpPr>
          <a:xfrm>
            <a:off x="5506194" y="4699744"/>
            <a:ext cx="1946126" cy="361950"/>
            <a:chOff x="1545754" y="4725144"/>
            <a:chExt cx="1946126" cy="361950"/>
          </a:xfrm>
        </p:grpSpPr>
        <p:pic>
          <p:nvPicPr>
            <p:cNvPr id="236" name="235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5754" y="4725144"/>
              <a:ext cx="361950" cy="361950"/>
            </a:xfrm>
            <a:prstGeom prst="rect">
              <a:avLst/>
            </a:prstGeom>
          </p:spPr>
        </p:pic>
        <p:pic>
          <p:nvPicPr>
            <p:cNvPr id="237" name="236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770" y="4725144"/>
              <a:ext cx="361950" cy="361950"/>
            </a:xfrm>
            <a:prstGeom prst="rect">
              <a:avLst/>
            </a:prstGeom>
          </p:spPr>
        </p:pic>
        <p:pic>
          <p:nvPicPr>
            <p:cNvPr id="238" name="237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3786" y="4725144"/>
              <a:ext cx="361950" cy="361950"/>
            </a:xfrm>
            <a:prstGeom prst="rect">
              <a:avLst/>
            </a:prstGeom>
          </p:spPr>
        </p:pic>
        <p:pic>
          <p:nvPicPr>
            <p:cNvPr id="239" name="238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7802" y="4725144"/>
              <a:ext cx="361950" cy="361950"/>
            </a:xfrm>
            <a:prstGeom prst="rect">
              <a:avLst/>
            </a:prstGeom>
          </p:spPr>
        </p:pic>
        <p:pic>
          <p:nvPicPr>
            <p:cNvPr id="240" name="239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21818" y="4725144"/>
              <a:ext cx="361950" cy="361950"/>
            </a:xfrm>
            <a:prstGeom prst="rect">
              <a:avLst/>
            </a:prstGeom>
          </p:spPr>
        </p:pic>
        <p:pic>
          <p:nvPicPr>
            <p:cNvPr id="241" name="240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5834" y="4725144"/>
              <a:ext cx="361950" cy="361950"/>
            </a:xfrm>
            <a:prstGeom prst="rect">
              <a:avLst/>
            </a:prstGeom>
          </p:spPr>
        </p:pic>
        <p:pic>
          <p:nvPicPr>
            <p:cNvPr id="242" name="241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9850" y="4725144"/>
              <a:ext cx="361950" cy="361950"/>
            </a:xfrm>
            <a:prstGeom prst="rect">
              <a:avLst/>
            </a:prstGeom>
          </p:spPr>
        </p:pic>
        <p:pic>
          <p:nvPicPr>
            <p:cNvPr id="243" name="242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3866" y="4725144"/>
              <a:ext cx="361950" cy="361950"/>
            </a:xfrm>
            <a:prstGeom prst="rect">
              <a:avLst/>
            </a:prstGeom>
          </p:spPr>
        </p:pic>
        <p:pic>
          <p:nvPicPr>
            <p:cNvPr id="244" name="243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7882" y="4725144"/>
              <a:ext cx="361950" cy="361950"/>
            </a:xfrm>
            <a:prstGeom prst="rect">
              <a:avLst/>
            </a:prstGeom>
          </p:spPr>
        </p:pic>
        <p:pic>
          <p:nvPicPr>
            <p:cNvPr id="245" name="244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1898" y="4725144"/>
              <a:ext cx="361950" cy="361950"/>
            </a:xfrm>
            <a:prstGeom prst="rect">
              <a:avLst/>
            </a:prstGeom>
          </p:spPr>
        </p:pic>
        <p:pic>
          <p:nvPicPr>
            <p:cNvPr id="246" name="245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85914" y="4725144"/>
              <a:ext cx="361950" cy="361950"/>
            </a:xfrm>
            <a:prstGeom prst="rect">
              <a:avLst/>
            </a:prstGeom>
          </p:spPr>
        </p:pic>
        <p:pic>
          <p:nvPicPr>
            <p:cNvPr id="247" name="246 Imagen" descr="flame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9930" y="4725144"/>
              <a:ext cx="361950" cy="361950"/>
            </a:xfrm>
            <a:prstGeom prst="rect">
              <a:avLst/>
            </a:prstGeom>
          </p:spPr>
        </p:pic>
      </p:grpSp>
      <p:grpSp>
        <p:nvGrpSpPr>
          <p:cNvPr id="235" name="140 Grupo"/>
          <p:cNvGrpSpPr/>
          <p:nvPr/>
        </p:nvGrpSpPr>
        <p:grpSpPr>
          <a:xfrm>
            <a:off x="5594626" y="4068564"/>
            <a:ext cx="1641670" cy="588706"/>
            <a:chOff x="1763688" y="3136754"/>
            <a:chExt cx="1726482" cy="588706"/>
          </a:xfrm>
        </p:grpSpPr>
        <p:pic>
          <p:nvPicPr>
            <p:cNvPr id="14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" name="193 Flecha doblada"/>
          <p:cNvSpPr/>
          <p:nvPr/>
        </p:nvSpPr>
        <p:spPr>
          <a:xfrm rot="16200000" flipH="1" flipV="1">
            <a:off x="5292080" y="2492896"/>
            <a:ext cx="1512168" cy="792088"/>
          </a:xfrm>
          <a:prstGeom prst="bentArrow">
            <a:avLst>
              <a:gd name="adj1" fmla="val 21831"/>
              <a:gd name="adj2" fmla="val 18158"/>
              <a:gd name="adj3" fmla="val 25248"/>
              <a:gd name="adj4" fmla="val 21072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81" name="180 CuadroTexto"/>
          <p:cNvSpPr txBox="1"/>
          <p:nvPr/>
        </p:nvSpPr>
        <p:spPr>
          <a:xfrm>
            <a:off x="2123728" y="328498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</a:rPr>
              <a:t>500 </a:t>
            </a:r>
            <a:r>
              <a:rPr lang="es-ES" sz="1400" dirty="0" err="1" smtClean="0">
                <a:solidFill>
                  <a:prstClr val="black"/>
                </a:solidFill>
              </a:rPr>
              <a:t>mL</a:t>
            </a:r>
            <a:endParaRPr lang="es-VE" sz="1400" dirty="0">
              <a:solidFill>
                <a:prstClr val="black"/>
              </a:solidFill>
            </a:endParaRPr>
          </a:p>
        </p:txBody>
      </p:sp>
      <p:sp>
        <p:nvSpPr>
          <p:cNvPr id="182" name="181 CuadroTexto"/>
          <p:cNvSpPr txBox="1"/>
          <p:nvPr/>
        </p:nvSpPr>
        <p:spPr>
          <a:xfrm>
            <a:off x="6084168" y="328498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</a:rPr>
              <a:t>500 </a:t>
            </a:r>
            <a:r>
              <a:rPr lang="es-ES" sz="1400" dirty="0" err="1" smtClean="0">
                <a:solidFill>
                  <a:prstClr val="black"/>
                </a:solidFill>
              </a:rPr>
              <a:t>mL</a:t>
            </a:r>
            <a:endParaRPr lang="es-VE" sz="1400" dirty="0">
              <a:solidFill>
                <a:prstClr val="black"/>
              </a:solidFill>
            </a:endParaRPr>
          </a:p>
        </p:txBody>
      </p:sp>
      <p:sp>
        <p:nvSpPr>
          <p:cNvPr id="183" name="182 Rectángulo redondeado"/>
          <p:cNvSpPr/>
          <p:nvPr/>
        </p:nvSpPr>
        <p:spPr>
          <a:xfrm>
            <a:off x="7631832" y="2420888"/>
            <a:ext cx="1332656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Flujo de CO</a:t>
            </a:r>
            <a:r>
              <a:rPr lang="es-ES" sz="1600" b="1" baseline="-25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endParaRPr lang="es-ES" sz="16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250 </a:t>
            </a:r>
            <a:r>
              <a:rPr lang="es-ES" sz="1600" b="1" dirty="0" err="1" smtClean="0">
                <a:solidFill>
                  <a:srgbClr val="C00000"/>
                </a:solidFill>
                <a:latin typeface="Calibri" pitchFamily="34" charset="0"/>
              </a:rPr>
              <a:t>mL</a:t>
            </a:r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/min</a:t>
            </a: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Tiempo</a:t>
            </a:r>
          </a:p>
          <a:p>
            <a:pPr algn="ctr"/>
            <a:r>
              <a:rPr lang="es-ES" sz="1600" b="1" dirty="0" smtClean="0">
                <a:solidFill>
                  <a:srgbClr val="C00000"/>
                </a:solidFill>
                <a:latin typeface="Calibri" pitchFamily="34" charset="0"/>
              </a:rPr>
              <a:t>30 minutos</a:t>
            </a:r>
            <a:endParaRPr lang="es-VE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0486 L 0.07309 0.06482 C 0.09323 0.07546 0.11163 0.10139 0.12482 0.13241 C 0.14062 0.16667 0.1467 0.19861 0.14427 0.22755 L 0.14097 0.35579 " pathEditMode="relative" rAng="-1771776" ptsTypes="FffFF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0486 L 0.07309 0.06482 C 0.09323 0.07546 0.11163 0.10139 0.12482 0.13241 C 0.14062 0.16667 0.1467 0.19861 0.14427 0.22755 L 0.14097 0.35579 " pathEditMode="relative" rAng="-1771776" ptsTypes="FffFF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5" grpId="0" animBg="1"/>
      <p:bldP spid="65" grpId="1" animBg="1"/>
      <p:bldP spid="199" grpId="0" animBg="1"/>
      <p:bldP spid="182" grpId="0"/>
      <p:bldP spid="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ítulo"/>
          <p:cNvSpPr>
            <a:spLocks noGrp="1"/>
          </p:cNvSpPr>
          <p:nvPr>
            <p:ph type="title"/>
          </p:nvPr>
        </p:nvSpPr>
        <p:spPr>
          <a:xfrm>
            <a:off x="5546204" y="157808"/>
            <a:ext cx="2952328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Planteamiento del Problema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4 Conector recto"/>
          <p:cNvCxnSpPr>
            <a:endCxn id="4" idx="1"/>
          </p:cNvCxnSpPr>
          <p:nvPr/>
        </p:nvCxnSpPr>
        <p:spPr>
          <a:xfrm flipV="1">
            <a:off x="899592" y="317240"/>
            <a:ext cx="4646612" cy="15416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60432" y="332656"/>
            <a:ext cx="432048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325826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Rectángulo redondeado"/>
          <p:cNvSpPr/>
          <p:nvPr/>
        </p:nvSpPr>
        <p:spPr>
          <a:xfrm>
            <a:off x="4788024" y="1052736"/>
            <a:ext cx="3456384" cy="504056"/>
          </a:xfrm>
          <a:prstGeom prst="roundRect">
            <a:avLst/>
          </a:prstGeom>
          <a:solidFill>
            <a:schemeClr val="tx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Aseguramiento de Flujo</a:t>
            </a:r>
            <a:endParaRPr lang="es-VE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Rectángulo redondeado">
            <a:hlinkClick r:id="" action="ppaction://hlinkshowjump?jump=nextslide"/>
          </p:cNvPr>
          <p:cNvSpPr/>
          <p:nvPr/>
        </p:nvSpPr>
        <p:spPr>
          <a:xfrm>
            <a:off x="1178514" y="3718742"/>
            <a:ext cx="2431742" cy="574354"/>
          </a:xfrm>
          <a:prstGeom prst="roundRect">
            <a:avLst/>
          </a:prstGeom>
          <a:solidFill>
            <a:schemeClr val="tx1"/>
          </a:solidFill>
          <a:ln w="44450">
            <a:solidFill>
              <a:srgbClr val="385D8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AUMENTO DE LA TEMPERATURA.</a:t>
            </a:r>
            <a:endParaRPr lang="es-ES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8 Rectángulo redondeado">
            <a:hlinkClick r:id="" action="ppaction://hlinkshowjump?jump=nextslide"/>
          </p:cNvPr>
          <p:cNvSpPr/>
          <p:nvPr/>
        </p:nvSpPr>
        <p:spPr>
          <a:xfrm>
            <a:off x="1835696" y="4359974"/>
            <a:ext cx="2544846" cy="574354"/>
          </a:xfrm>
          <a:prstGeom prst="roundRect">
            <a:avLst/>
          </a:prstGeom>
          <a:solidFill>
            <a:schemeClr val="tx1"/>
          </a:solidFill>
          <a:ln w="44450">
            <a:solidFill>
              <a:srgbClr val="385D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DISMINUCIÓN DE LA PRESIÓN.</a:t>
            </a:r>
            <a:endParaRPr lang="es-ES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987824" y="5016596"/>
            <a:ext cx="2375190" cy="574354"/>
          </a:xfrm>
          <a:prstGeom prst="roundRect">
            <a:avLst/>
          </a:prstGeom>
          <a:solidFill>
            <a:schemeClr val="tx1"/>
          </a:solidFill>
          <a:ln w="44450">
            <a:solidFill>
              <a:srgbClr val="385D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Flujos poco turbulentos.</a:t>
            </a:r>
            <a:endParaRPr lang="es-ES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851920" y="5662958"/>
            <a:ext cx="2601398" cy="574354"/>
          </a:xfrm>
          <a:prstGeom prst="roundRect">
            <a:avLst/>
          </a:prstGeom>
          <a:solidFill>
            <a:schemeClr val="tx1"/>
          </a:solidFill>
          <a:ln w="44450">
            <a:solidFill>
              <a:srgbClr val="385D8A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VALORES ELEVADOS DE pH.</a:t>
            </a:r>
            <a:endParaRPr lang="es-ES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  <p:sp>
        <p:nvSpPr>
          <p:cNvPr id="13" name="12 Cruz"/>
          <p:cNvSpPr/>
          <p:nvPr/>
        </p:nvSpPr>
        <p:spPr>
          <a:xfrm>
            <a:off x="5580112" y="3933056"/>
            <a:ext cx="360040" cy="360040"/>
          </a:xfrm>
          <a:prstGeom prst="plus">
            <a:avLst>
              <a:gd name="adj" fmla="val 44490"/>
            </a:avLst>
          </a:prstGeom>
          <a:solidFill>
            <a:srgbClr val="385D8A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grpSp>
        <p:nvGrpSpPr>
          <p:cNvPr id="2" name="13 Grupo"/>
          <p:cNvGrpSpPr/>
          <p:nvPr/>
        </p:nvGrpSpPr>
        <p:grpSpPr>
          <a:xfrm>
            <a:off x="6228184" y="2420888"/>
            <a:ext cx="1390219" cy="1080120"/>
            <a:chOff x="3851920" y="1340768"/>
            <a:chExt cx="1390219" cy="108012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1700808"/>
              <a:ext cx="1390219" cy="72008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4139952" y="1340768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C00000"/>
                  </a:solidFill>
                </a:rPr>
                <a:t>CO2</a:t>
              </a:r>
              <a:endParaRPr lang="es-VE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16 Elipse"/>
          <p:cNvSpPr/>
          <p:nvPr/>
        </p:nvSpPr>
        <p:spPr>
          <a:xfrm>
            <a:off x="5796136" y="2060848"/>
            <a:ext cx="2232248" cy="2016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572000" y="1772816"/>
            <a:ext cx="4392488" cy="72008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Carbonato de Calcio (</a:t>
            </a:r>
            <a:r>
              <a:rPr lang="es-E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es-ES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es-E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CO3</a:t>
            </a:r>
            <a:r>
              <a:rPr lang="es-ES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</a:p>
          <a:p>
            <a:pPr algn="ctr"/>
            <a:r>
              <a:rPr lang="es-ES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Carbonato de magnesio (</a:t>
            </a:r>
            <a:r>
              <a:rPr lang="es-E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r>
              <a:rPr lang="es-ES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g</a:t>
            </a:r>
            <a:r>
              <a:rPr lang="es-E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CO3</a:t>
            </a:r>
            <a:r>
              <a:rPr lang="es-ES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s-VE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F2FF"/>
              </a:clrFrom>
              <a:clrTo>
                <a:srgbClr val="E6F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1500" y="2492896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9135" y="2636912"/>
            <a:ext cx="1393225" cy="12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434 0.120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6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5 -2.96296E-6 L 0.0816 0.2731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3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39 0.03149 L 0.08264 0.283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7" grpId="0" animBg="1"/>
      <p:bldP spid="17" grpId="1" animBg="1"/>
      <p:bldP spid="18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Recortar rectángulo de esquina diagonal"/>
          <p:cNvSpPr/>
          <p:nvPr/>
        </p:nvSpPr>
        <p:spPr>
          <a:xfrm>
            <a:off x="1187624" y="764704"/>
            <a:ext cx="6840760" cy="5040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Relación de incrustación</a:t>
            </a:r>
          </a:p>
        </p:txBody>
      </p:sp>
      <p:pic>
        <p:nvPicPr>
          <p:cNvPr id="75" name="74 Imagen" descr="200703151848140.balan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340768"/>
            <a:ext cx="3240360" cy="3539998"/>
          </a:xfrm>
          <a:prstGeom prst="rect">
            <a:avLst/>
          </a:prstGeom>
        </p:spPr>
      </p:pic>
      <p:grpSp>
        <p:nvGrpSpPr>
          <p:cNvPr id="2" name="14 Grupo"/>
          <p:cNvGrpSpPr/>
          <p:nvPr/>
        </p:nvGrpSpPr>
        <p:grpSpPr>
          <a:xfrm>
            <a:off x="3059832" y="3115567"/>
            <a:ext cx="991199" cy="373119"/>
            <a:chOff x="1763688" y="3136754"/>
            <a:chExt cx="1726482" cy="58870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44 Grupo"/>
          <p:cNvGrpSpPr/>
          <p:nvPr/>
        </p:nvGrpSpPr>
        <p:grpSpPr>
          <a:xfrm>
            <a:off x="5135173" y="3745168"/>
            <a:ext cx="991199" cy="373119"/>
            <a:chOff x="1763688" y="3136754"/>
            <a:chExt cx="1726482" cy="588706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6" name="75 Tabla"/>
          <p:cNvGraphicFramePr>
            <a:graphicFrameLocks noGrp="1"/>
          </p:cNvGraphicFramePr>
          <p:nvPr/>
        </p:nvGraphicFramePr>
        <p:xfrm>
          <a:off x="2555776" y="4941168"/>
          <a:ext cx="4104456" cy="116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474156">
                <a:tc rowSpan="2"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Relación de incrustación</a:t>
                      </a:r>
                      <a:endParaRPr kumimoji="0" lang="es-VE" sz="1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Peso inicial de los Anillos</a:t>
                      </a:r>
                      <a:endParaRPr kumimoji="0" lang="es-VE" sz="1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156"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Peso final de los Anillos</a:t>
                      </a:r>
                      <a:endParaRPr kumimoji="0" lang="es-VE" sz="1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7" name="76 CuadroTexto"/>
          <p:cNvSpPr txBox="1"/>
          <p:nvPr/>
        </p:nvSpPr>
        <p:spPr>
          <a:xfrm>
            <a:off x="4288160" y="53097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=</a:t>
            </a:r>
            <a:endParaRPr lang="es-V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ortar rectángulo de esquina diagonal"/>
          <p:cNvSpPr/>
          <p:nvPr/>
        </p:nvSpPr>
        <p:spPr>
          <a:xfrm>
            <a:off x="1187624" y="917104"/>
            <a:ext cx="7209184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Ensayos en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estático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 inclusión de CO2 a variaciones de ½, 1, 6 y 24 horas.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624" y="2529272"/>
          <a:ext cx="7272807" cy="3348000"/>
        </p:xfrm>
        <a:graphic>
          <a:graphicData uri="http://schemas.openxmlformats.org/drawingml/2006/table">
            <a:tbl>
              <a:tblPr/>
              <a:tblGrid>
                <a:gridCol w="1008515"/>
                <a:gridCol w="1565852"/>
                <a:gridCol w="1565852"/>
                <a:gridCol w="1565852"/>
                <a:gridCol w="1566736"/>
              </a:tblGrid>
              <a:tr h="1620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de Ensayo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Temperatura de operación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(ºC)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Volumen de Agua Sintética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(mL)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Flujo de CO2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(mL/min)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Tiempo de inyección de CO2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V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½</a:t>
                      </a:r>
                      <a:endParaRPr kumimoji="0" lang="es-VE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V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VE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V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s-VE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V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kumimoji="0" lang="es-V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s-VE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331640" y="193352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rgbClr val="4F81BD"/>
                </a:solidFill>
              </a:rPr>
              <a:t>Tabla </a:t>
            </a:r>
            <a:r>
              <a:rPr lang="es-VE" sz="1600" b="1" dirty="0" smtClean="0">
                <a:solidFill>
                  <a:srgbClr val="0070C0"/>
                </a:solidFill>
              </a:rPr>
              <a:t>5</a:t>
            </a:r>
            <a:r>
              <a:rPr lang="es-VE" sz="1600" b="1" dirty="0" smtClean="0">
                <a:solidFill>
                  <a:srgbClr val="4F81BD"/>
                </a:solidFill>
              </a:rPr>
              <a:t>.</a:t>
            </a:r>
            <a:r>
              <a:rPr lang="es-ES" sz="1600" b="1" dirty="0" smtClean="0">
                <a:solidFill>
                  <a:srgbClr val="4F81BD"/>
                </a:solidFill>
              </a:rPr>
              <a:t> Ensayos de incrustación a régimen estático con variaciones de tiempo.</a:t>
            </a:r>
            <a:endParaRPr lang="es-VE" sz="1600" dirty="0" smtClean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53 Grupo"/>
          <p:cNvGrpSpPr/>
          <p:nvPr/>
        </p:nvGrpSpPr>
        <p:grpSpPr>
          <a:xfrm>
            <a:off x="395536" y="1052736"/>
            <a:ext cx="5760640" cy="3279552"/>
            <a:chOff x="395536" y="1052736"/>
            <a:chExt cx="5760640" cy="3279552"/>
          </a:xfrm>
        </p:grpSpPr>
        <p:grpSp>
          <p:nvGrpSpPr>
            <p:cNvPr id="3" name="4 Grupo"/>
            <p:cNvGrpSpPr/>
            <p:nvPr/>
          </p:nvGrpSpPr>
          <p:grpSpPr>
            <a:xfrm>
              <a:off x="417177" y="1052736"/>
              <a:ext cx="1187720" cy="700492"/>
              <a:chOff x="2612" y="1061339"/>
              <a:chExt cx="1187720" cy="700492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7" name="6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>
                    <a:solidFill>
                      <a:sysClr val="window" lastClr="FFFFFF"/>
                    </a:solidFill>
                    <a:latin typeface="Calibri"/>
                  </a:rPr>
                  <a:t>Agua 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Sintética.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" name="7 Grupo"/>
            <p:cNvGrpSpPr/>
            <p:nvPr/>
          </p:nvGrpSpPr>
          <p:grpSpPr>
            <a:xfrm>
              <a:off x="732452" y="1578512"/>
              <a:ext cx="2615411" cy="770368"/>
              <a:chOff x="245880" y="1528335"/>
              <a:chExt cx="1187720" cy="1058400"/>
            </a:xfrm>
          </p:grpSpPr>
          <p:sp>
            <p:nvSpPr>
              <p:cNvPr id="9" name="8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0" name="9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Preparar el agua simuladora de las aguas de producción bajo la norma NACE </a:t>
                </a:r>
                <a:r>
                  <a:rPr lang="es-VE" sz="14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TM0374.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grpSp>
          <p:nvGrpSpPr>
            <p:cNvPr id="5" name="11 Grupo"/>
            <p:cNvGrpSpPr/>
            <p:nvPr/>
          </p:nvGrpSpPr>
          <p:grpSpPr>
            <a:xfrm>
              <a:off x="395536" y="3631796"/>
              <a:ext cx="1187720" cy="700492"/>
              <a:chOff x="1910548" y="1061339"/>
              <a:chExt cx="1187720" cy="700492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1910548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4" name="13 Rectángulo"/>
              <p:cNvSpPr/>
              <p:nvPr/>
            </p:nvSpPr>
            <p:spPr>
              <a:xfrm>
                <a:off x="1910548" y="1146575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>
                    <a:solidFill>
                      <a:sysClr val="window" lastClr="FFFFFF"/>
                    </a:solidFill>
                    <a:latin typeface="Calibri"/>
                  </a:rPr>
                  <a:t>Inyección de 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CO</a:t>
                </a:r>
                <a:r>
                  <a:rPr lang="es-VE" sz="1600" b="1" baseline="-25000" dirty="0" smtClean="0">
                    <a:solidFill>
                      <a:sysClr val="window" lastClr="FFFFFF"/>
                    </a:solidFill>
                    <a:latin typeface="Calibri"/>
                  </a:rPr>
                  <a:t>2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8" name="17 Grupo"/>
            <p:cNvGrpSpPr/>
            <p:nvPr/>
          </p:nvGrpSpPr>
          <p:grpSpPr>
            <a:xfrm>
              <a:off x="1163608" y="2861428"/>
              <a:ext cx="1896224" cy="927612"/>
              <a:chOff x="2153816" y="1528335"/>
              <a:chExt cx="1187720" cy="1058400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2153816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20" name="19 Rectángulo"/>
              <p:cNvSpPr/>
              <p:nvPr/>
            </p:nvSpPr>
            <p:spPr>
              <a:xfrm>
                <a:off x="2184815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la óptima formación de incrustaciones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a régimen </a:t>
                </a:r>
                <a:r>
                  <a:rPr lang="es-VE" sz="1400" b="1" u="sng" kern="0" dirty="0" smtClean="0">
                    <a:solidFill>
                      <a:srgbClr val="C00000"/>
                    </a:solidFill>
                    <a:latin typeface="Calibri"/>
                  </a:rPr>
                  <a:t>estático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21" name="20 Flecha derecha"/>
            <p:cNvSpPr/>
            <p:nvPr/>
          </p:nvSpPr>
          <p:spPr>
            <a:xfrm rot="5400000">
              <a:off x="351231" y="2630658"/>
              <a:ext cx="554575" cy="423068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21 Flecha curvada hacia abajo"/>
            <p:cNvSpPr/>
            <p:nvPr/>
          </p:nvSpPr>
          <p:spPr>
            <a:xfrm rot="18408856">
              <a:off x="756955" y="3237239"/>
              <a:ext cx="409168" cy="198549"/>
            </a:xfrm>
            <a:prstGeom prst="curved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23 Flecha derecha"/>
            <p:cNvSpPr/>
            <p:nvPr/>
          </p:nvSpPr>
          <p:spPr>
            <a:xfrm>
              <a:off x="3203848" y="306896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2" name="47 Grupo"/>
            <p:cNvGrpSpPr/>
            <p:nvPr/>
          </p:nvGrpSpPr>
          <p:grpSpPr>
            <a:xfrm>
              <a:off x="3708728" y="2708920"/>
              <a:ext cx="1187720" cy="700492"/>
              <a:chOff x="2612" y="1061339"/>
              <a:chExt cx="1187720" cy="700492"/>
            </a:xfrm>
            <a:solidFill>
              <a:srgbClr val="C0504D"/>
            </a:solidFill>
          </p:grpSpPr>
          <p:sp>
            <p:nvSpPr>
              <p:cNvPr id="49" name="48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50" name="49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Variación de tiempo.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15" name="50 Grupo"/>
            <p:cNvGrpSpPr/>
            <p:nvPr/>
          </p:nvGrpSpPr>
          <p:grpSpPr>
            <a:xfrm>
              <a:off x="3960344" y="3212976"/>
              <a:ext cx="2195832" cy="1093348"/>
              <a:chOff x="245880" y="1493387"/>
              <a:chExt cx="1187720" cy="1093348"/>
            </a:xfrm>
          </p:grpSpPr>
          <p:sp>
            <p:nvSpPr>
              <p:cNvPr id="52" name="51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53" name="52 Rectángulo"/>
              <p:cNvSpPr/>
              <p:nvPr/>
            </p:nvSpPr>
            <p:spPr>
              <a:xfrm>
                <a:off x="276879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Incluir CO</a:t>
                </a:r>
                <a:r>
                  <a:rPr lang="es-VE" sz="1400" kern="0" baseline="-250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2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 en cada ensayo con variaciones de 1/2, 1, 6 y 24 horas y evaluar comportamiento de incrustación.</a:t>
                </a:r>
                <a:endParaRPr lang="es-VE" sz="1400" baseline="-25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54 Grupo"/>
          <p:cNvGrpSpPr/>
          <p:nvPr/>
        </p:nvGrpSpPr>
        <p:grpSpPr>
          <a:xfrm>
            <a:off x="860328" y="4135852"/>
            <a:ext cx="2199504" cy="1021340"/>
            <a:chOff x="860328" y="4135852"/>
            <a:chExt cx="2199504" cy="1021340"/>
          </a:xfrm>
        </p:grpSpPr>
        <p:grpSp>
          <p:nvGrpSpPr>
            <p:cNvPr id="25" name="14 Grupo"/>
            <p:cNvGrpSpPr/>
            <p:nvPr/>
          </p:nvGrpSpPr>
          <p:grpSpPr>
            <a:xfrm>
              <a:off x="1152031" y="4135852"/>
              <a:ext cx="1907801" cy="1021340"/>
              <a:chOff x="2153816" y="1493387"/>
              <a:chExt cx="1187720" cy="1093348"/>
            </a:xfrm>
          </p:grpSpPr>
          <p:sp>
            <p:nvSpPr>
              <p:cNvPr id="16" name="15 Rectángulo redondeado"/>
              <p:cNvSpPr/>
              <p:nvPr/>
            </p:nvSpPr>
            <p:spPr>
              <a:xfrm>
                <a:off x="2153816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17" name="16 Rectángulo"/>
              <p:cNvSpPr/>
              <p:nvPr/>
            </p:nvSpPr>
            <p:spPr>
              <a:xfrm>
                <a:off x="2184815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Óptima inyección en el sistema </a:t>
                </a:r>
                <a:r>
                  <a:rPr lang="es-VE" sz="1400" b="1" u="sng" dirty="0">
                    <a:solidFill>
                      <a:srgbClr val="C00000"/>
                    </a:solidFill>
                    <a:latin typeface="Calibri"/>
                  </a:rPr>
                  <a:t>dinámico</a:t>
                </a: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 que maximice la formación de incrustaciones.</a:t>
                </a:r>
              </a:p>
            </p:txBody>
          </p:sp>
        </p:grpSp>
        <p:sp>
          <p:nvSpPr>
            <p:cNvPr id="23" name="22 Flecha curvada hacia arriba"/>
            <p:cNvSpPr/>
            <p:nvPr/>
          </p:nvSpPr>
          <p:spPr>
            <a:xfrm rot="3150580">
              <a:off x="788320" y="4495892"/>
              <a:ext cx="360040" cy="216024"/>
            </a:xfrm>
            <a:prstGeom prst="curvedUp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ortar rectángulo de esquina diagonal"/>
          <p:cNvSpPr/>
          <p:nvPr/>
        </p:nvSpPr>
        <p:spPr>
          <a:xfrm>
            <a:off x="1403648" y="764704"/>
            <a:ext cx="6840760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Equipo a emplear para llevar a cabo los ensayos en régimen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1331640" y="1844824"/>
            <a:ext cx="3888432" cy="338554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t-BR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Tanque de </a:t>
            </a:r>
            <a:r>
              <a:rPr lang="pt-BR" sz="1600" b="1" cap="all" dirty="0" err="1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vidrio</a:t>
            </a:r>
            <a:r>
              <a:rPr lang="pt-BR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Pirex® (TK-201)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331640" y="2268161"/>
            <a:ext cx="4680520" cy="584775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bombas centrífugas  Pedrollo (P-201 y P-202) de 1/2 HP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31640" y="2924944"/>
            <a:ext cx="4896544" cy="338554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tubería de </a:t>
            </a:r>
            <a:r>
              <a:rPr lang="es-ES" sz="1600" b="1" cap="all" dirty="0" err="1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policloruro</a:t>
            </a: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vinilo (PVC)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331640" y="3356421"/>
            <a:ext cx="5040560" cy="338554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tubería de plexiglás trasparente (St-201)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1331640" y="4199032"/>
            <a:ext cx="5904656" cy="338554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Tanque de aluminio para calentamiento (TK-202)</a:t>
            </a:r>
          </a:p>
        </p:txBody>
      </p:sp>
      <p:pic>
        <p:nvPicPr>
          <p:cNvPr id="63" name="62 Imagen" descr="C:\Users\José Gregorio\Pictures\Tesis!!! Xuxa y JG\DSC01491.JPG"/>
          <p:cNvPicPr/>
          <p:nvPr/>
        </p:nvPicPr>
        <p:blipFill>
          <a:blip r:embed="rId2" cstate="print"/>
          <a:srcRect l="9302" r="11628" b="6256"/>
          <a:stretch>
            <a:fillRect/>
          </a:stretch>
        </p:blipFill>
        <p:spPr bwMode="auto">
          <a:xfrm>
            <a:off x="3439822" y="3140968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6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16430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6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89040"/>
            <a:ext cx="4195502" cy="8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65 Imagen" descr="C:\Users\José Gregorio\Pictures\Tesis!!! Xuxa y JG\DSC014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2322" y="4293096"/>
            <a:ext cx="306385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1331640" y="4622931"/>
            <a:ext cx="3888432" cy="338554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t-BR" sz="1600" b="1" cap="all" dirty="0" err="1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Rotámetro</a:t>
            </a:r>
            <a:r>
              <a:rPr lang="pt-BR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(R-201) para líquido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331640" y="5046268"/>
            <a:ext cx="5472608" cy="338554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VE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válvula de globo de acero inoxidable (V-202)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331640" y="5465541"/>
            <a:ext cx="5112568" cy="584775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VE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válvulas tipo esfera de acero inoxidable  (V-201 y v-202)</a:t>
            </a:r>
            <a:endParaRPr lang="es-ES" sz="1600" b="1" cap="all" dirty="0" smtClean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49 Grupo"/>
          <p:cNvGrpSpPr/>
          <p:nvPr/>
        </p:nvGrpSpPr>
        <p:grpSpPr>
          <a:xfrm>
            <a:off x="6538280" y="1631246"/>
            <a:ext cx="2282192" cy="2085786"/>
            <a:chOff x="2857488" y="2071678"/>
            <a:chExt cx="3429024" cy="2714644"/>
          </a:xfrm>
        </p:grpSpPr>
        <p:pic>
          <p:nvPicPr>
            <p:cNvPr id="23" name="47 Imagen" descr="C:\Users\José Gregorio\Pictures\Tesis!!! Xuxa y JG\DSC01507.JPG"/>
            <p:cNvPicPr/>
            <p:nvPr/>
          </p:nvPicPr>
          <p:blipFill>
            <a:blip r:embed="rId6" cstate="print"/>
            <a:srcRect l="12468" t="24446" r="26842" b="13799"/>
            <a:stretch>
              <a:fillRect/>
            </a:stretch>
          </p:blipFill>
          <p:spPr bwMode="auto">
            <a:xfrm>
              <a:off x="2940050" y="2178050"/>
              <a:ext cx="3263900" cy="2501900"/>
            </a:xfrm>
            <a:prstGeom prst="rect">
              <a:avLst/>
            </a:prstGeom>
            <a:noFill/>
          </p:spPr>
        </p:pic>
        <p:sp>
          <p:nvSpPr>
            <p:cNvPr id="24" name="48 Rectángulo"/>
            <p:cNvSpPr/>
            <p:nvPr/>
          </p:nvSpPr>
          <p:spPr>
            <a:xfrm>
              <a:off x="2857488" y="2071678"/>
              <a:ext cx="3429024" cy="27146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V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</p:grpSp>
      <p:sp>
        <p:nvSpPr>
          <p:cNvPr id="61" name="60 CuadroTexto"/>
          <p:cNvSpPr txBox="1"/>
          <p:nvPr/>
        </p:nvSpPr>
        <p:spPr>
          <a:xfrm>
            <a:off x="1331640" y="3779759"/>
            <a:ext cx="5472608" cy="338554"/>
          </a:xfrm>
          <a:prstGeom prst="rect">
            <a:avLst/>
          </a:prstGeom>
          <a:noFill/>
          <a:ln w="25400">
            <a:solidFill>
              <a:srgbClr val="385D8A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Tanque de acero inoxidable (TK-102)</a:t>
            </a:r>
            <a:endParaRPr lang="es-VE" sz="1600" b="1" cap="all" dirty="0">
              <a:ln w="0"/>
              <a:gradFill flip="none">
                <a:gsLst>
                  <a:gs pos="0">
                    <a:srgbClr val="A5B592">
                      <a:tint val="75000"/>
                      <a:shade val="75000"/>
                      <a:satMod val="170000"/>
                    </a:srgbClr>
                  </a:gs>
                  <a:gs pos="49000">
                    <a:srgbClr val="A5B592">
                      <a:tint val="88000"/>
                      <a:shade val="65000"/>
                      <a:satMod val="172000"/>
                    </a:srgbClr>
                  </a:gs>
                  <a:gs pos="50000">
                    <a:srgbClr val="A5B592">
                      <a:shade val="65000"/>
                      <a:satMod val="130000"/>
                    </a:srgbClr>
                  </a:gs>
                  <a:gs pos="92000">
                    <a:srgbClr val="A5B592">
                      <a:shade val="50000"/>
                      <a:satMod val="120000"/>
                    </a:srgbClr>
                  </a:gs>
                  <a:gs pos="100000">
                    <a:srgbClr val="A5B59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0" grpId="0" animBg="1"/>
      <p:bldP spid="62" grpId="0" animBg="1"/>
      <p:bldP spid="19" grpId="0" animBg="1"/>
      <p:bldP spid="20" grpId="0" animBg="1"/>
      <p:bldP spid="21" grpId="0" animBg="1"/>
      <p:bldP spid="6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ortar rectángulo de esquina diagonal"/>
          <p:cNvSpPr/>
          <p:nvPr/>
        </p:nvSpPr>
        <p:spPr>
          <a:xfrm>
            <a:off x="1187624" y="764704"/>
            <a:ext cx="7209184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Determinación del punto óptimo de inyección de CO2 en el sistema </a:t>
            </a:r>
            <a:r>
              <a:rPr lang="es-VE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06" y="1556792"/>
            <a:ext cx="8132374" cy="4800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899592" y="191683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TK-102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537047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St-201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9" name="8 Cubo"/>
          <p:cNvSpPr/>
          <p:nvPr/>
        </p:nvSpPr>
        <p:spPr>
          <a:xfrm>
            <a:off x="5292080" y="4523634"/>
            <a:ext cx="1195108" cy="648072"/>
          </a:xfrm>
          <a:prstGeom prst="cube">
            <a:avLst/>
          </a:prstGeom>
          <a:solidFill>
            <a:srgbClr val="4F81BD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51720" y="465313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TK-201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79912" y="623617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P-201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22618" y="6132795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prstClr val="black"/>
                </a:solidFill>
                <a:latin typeface="Palatino Linotype" pitchFamily="18" charset="0"/>
              </a:rPr>
              <a:t>V-204</a:t>
            </a:r>
            <a:endParaRPr lang="es-MX" sz="12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95936" y="4581129"/>
            <a:ext cx="64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P-202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436096" y="479715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TK-201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71892" y="3429000"/>
            <a:ext cx="6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R-201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4357694"/>
            <a:ext cx="276225" cy="32385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8" name="Picture 6" descr="Wassersystem, Trinkwasser so kann es wieder fliessen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rgbClr val="66FFFF">
                <a:tint val="45000"/>
                <a:satMod val="400000"/>
              </a:srgbClr>
            </a:duotone>
            <a:lum contrast="30000"/>
          </a:blip>
          <a:srcRect/>
          <a:stretch>
            <a:fillRect/>
          </a:stretch>
        </p:blipFill>
        <p:spPr bwMode="auto">
          <a:xfrm>
            <a:off x="2123729" y="3068960"/>
            <a:ext cx="504055" cy="1512168"/>
          </a:xfrm>
          <a:prstGeom prst="rect">
            <a:avLst/>
          </a:prstGeom>
          <a:noFill/>
        </p:spPr>
      </p:pic>
      <p:sp>
        <p:nvSpPr>
          <p:cNvPr id="79" name="78 Flecha curvada hacia abajo"/>
          <p:cNvSpPr/>
          <p:nvPr/>
        </p:nvSpPr>
        <p:spPr>
          <a:xfrm rot="13129693">
            <a:off x="5669157" y="2167182"/>
            <a:ext cx="409168" cy="198549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" name="79 Grupo"/>
          <p:cNvGrpSpPr/>
          <p:nvPr/>
        </p:nvGrpSpPr>
        <p:grpSpPr>
          <a:xfrm>
            <a:off x="6156176" y="2132856"/>
            <a:ext cx="1440160" cy="360040"/>
            <a:chOff x="1763688" y="3136754"/>
            <a:chExt cx="1726482" cy="588706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50 Grupo"/>
          <p:cNvGrpSpPr/>
          <p:nvPr/>
        </p:nvGrpSpPr>
        <p:grpSpPr>
          <a:xfrm>
            <a:off x="5068436" y="1829584"/>
            <a:ext cx="1440160" cy="144016"/>
            <a:chOff x="1763688" y="3136754"/>
            <a:chExt cx="1726482" cy="588706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108 Grupo"/>
          <p:cNvGrpSpPr/>
          <p:nvPr/>
        </p:nvGrpSpPr>
        <p:grpSpPr>
          <a:xfrm>
            <a:off x="5076056" y="1844824"/>
            <a:ext cx="1440160" cy="144016"/>
            <a:chOff x="1763688" y="3136754"/>
            <a:chExt cx="1726482" cy="588706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7" name="136 Imagen" descr="mare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64420" y="2636912"/>
            <a:ext cx="804788" cy="189850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7310" y="4000504"/>
            <a:ext cx="161925" cy="857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0" name="169 Recortar rectángulo de esquina diagonal"/>
          <p:cNvSpPr/>
          <p:nvPr/>
        </p:nvSpPr>
        <p:spPr>
          <a:xfrm>
            <a:off x="1187624" y="764704"/>
            <a:ext cx="7209184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funcionamiento del equipo para pruebas de incrustaciones en régimen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485182" y="472514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V-203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cxnSp>
        <p:nvCxnSpPr>
          <p:cNvPr id="172" name="171 Conector recto de flecha"/>
          <p:cNvCxnSpPr/>
          <p:nvPr/>
        </p:nvCxnSpPr>
        <p:spPr>
          <a:xfrm rot="16200000" flipH="1">
            <a:off x="1210927" y="2266268"/>
            <a:ext cx="936104" cy="720081"/>
          </a:xfrm>
          <a:prstGeom prst="bentConnector3">
            <a:avLst>
              <a:gd name="adj1" fmla="val 100197"/>
            </a:avLst>
          </a:prstGeom>
          <a:ln w="317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171 Conector recto de flecha"/>
          <p:cNvCxnSpPr/>
          <p:nvPr/>
        </p:nvCxnSpPr>
        <p:spPr>
          <a:xfrm>
            <a:off x="2458367" y="5013176"/>
            <a:ext cx="1368155" cy="936106"/>
          </a:xfrm>
          <a:prstGeom prst="bentConnector3">
            <a:avLst>
              <a:gd name="adj1" fmla="val -126"/>
            </a:avLst>
          </a:prstGeom>
          <a:ln w="317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171 Conector recto de flecha"/>
          <p:cNvCxnSpPr>
            <a:endCxn id="19" idx="2"/>
          </p:cNvCxnSpPr>
          <p:nvPr/>
        </p:nvCxnSpPr>
        <p:spPr>
          <a:xfrm flipV="1">
            <a:off x="4067944" y="4681544"/>
            <a:ext cx="4674617" cy="691672"/>
          </a:xfrm>
          <a:prstGeom prst="bentConnector2">
            <a:avLst/>
          </a:prstGeom>
          <a:ln w="317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171 Conector recto de flecha"/>
          <p:cNvCxnSpPr/>
          <p:nvPr/>
        </p:nvCxnSpPr>
        <p:spPr>
          <a:xfrm rot="16200000" flipH="1">
            <a:off x="5050656" y="5491832"/>
            <a:ext cx="605656" cy="504056"/>
          </a:xfrm>
          <a:prstGeom prst="bentConnector3">
            <a:avLst>
              <a:gd name="adj1" fmla="val 96132"/>
            </a:avLst>
          </a:prstGeom>
          <a:ln w="31750">
            <a:solidFill>
              <a:srgbClr val="0066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171 Conector recto de flecha"/>
          <p:cNvCxnSpPr/>
          <p:nvPr/>
        </p:nvCxnSpPr>
        <p:spPr>
          <a:xfrm rot="5400000">
            <a:off x="2363057" y="2338278"/>
            <a:ext cx="720081" cy="360038"/>
          </a:xfrm>
          <a:prstGeom prst="bentConnector3">
            <a:avLst>
              <a:gd name="adj1" fmla="val 617"/>
            </a:avLst>
          </a:prstGeom>
          <a:ln w="317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171 Conector recto de flecha"/>
          <p:cNvCxnSpPr>
            <a:stCxn id="21" idx="0"/>
          </p:cNvCxnSpPr>
          <p:nvPr/>
        </p:nvCxnSpPr>
        <p:spPr>
          <a:xfrm rot="16200000" flipV="1">
            <a:off x="6567711" y="1839941"/>
            <a:ext cx="2083670" cy="2237455"/>
          </a:xfrm>
          <a:prstGeom prst="bentConnector2">
            <a:avLst/>
          </a:prstGeom>
          <a:ln w="317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171 Conector recto de flecha"/>
          <p:cNvCxnSpPr/>
          <p:nvPr/>
        </p:nvCxnSpPr>
        <p:spPr>
          <a:xfrm rot="10800000" flipV="1">
            <a:off x="2242344" y="1898724"/>
            <a:ext cx="2767672" cy="954212"/>
          </a:xfrm>
          <a:prstGeom prst="bentConnector3">
            <a:avLst>
              <a:gd name="adj1" fmla="val 100017"/>
            </a:avLst>
          </a:prstGeom>
          <a:ln w="317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171 Conector recto de flecha"/>
          <p:cNvCxnSpPr>
            <a:stCxn id="14" idx="3"/>
          </p:cNvCxnSpPr>
          <p:nvPr/>
        </p:nvCxnSpPr>
        <p:spPr>
          <a:xfrm flipH="1" flipV="1">
            <a:off x="2339752" y="3212976"/>
            <a:ext cx="2297986" cy="1522042"/>
          </a:xfrm>
          <a:prstGeom prst="bentConnector3">
            <a:avLst>
              <a:gd name="adj1" fmla="val 0"/>
            </a:avLst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171 Conector recto de flecha"/>
          <p:cNvCxnSpPr/>
          <p:nvPr/>
        </p:nvCxnSpPr>
        <p:spPr>
          <a:xfrm>
            <a:off x="2877716" y="4156700"/>
            <a:ext cx="2675726" cy="352420"/>
          </a:xfrm>
          <a:prstGeom prst="bentConnector4">
            <a:avLst>
              <a:gd name="adj1" fmla="val 47266"/>
              <a:gd name="adj2" fmla="val -902"/>
            </a:avLst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171 Conector recto de flecha"/>
          <p:cNvCxnSpPr/>
          <p:nvPr/>
        </p:nvCxnSpPr>
        <p:spPr>
          <a:xfrm rot="16200000" flipV="1">
            <a:off x="1871701" y="3647122"/>
            <a:ext cx="3528393" cy="576061"/>
          </a:xfrm>
          <a:prstGeom prst="bentConnector3">
            <a:avLst>
              <a:gd name="adj1" fmla="val 100031"/>
            </a:avLst>
          </a:prstGeom>
          <a:ln w="317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284 Flecha curvada hacia abajo"/>
          <p:cNvSpPr/>
          <p:nvPr/>
        </p:nvSpPr>
        <p:spPr>
          <a:xfrm rot="10800000">
            <a:off x="3923928" y="5877272"/>
            <a:ext cx="409168" cy="198549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8" name="287 Flecha curvada hacia abajo"/>
          <p:cNvSpPr/>
          <p:nvPr/>
        </p:nvSpPr>
        <p:spPr>
          <a:xfrm rot="10800000">
            <a:off x="4283968" y="4941168"/>
            <a:ext cx="409168" cy="198549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8" name="295 Grupo"/>
          <p:cNvGrpSpPr/>
          <p:nvPr/>
        </p:nvGrpSpPr>
        <p:grpSpPr>
          <a:xfrm rot="19412432">
            <a:off x="1290939" y="1967911"/>
            <a:ext cx="616608" cy="793143"/>
            <a:chOff x="3162872" y="2409321"/>
            <a:chExt cx="879959" cy="1166530"/>
          </a:xfrm>
        </p:grpSpPr>
        <p:pic>
          <p:nvPicPr>
            <p:cNvPr id="297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261851" flipH="1">
              <a:off x="3162872" y="2595964"/>
              <a:ext cx="879959" cy="97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8" name="297 CuadroTexto"/>
            <p:cNvSpPr txBox="1"/>
            <p:nvPr/>
          </p:nvSpPr>
          <p:spPr>
            <a:xfrm rot="18433950">
              <a:off x="2913114" y="2734934"/>
              <a:ext cx="106672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rgbClr val="C00000"/>
                  </a:solidFill>
                  <a:latin typeface="Calibri" pitchFamily="34" charset="0"/>
                </a:rPr>
                <a:t>Solución </a:t>
              </a:r>
            </a:p>
            <a:p>
              <a:pPr algn="ctr"/>
              <a:r>
                <a:rPr lang="es-ES" sz="1050" dirty="0" smtClean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s-VE" sz="105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298 Grupo"/>
          <p:cNvGrpSpPr/>
          <p:nvPr/>
        </p:nvGrpSpPr>
        <p:grpSpPr>
          <a:xfrm rot="2309131">
            <a:off x="2986523" y="1971740"/>
            <a:ext cx="620357" cy="772639"/>
            <a:chOff x="5558671" y="2341741"/>
            <a:chExt cx="929333" cy="1194052"/>
          </a:xfrm>
        </p:grpSpPr>
        <p:pic>
          <p:nvPicPr>
            <p:cNvPr id="30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242900">
              <a:off x="5558671" y="2555906"/>
              <a:ext cx="929333" cy="97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1" name="300 CuadroTexto"/>
            <p:cNvSpPr txBox="1"/>
            <p:nvPr/>
          </p:nvSpPr>
          <p:spPr>
            <a:xfrm rot="3100146">
              <a:off x="5627046" y="2667354"/>
              <a:ext cx="106672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rgbClr val="C00000"/>
                  </a:solidFill>
                  <a:latin typeface="Calibri" pitchFamily="34" charset="0"/>
                </a:rPr>
                <a:t>Solución</a:t>
              </a:r>
            </a:p>
            <a:p>
              <a:pPr algn="ctr"/>
              <a:r>
                <a:rPr lang="es-ES" sz="1050" dirty="0" smtClean="0">
                  <a:solidFill>
                    <a:srgbClr val="C00000"/>
                  </a:solidFill>
                  <a:latin typeface="Calibri" pitchFamily="34" charset="0"/>
                </a:rPr>
                <a:t> 2</a:t>
              </a:r>
              <a:endParaRPr lang="es-VE" sz="105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02" name="301 Rectángulo redondeado"/>
          <p:cNvSpPr/>
          <p:nvPr/>
        </p:nvSpPr>
        <p:spPr>
          <a:xfrm>
            <a:off x="5004048" y="2852936"/>
            <a:ext cx="2952328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  <a:latin typeface="Calibri" pitchFamily="34" charset="0"/>
              </a:rPr>
              <a:t>Duración del Ensayo: 1 día (24 h) </a:t>
            </a:r>
            <a:endParaRPr lang="es-VE" sz="2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303" name="171 Conector recto de flecha"/>
          <p:cNvCxnSpPr/>
          <p:nvPr/>
        </p:nvCxnSpPr>
        <p:spPr>
          <a:xfrm rot="10800000">
            <a:off x="4716018" y="5025876"/>
            <a:ext cx="537963" cy="1588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" name="Picture 6" descr="Wassersystem, Trinkwasser so kann es wieder fliessen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rgbClr val="66FFFF">
                <a:tint val="45000"/>
                <a:satMod val="400000"/>
              </a:srgbClr>
            </a:duotone>
            <a:lum contrast="30000"/>
          </a:blip>
          <a:srcRect/>
          <a:stretch>
            <a:fillRect/>
          </a:stretch>
        </p:blipFill>
        <p:spPr bwMode="auto">
          <a:xfrm>
            <a:off x="2411761" y="2420888"/>
            <a:ext cx="504055" cy="792088"/>
          </a:xfrm>
          <a:prstGeom prst="rect">
            <a:avLst/>
          </a:prstGeom>
          <a:noFill/>
        </p:spPr>
      </p:pic>
      <p:pic>
        <p:nvPicPr>
          <p:cNvPr id="309" name="Picture 6" descr="Wassersystem, Trinkwasser so kann es wieder fliessen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rgbClr val="66FFFF">
                <a:tint val="45000"/>
                <a:satMod val="400000"/>
              </a:srgb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1979713" y="2420888"/>
            <a:ext cx="50405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4202 0.001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5.55112E-17 L -0.04948 -0.001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8C14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0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9056E-6 L 5.55556E-7 -0.1260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6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285" grpId="0" animBg="1"/>
      <p:bldP spid="288" grpId="0" animBg="1"/>
      <p:bldP spid="30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ortar rectángulo de esquina diagonal"/>
          <p:cNvSpPr/>
          <p:nvPr/>
        </p:nvSpPr>
        <p:spPr>
          <a:xfrm>
            <a:off x="1187624" y="764704"/>
            <a:ext cx="7209184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Determinación del punto óptimo de inyección de CO2 en el sistema </a:t>
            </a:r>
            <a:r>
              <a:rPr lang="es-VE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06" y="1556792"/>
            <a:ext cx="8132374" cy="4800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899592" y="191683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TK-102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537047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St-201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9" name="8 Cubo"/>
          <p:cNvSpPr/>
          <p:nvPr/>
        </p:nvSpPr>
        <p:spPr>
          <a:xfrm>
            <a:off x="5292080" y="4523634"/>
            <a:ext cx="1195108" cy="648072"/>
          </a:xfrm>
          <a:prstGeom prst="cube">
            <a:avLst/>
          </a:prstGeom>
          <a:solidFill>
            <a:srgbClr val="4F81BD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51720" y="465313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TK-201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79912" y="623617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P-201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22618" y="6132795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prstClr val="black"/>
                </a:solidFill>
                <a:latin typeface="Palatino Linotype" pitchFamily="18" charset="0"/>
              </a:rPr>
              <a:t>V-204</a:t>
            </a:r>
            <a:endParaRPr lang="es-MX" sz="12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95936" y="4581129"/>
            <a:ext cx="64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P-202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436096" y="479715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TK-201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71892" y="3429000"/>
            <a:ext cx="6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R-201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grpSp>
        <p:nvGrpSpPr>
          <p:cNvPr id="2" name="108 Grupo"/>
          <p:cNvGrpSpPr/>
          <p:nvPr/>
        </p:nvGrpSpPr>
        <p:grpSpPr>
          <a:xfrm>
            <a:off x="5076056" y="1844824"/>
            <a:ext cx="1440160" cy="144016"/>
            <a:chOff x="1763688" y="3136754"/>
            <a:chExt cx="1726482" cy="588706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7" name="136 Imagen" descr="mar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4420" y="2636912"/>
            <a:ext cx="804788" cy="1898501"/>
          </a:xfrm>
          <a:prstGeom prst="rect">
            <a:avLst/>
          </a:prstGeom>
        </p:spPr>
      </p:pic>
      <p:sp>
        <p:nvSpPr>
          <p:cNvPr id="170" name="169 Recortar rectángulo de esquina diagonal"/>
          <p:cNvSpPr/>
          <p:nvPr/>
        </p:nvSpPr>
        <p:spPr>
          <a:xfrm>
            <a:off x="1187624" y="764704"/>
            <a:ext cx="7209184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funcionamiento del equipo para pruebas de incrustaciones en régimen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485182" y="472514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V-203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cxnSp>
        <p:nvCxnSpPr>
          <p:cNvPr id="138" name="171 Conector recto de flecha"/>
          <p:cNvCxnSpPr/>
          <p:nvPr/>
        </p:nvCxnSpPr>
        <p:spPr>
          <a:xfrm>
            <a:off x="6012728" y="6049864"/>
            <a:ext cx="2880323" cy="2"/>
          </a:xfrm>
          <a:prstGeom prst="bentConnector3">
            <a:avLst>
              <a:gd name="adj1" fmla="val 50000"/>
            </a:avLst>
          </a:prstGeom>
          <a:ln w="317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53 Grupo"/>
          <p:cNvGrpSpPr/>
          <p:nvPr/>
        </p:nvGrpSpPr>
        <p:grpSpPr>
          <a:xfrm>
            <a:off x="395536" y="1052736"/>
            <a:ext cx="5760640" cy="3279552"/>
            <a:chOff x="395536" y="1052736"/>
            <a:chExt cx="5760640" cy="3279552"/>
          </a:xfrm>
        </p:grpSpPr>
        <p:grpSp>
          <p:nvGrpSpPr>
            <p:cNvPr id="3" name="4 Grupo"/>
            <p:cNvGrpSpPr/>
            <p:nvPr/>
          </p:nvGrpSpPr>
          <p:grpSpPr>
            <a:xfrm>
              <a:off x="417177" y="1052736"/>
              <a:ext cx="1187720" cy="700492"/>
              <a:chOff x="2612" y="1061339"/>
              <a:chExt cx="1187720" cy="700492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7" name="6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>
                    <a:solidFill>
                      <a:sysClr val="window" lastClr="FFFFFF"/>
                    </a:solidFill>
                    <a:latin typeface="Calibri"/>
                  </a:rPr>
                  <a:t>Agua 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Sintética.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" name="7 Grupo"/>
            <p:cNvGrpSpPr/>
            <p:nvPr/>
          </p:nvGrpSpPr>
          <p:grpSpPr>
            <a:xfrm>
              <a:off x="732452" y="1578512"/>
              <a:ext cx="2615411" cy="770368"/>
              <a:chOff x="245880" y="1528335"/>
              <a:chExt cx="1187720" cy="1058400"/>
            </a:xfrm>
          </p:grpSpPr>
          <p:sp>
            <p:nvSpPr>
              <p:cNvPr id="9" name="8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0" name="9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Preparar el agua simuladora de las aguas de producción bajo la norma NACE </a:t>
                </a:r>
                <a:r>
                  <a:rPr lang="es-VE" sz="14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TM0374.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grpSp>
          <p:nvGrpSpPr>
            <p:cNvPr id="5" name="11 Grupo"/>
            <p:cNvGrpSpPr/>
            <p:nvPr/>
          </p:nvGrpSpPr>
          <p:grpSpPr>
            <a:xfrm>
              <a:off x="395536" y="3631796"/>
              <a:ext cx="1187720" cy="700492"/>
              <a:chOff x="1910548" y="1061339"/>
              <a:chExt cx="1187720" cy="700492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1910548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4" name="13 Rectángulo"/>
              <p:cNvSpPr/>
              <p:nvPr/>
            </p:nvSpPr>
            <p:spPr>
              <a:xfrm>
                <a:off x="1910548" y="1146575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>
                    <a:solidFill>
                      <a:sysClr val="window" lastClr="FFFFFF"/>
                    </a:solidFill>
                    <a:latin typeface="Calibri"/>
                  </a:rPr>
                  <a:t>Inyección de 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CO</a:t>
                </a:r>
                <a:r>
                  <a:rPr lang="es-VE" sz="1600" b="1" baseline="-25000" dirty="0" smtClean="0">
                    <a:solidFill>
                      <a:sysClr val="window" lastClr="FFFFFF"/>
                    </a:solidFill>
                    <a:latin typeface="Calibri"/>
                  </a:rPr>
                  <a:t>2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8" name="17 Grupo"/>
            <p:cNvGrpSpPr/>
            <p:nvPr/>
          </p:nvGrpSpPr>
          <p:grpSpPr>
            <a:xfrm>
              <a:off x="1163608" y="2861428"/>
              <a:ext cx="1896224" cy="927612"/>
              <a:chOff x="2153816" y="1528335"/>
              <a:chExt cx="1187720" cy="1058400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2153816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20" name="19 Rectángulo"/>
              <p:cNvSpPr/>
              <p:nvPr/>
            </p:nvSpPr>
            <p:spPr>
              <a:xfrm>
                <a:off x="2184815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la óptima formación de incrustaciones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a régimen </a:t>
                </a:r>
                <a:r>
                  <a:rPr lang="es-VE" sz="1400" b="1" u="sng" kern="0" dirty="0" smtClean="0">
                    <a:solidFill>
                      <a:srgbClr val="C00000"/>
                    </a:solidFill>
                    <a:latin typeface="Calibri"/>
                  </a:rPr>
                  <a:t>estático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21" name="20 Flecha derecha"/>
            <p:cNvSpPr/>
            <p:nvPr/>
          </p:nvSpPr>
          <p:spPr>
            <a:xfrm rot="5400000">
              <a:off x="351231" y="2630658"/>
              <a:ext cx="554575" cy="423068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21 Flecha curvada hacia abajo"/>
            <p:cNvSpPr/>
            <p:nvPr/>
          </p:nvSpPr>
          <p:spPr>
            <a:xfrm rot="18408856">
              <a:off x="756955" y="3237239"/>
              <a:ext cx="409168" cy="198549"/>
            </a:xfrm>
            <a:prstGeom prst="curved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23 Flecha derecha"/>
            <p:cNvSpPr/>
            <p:nvPr/>
          </p:nvSpPr>
          <p:spPr>
            <a:xfrm>
              <a:off x="3203848" y="306896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2" name="47 Grupo"/>
            <p:cNvGrpSpPr/>
            <p:nvPr/>
          </p:nvGrpSpPr>
          <p:grpSpPr>
            <a:xfrm>
              <a:off x="3708728" y="2708920"/>
              <a:ext cx="1187720" cy="700492"/>
              <a:chOff x="2612" y="1061339"/>
              <a:chExt cx="1187720" cy="700492"/>
            </a:xfrm>
            <a:solidFill>
              <a:srgbClr val="C0504D"/>
            </a:solidFill>
          </p:grpSpPr>
          <p:sp>
            <p:nvSpPr>
              <p:cNvPr id="49" name="48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50" name="49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Variación de tiempo.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15" name="50 Grupo"/>
            <p:cNvGrpSpPr/>
            <p:nvPr/>
          </p:nvGrpSpPr>
          <p:grpSpPr>
            <a:xfrm>
              <a:off x="3960344" y="3212976"/>
              <a:ext cx="2195832" cy="1093348"/>
              <a:chOff x="245880" y="1493387"/>
              <a:chExt cx="1187720" cy="1093348"/>
            </a:xfrm>
          </p:grpSpPr>
          <p:sp>
            <p:nvSpPr>
              <p:cNvPr id="52" name="51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53" name="52 Rectángulo"/>
              <p:cNvSpPr/>
              <p:nvPr/>
            </p:nvSpPr>
            <p:spPr>
              <a:xfrm>
                <a:off x="276879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Incluir CO</a:t>
                </a:r>
                <a:r>
                  <a:rPr lang="es-VE" sz="1400" kern="0" baseline="-250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2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 en cada ensayo con variaciones de 1/2, 1, 6 y 24 horas y evaluar comportamiento de incrustación.</a:t>
                </a:r>
                <a:endParaRPr lang="es-VE" sz="1400" baseline="-25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54 Grupo"/>
          <p:cNvGrpSpPr/>
          <p:nvPr/>
        </p:nvGrpSpPr>
        <p:grpSpPr>
          <a:xfrm>
            <a:off x="860328" y="4135852"/>
            <a:ext cx="2199504" cy="1021340"/>
            <a:chOff x="860328" y="4135852"/>
            <a:chExt cx="2199504" cy="1021340"/>
          </a:xfrm>
        </p:grpSpPr>
        <p:grpSp>
          <p:nvGrpSpPr>
            <p:cNvPr id="25" name="14 Grupo"/>
            <p:cNvGrpSpPr/>
            <p:nvPr/>
          </p:nvGrpSpPr>
          <p:grpSpPr>
            <a:xfrm>
              <a:off x="1152031" y="4135852"/>
              <a:ext cx="1907801" cy="1021340"/>
              <a:chOff x="2153816" y="1493387"/>
              <a:chExt cx="1187720" cy="1093348"/>
            </a:xfrm>
          </p:grpSpPr>
          <p:sp>
            <p:nvSpPr>
              <p:cNvPr id="16" name="15 Rectángulo redondeado"/>
              <p:cNvSpPr/>
              <p:nvPr/>
            </p:nvSpPr>
            <p:spPr>
              <a:xfrm>
                <a:off x="2153816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17" name="16 Rectángulo"/>
              <p:cNvSpPr/>
              <p:nvPr/>
            </p:nvSpPr>
            <p:spPr>
              <a:xfrm>
                <a:off x="2184815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Óptima inyección en el sistema </a:t>
                </a:r>
                <a:r>
                  <a:rPr lang="es-VE" sz="1400" b="1" u="sng" dirty="0">
                    <a:solidFill>
                      <a:srgbClr val="C00000"/>
                    </a:solidFill>
                    <a:latin typeface="Calibri"/>
                  </a:rPr>
                  <a:t>dinámico</a:t>
                </a: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 que maximice la formación de incrustaciones.</a:t>
                </a:r>
              </a:p>
            </p:txBody>
          </p:sp>
        </p:grpSp>
        <p:sp>
          <p:nvSpPr>
            <p:cNvPr id="23" name="22 Flecha curvada hacia arriba"/>
            <p:cNvSpPr/>
            <p:nvPr/>
          </p:nvSpPr>
          <p:spPr>
            <a:xfrm rot="3150580">
              <a:off x="788320" y="4495892"/>
              <a:ext cx="360040" cy="216024"/>
            </a:xfrm>
            <a:prstGeom prst="curvedUp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ortar rectángulo de esquina diagonal"/>
          <p:cNvSpPr/>
          <p:nvPr/>
        </p:nvSpPr>
        <p:spPr>
          <a:xfrm>
            <a:off x="1187624" y="764704"/>
            <a:ext cx="7209184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Determinación del punto óptimo de inyección de CO2 en el sistema </a:t>
            </a:r>
            <a:r>
              <a:rPr lang="es-VE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sz="1600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06" y="1556792"/>
            <a:ext cx="8132374" cy="4800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049878" y="1916833"/>
            <a:ext cx="64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T-102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537047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St-201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9" name="8 Cubo"/>
          <p:cNvSpPr/>
          <p:nvPr/>
        </p:nvSpPr>
        <p:spPr>
          <a:xfrm>
            <a:off x="5292080" y="4523634"/>
            <a:ext cx="1195108" cy="648072"/>
          </a:xfrm>
          <a:prstGeom prst="cube">
            <a:avLst/>
          </a:prstGeom>
          <a:solidFill>
            <a:srgbClr val="4F81BD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9998" y="465313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79912" y="623617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P-201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22618" y="6132795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prstClr val="black"/>
                </a:solidFill>
                <a:latin typeface="Palatino Linotype" pitchFamily="18" charset="0"/>
              </a:rPr>
              <a:t>V-204</a:t>
            </a:r>
            <a:endParaRPr lang="es-MX" sz="12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95936" y="4581129"/>
            <a:ext cx="64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P-202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14374" y="479715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T-201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71892" y="3429000"/>
            <a:ext cx="6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R-201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grpSp>
        <p:nvGrpSpPr>
          <p:cNvPr id="2" name="50 Grupo"/>
          <p:cNvGrpSpPr/>
          <p:nvPr/>
        </p:nvGrpSpPr>
        <p:grpSpPr>
          <a:xfrm>
            <a:off x="5068436" y="1829584"/>
            <a:ext cx="1440160" cy="144016"/>
            <a:chOff x="1763688" y="3136754"/>
            <a:chExt cx="1726482" cy="588706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9454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1462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502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145182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3510" y="328919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43321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550" y="313675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3140968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5558" y="3284984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3429000"/>
              <a:ext cx="214314" cy="29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163 Grupo"/>
          <p:cNvGrpSpPr/>
          <p:nvPr/>
        </p:nvGrpSpPr>
        <p:grpSpPr>
          <a:xfrm>
            <a:off x="992808" y="3268528"/>
            <a:ext cx="986904" cy="1096576"/>
            <a:chOff x="992808" y="3068960"/>
            <a:chExt cx="986904" cy="1096576"/>
          </a:xfrm>
        </p:grpSpPr>
        <p:grpSp>
          <p:nvGrpSpPr>
            <p:cNvPr id="4" name="153 Grupo"/>
            <p:cNvGrpSpPr/>
            <p:nvPr/>
          </p:nvGrpSpPr>
          <p:grpSpPr>
            <a:xfrm>
              <a:off x="1475656" y="3594224"/>
              <a:ext cx="504056" cy="461075"/>
              <a:chOff x="4000872" y="1309668"/>
              <a:chExt cx="1241267" cy="1034070"/>
            </a:xfrm>
          </p:grpSpPr>
          <p:pic>
            <p:nvPicPr>
              <p:cNvPr id="15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00872" y="1700809"/>
                <a:ext cx="1241267" cy="642929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156" name="155 CuadroTexto"/>
              <p:cNvSpPr txBox="1"/>
              <p:nvPr/>
            </p:nvSpPr>
            <p:spPr>
              <a:xfrm>
                <a:off x="4139952" y="1309668"/>
                <a:ext cx="1102187" cy="55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rgbClr val="C00000"/>
                    </a:solidFill>
                  </a:rPr>
                  <a:t>CO2</a:t>
                </a:r>
                <a:endParaRPr lang="es-VE" sz="10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5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992808" y="3068960"/>
              <a:ext cx="934194" cy="109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162 Grupo"/>
          <p:cNvGrpSpPr/>
          <p:nvPr/>
        </p:nvGrpSpPr>
        <p:grpSpPr>
          <a:xfrm>
            <a:off x="2843808" y="4797152"/>
            <a:ext cx="986904" cy="1096576"/>
            <a:chOff x="1145208" y="3221360"/>
            <a:chExt cx="986904" cy="1096576"/>
          </a:xfrm>
        </p:grpSpPr>
        <p:grpSp>
          <p:nvGrpSpPr>
            <p:cNvPr id="19" name="158 Grupo"/>
            <p:cNvGrpSpPr/>
            <p:nvPr/>
          </p:nvGrpSpPr>
          <p:grpSpPr>
            <a:xfrm>
              <a:off x="1628056" y="3746624"/>
              <a:ext cx="504056" cy="461075"/>
              <a:chOff x="4000872" y="1309668"/>
              <a:chExt cx="1241267" cy="1034070"/>
            </a:xfrm>
          </p:grpSpPr>
          <p:pic>
            <p:nvPicPr>
              <p:cNvPr id="16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00872" y="1700809"/>
                <a:ext cx="1241267" cy="642929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161" name="160 CuadroTexto"/>
              <p:cNvSpPr txBox="1"/>
              <p:nvPr/>
            </p:nvSpPr>
            <p:spPr>
              <a:xfrm>
                <a:off x="4139952" y="1309668"/>
                <a:ext cx="1102187" cy="55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rgbClr val="C00000"/>
                    </a:solidFill>
                  </a:rPr>
                  <a:t>CO2</a:t>
                </a:r>
                <a:endParaRPr lang="es-VE" sz="10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6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45208" y="3221360"/>
              <a:ext cx="934194" cy="109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164 Grupo"/>
          <p:cNvGrpSpPr/>
          <p:nvPr/>
        </p:nvGrpSpPr>
        <p:grpSpPr>
          <a:xfrm>
            <a:off x="7570936" y="3861048"/>
            <a:ext cx="986904" cy="1096576"/>
            <a:chOff x="992808" y="3068960"/>
            <a:chExt cx="986904" cy="1096576"/>
          </a:xfrm>
        </p:grpSpPr>
        <p:grpSp>
          <p:nvGrpSpPr>
            <p:cNvPr id="21" name="153 Grupo"/>
            <p:cNvGrpSpPr/>
            <p:nvPr/>
          </p:nvGrpSpPr>
          <p:grpSpPr>
            <a:xfrm>
              <a:off x="1475656" y="3594226"/>
              <a:ext cx="504056" cy="461076"/>
              <a:chOff x="4000872" y="1309668"/>
              <a:chExt cx="1241267" cy="1034070"/>
            </a:xfrm>
          </p:grpSpPr>
          <p:pic>
            <p:nvPicPr>
              <p:cNvPr id="16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00872" y="1700809"/>
                <a:ext cx="1241267" cy="642929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169" name="168 CuadroTexto"/>
              <p:cNvSpPr txBox="1"/>
              <p:nvPr/>
            </p:nvSpPr>
            <p:spPr>
              <a:xfrm>
                <a:off x="4139952" y="1309668"/>
                <a:ext cx="1102187" cy="55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rgbClr val="C00000"/>
                    </a:solidFill>
                  </a:rPr>
                  <a:t>CO2</a:t>
                </a:r>
                <a:endParaRPr lang="es-VE" sz="10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992808" y="3068960"/>
              <a:ext cx="934194" cy="109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CuadroTexto"/>
          <p:cNvSpPr txBox="1"/>
          <p:nvPr/>
        </p:nvSpPr>
        <p:spPr>
          <a:xfrm>
            <a:off x="8485182" y="472514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Palatino Linotype" pitchFamily="18" charset="0"/>
              </a:rPr>
              <a:t>V-203</a:t>
            </a:r>
            <a:endParaRPr lang="es-MX" sz="14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41" name="140 CuadroTexto"/>
          <p:cNvSpPr txBox="1"/>
          <p:nvPr/>
        </p:nvSpPr>
        <p:spPr>
          <a:xfrm>
            <a:off x="4788024" y="2060848"/>
            <a:ext cx="3240360" cy="584775"/>
          </a:xfrm>
          <a:prstGeom prst="rect">
            <a:avLst/>
          </a:prstGeom>
          <a:noFill/>
          <a:ln w="254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</a:rPr>
              <a:t> Cada 5 minutos por ½ hora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</a:rPr>
              <a:t> Cada 30 minutos por 5 ½ horas</a:t>
            </a:r>
            <a:endParaRPr lang="es-VE" sz="1600" b="1" dirty="0">
              <a:solidFill>
                <a:srgbClr val="C00000"/>
              </a:solidFill>
            </a:endParaRPr>
          </a:p>
        </p:txBody>
      </p:sp>
      <p:cxnSp>
        <p:nvCxnSpPr>
          <p:cNvPr id="144" name="143 Conector recto de flecha"/>
          <p:cNvCxnSpPr/>
          <p:nvPr/>
        </p:nvCxnSpPr>
        <p:spPr>
          <a:xfrm>
            <a:off x="6084168" y="3789040"/>
            <a:ext cx="1296144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 de flecha"/>
          <p:cNvCxnSpPr/>
          <p:nvPr/>
        </p:nvCxnSpPr>
        <p:spPr>
          <a:xfrm rot="5400000" flipH="1" flipV="1">
            <a:off x="5544108" y="3248980"/>
            <a:ext cx="1079326" cy="7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149 CuadroTexto"/>
          <p:cNvSpPr txBox="1"/>
          <p:nvPr/>
        </p:nvSpPr>
        <p:spPr>
          <a:xfrm>
            <a:off x="5580112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F81BD"/>
                </a:solidFill>
              </a:rPr>
              <a:t>pH</a:t>
            </a:r>
            <a:endParaRPr lang="es-VE" dirty="0">
              <a:solidFill>
                <a:srgbClr val="4F81BD"/>
              </a:solidFill>
            </a:endParaRPr>
          </a:p>
        </p:txBody>
      </p:sp>
      <p:sp>
        <p:nvSpPr>
          <p:cNvPr id="151" name="150 CuadroTexto"/>
          <p:cNvSpPr txBox="1"/>
          <p:nvPr/>
        </p:nvSpPr>
        <p:spPr>
          <a:xfrm>
            <a:off x="6660232" y="37890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F81BD"/>
                </a:solidFill>
              </a:rPr>
              <a:t>tiempo</a:t>
            </a:r>
            <a:endParaRPr lang="es-VE" dirty="0">
              <a:solidFill>
                <a:srgbClr val="4F81BD"/>
              </a:solidFill>
            </a:endParaRPr>
          </a:p>
        </p:txBody>
      </p:sp>
      <p:sp>
        <p:nvSpPr>
          <p:cNvPr id="154" name="153 Rectángulo"/>
          <p:cNvSpPr/>
          <p:nvPr/>
        </p:nvSpPr>
        <p:spPr>
          <a:xfrm>
            <a:off x="5580112" y="2636912"/>
            <a:ext cx="1944216" cy="1520676"/>
          </a:xfrm>
          <a:prstGeom prst="rect">
            <a:avLst/>
          </a:prstGeom>
          <a:noFill/>
          <a:ln w="317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prstClr val="white"/>
              </a:solidFill>
            </a:endParaRPr>
          </a:p>
        </p:txBody>
      </p:sp>
      <p:sp>
        <p:nvSpPr>
          <p:cNvPr id="79" name="78 Flecha derecha"/>
          <p:cNvSpPr/>
          <p:nvPr/>
        </p:nvSpPr>
        <p:spPr>
          <a:xfrm>
            <a:off x="1691680" y="3212976"/>
            <a:ext cx="360040" cy="216024"/>
          </a:xfrm>
          <a:prstGeom prst="rightArrow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0" name="79 Flecha derecha"/>
          <p:cNvSpPr/>
          <p:nvPr/>
        </p:nvSpPr>
        <p:spPr>
          <a:xfrm rot="3126061">
            <a:off x="3520328" y="5149452"/>
            <a:ext cx="360040" cy="216024"/>
          </a:xfrm>
          <a:prstGeom prst="rightArrow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1" name="80 Flecha derecha"/>
          <p:cNvSpPr/>
          <p:nvPr/>
        </p:nvSpPr>
        <p:spPr>
          <a:xfrm>
            <a:off x="8316416" y="4293096"/>
            <a:ext cx="360040" cy="216024"/>
          </a:xfrm>
          <a:prstGeom prst="rightArrow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" lastClr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50" grpId="0"/>
      <p:bldP spid="151" grpId="0"/>
      <p:bldP spid="154" grpId="0" animBg="1"/>
      <p:bldP spid="79" grpId="0" animBg="1"/>
      <p:bldP spid="80" grpId="0" animBg="1"/>
      <p:bldP spid="8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55 Grupo"/>
          <p:cNvGrpSpPr/>
          <p:nvPr/>
        </p:nvGrpSpPr>
        <p:grpSpPr>
          <a:xfrm>
            <a:off x="3203848" y="4423884"/>
            <a:ext cx="2028693" cy="1597404"/>
            <a:chOff x="3203848" y="4423884"/>
            <a:chExt cx="2028693" cy="1597404"/>
          </a:xfrm>
        </p:grpSpPr>
        <p:sp>
          <p:nvSpPr>
            <p:cNvPr id="25" name="24 Flecha derecha"/>
            <p:cNvSpPr/>
            <p:nvPr/>
          </p:nvSpPr>
          <p:spPr>
            <a:xfrm>
              <a:off x="3203848" y="456790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3" name="25 Grupo"/>
            <p:cNvGrpSpPr/>
            <p:nvPr/>
          </p:nvGrpSpPr>
          <p:grpSpPr>
            <a:xfrm>
              <a:off x="3612773" y="4423884"/>
              <a:ext cx="1187720" cy="700492"/>
              <a:chOff x="2612" y="1061339"/>
              <a:chExt cx="1187720" cy="700492"/>
            </a:xfrm>
          </p:grpSpPr>
          <p:sp>
            <p:nvSpPr>
              <p:cNvPr id="27" name="26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28" name="27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Barrido de CO</a:t>
                </a:r>
                <a:r>
                  <a:rPr lang="es-VE" sz="1600" b="1" baseline="-25000" dirty="0" smtClean="0">
                    <a:solidFill>
                      <a:sysClr val="window" lastClr="FFFFFF"/>
                    </a:solidFill>
                    <a:latin typeface="Calibri"/>
                  </a:rPr>
                  <a:t>2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" name="28 Grupo"/>
            <p:cNvGrpSpPr/>
            <p:nvPr/>
          </p:nvGrpSpPr>
          <p:grpSpPr>
            <a:xfrm>
              <a:off x="3864389" y="4962888"/>
              <a:ext cx="1368152" cy="1058400"/>
              <a:chOff x="245880" y="1528335"/>
              <a:chExt cx="1187720" cy="1058400"/>
            </a:xfrm>
          </p:grpSpPr>
          <p:sp>
            <p:nvSpPr>
              <p:cNvPr id="30" name="29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32" name="31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el comportamiento de las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incrustaciones.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</p:grpSp>
      <p:grpSp>
        <p:nvGrpSpPr>
          <p:cNvPr id="5" name="56 Grupo"/>
          <p:cNvGrpSpPr/>
          <p:nvPr/>
        </p:nvGrpSpPr>
        <p:grpSpPr>
          <a:xfrm>
            <a:off x="4872501" y="4388937"/>
            <a:ext cx="2232248" cy="1632351"/>
            <a:chOff x="4872501" y="4388937"/>
            <a:chExt cx="2232248" cy="1632351"/>
          </a:xfrm>
        </p:grpSpPr>
        <p:sp>
          <p:nvSpPr>
            <p:cNvPr id="33" name="32 Flecha derecha"/>
            <p:cNvSpPr/>
            <p:nvPr/>
          </p:nvSpPr>
          <p:spPr>
            <a:xfrm>
              <a:off x="4872501" y="456790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8" name="33 Grupo"/>
            <p:cNvGrpSpPr/>
            <p:nvPr/>
          </p:nvGrpSpPr>
          <p:grpSpPr>
            <a:xfrm>
              <a:off x="5304549" y="4388937"/>
              <a:ext cx="1512168" cy="735439"/>
              <a:chOff x="2612" y="1026392"/>
              <a:chExt cx="1187720" cy="735439"/>
            </a:xfrm>
          </p:grpSpPr>
          <p:sp>
            <p:nvSpPr>
              <p:cNvPr id="36" name="35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37" name="36 Rectángulo"/>
              <p:cNvSpPr/>
              <p:nvPr/>
            </p:nvSpPr>
            <p:spPr>
              <a:xfrm>
                <a:off x="2612" y="1026392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Barrido de Agua Sintética.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12" name="37 Grupo"/>
            <p:cNvGrpSpPr/>
            <p:nvPr/>
          </p:nvGrpSpPr>
          <p:grpSpPr>
            <a:xfrm>
              <a:off x="5556989" y="4962888"/>
              <a:ext cx="1547760" cy="1058400"/>
              <a:chOff x="245880" y="1528335"/>
              <a:chExt cx="1187720" cy="1058400"/>
            </a:xfrm>
          </p:grpSpPr>
          <p:sp>
            <p:nvSpPr>
              <p:cNvPr id="39" name="38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40" name="39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el comportamiento de las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incrustaciones.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</p:grpSp>
      <p:grpSp>
        <p:nvGrpSpPr>
          <p:cNvPr id="15" name="57 Grupo"/>
          <p:cNvGrpSpPr/>
          <p:nvPr/>
        </p:nvGrpSpPr>
        <p:grpSpPr>
          <a:xfrm>
            <a:off x="6888725" y="4423884"/>
            <a:ext cx="2088232" cy="1597404"/>
            <a:chOff x="6888725" y="4423884"/>
            <a:chExt cx="2088232" cy="1597404"/>
          </a:xfrm>
        </p:grpSpPr>
        <p:sp>
          <p:nvSpPr>
            <p:cNvPr id="41" name="40 Flecha derecha"/>
            <p:cNvSpPr/>
            <p:nvPr/>
          </p:nvSpPr>
          <p:spPr>
            <a:xfrm>
              <a:off x="6888725" y="456790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8" name="41 Grupo"/>
            <p:cNvGrpSpPr/>
            <p:nvPr/>
          </p:nvGrpSpPr>
          <p:grpSpPr>
            <a:xfrm>
              <a:off x="7320773" y="4423884"/>
              <a:ext cx="1368152" cy="700492"/>
              <a:chOff x="2612" y="1061339"/>
              <a:chExt cx="1187720" cy="700492"/>
            </a:xfrm>
          </p:grpSpPr>
          <p:sp>
            <p:nvSpPr>
              <p:cNvPr id="43" name="42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44" name="43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Barrido de Temperatura.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6" name="44 Grupo"/>
            <p:cNvGrpSpPr/>
            <p:nvPr/>
          </p:nvGrpSpPr>
          <p:grpSpPr>
            <a:xfrm>
              <a:off x="7464789" y="4962888"/>
              <a:ext cx="1512168" cy="1058400"/>
              <a:chOff x="245880" y="1528335"/>
              <a:chExt cx="1187720" cy="1058400"/>
            </a:xfrm>
          </p:grpSpPr>
          <p:sp>
            <p:nvSpPr>
              <p:cNvPr id="46" name="45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47" name="46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el comportamiento de las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incrustaciones.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4 Grupo"/>
          <p:cNvGrpSpPr/>
          <p:nvPr/>
        </p:nvGrpSpPr>
        <p:grpSpPr>
          <a:xfrm>
            <a:off x="417177" y="1052736"/>
            <a:ext cx="1187720" cy="700492"/>
            <a:chOff x="2612" y="1061339"/>
            <a:chExt cx="1187720" cy="700492"/>
          </a:xfrm>
        </p:grpSpPr>
        <p:sp>
          <p:nvSpPr>
            <p:cNvPr id="6" name="5 Rectángulo redondeado"/>
            <p:cNvSpPr/>
            <p:nvPr/>
          </p:nvSpPr>
          <p:spPr>
            <a:xfrm>
              <a:off x="2612" y="1061339"/>
              <a:ext cx="1187720" cy="70049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" name="6 Rectángulo"/>
            <p:cNvSpPr/>
            <p:nvPr/>
          </p:nvSpPr>
          <p:spPr>
            <a:xfrm>
              <a:off x="2612" y="1061339"/>
              <a:ext cx="1187720" cy="4669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VE" sz="1600" b="1" dirty="0">
                  <a:solidFill>
                    <a:sysClr val="window" lastClr="FFFFFF"/>
                  </a:solidFill>
                  <a:latin typeface="Calibri"/>
                </a:rPr>
                <a:t>Agua </a:t>
              </a:r>
              <a:r>
                <a:rPr lang="es-VE" sz="1600" b="1" dirty="0" smtClean="0">
                  <a:solidFill>
                    <a:sysClr val="window" lastClr="FFFFFF"/>
                  </a:solidFill>
                  <a:latin typeface="Calibri"/>
                </a:rPr>
                <a:t>Sintética.</a:t>
              </a:r>
              <a:endParaRPr lang="es-VE" sz="1600" b="1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34" name="7 Grupo"/>
          <p:cNvGrpSpPr/>
          <p:nvPr/>
        </p:nvGrpSpPr>
        <p:grpSpPr>
          <a:xfrm>
            <a:off x="732452" y="1578512"/>
            <a:ext cx="2615411" cy="770368"/>
            <a:chOff x="245880" y="1528335"/>
            <a:chExt cx="1187720" cy="1058400"/>
          </a:xfrm>
        </p:grpSpPr>
        <p:sp>
          <p:nvSpPr>
            <p:cNvPr id="9" name="8 Rectángulo redondeado"/>
            <p:cNvSpPr/>
            <p:nvPr/>
          </p:nvSpPr>
          <p:spPr>
            <a:xfrm>
              <a:off x="245880" y="1528335"/>
              <a:ext cx="1187720" cy="10584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0" name="9 Rectángulo"/>
            <p:cNvSpPr/>
            <p:nvPr/>
          </p:nvSpPr>
          <p:spPr>
            <a:xfrm>
              <a:off x="276879" y="1559334"/>
              <a:ext cx="1125722" cy="9964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Preparar el agua simuladora de las aguas de producción bajo la norma NACE </a:t>
              </a:r>
              <a:r>
                <a:rPr lang="es-VE" sz="1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TM0374.</a:t>
              </a:r>
              <a:endParaRPr lang="es-VE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endParaRPr>
            </a:p>
          </p:txBody>
        </p:sp>
      </p:grpSp>
      <p:grpSp>
        <p:nvGrpSpPr>
          <p:cNvPr id="38" name="11 Grupo"/>
          <p:cNvGrpSpPr/>
          <p:nvPr/>
        </p:nvGrpSpPr>
        <p:grpSpPr>
          <a:xfrm>
            <a:off x="395536" y="3631796"/>
            <a:ext cx="1187720" cy="700492"/>
            <a:chOff x="1910548" y="1061339"/>
            <a:chExt cx="1187720" cy="700492"/>
          </a:xfrm>
        </p:grpSpPr>
        <p:sp>
          <p:nvSpPr>
            <p:cNvPr id="13" name="12 Rectángulo redondeado"/>
            <p:cNvSpPr/>
            <p:nvPr/>
          </p:nvSpPr>
          <p:spPr>
            <a:xfrm>
              <a:off x="1910548" y="1061339"/>
              <a:ext cx="1187720" cy="70049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13 Rectángulo"/>
            <p:cNvSpPr/>
            <p:nvPr/>
          </p:nvSpPr>
          <p:spPr>
            <a:xfrm>
              <a:off x="1910548" y="1146575"/>
              <a:ext cx="1187720" cy="4669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VE" sz="1600" b="1" dirty="0">
                  <a:solidFill>
                    <a:sysClr val="window" lastClr="FFFFFF"/>
                  </a:solidFill>
                  <a:latin typeface="Calibri"/>
                </a:rPr>
                <a:t>Inyección de </a:t>
              </a:r>
              <a:r>
                <a:rPr lang="es-VE" sz="1600" b="1" dirty="0" smtClean="0">
                  <a:solidFill>
                    <a:sysClr val="window" lastClr="FFFFFF"/>
                  </a:solidFill>
                  <a:latin typeface="Calibri"/>
                </a:rPr>
                <a:t>CO</a:t>
              </a:r>
              <a:r>
                <a:rPr lang="es-VE" sz="1600" b="1" baseline="-25000" dirty="0" smtClean="0">
                  <a:solidFill>
                    <a:sysClr val="window" lastClr="FFFFFF"/>
                  </a:solidFill>
                  <a:latin typeface="Calibri"/>
                </a:rPr>
                <a:t>2</a:t>
              </a:r>
              <a:r>
                <a:rPr lang="es-VE" sz="1600" b="1" dirty="0" smtClean="0">
                  <a:solidFill>
                    <a:sysClr val="window" lastClr="FFFFFF"/>
                  </a:solidFill>
                  <a:latin typeface="Calibri"/>
                </a:rPr>
                <a:t>.</a:t>
              </a:r>
              <a:endParaRPr lang="es-VE" sz="1600" b="1" baseline="-2500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2" name="17 Grupo"/>
          <p:cNvGrpSpPr/>
          <p:nvPr/>
        </p:nvGrpSpPr>
        <p:grpSpPr>
          <a:xfrm>
            <a:off x="1163608" y="2861428"/>
            <a:ext cx="1896224" cy="927612"/>
            <a:chOff x="2153816" y="1528335"/>
            <a:chExt cx="1187720" cy="1058400"/>
          </a:xfrm>
        </p:grpSpPr>
        <p:sp>
          <p:nvSpPr>
            <p:cNvPr id="19" name="18 Rectángulo redondeado"/>
            <p:cNvSpPr/>
            <p:nvPr/>
          </p:nvSpPr>
          <p:spPr>
            <a:xfrm>
              <a:off x="2153816" y="1528335"/>
              <a:ext cx="1187720" cy="10584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</p:sp>
        <p:sp>
          <p:nvSpPr>
            <p:cNvPr id="20" name="19 Rectángulo"/>
            <p:cNvSpPr/>
            <p:nvPr/>
          </p:nvSpPr>
          <p:spPr>
            <a:xfrm>
              <a:off x="2184815" y="1559334"/>
              <a:ext cx="1125722" cy="9964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s-VE" sz="14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Evaluar la óptima formación de incrustaciones </a:t>
              </a:r>
              <a:r>
                <a:rPr lang="es-VE" sz="1400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a régimen </a:t>
              </a:r>
              <a:r>
                <a:rPr lang="es-VE" sz="1400" b="1" u="sng" kern="0" dirty="0" smtClean="0">
                  <a:solidFill>
                    <a:srgbClr val="C00000"/>
                  </a:solidFill>
                  <a:latin typeface="Calibri"/>
                </a:rPr>
                <a:t>estático</a:t>
              </a:r>
              <a:r>
                <a:rPr lang="es-VE" sz="14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.</a:t>
              </a:r>
              <a:endParaRPr lang="es-VE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endParaRPr>
            </a:p>
          </p:txBody>
        </p:sp>
      </p:grpSp>
      <p:sp>
        <p:nvSpPr>
          <p:cNvPr id="21" name="20 Flecha derecha"/>
          <p:cNvSpPr/>
          <p:nvPr/>
        </p:nvSpPr>
        <p:spPr>
          <a:xfrm rot="5400000">
            <a:off x="351231" y="2630658"/>
            <a:ext cx="554575" cy="42306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21 Flecha curvada hacia abajo"/>
          <p:cNvSpPr/>
          <p:nvPr/>
        </p:nvSpPr>
        <p:spPr>
          <a:xfrm rot="18408856">
            <a:off x="756955" y="3237239"/>
            <a:ext cx="409168" cy="198549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3203848" y="3068960"/>
            <a:ext cx="360040" cy="288032"/>
          </a:xfrm>
          <a:prstGeom prst="rightArrow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VE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45" name="47 Grupo"/>
          <p:cNvGrpSpPr/>
          <p:nvPr/>
        </p:nvGrpSpPr>
        <p:grpSpPr>
          <a:xfrm>
            <a:off x="3708728" y="2708920"/>
            <a:ext cx="1187720" cy="700492"/>
            <a:chOff x="2612" y="1061339"/>
            <a:chExt cx="1187720" cy="700492"/>
          </a:xfrm>
          <a:solidFill>
            <a:srgbClr val="C0504D"/>
          </a:solidFill>
        </p:grpSpPr>
        <p:sp>
          <p:nvSpPr>
            <p:cNvPr id="49" name="48 Rectángulo redondeado"/>
            <p:cNvSpPr/>
            <p:nvPr/>
          </p:nvSpPr>
          <p:spPr>
            <a:xfrm>
              <a:off x="2612" y="1061339"/>
              <a:ext cx="1187720" cy="700492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</p:sp>
        <p:sp>
          <p:nvSpPr>
            <p:cNvPr id="50" name="49 Rectángulo"/>
            <p:cNvSpPr/>
            <p:nvPr/>
          </p:nvSpPr>
          <p:spPr>
            <a:xfrm>
              <a:off x="2612" y="1061339"/>
              <a:ext cx="1187720" cy="46699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VE" sz="1600" b="1" dirty="0" smtClean="0">
                  <a:solidFill>
                    <a:sysClr val="window" lastClr="FFFFFF"/>
                  </a:solidFill>
                  <a:latin typeface="Calibri"/>
                </a:rPr>
                <a:t>Variación de tiempo.</a:t>
              </a:r>
              <a:endParaRPr lang="es-VE" sz="1600" b="1" baseline="-2500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8" name="50 Grupo"/>
          <p:cNvGrpSpPr/>
          <p:nvPr/>
        </p:nvGrpSpPr>
        <p:grpSpPr>
          <a:xfrm>
            <a:off x="3960344" y="3212976"/>
            <a:ext cx="2195832" cy="1093348"/>
            <a:chOff x="245880" y="1493387"/>
            <a:chExt cx="1187720" cy="1093348"/>
          </a:xfrm>
        </p:grpSpPr>
        <p:sp>
          <p:nvSpPr>
            <p:cNvPr id="52" name="51 Rectángulo redondeado"/>
            <p:cNvSpPr/>
            <p:nvPr/>
          </p:nvSpPr>
          <p:spPr>
            <a:xfrm>
              <a:off x="245880" y="1528335"/>
              <a:ext cx="1187720" cy="10584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</p:sp>
        <p:sp>
          <p:nvSpPr>
            <p:cNvPr id="53" name="52 Rectángulo"/>
            <p:cNvSpPr/>
            <p:nvPr/>
          </p:nvSpPr>
          <p:spPr>
            <a:xfrm>
              <a:off x="276879" y="1493387"/>
              <a:ext cx="1125722" cy="9964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s-VE" sz="14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Incluir CO</a:t>
              </a:r>
              <a:r>
                <a:rPr lang="es-VE" sz="1400" kern="0" baseline="-25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2 </a:t>
              </a:r>
              <a:r>
                <a:rPr lang="es-VE" sz="1400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 en cada ensayo con variaciones de 1/2, 1, 6 y 24 horas y evaluar comportamiento de incrustación.</a:t>
              </a:r>
              <a:endParaRPr lang="es-VE" sz="1400" baseline="-25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endParaRPr>
            </a:p>
          </p:txBody>
        </p:sp>
      </p:grpSp>
      <p:grpSp>
        <p:nvGrpSpPr>
          <p:cNvPr id="51" name="54 Grupo"/>
          <p:cNvGrpSpPr/>
          <p:nvPr/>
        </p:nvGrpSpPr>
        <p:grpSpPr>
          <a:xfrm>
            <a:off x="860328" y="4135852"/>
            <a:ext cx="2199504" cy="1021340"/>
            <a:chOff x="860328" y="4135852"/>
            <a:chExt cx="2199504" cy="1021340"/>
          </a:xfrm>
        </p:grpSpPr>
        <p:grpSp>
          <p:nvGrpSpPr>
            <p:cNvPr id="54" name="14 Grupo"/>
            <p:cNvGrpSpPr/>
            <p:nvPr/>
          </p:nvGrpSpPr>
          <p:grpSpPr>
            <a:xfrm>
              <a:off x="1152031" y="4135852"/>
              <a:ext cx="1907801" cy="1021340"/>
              <a:chOff x="2153816" y="1493387"/>
              <a:chExt cx="1187720" cy="1093348"/>
            </a:xfrm>
          </p:grpSpPr>
          <p:sp>
            <p:nvSpPr>
              <p:cNvPr id="16" name="15 Rectángulo redondeado"/>
              <p:cNvSpPr/>
              <p:nvPr/>
            </p:nvSpPr>
            <p:spPr>
              <a:xfrm>
                <a:off x="2153816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17" name="16 Rectángulo"/>
              <p:cNvSpPr/>
              <p:nvPr/>
            </p:nvSpPr>
            <p:spPr>
              <a:xfrm>
                <a:off x="2184815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Óptima inyección en el sistema </a:t>
                </a:r>
                <a:r>
                  <a:rPr lang="es-VE" sz="1400" b="1" u="sng" dirty="0">
                    <a:solidFill>
                      <a:srgbClr val="C00000"/>
                    </a:solidFill>
                    <a:latin typeface="Calibri"/>
                  </a:rPr>
                  <a:t>dinámico</a:t>
                </a: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 que maximice la formación de incrustaciones.</a:t>
                </a:r>
              </a:p>
            </p:txBody>
          </p:sp>
        </p:grpSp>
        <p:sp>
          <p:nvSpPr>
            <p:cNvPr id="23" name="22 Flecha curvada hacia arriba"/>
            <p:cNvSpPr/>
            <p:nvPr/>
          </p:nvSpPr>
          <p:spPr>
            <a:xfrm rot="3150580">
              <a:off x="788320" y="4495892"/>
              <a:ext cx="360040" cy="216024"/>
            </a:xfrm>
            <a:prstGeom prst="curvedUp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ortar rectángulo de esquina diagonal"/>
          <p:cNvSpPr/>
          <p:nvPr/>
        </p:nvSpPr>
        <p:spPr>
          <a:xfrm>
            <a:off x="1403648" y="764704"/>
            <a:ext cx="6840760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Ensayos a régimen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 barrido de flujo de CO2.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87624" y="2421208"/>
          <a:ext cx="7272807" cy="2916000"/>
        </p:xfrm>
        <a:graphic>
          <a:graphicData uri="http://schemas.openxmlformats.org/drawingml/2006/table">
            <a:tbl>
              <a:tblPr/>
              <a:tblGrid>
                <a:gridCol w="1008515"/>
                <a:gridCol w="1565852"/>
                <a:gridCol w="1565852"/>
                <a:gridCol w="1565852"/>
                <a:gridCol w="1566736"/>
              </a:tblGrid>
              <a:tr h="1620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de Ensayo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Cantidad de Anillos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Pall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5/8”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Flujo de CO2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/min)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Flujo de Agua Sintética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(L/min)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Temperatura de operación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(ºC)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VE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s-VE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VE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s-VE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s-VE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s-VE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331640" y="184482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rgbClr val="4F81BD"/>
                </a:solidFill>
              </a:rPr>
              <a:t>Tabla </a:t>
            </a:r>
            <a:r>
              <a:rPr lang="es-ES" sz="1600" b="1" dirty="0" smtClean="0">
                <a:solidFill>
                  <a:srgbClr val="4F81BD"/>
                </a:solidFill>
              </a:rPr>
              <a:t>6</a:t>
            </a:r>
            <a:r>
              <a:rPr lang="es-VE" sz="1600" b="1" dirty="0" smtClean="0">
                <a:solidFill>
                  <a:srgbClr val="4F81BD"/>
                </a:solidFill>
              </a:rPr>
              <a:t>.</a:t>
            </a:r>
            <a:r>
              <a:rPr lang="es-ES" sz="1600" b="1" dirty="0" smtClean="0">
                <a:solidFill>
                  <a:srgbClr val="4F81BD"/>
                </a:solidFill>
              </a:rPr>
              <a:t> Ensayos de incrustación a régimen dinámico con barrido de flujo de CO</a:t>
            </a:r>
            <a:r>
              <a:rPr lang="es-ES" sz="1600" b="1" baseline="-25000" dirty="0" smtClean="0">
                <a:solidFill>
                  <a:srgbClr val="4F81BD"/>
                </a:solidFill>
              </a:rPr>
              <a:t>2</a:t>
            </a:r>
            <a:r>
              <a:rPr lang="es-ES" sz="1600" b="1" dirty="0" smtClean="0">
                <a:solidFill>
                  <a:srgbClr val="4F81BD"/>
                </a:solidFill>
              </a:rPr>
              <a:t>.</a:t>
            </a:r>
            <a:endParaRPr lang="es-VE" sz="1600" dirty="0" smtClean="0">
              <a:solidFill>
                <a:srgbClr val="4F81BD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055244" y="4534520"/>
            <a:ext cx="936104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ítulo"/>
          <p:cNvSpPr>
            <a:spLocks noGrp="1"/>
          </p:cNvSpPr>
          <p:nvPr>
            <p:ph type="title"/>
          </p:nvPr>
        </p:nvSpPr>
        <p:spPr>
          <a:xfrm>
            <a:off x="5546204" y="157808"/>
            <a:ext cx="2952328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Planteamiento del Problema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899592" y="317240"/>
            <a:ext cx="4646612" cy="15416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60432" y="332656"/>
            <a:ext cx="432048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32582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F2FF"/>
              </a:clrFrom>
              <a:clrTo>
                <a:srgbClr val="E6F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7524" y="764704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5159" y="908720"/>
            <a:ext cx="1393225" cy="12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Flecha derecha"/>
          <p:cNvSpPr/>
          <p:nvPr/>
        </p:nvSpPr>
        <p:spPr>
          <a:xfrm rot="5400000">
            <a:off x="5040051" y="3013873"/>
            <a:ext cx="1800201" cy="100811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s-ES" b="1" kern="0" dirty="0" smtClean="0">
                <a:solidFill>
                  <a:prstClr val="black"/>
                </a:solidFill>
                <a:latin typeface="Calibri"/>
              </a:rPr>
              <a:t>C</a:t>
            </a:r>
          </a:p>
          <a:p>
            <a:pPr algn="ctr">
              <a:defRPr/>
            </a:pPr>
            <a:r>
              <a:rPr lang="es-ES" b="1" kern="0" dirty="0" smtClean="0">
                <a:solidFill>
                  <a:prstClr val="black"/>
                </a:solidFill>
                <a:latin typeface="Calibri"/>
              </a:rPr>
              <a:t>A</a:t>
            </a:r>
          </a:p>
          <a:p>
            <a:pPr algn="ctr">
              <a:defRPr/>
            </a:pPr>
            <a:r>
              <a:rPr lang="es-ES" b="1" kern="0" dirty="0" smtClean="0">
                <a:solidFill>
                  <a:prstClr val="black"/>
                </a:solidFill>
                <a:latin typeface="Calibri"/>
              </a:rPr>
              <a:t>U</a:t>
            </a:r>
          </a:p>
          <a:p>
            <a:pPr algn="ctr">
              <a:defRPr/>
            </a:pPr>
            <a:r>
              <a:rPr lang="es-ES" b="1" kern="0" dirty="0" smtClean="0">
                <a:solidFill>
                  <a:prstClr val="black"/>
                </a:solidFill>
                <a:latin typeface="Calibri"/>
              </a:rPr>
              <a:t>D</a:t>
            </a:r>
          </a:p>
          <a:p>
            <a:pPr algn="ctr">
              <a:defRPr/>
            </a:pPr>
            <a:r>
              <a:rPr lang="es-ES" b="1" kern="0" dirty="0" smtClean="0">
                <a:solidFill>
                  <a:prstClr val="black"/>
                </a:solidFill>
                <a:latin typeface="Calibri"/>
              </a:rPr>
              <a:t>A</a:t>
            </a:r>
          </a:p>
          <a:p>
            <a:pPr algn="ctr">
              <a:defRPr/>
            </a:pPr>
            <a:r>
              <a:rPr lang="es-ES" b="1" kern="0" dirty="0" smtClean="0">
                <a:solidFill>
                  <a:prstClr val="black"/>
                </a:solidFill>
                <a:latin typeface="Calibri"/>
              </a:rPr>
              <a:t>L</a:t>
            </a:r>
          </a:p>
        </p:txBody>
      </p:sp>
      <p:sp>
        <p:nvSpPr>
          <p:cNvPr id="9" name="8 Flecha derecha"/>
          <p:cNvSpPr/>
          <p:nvPr/>
        </p:nvSpPr>
        <p:spPr>
          <a:xfrm rot="16200000">
            <a:off x="6392417" y="2970421"/>
            <a:ext cx="1806514" cy="99548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>
              <a:defRPr/>
            </a:pPr>
            <a:r>
              <a:rPr lang="es-ES" sz="1600" b="1" kern="0" dirty="0" smtClean="0">
                <a:solidFill>
                  <a:prstClr val="black"/>
                </a:solidFill>
                <a:latin typeface="Calibri"/>
              </a:rPr>
              <a:t>Caída    de</a:t>
            </a:r>
          </a:p>
          <a:p>
            <a:pPr algn="ctr">
              <a:defRPr/>
            </a:pPr>
            <a:r>
              <a:rPr lang="es-ES" sz="1400" b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600" b="1" kern="0" dirty="0" smtClean="0">
                <a:solidFill>
                  <a:prstClr val="black"/>
                </a:solidFill>
                <a:latin typeface="Calibri"/>
              </a:rPr>
              <a:t>Presión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005064"/>
            <a:ext cx="2160240" cy="221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508104" y="461596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solidFill>
                  <a:prstClr val="black"/>
                </a:solidFill>
              </a:rPr>
              <a:t> </a:t>
            </a:r>
            <a:r>
              <a:rPr lang="es-ES" sz="2000" b="1" dirty="0" smtClean="0">
                <a:solidFill>
                  <a:prstClr val="black"/>
                </a:solidFill>
              </a:rPr>
              <a:t>OPERACIÓN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b="1" dirty="0" smtClean="0">
                <a:solidFill>
                  <a:prstClr val="black"/>
                </a:solidFill>
              </a:rPr>
              <a:t> INSTALACIÓN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b="1" dirty="0" smtClean="0">
                <a:solidFill>
                  <a:prstClr val="black"/>
                </a:solidFill>
              </a:rPr>
              <a:t> MANTENIMIENTO</a:t>
            </a:r>
            <a:endParaRPr lang="es-VE" sz="2000" b="1" dirty="0">
              <a:solidFill>
                <a:prstClr val="black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923928" y="4941168"/>
            <a:ext cx="1473006" cy="75292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>
              <a:defRPr/>
            </a:pPr>
            <a:r>
              <a:rPr lang="es-ES" sz="1600" b="1" kern="0" dirty="0" smtClean="0">
                <a:solidFill>
                  <a:prstClr val="black"/>
                </a:solidFill>
                <a:latin typeface="Calibri"/>
              </a:rPr>
              <a:t>DISMINUIR</a:t>
            </a:r>
          </a:p>
        </p:txBody>
      </p:sp>
      <p:cxnSp>
        <p:nvCxnSpPr>
          <p:cNvPr id="14" name="13 Conector recto"/>
          <p:cNvCxnSpPr/>
          <p:nvPr/>
        </p:nvCxnSpPr>
        <p:spPr>
          <a:xfrm rot="16200000" flipH="1">
            <a:off x="4968044" y="3104965"/>
            <a:ext cx="1224136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004048" y="3140969"/>
            <a:ext cx="1224136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5000"/>
          </a:blip>
          <a:srcRect/>
          <a:stretch>
            <a:fillRect/>
          </a:stretch>
        </p:blipFill>
        <p:spPr bwMode="auto">
          <a:xfrm>
            <a:off x="6804248" y="2996952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CuadroTexto"/>
          <p:cNvSpPr txBox="1"/>
          <p:nvPr/>
        </p:nvSpPr>
        <p:spPr>
          <a:xfrm>
            <a:off x="6516216" y="314096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</a:rPr>
              <a:t>Métodos de Remoción</a:t>
            </a:r>
            <a:endParaRPr lang="es-VE" sz="2400" b="1" dirty="0">
              <a:solidFill>
                <a:prstClr val="blac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32040" y="309276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Presión,</a:t>
            </a:r>
          </a:p>
          <a:p>
            <a:r>
              <a:rPr lang="es-ES" b="1" dirty="0" smtClean="0">
                <a:solidFill>
                  <a:prstClr val="black"/>
                </a:solidFill>
              </a:rPr>
              <a:t>Temperatura,</a:t>
            </a:r>
          </a:p>
          <a:p>
            <a:r>
              <a:rPr lang="es-ES" b="1" dirty="0" smtClean="0">
                <a:solidFill>
                  <a:prstClr val="black"/>
                </a:solidFill>
              </a:rPr>
              <a:t>Caudal,</a:t>
            </a:r>
          </a:p>
          <a:p>
            <a:r>
              <a:rPr lang="es-ES" b="1" dirty="0" smtClean="0">
                <a:solidFill>
                  <a:prstClr val="black"/>
                </a:solidFill>
              </a:rPr>
              <a:t>pH, etc.</a:t>
            </a:r>
            <a:endParaRPr lang="es-VE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9" grpId="0" animBg="1"/>
      <p:bldP spid="9" grpId="1" animBg="1"/>
      <p:bldP spid="11" grpId="0"/>
      <p:bldP spid="12" grpId="0" animBg="1"/>
      <p:bldP spid="35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ortar rectángulo de esquina diagonal"/>
          <p:cNvSpPr/>
          <p:nvPr/>
        </p:nvSpPr>
        <p:spPr>
          <a:xfrm>
            <a:off x="1403648" y="764704"/>
            <a:ext cx="6840760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Ensa</a:t>
            </a:r>
            <a:r>
              <a:rPr lang="es-VE" b="1" cap="all" dirty="0" smtClean="0">
                <a:ln w="0"/>
                <a:solidFill>
                  <a:srgbClr val="A5B592"/>
                </a:solidFill>
                <a:effectLst>
                  <a:reflection blurRad="12700" stA="50000" endPos="50000" dist="5000" dir="5400000" sy="-100000" rotWithShape="0"/>
                </a:effectLst>
              </a:rPr>
              <a:t>yo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 a </a:t>
            </a:r>
            <a:r>
              <a:rPr lang="es-VE" b="1" cap="all" dirty="0" smtClean="0">
                <a:ln w="0"/>
                <a:solidFill>
                  <a:srgbClr val="A5B592"/>
                </a:solidFill>
                <a:effectLst>
                  <a:reflection blurRad="12700" stA="50000" endPos="50000" dist="5000" dir="5400000" sy="-100000" rotWithShape="0"/>
                </a:effectLst>
              </a:rPr>
              <a:t>régimen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 barrido de flujo de agua sintética.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87624" y="2123103"/>
          <a:ext cx="7272807" cy="4196759"/>
        </p:xfrm>
        <a:graphic>
          <a:graphicData uri="http://schemas.openxmlformats.org/drawingml/2006/table">
            <a:tbl>
              <a:tblPr/>
              <a:tblGrid>
                <a:gridCol w="1008515"/>
                <a:gridCol w="1565852"/>
                <a:gridCol w="1565852"/>
                <a:gridCol w="1565852"/>
                <a:gridCol w="1566736"/>
              </a:tblGrid>
              <a:tr h="1392599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de Ensayo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Cantidad de Anillos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Pall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5/8”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Flujo de CO2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(mL/min)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Flujo de Agua Sintética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(L/min)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Temperatura de operación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(ºC)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2371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s-VE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2371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s-VE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2371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s-VE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2371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es-VE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2371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kumimoji="0" lang="es-VE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246932" y="155679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rgbClr val="4F81BD"/>
                </a:solidFill>
              </a:rPr>
              <a:t>Tabla </a:t>
            </a:r>
            <a:r>
              <a:rPr lang="es-ES" sz="1600" b="1" dirty="0" smtClean="0">
                <a:solidFill>
                  <a:srgbClr val="4F81BD"/>
                </a:solidFill>
              </a:rPr>
              <a:t>7</a:t>
            </a:r>
            <a:r>
              <a:rPr lang="es-VE" sz="1600" b="1" dirty="0" smtClean="0">
                <a:solidFill>
                  <a:srgbClr val="4F81BD"/>
                </a:solidFill>
              </a:rPr>
              <a:t>.</a:t>
            </a:r>
            <a:r>
              <a:rPr lang="es-ES" sz="1600" b="1" dirty="0" smtClean="0">
                <a:solidFill>
                  <a:srgbClr val="4F81BD"/>
                </a:solidFill>
              </a:rPr>
              <a:t> Ensayos de incrustación a régimen dinámico con barrido de flujo de agua sintética.</a:t>
            </a:r>
            <a:endParaRPr lang="es-VE" sz="1600" dirty="0" smtClean="0">
              <a:solidFill>
                <a:srgbClr val="4F81BD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5626720" y="4737844"/>
            <a:ext cx="936104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ortar rectángulo de esquina diagonal"/>
          <p:cNvSpPr/>
          <p:nvPr/>
        </p:nvSpPr>
        <p:spPr>
          <a:xfrm>
            <a:off x="1403648" y="764704"/>
            <a:ext cx="6840760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Ensayos a régimen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 barrido de temperatura.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87624" y="2255702"/>
          <a:ext cx="7272807" cy="4064160"/>
        </p:xfrm>
        <a:graphic>
          <a:graphicData uri="http://schemas.openxmlformats.org/drawingml/2006/table">
            <a:tbl>
              <a:tblPr/>
              <a:tblGrid>
                <a:gridCol w="1008515"/>
                <a:gridCol w="1565852"/>
                <a:gridCol w="1565852"/>
                <a:gridCol w="1565852"/>
                <a:gridCol w="1566736"/>
              </a:tblGrid>
              <a:tr h="1260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de Ensayo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Cantidad de Anillos 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Pall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5/8”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Flujo de CO2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/min)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Flujo de Agua Sintética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(L/min)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Temperatura de operación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(ºC)</a:t>
                      </a:r>
                      <a:endParaRPr kumimoji="0" lang="es-VE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37379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37379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37379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37379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37379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E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s-VE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Óptimo determinado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±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246932" y="166669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rgbClr val="4F81BD"/>
                </a:solidFill>
              </a:rPr>
              <a:t>Tabla </a:t>
            </a:r>
            <a:r>
              <a:rPr lang="es-ES" sz="1600" b="1" dirty="0" smtClean="0">
                <a:solidFill>
                  <a:srgbClr val="4F81BD"/>
                </a:solidFill>
              </a:rPr>
              <a:t>8</a:t>
            </a:r>
            <a:r>
              <a:rPr lang="es-VE" sz="1600" b="1" dirty="0" smtClean="0">
                <a:solidFill>
                  <a:srgbClr val="4F81BD"/>
                </a:solidFill>
              </a:rPr>
              <a:t>.</a:t>
            </a:r>
            <a:r>
              <a:rPr lang="es-ES" sz="1600" b="1" dirty="0" smtClean="0">
                <a:solidFill>
                  <a:srgbClr val="4F81BD"/>
                </a:solidFill>
              </a:rPr>
              <a:t> Ensayos de incrustación a régimen dinámico con barrido de temperatura.</a:t>
            </a:r>
            <a:endParaRPr lang="es-VE" sz="1600" dirty="0" smtClean="0">
              <a:solidFill>
                <a:srgbClr val="4F81BD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181180" y="4737844"/>
            <a:ext cx="936104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940152" y="157808"/>
            <a:ext cx="2448272" cy="3188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Metodológico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592" y="332656"/>
            <a:ext cx="504056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53 Grupo"/>
          <p:cNvGrpSpPr/>
          <p:nvPr/>
        </p:nvGrpSpPr>
        <p:grpSpPr>
          <a:xfrm>
            <a:off x="395536" y="1052736"/>
            <a:ext cx="8581421" cy="4968552"/>
            <a:chOff x="395536" y="1052736"/>
            <a:chExt cx="8581421" cy="4968552"/>
          </a:xfrm>
        </p:grpSpPr>
        <p:grpSp>
          <p:nvGrpSpPr>
            <p:cNvPr id="3" name="4 Grupo"/>
            <p:cNvGrpSpPr/>
            <p:nvPr/>
          </p:nvGrpSpPr>
          <p:grpSpPr>
            <a:xfrm>
              <a:off x="417177" y="1052736"/>
              <a:ext cx="1187720" cy="700492"/>
              <a:chOff x="2612" y="1061339"/>
              <a:chExt cx="1187720" cy="700492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7" name="6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>
                    <a:solidFill>
                      <a:sysClr val="window" lastClr="FFFFFF"/>
                    </a:solidFill>
                    <a:latin typeface="Calibri"/>
                  </a:rPr>
                  <a:t>Agua 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Sintética.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" name="7 Grupo"/>
            <p:cNvGrpSpPr/>
            <p:nvPr/>
          </p:nvGrpSpPr>
          <p:grpSpPr>
            <a:xfrm>
              <a:off x="732452" y="1578512"/>
              <a:ext cx="2615411" cy="770368"/>
              <a:chOff x="245880" y="1528335"/>
              <a:chExt cx="1187720" cy="1058400"/>
            </a:xfrm>
          </p:grpSpPr>
          <p:sp>
            <p:nvSpPr>
              <p:cNvPr id="9" name="8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0" name="9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Preparar el agua simuladora de las aguas de producción bajo la norma NACE </a:t>
                </a:r>
                <a:r>
                  <a:rPr lang="es-VE" sz="14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TM0374.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grpSp>
          <p:nvGrpSpPr>
            <p:cNvPr id="5" name="11 Grupo"/>
            <p:cNvGrpSpPr/>
            <p:nvPr/>
          </p:nvGrpSpPr>
          <p:grpSpPr>
            <a:xfrm>
              <a:off x="395536" y="3631796"/>
              <a:ext cx="1187720" cy="700492"/>
              <a:chOff x="1910548" y="1061339"/>
              <a:chExt cx="1187720" cy="700492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1910548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4" name="13 Rectángulo"/>
              <p:cNvSpPr/>
              <p:nvPr/>
            </p:nvSpPr>
            <p:spPr>
              <a:xfrm>
                <a:off x="1910548" y="1146575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>
                    <a:solidFill>
                      <a:sysClr val="window" lastClr="FFFFFF"/>
                    </a:solidFill>
                    <a:latin typeface="Calibri"/>
                  </a:rPr>
                  <a:t>Inyección de 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CO</a:t>
                </a:r>
                <a:r>
                  <a:rPr lang="es-VE" sz="1600" b="1" baseline="-25000" dirty="0" smtClean="0">
                    <a:solidFill>
                      <a:sysClr val="window" lastClr="FFFFFF"/>
                    </a:solidFill>
                    <a:latin typeface="Calibri"/>
                  </a:rPr>
                  <a:t>2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8" name="14 Grupo"/>
            <p:cNvGrpSpPr/>
            <p:nvPr/>
          </p:nvGrpSpPr>
          <p:grpSpPr>
            <a:xfrm>
              <a:off x="1152031" y="4135852"/>
              <a:ext cx="1907801" cy="1021340"/>
              <a:chOff x="2153816" y="1493387"/>
              <a:chExt cx="1187720" cy="1093348"/>
            </a:xfrm>
          </p:grpSpPr>
          <p:sp>
            <p:nvSpPr>
              <p:cNvPr id="16" name="15 Rectángulo redondeado"/>
              <p:cNvSpPr/>
              <p:nvPr/>
            </p:nvSpPr>
            <p:spPr>
              <a:xfrm>
                <a:off x="2153816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17" name="16 Rectángulo"/>
              <p:cNvSpPr/>
              <p:nvPr/>
            </p:nvSpPr>
            <p:spPr>
              <a:xfrm>
                <a:off x="2184815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Óptima inyección en el sistema </a:t>
                </a:r>
                <a:r>
                  <a:rPr lang="es-VE" sz="1400" b="1" u="sng" dirty="0">
                    <a:solidFill>
                      <a:srgbClr val="C00000"/>
                    </a:solidFill>
                    <a:latin typeface="Calibri"/>
                  </a:rPr>
                  <a:t>dinámico</a:t>
                </a:r>
                <a:r>
                  <a:rPr lang="es-VE" sz="14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 que maximice la formación de incrustaciones.</a:t>
                </a:r>
              </a:p>
            </p:txBody>
          </p:sp>
        </p:grpSp>
        <p:grpSp>
          <p:nvGrpSpPr>
            <p:cNvPr id="12" name="17 Grupo"/>
            <p:cNvGrpSpPr/>
            <p:nvPr/>
          </p:nvGrpSpPr>
          <p:grpSpPr>
            <a:xfrm>
              <a:off x="1163608" y="2861428"/>
              <a:ext cx="1896224" cy="927612"/>
              <a:chOff x="2153816" y="1528335"/>
              <a:chExt cx="1187720" cy="1058400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2153816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20" name="19 Rectángulo"/>
              <p:cNvSpPr/>
              <p:nvPr/>
            </p:nvSpPr>
            <p:spPr>
              <a:xfrm>
                <a:off x="2184815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la óptima formación de incrustaciones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a régimen </a:t>
                </a:r>
                <a:r>
                  <a:rPr lang="es-VE" sz="1400" b="1" u="sng" kern="0" dirty="0" smtClean="0">
                    <a:solidFill>
                      <a:srgbClr val="C00000"/>
                    </a:solidFill>
                    <a:latin typeface="Calibri"/>
                  </a:rPr>
                  <a:t>estático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21" name="20 Flecha derecha"/>
            <p:cNvSpPr/>
            <p:nvPr/>
          </p:nvSpPr>
          <p:spPr>
            <a:xfrm rot="5400000">
              <a:off x="351231" y="2630658"/>
              <a:ext cx="554575" cy="423068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21 Flecha curvada hacia abajo"/>
            <p:cNvSpPr/>
            <p:nvPr/>
          </p:nvSpPr>
          <p:spPr>
            <a:xfrm rot="18408856">
              <a:off x="756955" y="3237239"/>
              <a:ext cx="409168" cy="198549"/>
            </a:xfrm>
            <a:prstGeom prst="curved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" name="22 Flecha curvada hacia arriba"/>
            <p:cNvSpPr/>
            <p:nvPr/>
          </p:nvSpPr>
          <p:spPr>
            <a:xfrm rot="3150580">
              <a:off x="788320" y="4495892"/>
              <a:ext cx="360040" cy="216024"/>
            </a:xfrm>
            <a:prstGeom prst="curvedUp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23 Flecha derecha"/>
            <p:cNvSpPr/>
            <p:nvPr/>
          </p:nvSpPr>
          <p:spPr>
            <a:xfrm>
              <a:off x="3203848" y="306896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24 Flecha derecha"/>
            <p:cNvSpPr/>
            <p:nvPr/>
          </p:nvSpPr>
          <p:spPr>
            <a:xfrm>
              <a:off x="3203848" y="456790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5" name="25 Grupo"/>
            <p:cNvGrpSpPr/>
            <p:nvPr/>
          </p:nvGrpSpPr>
          <p:grpSpPr>
            <a:xfrm>
              <a:off x="3612773" y="4423884"/>
              <a:ext cx="1187720" cy="700492"/>
              <a:chOff x="2612" y="1061339"/>
              <a:chExt cx="1187720" cy="700492"/>
            </a:xfrm>
          </p:grpSpPr>
          <p:sp>
            <p:nvSpPr>
              <p:cNvPr id="27" name="26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28" name="27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Barrido de CO</a:t>
                </a:r>
                <a:r>
                  <a:rPr lang="es-VE" sz="1600" b="1" baseline="-25000" dirty="0" smtClean="0">
                    <a:solidFill>
                      <a:sysClr val="window" lastClr="FFFFFF"/>
                    </a:solidFill>
                    <a:latin typeface="Calibri"/>
                  </a:rPr>
                  <a:t>2</a:t>
                </a: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18" name="28 Grupo"/>
            <p:cNvGrpSpPr/>
            <p:nvPr/>
          </p:nvGrpSpPr>
          <p:grpSpPr>
            <a:xfrm>
              <a:off x="3864389" y="4962888"/>
              <a:ext cx="1368152" cy="1058400"/>
              <a:chOff x="245880" y="1528335"/>
              <a:chExt cx="1187720" cy="1058400"/>
            </a:xfrm>
          </p:grpSpPr>
          <p:sp>
            <p:nvSpPr>
              <p:cNvPr id="30" name="29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32" name="31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el comportamiento de las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incrustaciones.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33" name="32 Flecha derecha"/>
            <p:cNvSpPr/>
            <p:nvPr/>
          </p:nvSpPr>
          <p:spPr>
            <a:xfrm>
              <a:off x="4872501" y="456790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26" name="33 Grupo"/>
            <p:cNvGrpSpPr/>
            <p:nvPr/>
          </p:nvGrpSpPr>
          <p:grpSpPr>
            <a:xfrm>
              <a:off x="5304549" y="4388937"/>
              <a:ext cx="1512168" cy="735439"/>
              <a:chOff x="2612" y="1026392"/>
              <a:chExt cx="1187720" cy="735439"/>
            </a:xfrm>
          </p:grpSpPr>
          <p:sp>
            <p:nvSpPr>
              <p:cNvPr id="36" name="35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37" name="36 Rectángulo"/>
              <p:cNvSpPr/>
              <p:nvPr/>
            </p:nvSpPr>
            <p:spPr>
              <a:xfrm>
                <a:off x="2612" y="1026392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Barrido de Agua Sintética.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9" name="37 Grupo"/>
            <p:cNvGrpSpPr/>
            <p:nvPr/>
          </p:nvGrpSpPr>
          <p:grpSpPr>
            <a:xfrm>
              <a:off x="5556989" y="4962888"/>
              <a:ext cx="1547760" cy="1058400"/>
              <a:chOff x="245880" y="1528335"/>
              <a:chExt cx="1187720" cy="1058400"/>
            </a:xfrm>
          </p:grpSpPr>
          <p:sp>
            <p:nvSpPr>
              <p:cNvPr id="39" name="38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40" name="39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el comportamiento de las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incrustaciones.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41" name="40 Flecha derecha"/>
            <p:cNvSpPr/>
            <p:nvPr/>
          </p:nvSpPr>
          <p:spPr>
            <a:xfrm>
              <a:off x="6888725" y="4567900"/>
              <a:ext cx="360040" cy="288032"/>
            </a:xfrm>
            <a:prstGeom prst="rightArrow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34" name="41 Grupo"/>
            <p:cNvGrpSpPr/>
            <p:nvPr/>
          </p:nvGrpSpPr>
          <p:grpSpPr>
            <a:xfrm>
              <a:off x="7320773" y="4423884"/>
              <a:ext cx="1368152" cy="700492"/>
              <a:chOff x="2612" y="1061339"/>
              <a:chExt cx="1187720" cy="700492"/>
            </a:xfrm>
          </p:grpSpPr>
          <p:sp>
            <p:nvSpPr>
              <p:cNvPr id="43" name="42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44" name="43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Barrido de Temperatura.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38" name="44 Grupo"/>
            <p:cNvGrpSpPr/>
            <p:nvPr/>
          </p:nvGrpSpPr>
          <p:grpSpPr>
            <a:xfrm>
              <a:off x="7464789" y="4962888"/>
              <a:ext cx="1512168" cy="1058400"/>
              <a:chOff x="245880" y="1528335"/>
              <a:chExt cx="1187720" cy="1058400"/>
            </a:xfrm>
          </p:grpSpPr>
          <p:sp>
            <p:nvSpPr>
              <p:cNvPr id="46" name="45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</p:sp>
          <p:sp>
            <p:nvSpPr>
              <p:cNvPr id="47" name="46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Evaluar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el comportamiento de las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incrustaciones.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grpSp>
          <p:nvGrpSpPr>
            <p:cNvPr id="42" name="47 Grupo"/>
            <p:cNvGrpSpPr/>
            <p:nvPr/>
          </p:nvGrpSpPr>
          <p:grpSpPr>
            <a:xfrm>
              <a:off x="3708728" y="2708920"/>
              <a:ext cx="1187720" cy="700492"/>
              <a:chOff x="2612" y="1061339"/>
              <a:chExt cx="1187720" cy="700492"/>
            </a:xfrm>
            <a:solidFill>
              <a:srgbClr val="C0504D"/>
            </a:solidFill>
          </p:grpSpPr>
          <p:sp>
            <p:nvSpPr>
              <p:cNvPr id="49" name="48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50" name="49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Variación de tiempo.</a:t>
                </a:r>
                <a:endParaRPr lang="es-VE" sz="1600" b="1" baseline="-250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45" name="50 Grupo"/>
            <p:cNvGrpSpPr/>
            <p:nvPr/>
          </p:nvGrpSpPr>
          <p:grpSpPr>
            <a:xfrm>
              <a:off x="3960344" y="3212976"/>
              <a:ext cx="2195832" cy="1093348"/>
              <a:chOff x="245880" y="1493387"/>
              <a:chExt cx="1187720" cy="1093348"/>
            </a:xfrm>
          </p:grpSpPr>
          <p:sp>
            <p:nvSpPr>
              <p:cNvPr id="52" name="51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</p:sp>
          <p:sp>
            <p:nvSpPr>
              <p:cNvPr id="53" name="52 Rectángulo"/>
              <p:cNvSpPr/>
              <p:nvPr/>
            </p:nvSpPr>
            <p:spPr>
              <a:xfrm>
                <a:off x="276879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Incluir CO</a:t>
                </a:r>
                <a:r>
                  <a:rPr lang="es-VE" sz="1400" kern="0" baseline="-250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2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 en cada ensayo con variaciones de 1/2, 1, 6 y 24 horas y evaluar comportamiento de incrustación.</a:t>
                </a:r>
                <a:endParaRPr lang="es-VE" sz="1400" baseline="-25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51" name="50 Flecha derecha"/>
            <p:cNvSpPr/>
            <p:nvPr/>
          </p:nvSpPr>
          <p:spPr>
            <a:xfrm rot="5400000">
              <a:off x="355183" y="5100418"/>
              <a:ext cx="554575" cy="423068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V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8" name="61 Grupo"/>
          <p:cNvGrpSpPr/>
          <p:nvPr/>
        </p:nvGrpSpPr>
        <p:grpSpPr>
          <a:xfrm>
            <a:off x="539552" y="908720"/>
            <a:ext cx="4608512" cy="1152128"/>
            <a:chOff x="539552" y="908720"/>
            <a:chExt cx="4608512" cy="1152128"/>
          </a:xfrm>
        </p:grpSpPr>
        <p:grpSp>
          <p:nvGrpSpPr>
            <p:cNvPr id="54" name="54 Grupo"/>
            <p:cNvGrpSpPr/>
            <p:nvPr/>
          </p:nvGrpSpPr>
          <p:grpSpPr>
            <a:xfrm>
              <a:off x="1331640" y="980728"/>
              <a:ext cx="1368152" cy="700492"/>
              <a:chOff x="2612" y="1061339"/>
              <a:chExt cx="1187720" cy="700492"/>
            </a:xfrm>
          </p:grpSpPr>
          <p:sp>
            <p:nvSpPr>
              <p:cNvPr id="56" name="55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57" name="56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Evaluación de Inhibidores.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55" name="57 Grupo"/>
            <p:cNvGrpSpPr/>
            <p:nvPr/>
          </p:nvGrpSpPr>
          <p:grpSpPr>
            <a:xfrm>
              <a:off x="1574908" y="1506504"/>
              <a:ext cx="3573156" cy="554344"/>
              <a:chOff x="245880" y="1528335"/>
              <a:chExt cx="1187720" cy="1058400"/>
            </a:xfrm>
          </p:grpSpPr>
          <p:sp>
            <p:nvSpPr>
              <p:cNvPr id="59" name="58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60" name="59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En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función de las condiciones obtenidas mediante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cada ensayo y para cada régimen.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61" name="60 Flecha doblada"/>
            <p:cNvSpPr/>
            <p:nvPr/>
          </p:nvSpPr>
          <p:spPr>
            <a:xfrm rot="10800000" flipH="1">
              <a:off x="539552" y="908720"/>
              <a:ext cx="504056" cy="504056"/>
            </a:xfrm>
            <a:prstGeom prst="bentArrow">
              <a:avLst>
                <a:gd name="adj1" fmla="val 41300"/>
                <a:gd name="adj2" fmla="val 36482"/>
                <a:gd name="adj3" fmla="val 39907"/>
                <a:gd name="adj4" fmla="val 19240"/>
              </a:avLst>
            </a:prstGeom>
            <a:solidFill>
              <a:schemeClr val="tx1"/>
            </a:solidFill>
            <a:ln w="2540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64" name="63 Tabla"/>
          <p:cNvGraphicFramePr>
            <a:graphicFrameLocks noGrp="1"/>
          </p:cNvGraphicFramePr>
          <p:nvPr/>
        </p:nvGraphicFramePr>
        <p:xfrm>
          <a:off x="1331640" y="3573016"/>
          <a:ext cx="6696744" cy="2222496"/>
        </p:xfrm>
        <a:graphic>
          <a:graphicData uri="http://schemas.openxmlformats.org/drawingml/2006/table">
            <a:tbl>
              <a:tblPr/>
              <a:tblGrid>
                <a:gridCol w="3981885"/>
                <a:gridCol w="2714859"/>
              </a:tblGrid>
              <a:tr h="540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Tipo de Inhibidor</a:t>
                      </a:r>
                      <a:endParaRPr kumimoji="0" lang="es-VE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endParaRPr kumimoji="0" lang="es-VE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0340">
                <a:tc rowSpan="2"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MX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ORGÁNICO</a:t>
                      </a:r>
                      <a:endParaRPr kumimoji="0" lang="es-VE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MX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Aloe Vera al 15% p/p (INTAV</a:t>
                      </a:r>
                      <a:r>
                        <a:rPr kumimoji="0" lang="es-MX" sz="16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kumimoji="0" lang="es-MX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s-VE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MX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Extracto de aceite de Mango.</a:t>
                      </a:r>
                      <a:endParaRPr kumimoji="0" lang="es-VE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rowSpan="2"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MX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SINTÉTICO</a:t>
                      </a:r>
                      <a:endParaRPr kumimoji="0" lang="es-VE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MX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Bi-Fosfato.</a:t>
                      </a:r>
                      <a:endParaRPr kumimoji="0" lang="es-VE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MX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Tri</a:t>
                      </a:r>
                      <a:r>
                        <a:rPr kumimoji="0" lang="es-MX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-Fosfato.</a:t>
                      </a:r>
                      <a:endParaRPr kumimoji="0" lang="es-VE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8" name="71 Grupo"/>
          <p:cNvGrpSpPr/>
          <p:nvPr/>
        </p:nvGrpSpPr>
        <p:grpSpPr>
          <a:xfrm>
            <a:off x="1475656" y="2276872"/>
            <a:ext cx="5472608" cy="1368152"/>
            <a:chOff x="1475656" y="2276872"/>
            <a:chExt cx="4464496" cy="1224136"/>
          </a:xfrm>
        </p:grpSpPr>
        <p:grpSp>
          <p:nvGrpSpPr>
            <p:cNvPr id="62" name="64 Grupo"/>
            <p:cNvGrpSpPr/>
            <p:nvPr/>
          </p:nvGrpSpPr>
          <p:grpSpPr>
            <a:xfrm>
              <a:off x="2195736" y="2394432"/>
              <a:ext cx="1187720" cy="700492"/>
              <a:chOff x="2612" y="1061339"/>
              <a:chExt cx="1187720" cy="700492"/>
            </a:xfrm>
          </p:grpSpPr>
          <p:sp>
            <p:nvSpPr>
              <p:cNvPr id="66" name="65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67" name="66 Rectángulo"/>
              <p:cNvSpPr/>
              <p:nvPr/>
            </p:nvSpPr>
            <p:spPr>
              <a:xfrm>
                <a:off x="2612" y="1061339"/>
                <a:ext cx="1173948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Caracterizar  incrustaciones.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65" name="67 Grupo"/>
            <p:cNvGrpSpPr/>
            <p:nvPr/>
          </p:nvGrpSpPr>
          <p:grpSpPr>
            <a:xfrm>
              <a:off x="2339752" y="2911716"/>
              <a:ext cx="3600400" cy="589292"/>
              <a:chOff x="245880" y="1493387"/>
              <a:chExt cx="1187720" cy="1245546"/>
            </a:xfrm>
          </p:grpSpPr>
          <p:sp>
            <p:nvSpPr>
              <p:cNvPr id="69" name="68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70" name="69 Rectángulo"/>
              <p:cNvSpPr/>
              <p:nvPr/>
            </p:nvSpPr>
            <p:spPr>
              <a:xfrm>
                <a:off x="276879" y="1493387"/>
                <a:ext cx="1132967" cy="12455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Mediante las propiedades físicos y químicas de los precipitados adheridos a la superficie de los anillos.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71" name="70 Flecha doblada"/>
            <p:cNvSpPr/>
            <p:nvPr/>
          </p:nvSpPr>
          <p:spPr>
            <a:xfrm rot="10800000" flipH="1">
              <a:off x="1475656" y="2276872"/>
              <a:ext cx="504056" cy="504056"/>
            </a:xfrm>
            <a:prstGeom prst="bentArrow">
              <a:avLst>
                <a:gd name="adj1" fmla="val 41300"/>
                <a:gd name="adj2" fmla="val 36482"/>
                <a:gd name="adj3" fmla="val 39907"/>
                <a:gd name="adj4" fmla="val 19240"/>
              </a:avLst>
            </a:prstGeom>
            <a:solidFill>
              <a:schemeClr val="tx1"/>
            </a:solidFill>
            <a:ln w="2540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73 Grupo"/>
          <p:cNvGrpSpPr/>
          <p:nvPr/>
        </p:nvGrpSpPr>
        <p:grpSpPr>
          <a:xfrm>
            <a:off x="2195736" y="3717032"/>
            <a:ext cx="4752528" cy="1152128"/>
            <a:chOff x="2195736" y="3717032"/>
            <a:chExt cx="4752528" cy="1152128"/>
          </a:xfrm>
        </p:grpSpPr>
        <p:grpSp>
          <p:nvGrpSpPr>
            <p:cNvPr id="72" name="88 Grupo"/>
            <p:cNvGrpSpPr/>
            <p:nvPr/>
          </p:nvGrpSpPr>
          <p:grpSpPr>
            <a:xfrm>
              <a:off x="2915816" y="3789040"/>
              <a:ext cx="1187720" cy="700492"/>
              <a:chOff x="2612" y="1061339"/>
              <a:chExt cx="1187720" cy="700492"/>
            </a:xfrm>
          </p:grpSpPr>
          <p:sp>
            <p:nvSpPr>
              <p:cNvPr id="80" name="79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81" name="80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Comparar y seleccionar.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73" name="91 Grupo"/>
            <p:cNvGrpSpPr/>
            <p:nvPr/>
          </p:nvGrpSpPr>
          <p:grpSpPr>
            <a:xfrm>
              <a:off x="3131840" y="4279868"/>
              <a:ext cx="3816424" cy="589292"/>
              <a:chOff x="245880" y="1493387"/>
              <a:chExt cx="1187720" cy="1093348"/>
            </a:xfrm>
          </p:grpSpPr>
          <p:sp>
            <p:nvSpPr>
              <p:cNvPr id="78" name="77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79" name="78 Rectángulo"/>
              <p:cNvSpPr/>
              <p:nvPr/>
            </p:nvSpPr>
            <p:spPr>
              <a:xfrm>
                <a:off x="276879" y="1493387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En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base a los resultados obtenidos, el inhibidor más eficaz bajo la presencia de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CO</a:t>
                </a:r>
                <a:r>
                  <a:rPr lang="es-VE" sz="1400" kern="0" baseline="-250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2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77" name="76 Flecha doblada"/>
            <p:cNvSpPr/>
            <p:nvPr/>
          </p:nvSpPr>
          <p:spPr>
            <a:xfrm rot="10800000" flipH="1">
              <a:off x="2195736" y="3717032"/>
              <a:ext cx="504056" cy="504056"/>
            </a:xfrm>
            <a:prstGeom prst="bentArrow">
              <a:avLst>
                <a:gd name="adj1" fmla="val 41300"/>
                <a:gd name="adj2" fmla="val 36482"/>
                <a:gd name="adj3" fmla="val 39907"/>
                <a:gd name="adj4" fmla="val 19240"/>
              </a:avLst>
            </a:prstGeom>
            <a:solidFill>
              <a:schemeClr val="tx1"/>
            </a:solidFill>
            <a:ln w="2540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</p:grpSp>
      <p:sp>
        <p:nvSpPr>
          <p:cNvPr id="63" name="62 Recortar rectángulo de esquina diagonal"/>
          <p:cNvSpPr/>
          <p:nvPr/>
        </p:nvSpPr>
        <p:spPr>
          <a:xfrm>
            <a:off x="1331640" y="2276872"/>
            <a:ext cx="684076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Evaluar los distintos Inhibidores en función de las condiciones obtenidas mediante Ensayos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Estáticos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y </a:t>
            </a:r>
            <a:r>
              <a:rPr lang="es-VE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Dinámicos</a:t>
            </a:r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grpSp>
        <p:nvGrpSpPr>
          <p:cNvPr id="74" name="81 Grupo"/>
          <p:cNvGrpSpPr/>
          <p:nvPr/>
        </p:nvGrpSpPr>
        <p:grpSpPr>
          <a:xfrm>
            <a:off x="2987825" y="5085184"/>
            <a:ext cx="4608511" cy="1224136"/>
            <a:chOff x="2987825" y="5085184"/>
            <a:chExt cx="4608511" cy="1224136"/>
          </a:xfrm>
        </p:grpSpPr>
        <p:grpSp>
          <p:nvGrpSpPr>
            <p:cNvPr id="75" name="94 Grupo"/>
            <p:cNvGrpSpPr/>
            <p:nvPr/>
          </p:nvGrpSpPr>
          <p:grpSpPr>
            <a:xfrm>
              <a:off x="3753588" y="5157192"/>
              <a:ext cx="1187720" cy="700492"/>
              <a:chOff x="2612" y="1061339"/>
              <a:chExt cx="1187720" cy="700492"/>
            </a:xfrm>
          </p:grpSpPr>
          <p:sp>
            <p:nvSpPr>
              <p:cNvPr id="88" name="87 Rectángulo redondeado"/>
              <p:cNvSpPr/>
              <p:nvPr/>
            </p:nvSpPr>
            <p:spPr>
              <a:xfrm>
                <a:off x="2612" y="1061339"/>
                <a:ext cx="1187720" cy="700492"/>
              </a:xfrm>
              <a:prstGeom prst="roundRect">
                <a:avLst>
                  <a:gd name="adj" fmla="val 10000"/>
                </a:avLst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89" name="88 Rectángulo"/>
              <p:cNvSpPr/>
              <p:nvPr/>
            </p:nvSpPr>
            <p:spPr>
              <a:xfrm>
                <a:off x="2612" y="1061339"/>
                <a:ext cx="1187720" cy="466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VE" sz="1600" b="1" dirty="0" smtClean="0">
                    <a:solidFill>
                      <a:sysClr val="window" lastClr="FFFFFF"/>
                    </a:solidFill>
                    <a:latin typeface="Calibri"/>
                  </a:rPr>
                  <a:t>Manual instructivo.</a:t>
                </a:r>
                <a:endParaRPr lang="es-VE" sz="1600" b="1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76" name="97 Grupo"/>
            <p:cNvGrpSpPr/>
            <p:nvPr/>
          </p:nvGrpSpPr>
          <p:grpSpPr>
            <a:xfrm>
              <a:off x="3960440" y="5733256"/>
              <a:ext cx="3635896" cy="576064"/>
              <a:chOff x="245880" y="1528335"/>
              <a:chExt cx="1187720" cy="1058400"/>
            </a:xfrm>
          </p:grpSpPr>
          <p:sp>
            <p:nvSpPr>
              <p:cNvPr id="86" name="85 Rectángulo redondeado"/>
              <p:cNvSpPr/>
              <p:nvPr/>
            </p:nvSpPr>
            <p:spPr>
              <a:xfrm>
                <a:off x="245880" y="1528335"/>
                <a:ext cx="1187720" cy="105840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87" name="86 Rectángulo"/>
              <p:cNvSpPr/>
              <p:nvPr/>
            </p:nvSpPr>
            <p:spPr>
              <a:xfrm>
                <a:off x="276879" y="1559334"/>
                <a:ext cx="1125722" cy="996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71120" rIns="71120" bIns="7112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Establecer el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procedimiento experimental a emplear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a las </a:t>
                </a:r>
                <a:r>
                  <a:rPr lang="es-VE" sz="1400" kern="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características del sistema </a:t>
                </a:r>
                <a:r>
                  <a:rPr lang="es-VE" sz="1400" kern="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</a:rPr>
                  <a:t>.</a:t>
                </a:r>
                <a:endParaRPr lang="es-VE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85" name="84 Flecha doblada"/>
            <p:cNvSpPr/>
            <p:nvPr/>
          </p:nvSpPr>
          <p:spPr>
            <a:xfrm rot="10800000" flipH="1">
              <a:off x="2987825" y="5085184"/>
              <a:ext cx="504056" cy="504056"/>
            </a:xfrm>
            <a:prstGeom prst="bentArrow">
              <a:avLst>
                <a:gd name="adj1" fmla="val 41300"/>
                <a:gd name="adj2" fmla="val 36482"/>
                <a:gd name="adj3" fmla="val 39907"/>
                <a:gd name="adj4" fmla="val 19240"/>
              </a:avLst>
            </a:prstGeom>
            <a:solidFill>
              <a:schemeClr val="tx1"/>
            </a:solidFill>
            <a:ln w="2540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91" name="90 Tabla"/>
          <p:cNvGraphicFramePr>
            <a:graphicFrameLocks noGrp="1"/>
          </p:cNvGraphicFramePr>
          <p:nvPr/>
        </p:nvGraphicFramePr>
        <p:xfrm>
          <a:off x="1331640" y="2060848"/>
          <a:ext cx="6912768" cy="3708900"/>
        </p:xfrm>
        <a:graphic>
          <a:graphicData uri="http://schemas.openxmlformats.org/drawingml/2006/table">
            <a:tbl>
              <a:tblPr/>
              <a:tblGrid>
                <a:gridCol w="2160240"/>
                <a:gridCol w="4752528"/>
              </a:tblGrid>
              <a:tr h="1080000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Método</a:t>
                      </a:r>
                    </a:p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Analítico</a:t>
                      </a:r>
                      <a:endParaRPr kumimoji="0" lang="es-VE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Basamento</a:t>
                      </a:r>
                      <a:endParaRPr kumimoji="0" lang="es-VE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Permite la observación y caracterización superficial de materiales inorgánicos y orgánicos, entregando información morfológica del material analizado.</a:t>
                      </a:r>
                      <a:endParaRPr kumimoji="0" lang="es-VE" sz="15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dirty="0" smtClean="0">
                          <a:solidFill>
                            <a:schemeClr val="bg1"/>
                          </a:solidFill>
                          <a:latin typeface="+mn-lt"/>
                        </a:rPr>
                        <a:t>La cantidad de luz absorbida después de pasar a través de la llama determina la cantidad de </a:t>
                      </a:r>
                      <a:r>
                        <a:rPr lang="es-VE" sz="15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analito</a:t>
                      </a:r>
                      <a:r>
                        <a:rPr lang="es-VE" sz="15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existente en la muestra.</a:t>
                      </a:r>
                      <a:endParaRPr kumimoji="0" lang="es-VE" sz="15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32385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s-VE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5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Caracterización química debido al principio fundamental que cada elemento de la Tabla Periódica tiene una estructura electrónica única y, así, una respuesta única a las ondas electromagnéticas.</a:t>
                      </a:r>
                      <a:endParaRPr kumimoji="0" lang="es-VE" sz="15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2" name="91 Recortar rectángulo de esquina diagonal"/>
          <p:cNvSpPr/>
          <p:nvPr/>
        </p:nvSpPr>
        <p:spPr>
          <a:xfrm>
            <a:off x="1331640" y="1988840"/>
            <a:ext cx="684076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b="1" cap="all" dirty="0" smtClean="0">
                <a:ln w="0"/>
                <a:gradFill flip="none">
                  <a:gsLst>
                    <a:gs pos="0">
                      <a:srgbClr val="A5B59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B59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B592">
                        <a:shade val="65000"/>
                        <a:satMod val="130000"/>
                      </a:srgbClr>
                    </a:gs>
                    <a:gs pos="92000">
                      <a:srgbClr val="A5B592">
                        <a:shade val="50000"/>
                        <a:satMod val="120000"/>
                      </a:srgbClr>
                    </a:gs>
                    <a:gs pos="100000">
                      <a:srgbClr val="A5B59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Métodos Analíticos implementados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081 L 0.00399 -0.136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2" grpId="0" animBg="1"/>
      <p:bldP spid="92" grpId="1" animBg="1"/>
      <p:bldP spid="92" grpId="2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lumMod val="50000"/>
              </a:schemeClr>
            </a:gs>
            <a:gs pos="94000">
              <a:schemeClr val="accent1"/>
            </a:gs>
            <a:gs pos="85000">
              <a:schemeClr val="tx1"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28938" y="561454"/>
            <a:ext cx="33575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b="1" dirty="0">
                <a:solidFill>
                  <a:prstClr val="black"/>
                </a:solidFill>
                <a:latin typeface="Calibri"/>
                <a:cs typeface="Arial" charset="0"/>
              </a:rPr>
              <a:t>Universidad Central de Venezuela</a:t>
            </a:r>
          </a:p>
          <a:p>
            <a:pPr algn="ctr">
              <a:defRPr/>
            </a:pPr>
            <a:r>
              <a:rPr lang="es-VE" b="1" dirty="0">
                <a:solidFill>
                  <a:prstClr val="black"/>
                </a:solidFill>
                <a:latin typeface="Calibri"/>
                <a:cs typeface="Arial" charset="0"/>
              </a:rPr>
              <a:t>Facultad de Ingeniería </a:t>
            </a:r>
          </a:p>
          <a:p>
            <a:pPr algn="ctr">
              <a:defRPr/>
            </a:pPr>
            <a:r>
              <a:rPr lang="es-VE" b="1" dirty="0">
                <a:solidFill>
                  <a:prstClr val="black"/>
                </a:solidFill>
                <a:latin typeface="Calibri"/>
                <a:cs typeface="Arial" charset="0"/>
              </a:rPr>
              <a:t>Escuela de Ingeniería </a:t>
            </a:r>
            <a:r>
              <a:rPr lang="es-VE" b="1" dirty="0" smtClean="0">
                <a:solidFill>
                  <a:prstClr val="black"/>
                </a:solidFill>
                <a:latin typeface="Calibri"/>
                <a:cs typeface="Arial" charset="0"/>
              </a:rPr>
              <a:t>Química</a:t>
            </a:r>
            <a:endParaRPr lang="es-VE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16 CuadroTexto"/>
          <p:cNvSpPr txBox="1">
            <a:spLocks noChangeArrowheads="1"/>
          </p:cNvSpPr>
          <p:nvPr/>
        </p:nvSpPr>
        <p:spPr bwMode="auto">
          <a:xfrm>
            <a:off x="755576" y="2071688"/>
            <a:ext cx="7704856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VE" sz="2600" b="1" cap="all" dirty="0" smtClean="0">
                <a:ln w="0"/>
                <a:solidFill>
                  <a:srgbClr val="385D8A"/>
                </a:solidFill>
                <a:latin typeface="Gill Sans MT" pitchFamily="34" charset="0"/>
                <a:cs typeface="Arial" charset="0"/>
              </a:rPr>
              <a:t>EVALUACIÓN DE INHIBIDORES DE INCRUSTACIONES EN TUBERÍAS DE AGUA DE PRODUCCIÓN EN PRESENCIA DE CO2 </a:t>
            </a:r>
            <a:endParaRPr lang="es-VE" sz="2600" b="1" cap="all" dirty="0">
              <a:ln w="0"/>
              <a:solidFill>
                <a:srgbClr val="385D8A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786954" y="4797152"/>
            <a:ext cx="2488902" cy="6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200"/>
              </a:spcAft>
            </a:pPr>
            <a:r>
              <a:rPr lang="es-VE" b="1" u="sng" dirty="0" smtClean="0">
                <a:solidFill>
                  <a:prstClr val="black"/>
                </a:solidFill>
              </a:rPr>
              <a:t>Tutor Académico</a:t>
            </a:r>
            <a:r>
              <a:rPr lang="es-VE" b="1" dirty="0" smtClean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ts val="200"/>
              </a:spcAft>
            </a:pPr>
            <a:r>
              <a:rPr lang="es-ES" b="1" dirty="0" smtClean="0">
                <a:solidFill>
                  <a:prstClr val="black"/>
                </a:solidFill>
              </a:rPr>
              <a:t>Francisco </a:t>
            </a:r>
            <a:r>
              <a:rPr lang="es-ES" b="1" dirty="0" err="1" smtClean="0">
                <a:solidFill>
                  <a:prstClr val="black"/>
                </a:solidFill>
              </a:rPr>
              <a:t>Yanez</a:t>
            </a:r>
            <a:r>
              <a:rPr lang="es-VE" b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sp>
        <p:nvSpPr>
          <p:cNvPr id="8" name="20 CuadroTexto"/>
          <p:cNvSpPr txBox="1">
            <a:spLocks noChangeArrowheads="1"/>
          </p:cNvSpPr>
          <p:nvPr/>
        </p:nvSpPr>
        <p:spPr bwMode="auto">
          <a:xfrm>
            <a:off x="3429000" y="6093296"/>
            <a:ext cx="243914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cs typeface="Arial" charset="0"/>
              </a:rPr>
              <a:t>Caracas, </a:t>
            </a:r>
            <a:r>
              <a:rPr lang="es-ES" dirty="0" smtClean="0">
                <a:solidFill>
                  <a:prstClr val="black"/>
                </a:solidFill>
                <a:cs typeface="Arial" charset="0"/>
              </a:rPr>
              <a:t>Julio 2010</a:t>
            </a:r>
            <a:endParaRPr lang="es-VE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21 CuadroTexto"/>
          <p:cNvSpPr txBox="1">
            <a:spLocks noChangeArrowheads="1"/>
          </p:cNvSpPr>
          <p:nvPr/>
        </p:nvSpPr>
        <p:spPr bwMode="auto">
          <a:xfrm>
            <a:off x="6146478" y="4725144"/>
            <a:ext cx="2169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s-ES" b="1" u="sng" dirty="0">
                <a:solidFill>
                  <a:prstClr val="black"/>
                </a:solidFill>
                <a:cs typeface="Arial" charset="0"/>
              </a:rPr>
              <a:t>Presentado </a:t>
            </a:r>
            <a:r>
              <a:rPr lang="es-ES" b="1" u="sng" dirty="0" smtClean="0">
                <a:solidFill>
                  <a:prstClr val="black"/>
                </a:solidFill>
                <a:cs typeface="Arial" charset="0"/>
              </a:rPr>
              <a:t>por: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s-ES" b="1" dirty="0" smtClean="0">
                <a:solidFill>
                  <a:prstClr val="black"/>
                </a:solidFill>
              </a:rPr>
              <a:t>Richard Cabrera</a:t>
            </a:r>
            <a:endParaRPr lang="es-ES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s-ES" b="1" dirty="0" smtClean="0">
                <a:solidFill>
                  <a:prstClr val="black"/>
                </a:solidFill>
              </a:rPr>
              <a:t>Ramón Losada</a:t>
            </a:r>
            <a:endParaRPr lang="es-VE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11 Grupo"/>
          <p:cNvGrpSpPr/>
          <p:nvPr/>
        </p:nvGrpSpPr>
        <p:grpSpPr>
          <a:xfrm>
            <a:off x="683568" y="332656"/>
            <a:ext cx="1152128" cy="1212765"/>
            <a:chOff x="611560" y="344027"/>
            <a:chExt cx="1152128" cy="12127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611560" y="344027"/>
              <a:ext cx="1152128" cy="121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611560" y="344027"/>
              <a:ext cx="1152128" cy="121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76672"/>
            <a:ext cx="11818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EL  AGUA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16 CuadroTexto"/>
          <p:cNvSpPr txBox="1">
            <a:spLocks noChangeArrowheads="1"/>
          </p:cNvSpPr>
          <p:nvPr/>
        </p:nvSpPr>
        <p:spPr bwMode="auto">
          <a:xfrm>
            <a:off x="827584" y="1628800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Tabla 9. Métodos de análisis del agua.</a:t>
            </a:r>
            <a:endParaRPr lang="es-E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827584" y="2060848"/>
          <a:ext cx="7920880" cy="381266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224"/>
                <a:gridCol w="5904656"/>
              </a:tblGrid>
              <a:tr h="1453982">
                <a:tc>
                  <a:txBody>
                    <a:bodyPr/>
                    <a:lstStyle/>
                    <a:p>
                      <a:pPr algn="ctr"/>
                      <a:r>
                        <a:rPr kumimoji="0" lang="es-VE" sz="2800" kern="1200" dirty="0" smtClean="0">
                          <a:solidFill>
                            <a:schemeClr val="tx1"/>
                          </a:solidFill>
                        </a:rPr>
                        <a:t>Específico</a:t>
                      </a:r>
                      <a:endParaRPr lang="es-V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800" kern="1200" dirty="0" smtClean="0">
                          <a:solidFill>
                            <a:schemeClr val="bg1"/>
                          </a:solidFill>
                        </a:rPr>
                        <a:t>Se determina la cantidad de un contaminante como plomo, mercurio, fosfatos, etc.</a:t>
                      </a:r>
                      <a:endParaRPr lang="es-V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358682">
                <a:tc>
                  <a:txBody>
                    <a:bodyPr/>
                    <a:lstStyle/>
                    <a:p>
                      <a:pPr algn="ctr"/>
                      <a:r>
                        <a:rPr kumimoji="0" lang="es-VE" sz="2800" b="1" kern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  <a:p>
                      <a:pPr algn="ctr"/>
                      <a:r>
                        <a:rPr kumimoji="0" lang="es-VE" sz="2800" b="1" kern="1200" dirty="0" smtClean="0">
                          <a:solidFill>
                            <a:schemeClr val="tx1"/>
                          </a:solidFill>
                        </a:rPr>
                        <a:t> Específico</a:t>
                      </a:r>
                      <a:endParaRPr lang="es-VE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VE" sz="2800" b="1" kern="1200" dirty="0" smtClean="0">
                          <a:solidFill>
                            <a:schemeClr val="bg1"/>
                          </a:solidFill>
                        </a:rPr>
                        <a:t>Tratan de evaluar las propiedades generales de las aguas como el color, olor, pH, turbidez, cantidad de sólidos suspendidos, demanda química, dureza, etc.</a:t>
                      </a:r>
                      <a:endParaRPr lang="es-VE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ESTRUCTURAS DEL CARBONATO DE CALCIO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1187624" y="1916832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err="1" smtClean="0">
                <a:solidFill>
                  <a:prstClr val="black"/>
                </a:solidFill>
              </a:rPr>
              <a:t>Aragonita</a:t>
            </a:r>
            <a:endParaRPr lang="es-VE" sz="28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55976" y="350100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A temperaturas superiores a </a:t>
            </a:r>
            <a:r>
              <a:rPr lang="es-VE" sz="2000" b="1" dirty="0" smtClean="0">
                <a:solidFill>
                  <a:prstClr val="black"/>
                </a:solidFill>
                <a:latin typeface="Baskerville Old Face" pitchFamily="18" charset="0"/>
              </a:rPr>
              <a:t>400</a:t>
            </a:r>
            <a:r>
              <a:rPr lang="es-VE" sz="2000" b="1" dirty="0" smtClean="0">
                <a:solidFill>
                  <a:prstClr val="black"/>
                </a:solidFill>
              </a:rPr>
              <a:t>°C, se transforma en calcita.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55976" y="4213537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Forma cristales sencillos o múltiples, de aspecto prisma hexagonal, coraloide y fibroso.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55976" y="5293657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Se originan en depósitos a baja temperatura, en zonas de yacimientos mineros.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355976" y="279312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Polimorfo de Carbonato de Calcio.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15616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3600" b="1" dirty="0" smtClean="0">
                <a:solidFill>
                  <a:srgbClr val="0070C0"/>
                </a:solidFill>
              </a:rPr>
              <a:t>CaCO</a:t>
            </a:r>
            <a:r>
              <a:rPr lang="es-VE" sz="3600" b="1" baseline="-25000" dirty="0" smtClean="0">
                <a:solidFill>
                  <a:srgbClr val="0070C0"/>
                </a:solidFill>
              </a:rPr>
              <a:t>3</a:t>
            </a:r>
            <a:endParaRPr lang="es-VE" sz="3600" b="1" baseline="-25000" dirty="0">
              <a:solidFill>
                <a:srgbClr val="0070C0"/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27489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8640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ESTRUCTURAS DEL CARBONATO DE CALCIO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1187624" y="1916832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err="1" smtClean="0">
                <a:solidFill>
                  <a:prstClr val="black"/>
                </a:solidFill>
              </a:rPr>
              <a:t>Vaterita</a:t>
            </a:r>
            <a:endParaRPr lang="es-VE" sz="28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55976" y="321297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Es una fase </a:t>
            </a:r>
            <a:r>
              <a:rPr lang="es-VE" sz="2000" b="1" dirty="0" err="1" smtClean="0">
                <a:solidFill>
                  <a:prstClr val="black"/>
                </a:solidFill>
              </a:rPr>
              <a:t>metaestable</a:t>
            </a:r>
            <a:r>
              <a:rPr lang="es-VE" sz="2000" b="1" dirty="0" smtClean="0">
                <a:solidFill>
                  <a:prstClr val="black"/>
                </a:solidFill>
              </a:rPr>
              <a:t> a condiciones ambientales.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55976" y="393305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En presencia de agua a bajas temperatura la convierte en calcita y a altas temperaturas en </a:t>
            </a:r>
            <a:r>
              <a:rPr lang="es-VE" sz="2000" b="1" dirty="0" err="1" smtClean="0">
                <a:solidFill>
                  <a:prstClr val="black"/>
                </a:solidFill>
              </a:rPr>
              <a:t>aragonita</a:t>
            </a:r>
            <a:r>
              <a:rPr lang="es-VE" sz="2000" b="1" dirty="0" smtClean="0">
                <a:solidFill>
                  <a:prstClr val="black"/>
                </a:solidFill>
              </a:rPr>
              <a:t>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55976" y="5293657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Presenta impurezas de iones metálicos y materia orgánica.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355976" y="279312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Mineral </a:t>
            </a:r>
            <a:r>
              <a:rPr lang="es-VE" sz="2000" b="1" dirty="0" err="1" smtClean="0">
                <a:solidFill>
                  <a:prstClr val="black"/>
                </a:solidFill>
              </a:rPr>
              <a:t>poliforme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15616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3600" b="1" dirty="0" smtClean="0">
                <a:solidFill>
                  <a:srgbClr val="0070C0"/>
                </a:solidFill>
              </a:rPr>
              <a:t>CaCO</a:t>
            </a:r>
            <a:r>
              <a:rPr lang="es-VE" sz="3600" b="1" baseline="-25000" dirty="0" smtClean="0">
                <a:solidFill>
                  <a:srgbClr val="0070C0"/>
                </a:solidFill>
              </a:rPr>
              <a:t>3</a:t>
            </a:r>
            <a:endParaRPr lang="es-VE" sz="3600" b="1" baseline="-25000" dirty="0">
              <a:solidFill>
                <a:srgbClr val="0070C0"/>
              </a:solidFill>
            </a:endParaRP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30799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971600" y="1772816"/>
            <a:ext cx="4680520" cy="50405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6480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TIPOS  DE  INCRUSTACIONES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1600" y="184482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Carbonato de Calcio           (CaCO</a:t>
            </a:r>
            <a:r>
              <a:rPr lang="es-VE" sz="2000" b="1" baseline="-25000" dirty="0" smtClean="0">
                <a:solidFill>
                  <a:prstClr val="black"/>
                </a:solidFill>
              </a:rPr>
              <a:t>3</a:t>
            </a:r>
            <a:r>
              <a:rPr lang="es-VE" sz="2000" b="1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971600" y="238081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Sulfato de Calcio                  (CaSO</a:t>
            </a:r>
            <a:r>
              <a:rPr lang="es-VE" sz="2000" b="1" baseline="-25000" dirty="0" smtClean="0">
                <a:solidFill>
                  <a:prstClr val="black"/>
                </a:solidFill>
              </a:rPr>
              <a:t>4</a:t>
            </a:r>
            <a:r>
              <a:rPr lang="es-VE" sz="2000" b="1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971600" y="292494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Sulfato de Bario                    (BaSO</a:t>
            </a:r>
            <a:r>
              <a:rPr lang="es-VE" sz="2000" b="1" baseline="-25000" dirty="0" smtClean="0">
                <a:solidFill>
                  <a:prstClr val="black"/>
                </a:solidFill>
              </a:rPr>
              <a:t>4</a:t>
            </a:r>
            <a:r>
              <a:rPr lang="es-VE" sz="2000" b="1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971600" y="342900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Sulfato de Estroncio            (SrSO</a:t>
            </a:r>
            <a:r>
              <a:rPr lang="es-VE" sz="2000" b="1" baseline="-25000" dirty="0" smtClean="0">
                <a:solidFill>
                  <a:prstClr val="black"/>
                </a:solidFill>
              </a:rPr>
              <a:t>4</a:t>
            </a:r>
            <a:r>
              <a:rPr lang="es-VE" sz="2000" b="1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971600" y="396499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Carbonato de Magnesio     (MgCO</a:t>
            </a:r>
            <a:r>
              <a:rPr lang="es-VE" sz="2000" b="1" baseline="-25000" dirty="0" smtClean="0">
                <a:solidFill>
                  <a:prstClr val="black"/>
                </a:solidFill>
              </a:rPr>
              <a:t>3</a:t>
            </a:r>
            <a:r>
              <a:rPr lang="es-VE" sz="2000" b="1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286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1152128" cy="8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991494"/>
            <a:ext cx="1247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636912"/>
            <a:ext cx="1008112" cy="87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5" descr="crystal%20Kassan%20calc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140968"/>
            <a:ext cx="1080120" cy="9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645024"/>
            <a:ext cx="13441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899592" y="4869160"/>
            <a:ext cx="338437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000" b="1" dirty="0" smtClean="0">
                <a:solidFill>
                  <a:prstClr val="black"/>
                </a:solidFill>
              </a:rPr>
              <a:t>Flujos poco turbulentos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899592" y="5589240"/>
            <a:ext cx="338437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000" b="1" dirty="0" smtClean="0">
                <a:solidFill>
                  <a:prstClr val="black"/>
                </a:solidFill>
              </a:rPr>
              <a:t>Elevados valores de pH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860032" y="4869160"/>
            <a:ext cx="374441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000" b="1" dirty="0" smtClean="0">
                <a:solidFill>
                  <a:prstClr val="black"/>
                </a:solidFill>
              </a:rPr>
              <a:t>Alta temperatura del Sistema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60032" y="5589240"/>
            <a:ext cx="374441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000" b="1" dirty="0" smtClean="0">
                <a:solidFill>
                  <a:prstClr val="black"/>
                </a:solidFill>
              </a:rPr>
              <a:t>Presencia de sales en el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  <p:bldP spid="26" grpId="0"/>
      <p:bldP spid="27" grpId="0"/>
      <p:bldP spid="22" grpId="0" animBg="1"/>
      <p:bldP spid="29" grpId="0" animBg="1"/>
      <p:bldP spid="30" grpId="0" animBg="1"/>
      <p:bldP spid="3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108012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TIPOS DE FORMACIÓN  DE  INCRUSTACIÓN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53" name="52 Recortar rectángulo de esquina diagonal"/>
          <p:cNvSpPr/>
          <p:nvPr/>
        </p:nvSpPr>
        <p:spPr>
          <a:xfrm>
            <a:off x="1187624" y="1988840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prstClr val="black"/>
                </a:solidFill>
              </a:rPr>
              <a:t>Tipo Cristalina o Verdaderas</a:t>
            </a:r>
            <a:endParaRPr lang="es-VE" sz="28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53 Cilindro"/>
          <p:cNvSpPr/>
          <p:nvPr/>
        </p:nvSpPr>
        <p:spPr>
          <a:xfrm rot="16200000">
            <a:off x="2087724" y="2384884"/>
            <a:ext cx="1656184" cy="388843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1619672" y="494116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2411760" y="494116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3491880" y="494116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1619672" y="350100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2339752" y="350100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1" name="60 Elipse"/>
          <p:cNvSpPr/>
          <p:nvPr/>
        </p:nvSpPr>
        <p:spPr>
          <a:xfrm>
            <a:off x="3131840" y="350100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4067944" y="350100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1619672" y="393305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2123728" y="443711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2915816" y="400506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7" name="66 Elipse"/>
          <p:cNvSpPr/>
          <p:nvPr/>
        </p:nvSpPr>
        <p:spPr>
          <a:xfrm>
            <a:off x="3635896" y="443711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9" name="68 Elipse"/>
          <p:cNvSpPr/>
          <p:nvPr/>
        </p:nvSpPr>
        <p:spPr>
          <a:xfrm>
            <a:off x="4427984" y="3861048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1619672" y="4437112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2267744" y="3933056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2627784" y="4365104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4" name="73 Elipse"/>
          <p:cNvSpPr/>
          <p:nvPr/>
        </p:nvSpPr>
        <p:spPr>
          <a:xfrm>
            <a:off x="3059832" y="4653136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3491880" y="3933056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3995936" y="4725144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4139952" y="4149080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3851920" y="3861048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0" name="79 Elipse"/>
          <p:cNvSpPr/>
          <p:nvPr/>
        </p:nvSpPr>
        <p:spPr>
          <a:xfrm>
            <a:off x="3779912" y="414908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3203848" y="429309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2" name="81 Elipse"/>
          <p:cNvSpPr/>
          <p:nvPr/>
        </p:nvSpPr>
        <p:spPr>
          <a:xfrm>
            <a:off x="1979712" y="479715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3" name="82 Elipse"/>
          <p:cNvSpPr/>
          <p:nvPr/>
        </p:nvSpPr>
        <p:spPr>
          <a:xfrm>
            <a:off x="2699792" y="465313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4" name="83 Elipse"/>
          <p:cNvSpPr/>
          <p:nvPr/>
        </p:nvSpPr>
        <p:spPr>
          <a:xfrm>
            <a:off x="1979712" y="371703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5" name="84 Elipse"/>
          <p:cNvSpPr/>
          <p:nvPr/>
        </p:nvSpPr>
        <p:spPr>
          <a:xfrm>
            <a:off x="2699792" y="3717032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6" name="85 Elipse"/>
          <p:cNvSpPr/>
          <p:nvPr/>
        </p:nvSpPr>
        <p:spPr>
          <a:xfrm>
            <a:off x="1907704" y="4149080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grpSp>
        <p:nvGrpSpPr>
          <p:cNvPr id="2" name="139 Grupo"/>
          <p:cNvGrpSpPr/>
          <p:nvPr/>
        </p:nvGrpSpPr>
        <p:grpSpPr>
          <a:xfrm>
            <a:off x="971600" y="3429000"/>
            <a:ext cx="3888432" cy="1880592"/>
            <a:chOff x="4716016" y="3429000"/>
            <a:chExt cx="3888432" cy="1880592"/>
          </a:xfrm>
        </p:grpSpPr>
        <p:sp>
          <p:nvSpPr>
            <p:cNvPr id="87" name="86 Cilindro"/>
            <p:cNvSpPr/>
            <p:nvPr/>
          </p:nvSpPr>
          <p:spPr>
            <a:xfrm rot="16200000">
              <a:off x="5719936" y="2425080"/>
              <a:ext cx="1880592" cy="3888432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" name="87 Elipse"/>
            <p:cNvSpPr/>
            <p:nvPr/>
          </p:nvSpPr>
          <p:spPr>
            <a:xfrm>
              <a:off x="5364088" y="5093568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" name="88 Elipse"/>
            <p:cNvSpPr/>
            <p:nvPr/>
          </p:nvSpPr>
          <p:spPr>
            <a:xfrm>
              <a:off x="6084168" y="5085184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" name="89 Elipse"/>
            <p:cNvSpPr/>
            <p:nvPr/>
          </p:nvSpPr>
          <p:spPr>
            <a:xfrm>
              <a:off x="7236296" y="5093568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1" name="90 Elipse"/>
            <p:cNvSpPr/>
            <p:nvPr/>
          </p:nvSpPr>
          <p:spPr>
            <a:xfrm>
              <a:off x="5364088" y="3429000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" name="91 Elipse"/>
            <p:cNvSpPr/>
            <p:nvPr/>
          </p:nvSpPr>
          <p:spPr>
            <a:xfrm>
              <a:off x="6156176" y="3429000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" name="92 Elipse"/>
            <p:cNvSpPr/>
            <p:nvPr/>
          </p:nvSpPr>
          <p:spPr>
            <a:xfrm>
              <a:off x="7020272" y="3429000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" name="93 Elipse"/>
            <p:cNvSpPr/>
            <p:nvPr/>
          </p:nvSpPr>
          <p:spPr>
            <a:xfrm>
              <a:off x="7884368" y="3429000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" name="94 Elipse"/>
            <p:cNvSpPr/>
            <p:nvPr/>
          </p:nvSpPr>
          <p:spPr>
            <a:xfrm>
              <a:off x="5580112" y="364502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6" name="95 Elipse"/>
            <p:cNvSpPr/>
            <p:nvPr/>
          </p:nvSpPr>
          <p:spPr>
            <a:xfrm>
              <a:off x="6228184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" name="96 Elipse"/>
            <p:cNvSpPr/>
            <p:nvPr/>
          </p:nvSpPr>
          <p:spPr>
            <a:xfrm>
              <a:off x="5148064" y="364502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" name="97 Elipse"/>
            <p:cNvSpPr/>
            <p:nvPr/>
          </p:nvSpPr>
          <p:spPr>
            <a:xfrm>
              <a:off x="5364088" y="38610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" name="98 Elipse"/>
            <p:cNvSpPr/>
            <p:nvPr/>
          </p:nvSpPr>
          <p:spPr>
            <a:xfrm>
              <a:off x="5724128" y="342900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" name="99 Elipse"/>
            <p:cNvSpPr/>
            <p:nvPr/>
          </p:nvSpPr>
          <p:spPr>
            <a:xfrm>
              <a:off x="7452320" y="342900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1" name="100 Elipse"/>
            <p:cNvSpPr/>
            <p:nvPr/>
          </p:nvSpPr>
          <p:spPr>
            <a:xfrm>
              <a:off x="6084168" y="486916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2" name="101 Elipse"/>
            <p:cNvSpPr/>
            <p:nvPr/>
          </p:nvSpPr>
          <p:spPr>
            <a:xfrm>
              <a:off x="5148064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" name="102 Elipse"/>
            <p:cNvSpPr/>
            <p:nvPr/>
          </p:nvSpPr>
          <p:spPr>
            <a:xfrm>
              <a:off x="5580112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" name="103 Elipse"/>
            <p:cNvSpPr/>
            <p:nvPr/>
          </p:nvSpPr>
          <p:spPr>
            <a:xfrm>
              <a:off x="5508104" y="378904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" name="104 Elipse"/>
            <p:cNvSpPr/>
            <p:nvPr/>
          </p:nvSpPr>
          <p:spPr>
            <a:xfrm>
              <a:off x="5580112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" name="105 Elipse"/>
            <p:cNvSpPr/>
            <p:nvPr/>
          </p:nvSpPr>
          <p:spPr>
            <a:xfrm>
              <a:off x="5364088" y="486916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" name="106 Elipse"/>
            <p:cNvSpPr/>
            <p:nvPr/>
          </p:nvSpPr>
          <p:spPr>
            <a:xfrm>
              <a:off x="5868144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" name="107 Elipse"/>
            <p:cNvSpPr/>
            <p:nvPr/>
          </p:nvSpPr>
          <p:spPr>
            <a:xfrm>
              <a:off x="5220072" y="378904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9" name="108 Elipse"/>
            <p:cNvSpPr/>
            <p:nvPr/>
          </p:nvSpPr>
          <p:spPr>
            <a:xfrm>
              <a:off x="6372200" y="357301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0" name="109 Elipse"/>
            <p:cNvSpPr/>
            <p:nvPr/>
          </p:nvSpPr>
          <p:spPr>
            <a:xfrm>
              <a:off x="5940152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1" name="110 Elipse"/>
            <p:cNvSpPr/>
            <p:nvPr/>
          </p:nvSpPr>
          <p:spPr>
            <a:xfrm>
              <a:off x="5724128" y="5085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2" name="111 Elipse"/>
            <p:cNvSpPr/>
            <p:nvPr/>
          </p:nvSpPr>
          <p:spPr>
            <a:xfrm>
              <a:off x="5220072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3" name="112 Elipse"/>
            <p:cNvSpPr/>
            <p:nvPr/>
          </p:nvSpPr>
          <p:spPr>
            <a:xfrm>
              <a:off x="6084168" y="465313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4" name="113 Elipse"/>
            <p:cNvSpPr/>
            <p:nvPr/>
          </p:nvSpPr>
          <p:spPr>
            <a:xfrm>
              <a:off x="5148064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5" name="114 Elipse"/>
            <p:cNvSpPr/>
            <p:nvPr/>
          </p:nvSpPr>
          <p:spPr>
            <a:xfrm>
              <a:off x="5364088" y="364502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6" name="115 Elipse"/>
            <p:cNvSpPr/>
            <p:nvPr/>
          </p:nvSpPr>
          <p:spPr>
            <a:xfrm>
              <a:off x="6156176" y="364502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7" name="116 Elipse"/>
            <p:cNvSpPr/>
            <p:nvPr/>
          </p:nvSpPr>
          <p:spPr>
            <a:xfrm>
              <a:off x="6300192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8" name="117 Elipse"/>
            <p:cNvSpPr/>
            <p:nvPr/>
          </p:nvSpPr>
          <p:spPr>
            <a:xfrm>
              <a:off x="5940152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9" name="118 Elipse"/>
            <p:cNvSpPr/>
            <p:nvPr/>
          </p:nvSpPr>
          <p:spPr>
            <a:xfrm>
              <a:off x="6372200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0" name="119 Elipse"/>
            <p:cNvSpPr/>
            <p:nvPr/>
          </p:nvSpPr>
          <p:spPr>
            <a:xfrm>
              <a:off x="5364088" y="4077072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1" name="120 Elipse"/>
            <p:cNvSpPr/>
            <p:nvPr/>
          </p:nvSpPr>
          <p:spPr>
            <a:xfrm>
              <a:off x="5364088" y="4437112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2" name="121 Elipse"/>
            <p:cNvSpPr/>
            <p:nvPr/>
          </p:nvSpPr>
          <p:spPr>
            <a:xfrm>
              <a:off x="7236296" y="486916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3" name="122 Elipse"/>
            <p:cNvSpPr/>
            <p:nvPr/>
          </p:nvSpPr>
          <p:spPr>
            <a:xfrm>
              <a:off x="5940152" y="3573016"/>
              <a:ext cx="224408" cy="2076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4" name="123 Elipse"/>
            <p:cNvSpPr/>
            <p:nvPr/>
          </p:nvSpPr>
          <p:spPr>
            <a:xfrm>
              <a:off x="6588224" y="3429000"/>
              <a:ext cx="224408" cy="2076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5" name="124 Elipse"/>
            <p:cNvSpPr/>
            <p:nvPr/>
          </p:nvSpPr>
          <p:spPr>
            <a:xfrm>
              <a:off x="5508104" y="4941168"/>
              <a:ext cx="207640" cy="2076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6" name="125 Elipse"/>
            <p:cNvSpPr/>
            <p:nvPr/>
          </p:nvSpPr>
          <p:spPr>
            <a:xfrm>
              <a:off x="5364088" y="465313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7" name="126 Elipse"/>
            <p:cNvSpPr/>
            <p:nvPr/>
          </p:nvSpPr>
          <p:spPr>
            <a:xfrm>
              <a:off x="5724128" y="4941168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8" name="127 Elipse"/>
            <p:cNvSpPr/>
            <p:nvPr/>
          </p:nvSpPr>
          <p:spPr>
            <a:xfrm>
              <a:off x="6804248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9" name="128 Elipse"/>
            <p:cNvSpPr/>
            <p:nvPr/>
          </p:nvSpPr>
          <p:spPr>
            <a:xfrm>
              <a:off x="7020272" y="3573016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0" name="129 Elipse"/>
            <p:cNvSpPr/>
            <p:nvPr/>
          </p:nvSpPr>
          <p:spPr>
            <a:xfrm>
              <a:off x="7452320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1" name="130 Elipse"/>
            <p:cNvSpPr/>
            <p:nvPr/>
          </p:nvSpPr>
          <p:spPr>
            <a:xfrm>
              <a:off x="8100392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2" name="131 Elipse"/>
            <p:cNvSpPr/>
            <p:nvPr/>
          </p:nvSpPr>
          <p:spPr>
            <a:xfrm>
              <a:off x="7020272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3" name="132 Elipse"/>
            <p:cNvSpPr/>
            <p:nvPr/>
          </p:nvSpPr>
          <p:spPr>
            <a:xfrm>
              <a:off x="7236296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4" name="133 Elipse"/>
            <p:cNvSpPr/>
            <p:nvPr/>
          </p:nvSpPr>
          <p:spPr>
            <a:xfrm>
              <a:off x="7668344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5" name="134 Elipse"/>
            <p:cNvSpPr/>
            <p:nvPr/>
          </p:nvSpPr>
          <p:spPr>
            <a:xfrm>
              <a:off x="6516216" y="5085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6" name="135 Elipse"/>
            <p:cNvSpPr/>
            <p:nvPr/>
          </p:nvSpPr>
          <p:spPr>
            <a:xfrm>
              <a:off x="7092280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7" name="136 Elipse"/>
            <p:cNvSpPr/>
            <p:nvPr/>
          </p:nvSpPr>
          <p:spPr>
            <a:xfrm>
              <a:off x="7380312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8" name="137 Elipse"/>
            <p:cNvSpPr/>
            <p:nvPr/>
          </p:nvSpPr>
          <p:spPr>
            <a:xfrm>
              <a:off x="6876256" y="5085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9" name="138 Elipse"/>
            <p:cNvSpPr/>
            <p:nvPr/>
          </p:nvSpPr>
          <p:spPr>
            <a:xfrm>
              <a:off x="7668344" y="5085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</p:grpSp>
      <p:sp>
        <p:nvSpPr>
          <p:cNvPr id="141" name="140 CuadroTexto"/>
          <p:cNvSpPr txBox="1"/>
          <p:nvPr/>
        </p:nvSpPr>
        <p:spPr>
          <a:xfrm>
            <a:off x="5220072" y="302889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Principio de Nucleación.</a:t>
            </a:r>
          </a:p>
        </p:txBody>
      </p:sp>
      <p:sp>
        <p:nvSpPr>
          <p:cNvPr id="142" name="141 CuadroTexto"/>
          <p:cNvSpPr txBox="1"/>
          <p:nvPr/>
        </p:nvSpPr>
        <p:spPr>
          <a:xfrm>
            <a:off x="5220072" y="353294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Sobresaturación Salina.</a:t>
            </a:r>
          </a:p>
        </p:txBody>
      </p:sp>
      <p:sp>
        <p:nvSpPr>
          <p:cNvPr id="143" name="142 CuadroTexto"/>
          <p:cNvSpPr txBox="1"/>
          <p:nvPr/>
        </p:nvSpPr>
        <p:spPr>
          <a:xfrm>
            <a:off x="5220072" y="403700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Elevada Presión.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5220072" y="450098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Lento y continuo.</a:t>
            </a:r>
          </a:p>
        </p:txBody>
      </p:sp>
      <p:sp>
        <p:nvSpPr>
          <p:cNvPr id="145" name="144 CuadroTexto"/>
          <p:cNvSpPr txBox="1"/>
          <p:nvPr/>
        </p:nvSpPr>
        <p:spPr>
          <a:xfrm>
            <a:off x="5220072" y="497310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Densidad elevada.</a:t>
            </a:r>
          </a:p>
        </p:txBody>
      </p:sp>
      <p:sp>
        <p:nvSpPr>
          <p:cNvPr id="146" name="145 CuadroTexto"/>
          <p:cNvSpPr txBox="1"/>
          <p:nvPr/>
        </p:nvSpPr>
        <p:spPr>
          <a:xfrm>
            <a:off x="5220072" y="540515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No presenta porosidad.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108012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TIPOS DE FORMACIÓN  DE  INCRUSTACIÓN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53" name="52 Recortar rectángulo de esquina diagonal"/>
          <p:cNvSpPr/>
          <p:nvPr/>
        </p:nvSpPr>
        <p:spPr>
          <a:xfrm>
            <a:off x="1187624" y="1988840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prstClr val="black"/>
                </a:solidFill>
              </a:rPr>
              <a:t>Tipo Depósitos Amorfos</a:t>
            </a:r>
            <a:endParaRPr lang="es-VE" sz="28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53 Cilindro"/>
          <p:cNvSpPr/>
          <p:nvPr/>
        </p:nvSpPr>
        <p:spPr>
          <a:xfrm rot="16200000">
            <a:off x="2087724" y="2384884"/>
            <a:ext cx="1656184" cy="388843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1619672" y="494116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2411760" y="494116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3491880" y="494116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1619672" y="350100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2339752" y="350100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1" name="60 Elipse"/>
          <p:cNvSpPr/>
          <p:nvPr/>
        </p:nvSpPr>
        <p:spPr>
          <a:xfrm>
            <a:off x="3131840" y="350100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4067944" y="3501008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1619672" y="393305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2123728" y="443711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2915816" y="400506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7" name="66 Elipse"/>
          <p:cNvSpPr/>
          <p:nvPr/>
        </p:nvSpPr>
        <p:spPr>
          <a:xfrm>
            <a:off x="3635896" y="443711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69" name="68 Elipse"/>
          <p:cNvSpPr/>
          <p:nvPr/>
        </p:nvSpPr>
        <p:spPr>
          <a:xfrm>
            <a:off x="4427984" y="3861048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1619672" y="4437112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2267744" y="3933056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2627784" y="4365104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4" name="73 Elipse"/>
          <p:cNvSpPr/>
          <p:nvPr/>
        </p:nvSpPr>
        <p:spPr>
          <a:xfrm>
            <a:off x="3059832" y="4653136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3491880" y="3933056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3995936" y="4725144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4139952" y="4149080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3851920" y="3861048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0" name="79 Elipse"/>
          <p:cNvSpPr/>
          <p:nvPr/>
        </p:nvSpPr>
        <p:spPr>
          <a:xfrm>
            <a:off x="3779912" y="414908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3203848" y="429309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2" name="81 Elipse"/>
          <p:cNvSpPr/>
          <p:nvPr/>
        </p:nvSpPr>
        <p:spPr>
          <a:xfrm>
            <a:off x="1979712" y="479715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3" name="82 Elipse"/>
          <p:cNvSpPr/>
          <p:nvPr/>
        </p:nvSpPr>
        <p:spPr>
          <a:xfrm>
            <a:off x="2699792" y="465313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4" name="83 Elipse"/>
          <p:cNvSpPr/>
          <p:nvPr/>
        </p:nvSpPr>
        <p:spPr>
          <a:xfrm>
            <a:off x="1979712" y="371703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5" name="84 Elipse"/>
          <p:cNvSpPr/>
          <p:nvPr/>
        </p:nvSpPr>
        <p:spPr>
          <a:xfrm>
            <a:off x="2699792" y="3717032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86" name="85 Elipse"/>
          <p:cNvSpPr/>
          <p:nvPr/>
        </p:nvSpPr>
        <p:spPr>
          <a:xfrm>
            <a:off x="1907704" y="4149080"/>
            <a:ext cx="216024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grpSp>
        <p:nvGrpSpPr>
          <p:cNvPr id="2" name="139 Grupo"/>
          <p:cNvGrpSpPr/>
          <p:nvPr/>
        </p:nvGrpSpPr>
        <p:grpSpPr>
          <a:xfrm>
            <a:off x="827584" y="3356992"/>
            <a:ext cx="4104456" cy="1880592"/>
            <a:chOff x="4716016" y="3429000"/>
            <a:chExt cx="3888432" cy="1880592"/>
          </a:xfrm>
        </p:grpSpPr>
        <p:sp>
          <p:nvSpPr>
            <p:cNvPr id="87" name="86 Cilindro"/>
            <p:cNvSpPr/>
            <p:nvPr/>
          </p:nvSpPr>
          <p:spPr>
            <a:xfrm rot="16200000">
              <a:off x="5719936" y="2425080"/>
              <a:ext cx="1880592" cy="3888432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8" name="87 Elipse"/>
            <p:cNvSpPr/>
            <p:nvPr/>
          </p:nvSpPr>
          <p:spPr>
            <a:xfrm>
              <a:off x="5364088" y="5093568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89" name="88 Elipse"/>
            <p:cNvSpPr/>
            <p:nvPr/>
          </p:nvSpPr>
          <p:spPr>
            <a:xfrm>
              <a:off x="6084168" y="5085184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0" name="89 Elipse"/>
            <p:cNvSpPr/>
            <p:nvPr/>
          </p:nvSpPr>
          <p:spPr>
            <a:xfrm>
              <a:off x="7236296" y="5093568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1" name="90 Elipse"/>
            <p:cNvSpPr/>
            <p:nvPr/>
          </p:nvSpPr>
          <p:spPr>
            <a:xfrm>
              <a:off x="5364088" y="3429000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2" name="91 Elipse"/>
            <p:cNvSpPr/>
            <p:nvPr/>
          </p:nvSpPr>
          <p:spPr>
            <a:xfrm>
              <a:off x="6156176" y="3429000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3" name="92 Elipse"/>
            <p:cNvSpPr/>
            <p:nvPr/>
          </p:nvSpPr>
          <p:spPr>
            <a:xfrm>
              <a:off x="7020272" y="3429000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4" name="93 Elipse"/>
            <p:cNvSpPr/>
            <p:nvPr/>
          </p:nvSpPr>
          <p:spPr>
            <a:xfrm>
              <a:off x="7884368" y="3429000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5" name="94 Elipse"/>
            <p:cNvSpPr/>
            <p:nvPr/>
          </p:nvSpPr>
          <p:spPr>
            <a:xfrm>
              <a:off x="7668344" y="371703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6" name="95 Elipse"/>
            <p:cNvSpPr/>
            <p:nvPr/>
          </p:nvSpPr>
          <p:spPr>
            <a:xfrm>
              <a:off x="6228184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7" name="96 Elipse"/>
            <p:cNvSpPr/>
            <p:nvPr/>
          </p:nvSpPr>
          <p:spPr>
            <a:xfrm>
              <a:off x="5508104" y="400506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8" name="97 Elipse"/>
            <p:cNvSpPr/>
            <p:nvPr/>
          </p:nvSpPr>
          <p:spPr>
            <a:xfrm>
              <a:off x="5364088" y="364502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99" name="98 Elipse"/>
            <p:cNvSpPr/>
            <p:nvPr/>
          </p:nvSpPr>
          <p:spPr>
            <a:xfrm>
              <a:off x="5724128" y="342900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0" name="99 Elipse"/>
            <p:cNvSpPr/>
            <p:nvPr/>
          </p:nvSpPr>
          <p:spPr>
            <a:xfrm>
              <a:off x="7452320" y="342900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1" name="100 Elipse"/>
            <p:cNvSpPr/>
            <p:nvPr/>
          </p:nvSpPr>
          <p:spPr>
            <a:xfrm>
              <a:off x="5364088" y="472514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2" name="101 Elipse"/>
            <p:cNvSpPr/>
            <p:nvPr/>
          </p:nvSpPr>
          <p:spPr>
            <a:xfrm>
              <a:off x="6948264" y="364502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3" name="102 Elipse"/>
            <p:cNvSpPr/>
            <p:nvPr/>
          </p:nvSpPr>
          <p:spPr>
            <a:xfrm>
              <a:off x="5580112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4" name="103 Elipse"/>
            <p:cNvSpPr/>
            <p:nvPr/>
          </p:nvSpPr>
          <p:spPr>
            <a:xfrm>
              <a:off x="5508104" y="378904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5" name="104 Elipse"/>
            <p:cNvSpPr/>
            <p:nvPr/>
          </p:nvSpPr>
          <p:spPr>
            <a:xfrm>
              <a:off x="5796136" y="364502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6" name="105 Elipse"/>
            <p:cNvSpPr/>
            <p:nvPr/>
          </p:nvSpPr>
          <p:spPr>
            <a:xfrm>
              <a:off x="5508104" y="4293096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7" name="106 Elipse"/>
            <p:cNvSpPr/>
            <p:nvPr/>
          </p:nvSpPr>
          <p:spPr>
            <a:xfrm>
              <a:off x="5868144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8" name="107 Elipse"/>
            <p:cNvSpPr/>
            <p:nvPr/>
          </p:nvSpPr>
          <p:spPr>
            <a:xfrm>
              <a:off x="6372200" y="3861048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09" name="108 Elipse"/>
            <p:cNvSpPr/>
            <p:nvPr/>
          </p:nvSpPr>
          <p:spPr>
            <a:xfrm>
              <a:off x="6372200" y="357301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0" name="109 Elipse"/>
            <p:cNvSpPr/>
            <p:nvPr/>
          </p:nvSpPr>
          <p:spPr>
            <a:xfrm>
              <a:off x="5580112" y="486916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1" name="110 Elipse"/>
            <p:cNvSpPr/>
            <p:nvPr/>
          </p:nvSpPr>
          <p:spPr>
            <a:xfrm>
              <a:off x="5220072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2" name="111 Elipse"/>
            <p:cNvSpPr/>
            <p:nvPr/>
          </p:nvSpPr>
          <p:spPr>
            <a:xfrm>
              <a:off x="6804248" y="378904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3" name="112 Elipse"/>
            <p:cNvSpPr/>
            <p:nvPr/>
          </p:nvSpPr>
          <p:spPr>
            <a:xfrm>
              <a:off x="5940152" y="378904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4" name="113 Elipse"/>
            <p:cNvSpPr/>
            <p:nvPr/>
          </p:nvSpPr>
          <p:spPr>
            <a:xfrm>
              <a:off x="5148064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5" name="114 Elipse"/>
            <p:cNvSpPr/>
            <p:nvPr/>
          </p:nvSpPr>
          <p:spPr>
            <a:xfrm>
              <a:off x="6660232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6" name="115 Elipse"/>
            <p:cNvSpPr/>
            <p:nvPr/>
          </p:nvSpPr>
          <p:spPr>
            <a:xfrm>
              <a:off x="6156176" y="364502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7" name="116 Elipse"/>
            <p:cNvSpPr/>
            <p:nvPr/>
          </p:nvSpPr>
          <p:spPr>
            <a:xfrm>
              <a:off x="6228184" y="472514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8" name="117 Elipse"/>
            <p:cNvSpPr/>
            <p:nvPr/>
          </p:nvSpPr>
          <p:spPr>
            <a:xfrm>
              <a:off x="5940152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19" name="118 Elipse"/>
            <p:cNvSpPr/>
            <p:nvPr/>
          </p:nvSpPr>
          <p:spPr>
            <a:xfrm>
              <a:off x="6588224" y="364502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0" name="119 Elipse"/>
            <p:cNvSpPr/>
            <p:nvPr/>
          </p:nvSpPr>
          <p:spPr>
            <a:xfrm>
              <a:off x="8028384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1" name="120 Elipse"/>
            <p:cNvSpPr/>
            <p:nvPr/>
          </p:nvSpPr>
          <p:spPr>
            <a:xfrm>
              <a:off x="5724128" y="3933056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2" name="121 Elipse"/>
            <p:cNvSpPr/>
            <p:nvPr/>
          </p:nvSpPr>
          <p:spPr>
            <a:xfrm>
              <a:off x="7236296" y="486916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3" name="122 Elipse"/>
            <p:cNvSpPr/>
            <p:nvPr/>
          </p:nvSpPr>
          <p:spPr>
            <a:xfrm>
              <a:off x="5292080" y="4077072"/>
              <a:ext cx="224408" cy="2076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4" name="123 Elipse"/>
            <p:cNvSpPr/>
            <p:nvPr/>
          </p:nvSpPr>
          <p:spPr>
            <a:xfrm>
              <a:off x="6588224" y="3429000"/>
              <a:ext cx="224408" cy="2076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5" name="124 Elipse"/>
            <p:cNvSpPr/>
            <p:nvPr/>
          </p:nvSpPr>
          <p:spPr>
            <a:xfrm>
              <a:off x="8244408" y="4941168"/>
              <a:ext cx="207640" cy="2076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6" name="125 Elipse"/>
            <p:cNvSpPr/>
            <p:nvPr/>
          </p:nvSpPr>
          <p:spPr>
            <a:xfrm>
              <a:off x="6012160" y="486916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7" name="126 Elipse"/>
            <p:cNvSpPr/>
            <p:nvPr/>
          </p:nvSpPr>
          <p:spPr>
            <a:xfrm>
              <a:off x="5076056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8" name="127 Elipse"/>
            <p:cNvSpPr/>
            <p:nvPr/>
          </p:nvSpPr>
          <p:spPr>
            <a:xfrm>
              <a:off x="6804248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29" name="128 Elipse"/>
            <p:cNvSpPr/>
            <p:nvPr/>
          </p:nvSpPr>
          <p:spPr>
            <a:xfrm>
              <a:off x="7884368" y="364502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0" name="129 Elipse"/>
            <p:cNvSpPr/>
            <p:nvPr/>
          </p:nvSpPr>
          <p:spPr>
            <a:xfrm>
              <a:off x="7452320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1" name="130 Elipse"/>
            <p:cNvSpPr/>
            <p:nvPr/>
          </p:nvSpPr>
          <p:spPr>
            <a:xfrm>
              <a:off x="8100392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2" name="131 Elipse"/>
            <p:cNvSpPr/>
            <p:nvPr/>
          </p:nvSpPr>
          <p:spPr>
            <a:xfrm>
              <a:off x="7020272" y="508518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3" name="132 Elipse"/>
            <p:cNvSpPr/>
            <p:nvPr/>
          </p:nvSpPr>
          <p:spPr>
            <a:xfrm>
              <a:off x="7236296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4" name="133 Elipse"/>
            <p:cNvSpPr/>
            <p:nvPr/>
          </p:nvSpPr>
          <p:spPr>
            <a:xfrm>
              <a:off x="7668344" y="3429000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5" name="134 Elipse"/>
            <p:cNvSpPr/>
            <p:nvPr/>
          </p:nvSpPr>
          <p:spPr>
            <a:xfrm>
              <a:off x="6372200" y="5085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6" name="135 Elipse"/>
            <p:cNvSpPr/>
            <p:nvPr/>
          </p:nvSpPr>
          <p:spPr>
            <a:xfrm>
              <a:off x="7092280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7" name="136 Elipse"/>
            <p:cNvSpPr/>
            <p:nvPr/>
          </p:nvSpPr>
          <p:spPr>
            <a:xfrm>
              <a:off x="7380312" y="494116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8" name="137 Elipse"/>
            <p:cNvSpPr/>
            <p:nvPr/>
          </p:nvSpPr>
          <p:spPr>
            <a:xfrm>
              <a:off x="6876256" y="5085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  <p:sp>
          <p:nvSpPr>
            <p:cNvPr id="139" name="138 Elipse"/>
            <p:cNvSpPr/>
            <p:nvPr/>
          </p:nvSpPr>
          <p:spPr>
            <a:xfrm>
              <a:off x="7668344" y="5085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prstClr val="white"/>
                </a:solidFill>
              </a:endParaRPr>
            </a:p>
          </p:txBody>
        </p:sp>
      </p:grpSp>
      <p:sp>
        <p:nvSpPr>
          <p:cNvPr id="141" name="140 CuadroTexto"/>
          <p:cNvSpPr txBox="1"/>
          <p:nvPr/>
        </p:nvSpPr>
        <p:spPr>
          <a:xfrm>
            <a:off x="5220072" y="302889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Menos adherentes.</a:t>
            </a:r>
          </a:p>
        </p:txBody>
      </p:sp>
      <p:sp>
        <p:nvSpPr>
          <p:cNvPr id="140" name="139 CuadroTexto"/>
          <p:cNvSpPr txBox="1"/>
          <p:nvPr/>
        </p:nvSpPr>
        <p:spPr>
          <a:xfrm>
            <a:off x="5220072" y="382097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Blanda al tacto.</a:t>
            </a:r>
          </a:p>
        </p:txBody>
      </p:sp>
      <p:sp>
        <p:nvSpPr>
          <p:cNvPr id="147" name="146 CuadroTexto"/>
          <p:cNvSpPr txBox="1"/>
          <p:nvPr/>
        </p:nvSpPr>
        <p:spPr>
          <a:xfrm>
            <a:off x="5220072" y="458112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Presenta porosidad.</a:t>
            </a:r>
          </a:p>
        </p:txBody>
      </p:sp>
      <p:sp>
        <p:nvSpPr>
          <p:cNvPr id="148" name="147 CuadroTexto"/>
          <p:cNvSpPr txBox="1"/>
          <p:nvPr/>
        </p:nvSpPr>
        <p:spPr>
          <a:xfrm>
            <a:off x="5220072" y="531340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Desordenada y heterogénea.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41" grpId="0"/>
      <p:bldP spid="140" grpId="0"/>
      <p:bldP spid="147" grpId="0"/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ítulo"/>
          <p:cNvSpPr>
            <a:spLocks noGrp="1"/>
          </p:cNvSpPr>
          <p:nvPr>
            <p:ph type="title"/>
          </p:nvPr>
        </p:nvSpPr>
        <p:spPr>
          <a:xfrm>
            <a:off x="5546204" y="157808"/>
            <a:ext cx="2952328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Planteamiento del Problema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899592" y="317240"/>
            <a:ext cx="4646612" cy="15416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60432" y="332656"/>
            <a:ext cx="432048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8 Grupo"/>
          <p:cNvGrpSpPr/>
          <p:nvPr/>
        </p:nvGrpSpPr>
        <p:grpSpPr>
          <a:xfrm>
            <a:off x="899592" y="476673"/>
            <a:ext cx="3456384" cy="2448272"/>
            <a:chOff x="899592" y="476672"/>
            <a:chExt cx="3960440" cy="2792387"/>
          </a:xfrm>
        </p:grpSpPr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476672"/>
              <a:ext cx="1656184" cy="163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916832"/>
              <a:ext cx="1512168" cy="135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1829200"/>
              <a:ext cx="1512168" cy="138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Flecha derecha"/>
          <p:cNvSpPr/>
          <p:nvPr/>
        </p:nvSpPr>
        <p:spPr>
          <a:xfrm rot="2412481">
            <a:off x="4047427" y="2957143"/>
            <a:ext cx="1728192" cy="792088"/>
          </a:xfrm>
          <a:prstGeom prst="rightArrow">
            <a:avLst/>
          </a:prstGeom>
          <a:solidFill>
            <a:srgbClr val="CC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13" name="12 Grupo"/>
          <p:cNvGrpSpPr/>
          <p:nvPr/>
        </p:nvGrpSpPr>
        <p:grpSpPr>
          <a:xfrm>
            <a:off x="5940152" y="3356992"/>
            <a:ext cx="2808312" cy="2304256"/>
            <a:chOff x="6012160" y="3501008"/>
            <a:chExt cx="2808312" cy="2304256"/>
          </a:xfrm>
        </p:grpSpPr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4509120"/>
              <a:ext cx="129614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4288" y="3501008"/>
              <a:ext cx="1656184" cy="133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13 Recortar rectángulo de esquina diagonal"/>
          <p:cNvSpPr/>
          <p:nvPr/>
        </p:nvSpPr>
        <p:spPr>
          <a:xfrm>
            <a:off x="5868144" y="5805264"/>
            <a:ext cx="302433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INHIBIDORES</a:t>
            </a:r>
            <a:endParaRPr lang="es-VE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59632" y="3429000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b="1" dirty="0" smtClean="0">
                <a:solidFill>
                  <a:prstClr val="black"/>
                </a:solidFill>
              </a:rPr>
              <a:t> PRESIÓN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b="1" dirty="0" smtClean="0">
                <a:solidFill>
                  <a:prstClr val="black"/>
                </a:solidFill>
              </a:rPr>
              <a:t> TEMPERATURA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b="1" dirty="0" smtClean="0">
                <a:solidFill>
                  <a:prstClr val="black"/>
                </a:solidFill>
              </a:rPr>
              <a:t> CAUDAL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b="1" dirty="0" smtClean="0">
                <a:solidFill>
                  <a:prstClr val="black"/>
                </a:solidFill>
              </a:rPr>
              <a:t> pH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b="1" dirty="0" smtClean="0">
                <a:solidFill>
                  <a:prstClr val="black"/>
                </a:solidFill>
              </a:rPr>
              <a:t> CONCENTRACIÓN</a:t>
            </a:r>
            <a:endParaRPr lang="es-VE" sz="2400" b="1" dirty="0">
              <a:solidFill>
                <a:prstClr val="black"/>
              </a:solidFill>
            </a:endParaRP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836712"/>
            <a:ext cx="236770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8" name="17 Conector recto de flecha"/>
          <p:cNvCxnSpPr/>
          <p:nvPr/>
        </p:nvCxnSpPr>
        <p:spPr>
          <a:xfrm rot="5400000" flipH="1" flipV="1">
            <a:off x="7345102" y="1808820"/>
            <a:ext cx="1943422" cy="79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19 Grupo"/>
          <p:cNvGrpSpPr/>
          <p:nvPr/>
        </p:nvGrpSpPr>
        <p:grpSpPr>
          <a:xfrm>
            <a:off x="971600" y="476672"/>
            <a:ext cx="3384376" cy="2304256"/>
            <a:chOff x="5004048" y="3068960"/>
            <a:chExt cx="1152128" cy="1224137"/>
          </a:xfrm>
        </p:grpSpPr>
        <p:cxnSp>
          <p:nvCxnSpPr>
            <p:cNvPr id="17" name="16 Conector recto"/>
            <p:cNvCxnSpPr/>
            <p:nvPr/>
          </p:nvCxnSpPr>
          <p:spPr>
            <a:xfrm rot="16200000" flipH="1">
              <a:off x="4968044" y="3104964"/>
              <a:ext cx="1224136" cy="11521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5004048" y="3140969"/>
              <a:ext cx="1224136" cy="10801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108012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TIPOS DE FORMACIÓN  DE  INCRUSTACIÓN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53" name="52 Recortar rectángulo de esquina diagonal"/>
          <p:cNvSpPr/>
          <p:nvPr/>
        </p:nvSpPr>
        <p:spPr>
          <a:xfrm>
            <a:off x="1187624" y="1988840"/>
            <a:ext cx="6984776" cy="57606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dirty="0" smtClean="0">
                <a:solidFill>
                  <a:prstClr val="black"/>
                </a:solidFill>
              </a:rPr>
              <a:t>Depósitos de Sedimentos</a:t>
            </a:r>
            <a:endParaRPr lang="es-VE" sz="28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3" name="142 Cilindro"/>
          <p:cNvSpPr/>
          <p:nvPr/>
        </p:nvSpPr>
        <p:spPr>
          <a:xfrm rot="16200000">
            <a:off x="2011524" y="2173052"/>
            <a:ext cx="1880592" cy="4104456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45" name="144 Elipse"/>
          <p:cNvSpPr/>
          <p:nvPr/>
        </p:nvSpPr>
        <p:spPr>
          <a:xfrm>
            <a:off x="2415760" y="4941168"/>
            <a:ext cx="228025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46" name="145 Elipse"/>
          <p:cNvSpPr/>
          <p:nvPr/>
        </p:nvSpPr>
        <p:spPr>
          <a:xfrm>
            <a:off x="3631896" y="4949552"/>
            <a:ext cx="228025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49" name="148 Elipse"/>
          <p:cNvSpPr/>
          <p:nvPr/>
        </p:nvSpPr>
        <p:spPr>
          <a:xfrm>
            <a:off x="1655676" y="3284984"/>
            <a:ext cx="228025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50" name="149 Elipse"/>
          <p:cNvSpPr/>
          <p:nvPr/>
        </p:nvSpPr>
        <p:spPr>
          <a:xfrm>
            <a:off x="2491769" y="3284984"/>
            <a:ext cx="228025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51" name="150 Elipse"/>
          <p:cNvSpPr/>
          <p:nvPr/>
        </p:nvSpPr>
        <p:spPr>
          <a:xfrm>
            <a:off x="3403870" y="3284984"/>
            <a:ext cx="228025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53" name="152 Elipse"/>
          <p:cNvSpPr/>
          <p:nvPr/>
        </p:nvSpPr>
        <p:spPr>
          <a:xfrm>
            <a:off x="3275856" y="3501008"/>
            <a:ext cx="228025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57" name="156 Elipse"/>
          <p:cNvSpPr/>
          <p:nvPr/>
        </p:nvSpPr>
        <p:spPr>
          <a:xfrm>
            <a:off x="2035718" y="3284984"/>
            <a:ext cx="228025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62" name="161 Elipse"/>
          <p:cNvSpPr/>
          <p:nvPr/>
        </p:nvSpPr>
        <p:spPr>
          <a:xfrm>
            <a:off x="2195736" y="4941168"/>
            <a:ext cx="228025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63" name="162 Elipse"/>
          <p:cNvSpPr/>
          <p:nvPr/>
        </p:nvSpPr>
        <p:spPr>
          <a:xfrm>
            <a:off x="2915816" y="4941168"/>
            <a:ext cx="228025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67" name="166 Elipse"/>
          <p:cNvSpPr/>
          <p:nvPr/>
        </p:nvSpPr>
        <p:spPr>
          <a:xfrm>
            <a:off x="4716016" y="4941168"/>
            <a:ext cx="228025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76" name="175 Elipse"/>
          <p:cNvSpPr/>
          <p:nvPr/>
        </p:nvSpPr>
        <p:spPr>
          <a:xfrm>
            <a:off x="2263744" y="3284984"/>
            <a:ext cx="228025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80" name="179 Elipse"/>
          <p:cNvSpPr/>
          <p:nvPr/>
        </p:nvSpPr>
        <p:spPr>
          <a:xfrm>
            <a:off x="3631896" y="4725144"/>
            <a:ext cx="228025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82" name="181 Elipse"/>
          <p:cNvSpPr/>
          <p:nvPr/>
        </p:nvSpPr>
        <p:spPr>
          <a:xfrm>
            <a:off x="1403648" y="3429000"/>
            <a:ext cx="236875" cy="207640"/>
          </a:xfrm>
          <a:prstGeom prst="ellipse">
            <a:avLst/>
          </a:prstGeom>
          <a:solidFill>
            <a:srgbClr val="FFFF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86" name="185 Elipse"/>
          <p:cNvSpPr/>
          <p:nvPr/>
        </p:nvSpPr>
        <p:spPr>
          <a:xfrm>
            <a:off x="4716016" y="3429000"/>
            <a:ext cx="228025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89" name="188 Elipse"/>
          <p:cNvSpPr/>
          <p:nvPr/>
        </p:nvSpPr>
        <p:spPr>
          <a:xfrm>
            <a:off x="4543997" y="3284984"/>
            <a:ext cx="228025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90" name="189 Elipse"/>
          <p:cNvSpPr/>
          <p:nvPr/>
        </p:nvSpPr>
        <p:spPr>
          <a:xfrm>
            <a:off x="3403870" y="4941168"/>
            <a:ext cx="228025" cy="21602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98" name="197 Forma libre"/>
          <p:cNvSpPr/>
          <p:nvPr/>
        </p:nvSpPr>
        <p:spPr>
          <a:xfrm>
            <a:off x="1403648" y="4509120"/>
            <a:ext cx="797063" cy="632878"/>
          </a:xfrm>
          <a:custGeom>
            <a:avLst/>
            <a:gdLst>
              <a:gd name="connsiteX0" fmla="*/ 0 w 797063"/>
              <a:gd name="connsiteY0" fmla="*/ 474833 h 632878"/>
              <a:gd name="connsiteX1" fmla="*/ 0 w 797063"/>
              <a:gd name="connsiteY1" fmla="*/ 474833 h 632878"/>
              <a:gd name="connsiteX2" fmla="*/ 112889 w 797063"/>
              <a:gd name="connsiteY2" fmla="*/ 531278 h 632878"/>
              <a:gd name="connsiteX3" fmla="*/ 146755 w 797063"/>
              <a:gd name="connsiteY3" fmla="*/ 542567 h 632878"/>
              <a:gd name="connsiteX4" fmla="*/ 191911 w 797063"/>
              <a:gd name="connsiteY4" fmla="*/ 565145 h 632878"/>
              <a:gd name="connsiteX5" fmla="*/ 270933 w 797063"/>
              <a:gd name="connsiteY5" fmla="*/ 576433 h 632878"/>
              <a:gd name="connsiteX6" fmla="*/ 395111 w 797063"/>
              <a:gd name="connsiteY6" fmla="*/ 599011 h 632878"/>
              <a:gd name="connsiteX7" fmla="*/ 496711 w 797063"/>
              <a:gd name="connsiteY7" fmla="*/ 610300 h 632878"/>
              <a:gd name="connsiteX8" fmla="*/ 587022 w 797063"/>
              <a:gd name="connsiteY8" fmla="*/ 621589 h 632878"/>
              <a:gd name="connsiteX9" fmla="*/ 620889 w 797063"/>
              <a:gd name="connsiteY9" fmla="*/ 632878 h 632878"/>
              <a:gd name="connsiteX10" fmla="*/ 711200 w 797063"/>
              <a:gd name="connsiteY10" fmla="*/ 621589 h 632878"/>
              <a:gd name="connsiteX11" fmla="*/ 756355 w 797063"/>
              <a:gd name="connsiteY11" fmla="*/ 542567 h 632878"/>
              <a:gd name="connsiteX12" fmla="*/ 767644 w 797063"/>
              <a:gd name="connsiteY12" fmla="*/ 440967 h 632878"/>
              <a:gd name="connsiteX13" fmla="*/ 767644 w 797063"/>
              <a:gd name="connsiteY13" fmla="*/ 294211 h 632878"/>
              <a:gd name="connsiteX14" fmla="*/ 745066 w 797063"/>
              <a:gd name="connsiteY14" fmla="*/ 260345 h 632878"/>
              <a:gd name="connsiteX15" fmla="*/ 643466 w 797063"/>
              <a:gd name="connsiteY15" fmla="*/ 181322 h 632878"/>
              <a:gd name="connsiteX16" fmla="*/ 609600 w 797063"/>
              <a:gd name="connsiteY16" fmla="*/ 158745 h 632878"/>
              <a:gd name="connsiteX17" fmla="*/ 587022 w 797063"/>
              <a:gd name="connsiteY17" fmla="*/ 124878 h 632878"/>
              <a:gd name="connsiteX18" fmla="*/ 508000 w 797063"/>
              <a:gd name="connsiteY18" fmla="*/ 79722 h 632878"/>
              <a:gd name="connsiteX19" fmla="*/ 462844 w 797063"/>
              <a:gd name="connsiteY19" fmla="*/ 57145 h 632878"/>
              <a:gd name="connsiteX20" fmla="*/ 428978 w 797063"/>
              <a:gd name="connsiteY20" fmla="*/ 45856 h 632878"/>
              <a:gd name="connsiteX21" fmla="*/ 395111 w 797063"/>
              <a:gd name="connsiteY21" fmla="*/ 23278 h 632878"/>
              <a:gd name="connsiteX22" fmla="*/ 327378 w 797063"/>
              <a:gd name="connsiteY22" fmla="*/ 700 h 632878"/>
              <a:gd name="connsiteX23" fmla="*/ 101600 w 797063"/>
              <a:gd name="connsiteY23" fmla="*/ 34567 h 632878"/>
              <a:gd name="connsiteX24" fmla="*/ 33866 w 797063"/>
              <a:gd name="connsiteY24" fmla="*/ 79722 h 632878"/>
              <a:gd name="connsiteX25" fmla="*/ 11289 w 797063"/>
              <a:gd name="connsiteY25" fmla="*/ 113589 h 632878"/>
              <a:gd name="connsiteX26" fmla="*/ 22578 w 797063"/>
              <a:gd name="connsiteY26" fmla="*/ 181322 h 632878"/>
              <a:gd name="connsiteX27" fmla="*/ 101600 w 797063"/>
              <a:gd name="connsiteY27" fmla="*/ 249056 h 632878"/>
              <a:gd name="connsiteX28" fmla="*/ 112889 w 797063"/>
              <a:gd name="connsiteY28" fmla="*/ 282922 h 632878"/>
              <a:gd name="connsiteX29" fmla="*/ 67733 w 797063"/>
              <a:gd name="connsiteY29" fmla="*/ 350656 h 632878"/>
              <a:gd name="connsiteX30" fmla="*/ 56444 w 797063"/>
              <a:gd name="connsiteY30" fmla="*/ 384522 h 632878"/>
              <a:gd name="connsiteX31" fmla="*/ 0 w 797063"/>
              <a:gd name="connsiteY31" fmla="*/ 474833 h 63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7063" h="632878">
                <a:moveTo>
                  <a:pt x="0" y="474833"/>
                </a:moveTo>
                <a:lnTo>
                  <a:pt x="0" y="474833"/>
                </a:lnTo>
                <a:cubicBezTo>
                  <a:pt x="37630" y="493648"/>
                  <a:pt x="74690" y="513647"/>
                  <a:pt x="112889" y="531278"/>
                </a:cubicBezTo>
                <a:cubicBezTo>
                  <a:pt x="123693" y="536265"/>
                  <a:pt x="135818" y="537880"/>
                  <a:pt x="146755" y="542567"/>
                </a:cubicBezTo>
                <a:cubicBezTo>
                  <a:pt x="162223" y="549196"/>
                  <a:pt x="175675" y="560717"/>
                  <a:pt x="191911" y="565145"/>
                </a:cubicBezTo>
                <a:cubicBezTo>
                  <a:pt x="217582" y="572146"/>
                  <a:pt x="244687" y="572059"/>
                  <a:pt x="270933" y="576433"/>
                </a:cubicBezTo>
                <a:cubicBezTo>
                  <a:pt x="312432" y="583349"/>
                  <a:pt x="353505" y="592770"/>
                  <a:pt x="395111" y="599011"/>
                </a:cubicBezTo>
                <a:cubicBezTo>
                  <a:pt x="428809" y="604066"/>
                  <a:pt x="462869" y="606319"/>
                  <a:pt x="496711" y="610300"/>
                </a:cubicBezTo>
                <a:lnTo>
                  <a:pt x="587022" y="621589"/>
                </a:lnTo>
                <a:cubicBezTo>
                  <a:pt x="598311" y="625352"/>
                  <a:pt x="608989" y="632878"/>
                  <a:pt x="620889" y="632878"/>
                </a:cubicBezTo>
                <a:cubicBezTo>
                  <a:pt x="651227" y="632878"/>
                  <a:pt x="683032" y="632856"/>
                  <a:pt x="711200" y="621589"/>
                </a:cubicBezTo>
                <a:cubicBezTo>
                  <a:pt x="721173" y="617600"/>
                  <a:pt x="754922" y="545433"/>
                  <a:pt x="756355" y="542567"/>
                </a:cubicBezTo>
                <a:cubicBezTo>
                  <a:pt x="760118" y="508700"/>
                  <a:pt x="762463" y="474646"/>
                  <a:pt x="767644" y="440967"/>
                </a:cubicBezTo>
                <a:cubicBezTo>
                  <a:pt x="779723" y="362456"/>
                  <a:pt x="797063" y="411884"/>
                  <a:pt x="767644" y="294211"/>
                </a:cubicBezTo>
                <a:cubicBezTo>
                  <a:pt x="764353" y="281049"/>
                  <a:pt x="753752" y="270768"/>
                  <a:pt x="745066" y="260345"/>
                </a:cubicBezTo>
                <a:cubicBezTo>
                  <a:pt x="711905" y="220552"/>
                  <a:pt x="690672" y="212793"/>
                  <a:pt x="643466" y="181322"/>
                </a:cubicBezTo>
                <a:lnTo>
                  <a:pt x="609600" y="158745"/>
                </a:lnTo>
                <a:cubicBezTo>
                  <a:pt x="602074" y="147456"/>
                  <a:pt x="596616" y="134472"/>
                  <a:pt x="587022" y="124878"/>
                </a:cubicBezTo>
                <a:cubicBezTo>
                  <a:pt x="542641" y="80497"/>
                  <a:pt x="553205" y="99095"/>
                  <a:pt x="508000" y="79722"/>
                </a:cubicBezTo>
                <a:cubicBezTo>
                  <a:pt x="492532" y="73093"/>
                  <a:pt x="478312" y="63774"/>
                  <a:pt x="462844" y="57145"/>
                </a:cubicBezTo>
                <a:cubicBezTo>
                  <a:pt x="451907" y="52458"/>
                  <a:pt x="439621" y="51178"/>
                  <a:pt x="428978" y="45856"/>
                </a:cubicBezTo>
                <a:cubicBezTo>
                  <a:pt x="416843" y="39788"/>
                  <a:pt x="407509" y="28788"/>
                  <a:pt x="395111" y="23278"/>
                </a:cubicBezTo>
                <a:cubicBezTo>
                  <a:pt x="373363" y="13612"/>
                  <a:pt x="327378" y="700"/>
                  <a:pt x="327378" y="700"/>
                </a:cubicBezTo>
                <a:cubicBezTo>
                  <a:pt x="292037" y="3224"/>
                  <a:pt x="153451" y="0"/>
                  <a:pt x="101600" y="34567"/>
                </a:cubicBezTo>
                <a:lnTo>
                  <a:pt x="33866" y="79722"/>
                </a:lnTo>
                <a:cubicBezTo>
                  <a:pt x="26340" y="91011"/>
                  <a:pt x="12787" y="100104"/>
                  <a:pt x="11289" y="113589"/>
                </a:cubicBezTo>
                <a:cubicBezTo>
                  <a:pt x="8762" y="136338"/>
                  <a:pt x="12342" y="160849"/>
                  <a:pt x="22578" y="181322"/>
                </a:cubicBezTo>
                <a:cubicBezTo>
                  <a:pt x="36266" y="208698"/>
                  <a:pt x="76193" y="232118"/>
                  <a:pt x="101600" y="249056"/>
                </a:cubicBezTo>
                <a:cubicBezTo>
                  <a:pt x="105363" y="260345"/>
                  <a:pt x="112889" y="271023"/>
                  <a:pt x="112889" y="282922"/>
                </a:cubicBezTo>
                <a:cubicBezTo>
                  <a:pt x="112889" y="315597"/>
                  <a:pt x="88095" y="330294"/>
                  <a:pt x="67733" y="350656"/>
                </a:cubicBezTo>
                <a:cubicBezTo>
                  <a:pt x="63970" y="361945"/>
                  <a:pt x="63045" y="374621"/>
                  <a:pt x="56444" y="384522"/>
                </a:cubicBezTo>
                <a:cubicBezTo>
                  <a:pt x="17256" y="443304"/>
                  <a:pt x="9407" y="459781"/>
                  <a:pt x="0" y="47483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199" name="198 Forma libre"/>
          <p:cNvSpPr/>
          <p:nvPr/>
        </p:nvSpPr>
        <p:spPr>
          <a:xfrm>
            <a:off x="3995936" y="4762081"/>
            <a:ext cx="806875" cy="395111"/>
          </a:xfrm>
          <a:custGeom>
            <a:avLst/>
            <a:gdLst>
              <a:gd name="connsiteX0" fmla="*/ 1366 w 806875"/>
              <a:gd name="connsiteY0" fmla="*/ 338667 h 395111"/>
              <a:gd name="connsiteX1" fmla="*/ 1366 w 806875"/>
              <a:gd name="connsiteY1" fmla="*/ 338667 h 395111"/>
              <a:gd name="connsiteX2" fmla="*/ 12655 w 806875"/>
              <a:gd name="connsiteY2" fmla="*/ 237067 h 395111"/>
              <a:gd name="connsiteX3" fmla="*/ 46521 w 806875"/>
              <a:gd name="connsiteY3" fmla="*/ 225778 h 395111"/>
              <a:gd name="connsiteX4" fmla="*/ 69099 w 806875"/>
              <a:gd name="connsiteY4" fmla="*/ 191911 h 395111"/>
              <a:gd name="connsiteX5" fmla="*/ 136833 w 806875"/>
              <a:gd name="connsiteY5" fmla="*/ 146755 h 395111"/>
              <a:gd name="connsiteX6" fmla="*/ 170699 w 806875"/>
              <a:gd name="connsiteY6" fmla="*/ 124178 h 395111"/>
              <a:gd name="connsiteX7" fmla="*/ 204566 w 806875"/>
              <a:gd name="connsiteY7" fmla="*/ 101600 h 395111"/>
              <a:gd name="connsiteX8" fmla="*/ 238433 w 806875"/>
              <a:gd name="connsiteY8" fmla="*/ 90311 h 395111"/>
              <a:gd name="connsiteX9" fmla="*/ 306166 w 806875"/>
              <a:gd name="connsiteY9" fmla="*/ 45155 h 395111"/>
              <a:gd name="connsiteX10" fmla="*/ 340033 w 806875"/>
              <a:gd name="connsiteY10" fmla="*/ 22578 h 395111"/>
              <a:gd name="connsiteX11" fmla="*/ 419055 w 806875"/>
              <a:gd name="connsiteY11" fmla="*/ 0 h 395111"/>
              <a:gd name="connsiteX12" fmla="*/ 656121 w 806875"/>
              <a:gd name="connsiteY12" fmla="*/ 11289 h 395111"/>
              <a:gd name="connsiteX13" fmla="*/ 723855 w 806875"/>
              <a:gd name="connsiteY13" fmla="*/ 22578 h 395111"/>
              <a:gd name="connsiteX14" fmla="*/ 802877 w 806875"/>
              <a:gd name="connsiteY14" fmla="*/ 45155 h 395111"/>
              <a:gd name="connsiteX15" fmla="*/ 791588 w 806875"/>
              <a:gd name="connsiteY15" fmla="*/ 135467 h 395111"/>
              <a:gd name="connsiteX16" fmla="*/ 656121 w 806875"/>
              <a:gd name="connsiteY16" fmla="*/ 203200 h 395111"/>
              <a:gd name="connsiteX17" fmla="*/ 610966 w 806875"/>
              <a:gd name="connsiteY17" fmla="*/ 225778 h 395111"/>
              <a:gd name="connsiteX18" fmla="*/ 577099 w 806875"/>
              <a:gd name="connsiteY18" fmla="*/ 248355 h 395111"/>
              <a:gd name="connsiteX19" fmla="*/ 543233 w 806875"/>
              <a:gd name="connsiteY19" fmla="*/ 259644 h 395111"/>
              <a:gd name="connsiteX20" fmla="*/ 475499 w 806875"/>
              <a:gd name="connsiteY20" fmla="*/ 293511 h 395111"/>
              <a:gd name="connsiteX21" fmla="*/ 452921 w 806875"/>
              <a:gd name="connsiteY21" fmla="*/ 327378 h 395111"/>
              <a:gd name="connsiteX22" fmla="*/ 385188 w 806875"/>
              <a:gd name="connsiteY22" fmla="*/ 361244 h 395111"/>
              <a:gd name="connsiteX23" fmla="*/ 351321 w 806875"/>
              <a:gd name="connsiteY23" fmla="*/ 383822 h 395111"/>
              <a:gd name="connsiteX24" fmla="*/ 193277 w 806875"/>
              <a:gd name="connsiteY24" fmla="*/ 395111 h 395111"/>
              <a:gd name="connsiteX25" fmla="*/ 136833 w 806875"/>
              <a:gd name="connsiteY25" fmla="*/ 383822 h 395111"/>
              <a:gd name="connsiteX26" fmla="*/ 80388 w 806875"/>
              <a:gd name="connsiteY26" fmla="*/ 316089 h 395111"/>
              <a:gd name="connsiteX27" fmla="*/ 46521 w 806875"/>
              <a:gd name="connsiteY27" fmla="*/ 304800 h 395111"/>
              <a:gd name="connsiteX28" fmla="*/ 1366 w 806875"/>
              <a:gd name="connsiteY28" fmla="*/ 338667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6875" h="395111">
                <a:moveTo>
                  <a:pt x="1366" y="338667"/>
                </a:moveTo>
                <a:lnTo>
                  <a:pt x="1366" y="338667"/>
                </a:lnTo>
                <a:cubicBezTo>
                  <a:pt x="5129" y="304800"/>
                  <a:pt x="0" y="268705"/>
                  <a:pt x="12655" y="237067"/>
                </a:cubicBezTo>
                <a:cubicBezTo>
                  <a:pt x="17074" y="226019"/>
                  <a:pt x="37229" y="233212"/>
                  <a:pt x="46521" y="225778"/>
                </a:cubicBezTo>
                <a:cubicBezTo>
                  <a:pt x="57116" y="217302"/>
                  <a:pt x="58888" y="200845"/>
                  <a:pt x="69099" y="191911"/>
                </a:cubicBezTo>
                <a:cubicBezTo>
                  <a:pt x="89520" y="174042"/>
                  <a:pt x="114255" y="161807"/>
                  <a:pt x="136833" y="146755"/>
                </a:cubicBezTo>
                <a:lnTo>
                  <a:pt x="170699" y="124178"/>
                </a:lnTo>
                <a:cubicBezTo>
                  <a:pt x="181988" y="116652"/>
                  <a:pt x="191695" y="105890"/>
                  <a:pt x="204566" y="101600"/>
                </a:cubicBezTo>
                <a:lnTo>
                  <a:pt x="238433" y="90311"/>
                </a:lnTo>
                <a:lnTo>
                  <a:pt x="306166" y="45155"/>
                </a:lnTo>
                <a:cubicBezTo>
                  <a:pt x="317455" y="37629"/>
                  <a:pt x="326871" y="25869"/>
                  <a:pt x="340033" y="22578"/>
                </a:cubicBezTo>
                <a:cubicBezTo>
                  <a:pt x="396732" y="8403"/>
                  <a:pt x="370469" y="16195"/>
                  <a:pt x="419055" y="0"/>
                </a:cubicBezTo>
                <a:cubicBezTo>
                  <a:pt x="498077" y="3763"/>
                  <a:pt x="577226" y="5445"/>
                  <a:pt x="656121" y="11289"/>
                </a:cubicBezTo>
                <a:cubicBezTo>
                  <a:pt x="678948" y="12980"/>
                  <a:pt x="701410" y="18089"/>
                  <a:pt x="723855" y="22578"/>
                </a:cubicBezTo>
                <a:cubicBezTo>
                  <a:pt x="759285" y="29664"/>
                  <a:pt x="770604" y="34398"/>
                  <a:pt x="802877" y="45155"/>
                </a:cubicBezTo>
                <a:cubicBezTo>
                  <a:pt x="799114" y="75259"/>
                  <a:pt x="806875" y="109261"/>
                  <a:pt x="791588" y="135467"/>
                </a:cubicBezTo>
                <a:cubicBezTo>
                  <a:pt x="764945" y="181141"/>
                  <a:pt x="696190" y="183165"/>
                  <a:pt x="656121" y="203200"/>
                </a:cubicBezTo>
                <a:cubicBezTo>
                  <a:pt x="641069" y="210726"/>
                  <a:pt x="625577" y="217429"/>
                  <a:pt x="610966" y="225778"/>
                </a:cubicBezTo>
                <a:cubicBezTo>
                  <a:pt x="599186" y="232509"/>
                  <a:pt x="589234" y="242287"/>
                  <a:pt x="577099" y="248355"/>
                </a:cubicBezTo>
                <a:cubicBezTo>
                  <a:pt x="566456" y="253676"/>
                  <a:pt x="553876" y="254322"/>
                  <a:pt x="543233" y="259644"/>
                </a:cubicBezTo>
                <a:cubicBezTo>
                  <a:pt x="455701" y="303411"/>
                  <a:pt x="560621" y="265137"/>
                  <a:pt x="475499" y="293511"/>
                </a:cubicBezTo>
                <a:cubicBezTo>
                  <a:pt x="467973" y="304800"/>
                  <a:pt x="462515" y="317784"/>
                  <a:pt x="452921" y="327378"/>
                </a:cubicBezTo>
                <a:cubicBezTo>
                  <a:pt x="420570" y="359729"/>
                  <a:pt x="421913" y="342882"/>
                  <a:pt x="385188" y="361244"/>
                </a:cubicBezTo>
                <a:cubicBezTo>
                  <a:pt x="373053" y="367312"/>
                  <a:pt x="364682" y="381464"/>
                  <a:pt x="351321" y="383822"/>
                </a:cubicBezTo>
                <a:cubicBezTo>
                  <a:pt x="299309" y="393001"/>
                  <a:pt x="245958" y="391348"/>
                  <a:pt x="193277" y="395111"/>
                </a:cubicBezTo>
                <a:cubicBezTo>
                  <a:pt x="174462" y="391348"/>
                  <a:pt x="153995" y="392403"/>
                  <a:pt x="136833" y="383822"/>
                </a:cubicBezTo>
                <a:cubicBezTo>
                  <a:pt x="79500" y="355155"/>
                  <a:pt x="123611" y="350666"/>
                  <a:pt x="80388" y="316089"/>
                </a:cubicBezTo>
                <a:cubicBezTo>
                  <a:pt x="71096" y="308655"/>
                  <a:pt x="58065" y="301914"/>
                  <a:pt x="46521" y="304800"/>
                </a:cubicBezTo>
                <a:cubicBezTo>
                  <a:pt x="38358" y="306841"/>
                  <a:pt x="8892" y="333023"/>
                  <a:pt x="1366" y="33866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200" name="199 Forma libre"/>
          <p:cNvSpPr/>
          <p:nvPr/>
        </p:nvSpPr>
        <p:spPr>
          <a:xfrm>
            <a:off x="2627784" y="3284984"/>
            <a:ext cx="650944" cy="441775"/>
          </a:xfrm>
          <a:custGeom>
            <a:avLst/>
            <a:gdLst>
              <a:gd name="connsiteX0" fmla="*/ 0 w 650944"/>
              <a:gd name="connsiteY0" fmla="*/ 441775 h 441775"/>
              <a:gd name="connsiteX1" fmla="*/ 0 w 650944"/>
              <a:gd name="connsiteY1" fmla="*/ 441775 h 441775"/>
              <a:gd name="connsiteX2" fmla="*/ 33867 w 650944"/>
              <a:gd name="connsiteY2" fmla="*/ 351464 h 441775"/>
              <a:gd name="connsiteX3" fmla="*/ 45156 w 650944"/>
              <a:gd name="connsiteY3" fmla="*/ 317597 h 441775"/>
              <a:gd name="connsiteX4" fmla="*/ 79022 w 650944"/>
              <a:gd name="connsiteY4" fmla="*/ 193419 h 441775"/>
              <a:gd name="connsiteX5" fmla="*/ 101600 w 650944"/>
              <a:gd name="connsiteY5" fmla="*/ 159553 h 441775"/>
              <a:gd name="connsiteX6" fmla="*/ 135467 w 650944"/>
              <a:gd name="connsiteY6" fmla="*/ 148264 h 441775"/>
              <a:gd name="connsiteX7" fmla="*/ 203200 w 650944"/>
              <a:gd name="connsiteY7" fmla="*/ 103108 h 441775"/>
              <a:gd name="connsiteX8" fmla="*/ 304800 w 650944"/>
              <a:gd name="connsiteY8" fmla="*/ 69242 h 441775"/>
              <a:gd name="connsiteX9" fmla="*/ 338667 w 650944"/>
              <a:gd name="connsiteY9" fmla="*/ 57953 h 441775"/>
              <a:gd name="connsiteX10" fmla="*/ 417689 w 650944"/>
              <a:gd name="connsiteY10" fmla="*/ 35375 h 441775"/>
              <a:gd name="connsiteX11" fmla="*/ 609600 w 650944"/>
              <a:gd name="connsiteY11" fmla="*/ 46664 h 441775"/>
              <a:gd name="connsiteX12" fmla="*/ 598311 w 650944"/>
              <a:gd name="connsiteY12" fmla="*/ 227286 h 441775"/>
              <a:gd name="connsiteX13" fmla="*/ 575733 w 650944"/>
              <a:gd name="connsiteY13" fmla="*/ 295019 h 441775"/>
              <a:gd name="connsiteX14" fmla="*/ 564444 w 650944"/>
              <a:gd name="connsiteY14" fmla="*/ 328886 h 441775"/>
              <a:gd name="connsiteX15" fmla="*/ 496711 w 650944"/>
              <a:gd name="connsiteY15" fmla="*/ 374042 h 441775"/>
              <a:gd name="connsiteX16" fmla="*/ 270933 w 650944"/>
              <a:gd name="connsiteY16" fmla="*/ 407908 h 441775"/>
              <a:gd name="connsiteX17" fmla="*/ 112889 w 650944"/>
              <a:gd name="connsiteY17" fmla="*/ 419197 h 441775"/>
              <a:gd name="connsiteX18" fmla="*/ 0 w 650944"/>
              <a:gd name="connsiteY18" fmla="*/ 441775 h 4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0944" h="441775">
                <a:moveTo>
                  <a:pt x="0" y="441775"/>
                </a:moveTo>
                <a:lnTo>
                  <a:pt x="0" y="441775"/>
                </a:lnTo>
                <a:cubicBezTo>
                  <a:pt x="11289" y="411671"/>
                  <a:pt x="22880" y="381679"/>
                  <a:pt x="33867" y="351464"/>
                </a:cubicBezTo>
                <a:cubicBezTo>
                  <a:pt x="37934" y="340281"/>
                  <a:pt x="42270" y="329141"/>
                  <a:pt x="45156" y="317597"/>
                </a:cubicBezTo>
                <a:cubicBezTo>
                  <a:pt x="53638" y="283667"/>
                  <a:pt x="59646" y="222482"/>
                  <a:pt x="79022" y="193419"/>
                </a:cubicBezTo>
                <a:cubicBezTo>
                  <a:pt x="86548" y="182130"/>
                  <a:pt x="91006" y="168028"/>
                  <a:pt x="101600" y="159553"/>
                </a:cubicBezTo>
                <a:cubicBezTo>
                  <a:pt x="110892" y="152119"/>
                  <a:pt x="124178" y="152027"/>
                  <a:pt x="135467" y="148264"/>
                </a:cubicBezTo>
                <a:cubicBezTo>
                  <a:pt x="158045" y="133212"/>
                  <a:pt x="177457" y="111689"/>
                  <a:pt x="203200" y="103108"/>
                </a:cubicBezTo>
                <a:lnTo>
                  <a:pt x="304800" y="69242"/>
                </a:lnTo>
                <a:cubicBezTo>
                  <a:pt x="316089" y="65479"/>
                  <a:pt x="327123" y="60839"/>
                  <a:pt x="338667" y="57953"/>
                </a:cubicBezTo>
                <a:cubicBezTo>
                  <a:pt x="395366" y="43778"/>
                  <a:pt x="369103" y="51570"/>
                  <a:pt x="417689" y="35375"/>
                </a:cubicBezTo>
                <a:cubicBezTo>
                  <a:pt x="481659" y="39138"/>
                  <a:pt x="565681" y="0"/>
                  <a:pt x="609600" y="46664"/>
                </a:cubicBezTo>
                <a:cubicBezTo>
                  <a:pt x="650944" y="90593"/>
                  <a:pt x="606462" y="167514"/>
                  <a:pt x="598311" y="227286"/>
                </a:cubicBezTo>
                <a:cubicBezTo>
                  <a:pt x="595095" y="250867"/>
                  <a:pt x="583259" y="272441"/>
                  <a:pt x="575733" y="295019"/>
                </a:cubicBezTo>
                <a:cubicBezTo>
                  <a:pt x="571970" y="306308"/>
                  <a:pt x="574345" y="322285"/>
                  <a:pt x="564444" y="328886"/>
                </a:cubicBezTo>
                <a:cubicBezTo>
                  <a:pt x="541866" y="343938"/>
                  <a:pt x="523477" y="369581"/>
                  <a:pt x="496711" y="374042"/>
                </a:cubicBezTo>
                <a:cubicBezTo>
                  <a:pt x="423497" y="386244"/>
                  <a:pt x="345581" y="401122"/>
                  <a:pt x="270933" y="407908"/>
                </a:cubicBezTo>
                <a:cubicBezTo>
                  <a:pt x="218334" y="412690"/>
                  <a:pt x="165570" y="415434"/>
                  <a:pt x="112889" y="419197"/>
                </a:cubicBezTo>
                <a:cubicBezTo>
                  <a:pt x="34878" y="438700"/>
                  <a:pt x="18815" y="438012"/>
                  <a:pt x="0" y="44177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201" name="200 CuadroTexto"/>
          <p:cNvSpPr txBox="1"/>
          <p:nvPr/>
        </p:nvSpPr>
        <p:spPr>
          <a:xfrm>
            <a:off x="5220072" y="302889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Sólidos suspendidos.</a:t>
            </a:r>
          </a:p>
        </p:txBody>
      </p:sp>
      <p:sp>
        <p:nvSpPr>
          <p:cNvPr id="202" name="201 CuadroTexto"/>
          <p:cNvSpPr txBox="1"/>
          <p:nvPr/>
        </p:nvSpPr>
        <p:spPr>
          <a:xfrm>
            <a:off x="5220072" y="403700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Formación lenta.</a:t>
            </a:r>
          </a:p>
        </p:txBody>
      </p:sp>
      <p:sp>
        <p:nvSpPr>
          <p:cNvPr id="203" name="202 CuadroTexto"/>
          <p:cNvSpPr txBox="1"/>
          <p:nvPr/>
        </p:nvSpPr>
        <p:spPr>
          <a:xfrm>
            <a:off x="5220072" y="515719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es-VE" sz="2000" b="1" dirty="0" smtClean="0">
                <a:solidFill>
                  <a:prstClr val="black"/>
                </a:solidFill>
              </a:rPr>
              <a:t>Amorfa y con poca adherencia.</a:t>
            </a:r>
          </a:p>
        </p:txBody>
      </p:sp>
      <p:sp>
        <p:nvSpPr>
          <p:cNvPr id="205" name="204 Forma libre"/>
          <p:cNvSpPr/>
          <p:nvPr/>
        </p:nvSpPr>
        <p:spPr>
          <a:xfrm>
            <a:off x="3563888" y="3284984"/>
            <a:ext cx="935576" cy="673337"/>
          </a:xfrm>
          <a:custGeom>
            <a:avLst/>
            <a:gdLst>
              <a:gd name="connsiteX0" fmla="*/ 230592 w 935576"/>
              <a:gd name="connsiteY0" fmla="*/ 187915 h 673337"/>
              <a:gd name="connsiteX1" fmla="*/ 230592 w 935576"/>
              <a:gd name="connsiteY1" fmla="*/ 187915 h 673337"/>
              <a:gd name="connsiteX2" fmla="*/ 106414 w 935576"/>
              <a:gd name="connsiteY2" fmla="*/ 289515 h 673337"/>
              <a:gd name="connsiteX3" fmla="*/ 38681 w 935576"/>
              <a:gd name="connsiteY3" fmla="*/ 345960 h 673337"/>
              <a:gd name="connsiteX4" fmla="*/ 4814 w 935576"/>
              <a:gd name="connsiteY4" fmla="*/ 424982 h 673337"/>
              <a:gd name="connsiteX5" fmla="*/ 16103 w 935576"/>
              <a:gd name="connsiteY5" fmla="*/ 537871 h 673337"/>
              <a:gd name="connsiteX6" fmla="*/ 162859 w 935576"/>
              <a:gd name="connsiteY6" fmla="*/ 662048 h 673337"/>
              <a:gd name="connsiteX7" fmla="*/ 219303 w 935576"/>
              <a:gd name="connsiteY7" fmla="*/ 673337 h 673337"/>
              <a:gd name="connsiteX8" fmla="*/ 659570 w 935576"/>
              <a:gd name="connsiteY8" fmla="*/ 662048 h 673337"/>
              <a:gd name="connsiteX9" fmla="*/ 727303 w 935576"/>
              <a:gd name="connsiteY9" fmla="*/ 616893 h 673337"/>
              <a:gd name="connsiteX10" fmla="*/ 761170 w 935576"/>
              <a:gd name="connsiteY10" fmla="*/ 583026 h 673337"/>
              <a:gd name="connsiteX11" fmla="*/ 795037 w 935576"/>
              <a:gd name="connsiteY11" fmla="*/ 537871 h 673337"/>
              <a:gd name="connsiteX12" fmla="*/ 817614 w 935576"/>
              <a:gd name="connsiteY12" fmla="*/ 504004 h 673337"/>
              <a:gd name="connsiteX13" fmla="*/ 885348 w 935576"/>
              <a:gd name="connsiteY13" fmla="*/ 424982 h 673337"/>
              <a:gd name="connsiteX14" fmla="*/ 874059 w 935576"/>
              <a:gd name="connsiteY14" fmla="*/ 120182 h 673337"/>
              <a:gd name="connsiteX15" fmla="*/ 862770 w 935576"/>
              <a:gd name="connsiteY15" fmla="*/ 86315 h 673337"/>
              <a:gd name="connsiteX16" fmla="*/ 783748 w 935576"/>
              <a:gd name="connsiteY16" fmla="*/ 41160 h 673337"/>
              <a:gd name="connsiteX17" fmla="*/ 716014 w 935576"/>
              <a:gd name="connsiteY17" fmla="*/ 7293 h 673337"/>
              <a:gd name="connsiteX18" fmla="*/ 354770 w 935576"/>
              <a:gd name="connsiteY18" fmla="*/ 29871 h 673337"/>
              <a:gd name="connsiteX19" fmla="*/ 320903 w 935576"/>
              <a:gd name="connsiteY19" fmla="*/ 41160 h 673337"/>
              <a:gd name="connsiteX20" fmla="*/ 264459 w 935576"/>
              <a:gd name="connsiteY20" fmla="*/ 86315 h 673337"/>
              <a:gd name="connsiteX21" fmla="*/ 230592 w 935576"/>
              <a:gd name="connsiteY21" fmla="*/ 131471 h 673337"/>
              <a:gd name="connsiteX22" fmla="*/ 230592 w 935576"/>
              <a:gd name="connsiteY22" fmla="*/ 187915 h 6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76" h="673337">
                <a:moveTo>
                  <a:pt x="230592" y="187915"/>
                </a:moveTo>
                <a:lnTo>
                  <a:pt x="230592" y="187915"/>
                </a:lnTo>
                <a:cubicBezTo>
                  <a:pt x="189199" y="221782"/>
                  <a:pt x="148468" y="256473"/>
                  <a:pt x="106414" y="289515"/>
                </a:cubicBezTo>
                <a:cubicBezTo>
                  <a:pt x="74177" y="314844"/>
                  <a:pt x="64593" y="309683"/>
                  <a:pt x="38681" y="345960"/>
                </a:cubicBezTo>
                <a:cubicBezTo>
                  <a:pt x="21243" y="370373"/>
                  <a:pt x="14027" y="397344"/>
                  <a:pt x="4814" y="424982"/>
                </a:cubicBezTo>
                <a:cubicBezTo>
                  <a:pt x="8577" y="462612"/>
                  <a:pt x="0" y="503653"/>
                  <a:pt x="16103" y="537871"/>
                </a:cubicBezTo>
                <a:cubicBezTo>
                  <a:pt x="24060" y="554780"/>
                  <a:pt x="129873" y="655451"/>
                  <a:pt x="162859" y="662048"/>
                </a:cubicBezTo>
                <a:lnTo>
                  <a:pt x="219303" y="673337"/>
                </a:lnTo>
                <a:lnTo>
                  <a:pt x="659570" y="662048"/>
                </a:lnTo>
                <a:cubicBezTo>
                  <a:pt x="686539" y="659051"/>
                  <a:pt x="708116" y="636080"/>
                  <a:pt x="727303" y="616893"/>
                </a:cubicBezTo>
                <a:cubicBezTo>
                  <a:pt x="738592" y="605604"/>
                  <a:pt x="750780" y="595148"/>
                  <a:pt x="761170" y="583026"/>
                </a:cubicBezTo>
                <a:cubicBezTo>
                  <a:pt x="773415" y="568741"/>
                  <a:pt x="784101" y="553181"/>
                  <a:pt x="795037" y="537871"/>
                </a:cubicBezTo>
                <a:cubicBezTo>
                  <a:pt x="802923" y="526831"/>
                  <a:pt x="808928" y="514427"/>
                  <a:pt x="817614" y="504004"/>
                </a:cubicBezTo>
                <a:cubicBezTo>
                  <a:pt x="935576" y="362447"/>
                  <a:pt x="758475" y="594142"/>
                  <a:pt x="885348" y="424982"/>
                </a:cubicBezTo>
                <a:cubicBezTo>
                  <a:pt x="881585" y="323382"/>
                  <a:pt x="880822" y="221626"/>
                  <a:pt x="874059" y="120182"/>
                </a:cubicBezTo>
                <a:cubicBezTo>
                  <a:pt x="873267" y="108309"/>
                  <a:pt x="870204" y="95607"/>
                  <a:pt x="862770" y="86315"/>
                </a:cubicBezTo>
                <a:cubicBezTo>
                  <a:pt x="851189" y="71838"/>
                  <a:pt x="796030" y="48178"/>
                  <a:pt x="783748" y="41160"/>
                </a:cubicBezTo>
                <a:cubicBezTo>
                  <a:pt x="722471" y="6145"/>
                  <a:pt x="778109" y="27991"/>
                  <a:pt x="716014" y="7293"/>
                </a:cubicBezTo>
                <a:cubicBezTo>
                  <a:pt x="586282" y="12098"/>
                  <a:pt x="474251" y="0"/>
                  <a:pt x="354770" y="29871"/>
                </a:cubicBezTo>
                <a:cubicBezTo>
                  <a:pt x="343226" y="32757"/>
                  <a:pt x="332192" y="37397"/>
                  <a:pt x="320903" y="41160"/>
                </a:cubicBezTo>
                <a:cubicBezTo>
                  <a:pt x="251761" y="144875"/>
                  <a:pt x="346249" y="18156"/>
                  <a:pt x="264459" y="86315"/>
                </a:cubicBezTo>
                <a:cubicBezTo>
                  <a:pt x="250005" y="98360"/>
                  <a:pt x="241881" y="116419"/>
                  <a:pt x="230592" y="131471"/>
                </a:cubicBezTo>
                <a:cubicBezTo>
                  <a:pt x="218113" y="168907"/>
                  <a:pt x="230592" y="178508"/>
                  <a:pt x="230592" y="18791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/>
      <p:bldP spid="20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108012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solidFill>
                  <a:srgbClr val="444D26">
                    <a:lumMod val="60000"/>
                    <a:lumOff val="4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PROCESO DE FORMACIÓN  DE  LAS INCRUSTACIONES</a:t>
            </a:r>
            <a:endParaRPr lang="es-VE" sz="2800" b="1" cap="all" dirty="0">
              <a:ln w="0"/>
              <a:solidFill>
                <a:srgbClr val="444D26">
                  <a:lumMod val="60000"/>
                  <a:lumOff val="4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899592" y="1988840"/>
            <a:ext cx="3096344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>
                <a:solidFill>
                  <a:prstClr val="black"/>
                </a:solidFill>
              </a:rPr>
              <a:t>Disolución</a:t>
            </a:r>
            <a:endParaRPr lang="es-VE" sz="3000" b="1" dirty="0">
              <a:solidFill>
                <a:prstClr val="black"/>
              </a:solidFill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graphicFrame>
        <p:nvGraphicFramePr>
          <p:cNvPr id="282627" name="Object 3"/>
          <p:cNvGraphicFramePr>
            <a:graphicFrameLocks noChangeAspect="1"/>
          </p:cNvGraphicFramePr>
          <p:nvPr/>
        </p:nvGraphicFramePr>
        <p:xfrm>
          <a:off x="1979712" y="3501008"/>
          <a:ext cx="5616624" cy="886835"/>
        </p:xfrm>
        <a:graphic>
          <a:graphicData uri="http://schemas.openxmlformats.org/presentationml/2006/ole">
            <p:oleObj spid="_x0000_s302082" name="Ecuación" r:id="rId4" imgW="1447800" imgH="228600" progId="Equation.3">
              <p:embed/>
            </p:oleObj>
          </a:graphicData>
        </a:graphic>
      </p:graphicFrame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>
              <a:solidFill>
                <a:prstClr val="white"/>
              </a:solidFill>
            </a:endParaRPr>
          </a:p>
        </p:txBody>
      </p:sp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827585" y="4581128"/>
          <a:ext cx="7848872" cy="936104"/>
        </p:xfrm>
        <a:graphic>
          <a:graphicData uri="http://schemas.openxmlformats.org/presentationml/2006/ole">
            <p:oleObj spid="_x0000_s302083" name="Ecuación" r:id="rId5" imgW="2286000" imgH="254000" progId="Equation.3">
              <p:embed/>
            </p:oleObj>
          </a:graphicData>
        </a:graphic>
      </p:graphicFrame>
      <p:sp>
        <p:nvSpPr>
          <p:cNvPr id="35" name="34 Flecha abajo"/>
          <p:cNvSpPr/>
          <p:nvPr/>
        </p:nvSpPr>
        <p:spPr>
          <a:xfrm>
            <a:off x="2195736" y="2564904"/>
            <a:ext cx="432048" cy="504056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899592" y="3140968"/>
            <a:ext cx="32403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>
                <a:solidFill>
                  <a:prstClr val="black"/>
                </a:solidFill>
              </a:rPr>
              <a:t>Supersaturación</a:t>
            </a:r>
            <a:endParaRPr lang="es-VE" sz="3000" b="1" dirty="0">
              <a:solidFill>
                <a:prstClr val="black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5076056" y="1988840"/>
            <a:ext cx="338437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000" b="1" dirty="0" smtClean="0">
                <a:solidFill>
                  <a:prstClr val="black"/>
                </a:solidFill>
              </a:rPr>
              <a:t>Cambios de pH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5076056" y="2564904"/>
            <a:ext cx="338437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000" b="1" dirty="0" smtClean="0">
                <a:solidFill>
                  <a:prstClr val="black"/>
                </a:solidFill>
              </a:rPr>
              <a:t>Cambios de Temperatura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5076056" y="3140968"/>
            <a:ext cx="3384376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71463" indent="-271463" algn="ctr"/>
            <a:r>
              <a:rPr lang="es-VE" sz="2000" b="1" dirty="0" smtClean="0">
                <a:solidFill>
                  <a:prstClr val="black"/>
                </a:solidFill>
              </a:rPr>
              <a:t>Cambios en la Concentración de los iones</a:t>
            </a:r>
          </a:p>
        </p:txBody>
      </p:sp>
      <p:graphicFrame>
        <p:nvGraphicFramePr>
          <p:cNvPr id="68" name="67 Tabla"/>
          <p:cNvGraphicFramePr>
            <a:graphicFrameLocks noGrp="1"/>
          </p:cNvGraphicFramePr>
          <p:nvPr/>
        </p:nvGraphicFramePr>
        <p:xfrm>
          <a:off x="683568" y="4293096"/>
          <a:ext cx="7992888" cy="1671072"/>
        </p:xfrm>
        <a:graphic>
          <a:graphicData uri="http://schemas.openxmlformats.org/drawingml/2006/table">
            <a:tbl>
              <a:tblPr/>
              <a:tblGrid>
                <a:gridCol w="3996025"/>
                <a:gridCol w="3996863"/>
              </a:tblGrid>
              <a:tr h="1121703"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8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</a:rPr>
                        <a:t>Estado Meta-Estable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</a:rPr>
                        <a:t>Es la condición estable en el cual la precipitación ocurre cuando existe un proceso de sedimentación.</a:t>
                      </a:r>
                      <a:endParaRPr lang="es-ES" sz="2000" b="1" dirty="0">
                        <a:solidFill>
                          <a:schemeClr val="bg1"/>
                        </a:solidFill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69"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8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</a:rPr>
                        <a:t>Estado Inestable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20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</a:rPr>
                        <a:t>Es cuando ocurre la precipitación.</a:t>
                      </a:r>
                      <a:endParaRPr lang="es-ES" sz="2000" b="1" dirty="0">
                        <a:solidFill>
                          <a:schemeClr val="bg1"/>
                        </a:solidFill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68 Flecha abajo"/>
          <p:cNvSpPr/>
          <p:nvPr/>
        </p:nvSpPr>
        <p:spPr>
          <a:xfrm>
            <a:off x="2195736" y="3717032"/>
            <a:ext cx="432048" cy="504056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899592" y="4293096"/>
            <a:ext cx="30243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>
                <a:solidFill>
                  <a:prstClr val="black"/>
                </a:solidFill>
              </a:rPr>
              <a:t>Nucleación</a:t>
            </a:r>
            <a:endParaRPr lang="es-VE" sz="3000" b="1" dirty="0">
              <a:solidFill>
                <a:prstClr val="black"/>
              </a:solidFill>
            </a:endParaRPr>
          </a:p>
        </p:txBody>
      </p:sp>
      <p:grpSp>
        <p:nvGrpSpPr>
          <p:cNvPr id="2" name="82 Grupo"/>
          <p:cNvGrpSpPr/>
          <p:nvPr/>
        </p:nvGrpSpPr>
        <p:grpSpPr>
          <a:xfrm>
            <a:off x="4067944" y="1844824"/>
            <a:ext cx="3744416" cy="2664295"/>
            <a:chOff x="4067944" y="1844824"/>
            <a:chExt cx="3744416" cy="2664295"/>
          </a:xfrm>
        </p:grpSpPr>
        <p:pic>
          <p:nvPicPr>
            <p:cNvPr id="72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3010" y="1844824"/>
              <a:ext cx="241935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3" name="72 Conector recto"/>
            <p:cNvCxnSpPr/>
            <p:nvPr/>
          </p:nvCxnSpPr>
          <p:spPr>
            <a:xfrm rot="5400000">
              <a:off x="3491880" y="2492895"/>
              <a:ext cx="2592288" cy="1440160"/>
            </a:xfrm>
            <a:prstGeom prst="line">
              <a:avLst/>
            </a:prstGeom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4067947" y="4149079"/>
              <a:ext cx="1440164" cy="360040"/>
            </a:xfrm>
            <a:prstGeom prst="line">
              <a:avLst/>
            </a:prstGeom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rot="5400000" flipH="1" flipV="1">
              <a:off x="5508104" y="4149080"/>
              <a:ext cx="1" cy="0"/>
            </a:xfrm>
            <a:prstGeom prst="line">
              <a:avLst/>
            </a:prstGeom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95 Grupo"/>
          <p:cNvGrpSpPr/>
          <p:nvPr/>
        </p:nvGrpSpPr>
        <p:grpSpPr>
          <a:xfrm>
            <a:off x="4067944" y="3140968"/>
            <a:ext cx="4359374" cy="2409825"/>
            <a:chOff x="4067944" y="3140968"/>
            <a:chExt cx="4359374" cy="2409825"/>
          </a:xfrm>
        </p:grpSpPr>
        <p:pic>
          <p:nvPicPr>
            <p:cNvPr id="2826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4168" y="3140968"/>
              <a:ext cx="2343150" cy="24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6" name="85 Conector recto"/>
            <p:cNvCxnSpPr/>
            <p:nvPr/>
          </p:nvCxnSpPr>
          <p:spPr>
            <a:xfrm flipV="1">
              <a:off x="4067944" y="3212976"/>
              <a:ext cx="2016224" cy="1296144"/>
            </a:xfrm>
            <a:prstGeom prst="line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4067944" y="4509120"/>
              <a:ext cx="2088232" cy="1008112"/>
            </a:xfrm>
            <a:prstGeom prst="line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96 Flecha abajo"/>
          <p:cNvSpPr/>
          <p:nvPr/>
        </p:nvSpPr>
        <p:spPr>
          <a:xfrm>
            <a:off x="2195736" y="4869160"/>
            <a:ext cx="432048" cy="504056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prstClr val="white"/>
              </a:solidFill>
            </a:endParaRPr>
          </a:p>
        </p:txBody>
      </p:sp>
      <p:sp>
        <p:nvSpPr>
          <p:cNvPr id="98" name="97 Rectángulo"/>
          <p:cNvSpPr/>
          <p:nvPr/>
        </p:nvSpPr>
        <p:spPr>
          <a:xfrm>
            <a:off x="899592" y="5445224"/>
            <a:ext cx="3024336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>
                <a:solidFill>
                  <a:prstClr val="black"/>
                </a:solidFill>
              </a:rPr>
              <a:t>Crecimiento de los Cristales</a:t>
            </a:r>
            <a:endParaRPr lang="es-VE" sz="3000" b="1" dirty="0">
              <a:solidFill>
                <a:prstClr val="black"/>
              </a:solidFill>
            </a:endParaRPr>
          </a:p>
        </p:txBody>
      </p:sp>
      <p:pic>
        <p:nvPicPr>
          <p:cNvPr id="282633" name="Imagen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7" y="1916832"/>
            <a:ext cx="407489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2924944"/>
            <a:ext cx="2514600" cy="2282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2634" name="Imagen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077072"/>
            <a:ext cx="2376264" cy="23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101 Rectángulo"/>
          <p:cNvSpPr/>
          <p:nvPr/>
        </p:nvSpPr>
        <p:spPr>
          <a:xfrm>
            <a:off x="4716016" y="1916832"/>
            <a:ext cx="3888432" cy="864096"/>
          </a:xfrm>
          <a:prstGeom prst="rect">
            <a:avLst/>
          </a:prstGeom>
          <a:solidFill>
            <a:srgbClr val="385D8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000" b="1" dirty="0" smtClean="0">
                <a:solidFill>
                  <a:prstClr val="black"/>
                </a:solidFill>
              </a:rPr>
              <a:t>INCRUSTACIONES</a:t>
            </a:r>
            <a:endParaRPr lang="es-VE" sz="3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35" grpId="0" animBg="1"/>
      <p:bldP spid="36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70" grpId="0" animBg="1"/>
      <p:bldP spid="97" grpId="0" animBg="1"/>
      <p:bldP spid="98" grpId="0" animBg="1"/>
      <p:bldP spid="10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72008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i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es-ES" sz="2800" b="1" i="1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loe</a:t>
            </a:r>
            <a:r>
              <a:rPr lang="es-ES" sz="2800" b="1" i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800" b="1" i="1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vera</a:t>
            </a:r>
            <a:endParaRPr lang="es-VE" sz="2800" b="1" i="1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5645" y="1772816"/>
            <a:ext cx="2142154" cy="25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772816"/>
            <a:ext cx="1904905" cy="19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63318" y="4005064"/>
            <a:ext cx="5761281" cy="243630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1400" dirty="0">
                <a:solidFill>
                  <a:srgbClr val="003366"/>
                </a:solidFill>
              </a:rPr>
              <a:t>  </a:t>
            </a:r>
            <a:r>
              <a:rPr lang="es-MX" sz="1600" dirty="0">
                <a:solidFill>
                  <a:schemeClr val="bg1"/>
                </a:solidFill>
              </a:rPr>
              <a:t>Organismo </a:t>
            </a:r>
            <a:r>
              <a:rPr lang="es-MX" sz="1600" dirty="0" err="1">
                <a:solidFill>
                  <a:schemeClr val="bg1"/>
                </a:solidFill>
              </a:rPr>
              <a:t>extremófilo</a:t>
            </a:r>
            <a:r>
              <a:rPr lang="es-MX" sz="1600" dirty="0">
                <a:solidFill>
                  <a:schemeClr val="bg1"/>
                </a:solidFill>
              </a:rPr>
              <a:t> (Xerófila)</a:t>
            </a:r>
          </a:p>
          <a:p>
            <a:pPr algn="just" eaLnBrk="0" hangingPunct="0">
              <a:lnSpc>
                <a:spcPct val="120000"/>
              </a:lnSpc>
              <a:buFont typeface="Wingdings" pitchFamily="2" charset="2"/>
              <a:buChar char="Ø"/>
            </a:pPr>
            <a:endParaRPr lang="es-MX" sz="1600" dirty="0">
              <a:solidFill>
                <a:schemeClr val="bg1"/>
              </a:solidFill>
            </a:endParaRPr>
          </a:p>
          <a:p>
            <a:pPr algn="just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1600" dirty="0">
                <a:solidFill>
                  <a:schemeClr val="bg1"/>
                </a:solidFill>
              </a:rPr>
              <a:t>  Originaria de las zonas tropicales.</a:t>
            </a:r>
          </a:p>
          <a:p>
            <a:pPr algn="just" eaLnBrk="0" hangingPunct="0">
              <a:lnSpc>
                <a:spcPct val="120000"/>
              </a:lnSpc>
              <a:buFont typeface="Wingdings" pitchFamily="2" charset="2"/>
              <a:buChar char="Ø"/>
            </a:pPr>
            <a:endParaRPr lang="es-MX" sz="1600" dirty="0">
              <a:solidFill>
                <a:schemeClr val="bg1"/>
              </a:solidFill>
            </a:endParaRPr>
          </a:p>
          <a:p>
            <a:pPr algn="just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1600" dirty="0">
                <a:solidFill>
                  <a:schemeClr val="bg1"/>
                </a:solidFill>
              </a:rPr>
              <a:t>  Familia de la Liliáceas (ajo, cebolla, espárragos o tulipanes)</a:t>
            </a:r>
          </a:p>
          <a:p>
            <a:pPr algn="just" eaLnBrk="0" hangingPunct="0">
              <a:lnSpc>
                <a:spcPct val="120000"/>
              </a:lnSpc>
              <a:buFont typeface="Wingdings" pitchFamily="2" charset="2"/>
              <a:buChar char="Ø"/>
            </a:pPr>
            <a:endParaRPr lang="es-MX" sz="1600" dirty="0">
              <a:solidFill>
                <a:schemeClr val="bg1"/>
              </a:solidFill>
            </a:endParaRPr>
          </a:p>
          <a:p>
            <a:pPr algn="just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es-MX" sz="1600" dirty="0">
                <a:solidFill>
                  <a:schemeClr val="bg1"/>
                </a:solidFill>
              </a:rPr>
              <a:t>  Promedio 12 a 16 hojas, cosechando 3 a 4 hojas cada 6 a 8 semanas. </a:t>
            </a:r>
            <a:endParaRPr lang="es-VE" sz="1600" dirty="0">
              <a:solidFill>
                <a:schemeClr val="bg1"/>
              </a:solidFill>
            </a:endParaRPr>
          </a:p>
        </p:txBody>
      </p:sp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6" cstate="print"/>
          <a:srcRect r="23685"/>
          <a:stretch>
            <a:fillRect/>
          </a:stretch>
        </p:blipFill>
        <p:spPr bwMode="auto">
          <a:xfrm>
            <a:off x="6012160" y="1700808"/>
            <a:ext cx="2710827" cy="17370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27" name="Object 33"/>
          <p:cNvGraphicFramePr>
            <a:graphicFrameLocks noChangeAspect="1"/>
          </p:cNvGraphicFramePr>
          <p:nvPr/>
        </p:nvGraphicFramePr>
        <p:xfrm>
          <a:off x="5508104" y="3645024"/>
          <a:ext cx="3348848" cy="2608561"/>
        </p:xfrm>
        <a:graphic>
          <a:graphicData uri="http://schemas.openxmlformats.org/presentationml/2006/ole">
            <p:oleObj spid="_x0000_s14338" name="Documento" r:id="rId7" imgW="4696560" imgH="3659040" progId="Word.Document.8">
              <p:embed/>
            </p:oleObj>
          </a:graphicData>
        </a:graphic>
      </p:graphicFrame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5220072" y="2420888"/>
            <a:ext cx="632336" cy="219797"/>
          </a:xfrm>
          <a:prstGeom prst="rightArrow">
            <a:avLst>
              <a:gd name="adj1" fmla="val 31620"/>
              <a:gd name="adj2" fmla="val 86597"/>
            </a:avLst>
          </a:prstGeom>
          <a:gradFill rotWithShape="0">
            <a:gsLst>
              <a:gs pos="0">
                <a:srgbClr val="6699FF"/>
              </a:gs>
              <a:gs pos="100000">
                <a:srgbClr val="24375B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VE"/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2627784" y="2420888"/>
            <a:ext cx="632336" cy="219797"/>
          </a:xfrm>
          <a:prstGeom prst="rightArrow">
            <a:avLst>
              <a:gd name="adj1" fmla="val 31620"/>
              <a:gd name="adj2" fmla="val 86597"/>
            </a:avLst>
          </a:prstGeom>
          <a:gradFill rotWithShape="0">
            <a:gsLst>
              <a:gs pos="0">
                <a:srgbClr val="6699FF"/>
              </a:gs>
              <a:gs pos="100000">
                <a:srgbClr val="24375B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Título"/>
          <p:cNvSpPr>
            <a:spLocks noGrp="1"/>
          </p:cNvSpPr>
          <p:nvPr>
            <p:ph type="title"/>
          </p:nvPr>
        </p:nvSpPr>
        <p:spPr>
          <a:xfrm>
            <a:off x="6732240" y="157808"/>
            <a:ext cx="1656184" cy="31886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4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Marco TEÓRICO</a:t>
            </a:r>
            <a:endParaRPr lang="es-VE" sz="14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899592" y="332656"/>
            <a:ext cx="5760640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388424" y="332656"/>
            <a:ext cx="504056" cy="0"/>
          </a:xfrm>
          <a:prstGeom prst="line">
            <a:avLst/>
          </a:prstGeom>
          <a:ln w="82550" cmpd="tri"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ortar rectángulo de esquina diagonal"/>
          <p:cNvSpPr/>
          <p:nvPr/>
        </p:nvSpPr>
        <p:spPr>
          <a:xfrm>
            <a:off x="899592" y="692696"/>
            <a:ext cx="7560840" cy="72008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i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es-ES" sz="2800" b="1" i="1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loe</a:t>
            </a:r>
            <a:r>
              <a:rPr lang="es-ES" sz="2800" b="1" i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800" b="1" i="1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vera</a:t>
            </a:r>
            <a:endParaRPr lang="es-VE" sz="2800" b="1" i="1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786563" y="3981450"/>
            <a:ext cx="2103689" cy="3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_tradnl" sz="1400" b="1"/>
              <a:t>Modelo Caja de huevo</a:t>
            </a: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5" y="4410074"/>
            <a:ext cx="4243177" cy="1747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700963" y="6165850"/>
            <a:ext cx="1392788" cy="24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_tradnl" sz="1000"/>
              <a:t>(Grant y Col, 1973)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1776213" cy="169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2627784" y="2492896"/>
            <a:ext cx="619017" cy="31059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latin typeface="Arial" charset="0"/>
              <a:cs typeface="Arial" charset="0"/>
            </a:endParaRPr>
          </a:p>
        </p:txBody>
      </p:sp>
      <p:pic>
        <p:nvPicPr>
          <p:cNvPr id="32" name="Picture 12" descr="alo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5563" y="1571625"/>
            <a:ext cx="2717704" cy="145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7058025" y="2909887"/>
            <a:ext cx="1389564" cy="31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b="1"/>
              <a:t>Polisacáridos</a:t>
            </a:r>
            <a:endParaRPr lang="en-US" sz="1400" b="1"/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5748337" y="2542341"/>
            <a:ext cx="619017" cy="31059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latin typeface="Arial" charset="0"/>
              <a:cs typeface="Arial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203325" y="3195637"/>
            <a:ext cx="1389564" cy="31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b="1" i="1"/>
              <a:t>Aloe vera</a:t>
            </a:r>
            <a:endParaRPr lang="en-US" sz="1400" b="1" i="1"/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574478"/>
            <a:ext cx="2135338" cy="23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CuadroTexto"/>
          <p:cNvSpPr txBox="1"/>
          <p:nvPr/>
        </p:nvSpPr>
        <p:spPr>
          <a:xfrm>
            <a:off x="3715718" y="2804789"/>
            <a:ext cx="667377" cy="258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VE" sz="1050" dirty="0">
                <a:solidFill>
                  <a:schemeClr val="bg1"/>
                </a:solidFill>
                <a:latin typeface="Arial" charset="0"/>
                <a:cs typeface="Arial" charset="0"/>
              </a:rPr>
              <a:t>Corteza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3734768" y="3439789"/>
            <a:ext cx="583552" cy="258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VE" sz="1050" dirty="0">
                <a:solidFill>
                  <a:schemeClr val="bg1"/>
                </a:solidFill>
                <a:latin typeface="Arial" charset="0"/>
                <a:cs typeface="Arial" charset="0"/>
              </a:rPr>
              <a:t>Acíbar</a:t>
            </a: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3730004" y="3106415"/>
            <a:ext cx="470711" cy="3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1400" dirty="0">
                <a:solidFill>
                  <a:schemeClr val="bg1"/>
                </a:solidFill>
              </a:rPr>
              <a:t>Gel</a:t>
            </a:r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auto">
          <a:xfrm rot="5400000">
            <a:off x="7468922" y="3475303"/>
            <a:ext cx="621189" cy="30950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latin typeface="Arial" charset="0"/>
              <a:cs typeface="Arial" charset="0"/>
            </a:endParaRPr>
          </a:p>
        </p:txBody>
      </p:sp>
      <p:pic>
        <p:nvPicPr>
          <p:cNvPr id="41" name="Picture 13" descr="Quimic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t="15836"/>
          <a:stretch>
            <a:fillRect/>
          </a:stretch>
        </p:blipFill>
        <p:spPr bwMode="auto">
          <a:xfrm>
            <a:off x="1701800" y="4214813"/>
            <a:ext cx="1687241" cy="16160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" name="41 Explosión 1"/>
          <p:cNvSpPr>
            <a:spLocks noChangeArrowheads="1"/>
          </p:cNvSpPr>
          <p:nvPr/>
        </p:nvSpPr>
        <p:spPr bwMode="auto">
          <a:xfrm>
            <a:off x="1574799" y="3857624"/>
            <a:ext cx="2019865" cy="957667"/>
          </a:xfrm>
          <a:prstGeom prst="irregularSeal1">
            <a:avLst/>
          </a:prstGeom>
          <a:solidFill>
            <a:schemeClr val="bg2"/>
          </a:solidFill>
          <a:ln w="25400" algn="ctr">
            <a:solidFill>
              <a:srgbClr val="36551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VE" sz="1200" b="1">
                <a:solidFill>
                  <a:schemeClr val="bg1"/>
                </a:solidFill>
                <a:latin typeface="Gill Sans MT" pitchFamily="34" charset="0"/>
              </a:rPr>
              <a:t>Aloe vera al 15% en peso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4.27746E-6 L -0.00139 0.2416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3" grpId="0"/>
      <p:bldP spid="37" grpId="0"/>
      <p:bldP spid="38" grpId="0"/>
      <p:bldP spid="39" grpId="0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7056784" cy="8229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antecedentes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1043608" y="1052736"/>
            <a:ext cx="7704856" cy="165618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s-VE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“ESTUDIO DE LA FACTIBILIDAD TECNICA DE APLICACIÓN DE BIOPOLIMEROS Y EFECTO DE LAS NANOPARTICULAS EN EL TRATAMIENTO DE INCRUSTACIONES Y CORROSION EN LA INDUSTRIA DEL GAS”,  realizado por Castillo M. Luis A. (2005).</a:t>
            </a:r>
            <a:endParaRPr lang="es-E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322517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Los </a:t>
            </a:r>
            <a:r>
              <a:rPr lang="es-VE" sz="2000" b="1" dirty="0" err="1" smtClean="0">
                <a:solidFill>
                  <a:schemeClr val="bg1"/>
                </a:solidFill>
              </a:rPr>
              <a:t>biopolímeros</a:t>
            </a:r>
            <a:r>
              <a:rPr lang="es-VE" sz="2000" b="1" dirty="0" smtClean="0">
                <a:solidFill>
                  <a:schemeClr val="bg1"/>
                </a:solidFill>
              </a:rPr>
              <a:t> se caracterizaron empleando métodos analíticos. 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394525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Ensayos con aguas de producción siguiendo la Norma NACE TM-0374 a distintas concentraciones de iones Calcio.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480934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 </a:t>
            </a:r>
            <a:r>
              <a:rPr lang="es-VE" sz="2000" b="1" dirty="0" err="1" smtClean="0">
                <a:solidFill>
                  <a:schemeClr val="bg1"/>
                </a:solidFill>
              </a:rPr>
              <a:t>Biopolímero</a:t>
            </a:r>
            <a:r>
              <a:rPr lang="es-VE" sz="2000" b="1" dirty="0" smtClean="0">
                <a:solidFill>
                  <a:schemeClr val="bg1"/>
                </a:solidFill>
              </a:rPr>
              <a:t> no funcionó como agente anticorrosivo a las condiciones de estudio.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560143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 </a:t>
            </a:r>
            <a:r>
              <a:rPr lang="es-VE" sz="2000" b="1" dirty="0" err="1" smtClean="0">
                <a:solidFill>
                  <a:schemeClr val="bg1"/>
                </a:solidFill>
              </a:rPr>
              <a:t>Biopolímero</a:t>
            </a:r>
            <a:r>
              <a:rPr lang="es-VE" sz="2000" b="1" dirty="0" smtClean="0">
                <a:solidFill>
                  <a:schemeClr val="bg1"/>
                </a:solidFill>
              </a:rPr>
              <a:t> funcionó como inhibidor de corrosión, con eficiencia de hasta 8o%.</a:t>
            </a:r>
            <a:endParaRPr lang="es-V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0"/>
              </a:schemeClr>
            </a:gs>
            <a:gs pos="100000">
              <a:schemeClr val="accent1"/>
            </a:gs>
            <a:gs pos="92000">
              <a:schemeClr val="tx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7056784" cy="8229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solidFill>
                  <a:srgbClr val="385D8A"/>
                </a:solidFill>
                <a:effectLst>
                  <a:reflection blurRad="12700" stA="50000" endPos="50000" dist="5000" dir="5400000" sy="-100000" rotWithShape="0"/>
                </a:effectLst>
              </a:rPr>
              <a:t>antecedentes</a:t>
            </a:r>
            <a:endParaRPr lang="es-VE" sz="3600" b="1" cap="all" spc="0" dirty="0">
              <a:ln w="0"/>
              <a:solidFill>
                <a:srgbClr val="385D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1043608" y="1052736"/>
            <a:ext cx="7560840" cy="100811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s-VE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“POLISACARIDOS NATURALES COMO AGENTES ANTI-INCRUSTANTES”,  realizado por Mata O. Carlos A.  (2007).</a:t>
            </a:r>
            <a:endParaRPr lang="es-E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36107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Estudio de las características físico-químicas de varios polisacáridos provenientes del </a:t>
            </a:r>
            <a:r>
              <a:rPr lang="es-VE" sz="2000" b="1" i="1" dirty="0" smtClean="0">
                <a:solidFill>
                  <a:schemeClr val="bg1"/>
                </a:solidFill>
              </a:rPr>
              <a:t>Aloe vera</a:t>
            </a:r>
            <a:r>
              <a:rPr lang="es-VE" sz="2000" b="1" dirty="0" smtClean="0">
                <a:solidFill>
                  <a:schemeClr val="bg1"/>
                </a:solidFill>
              </a:rPr>
              <a:t>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3133417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Los estudios indican que el polisacárido está formado por una estructura hidrocarbonada con grupos funcionales carboxílicos e </a:t>
            </a:r>
            <a:r>
              <a:rPr lang="es-VE" sz="2000" b="1" dirty="0" err="1" smtClean="0">
                <a:solidFill>
                  <a:schemeClr val="bg1"/>
                </a:solidFill>
              </a:rPr>
              <a:t>hidroxílicos</a:t>
            </a:r>
            <a:r>
              <a:rPr lang="es-VE" sz="2000" b="1" dirty="0" smtClean="0">
                <a:solidFill>
                  <a:schemeClr val="bg1"/>
                </a:solidFill>
              </a:rPr>
              <a:t>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430529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 gel de </a:t>
            </a:r>
            <a:r>
              <a:rPr lang="es-VE" sz="2000" b="1" i="1" dirty="0" smtClean="0">
                <a:solidFill>
                  <a:schemeClr val="bg1"/>
                </a:solidFill>
              </a:rPr>
              <a:t>Aloe vera</a:t>
            </a:r>
            <a:r>
              <a:rPr lang="es-VE" sz="2000" b="1" dirty="0" smtClean="0">
                <a:solidFill>
                  <a:schemeClr val="bg1"/>
                </a:solidFill>
              </a:rPr>
              <a:t> 200X, fue el que presentó la mayor estabilidad térmica y la mayor eficiencia.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516938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Ø"/>
            </a:pPr>
            <a:r>
              <a:rPr lang="es-VE" sz="2000" b="1" dirty="0" smtClean="0">
                <a:solidFill>
                  <a:schemeClr val="bg1"/>
                </a:solidFill>
              </a:rPr>
              <a:t>El Aloe vera 200X puede verse afectado negativamente al aumentar la concentración de calcio.</a:t>
            </a:r>
            <a:endParaRPr lang="es-V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3024</TotalTime>
  <Words>4149</Words>
  <Application>Microsoft Office PowerPoint</Application>
  <PresentationFormat>Presentación en pantalla (4:3)</PresentationFormat>
  <Paragraphs>1011</Paragraphs>
  <Slides>73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73</vt:i4>
      </vt:variant>
    </vt:vector>
  </HeadingPairs>
  <TitlesOfParts>
    <vt:vector size="88" baseType="lpstr">
      <vt:lpstr>Papel</vt:lpstr>
      <vt:lpstr>1_Papel</vt:lpstr>
      <vt:lpstr>12_Papel</vt:lpstr>
      <vt:lpstr>13_Papel</vt:lpstr>
      <vt:lpstr>14_Papel</vt:lpstr>
      <vt:lpstr>15_Papel</vt:lpstr>
      <vt:lpstr>16_Papel</vt:lpstr>
      <vt:lpstr>17_Papel</vt:lpstr>
      <vt:lpstr>18_Papel</vt:lpstr>
      <vt:lpstr>19_Papel</vt:lpstr>
      <vt:lpstr>5_Papel</vt:lpstr>
      <vt:lpstr>4_Papel</vt:lpstr>
      <vt:lpstr>Ecuación</vt:lpstr>
      <vt:lpstr>Imagen de mapa de bits</vt:lpstr>
      <vt:lpstr>Documento</vt:lpstr>
      <vt:lpstr>Diapositiva 1</vt:lpstr>
      <vt:lpstr>CONTENIDO</vt:lpstr>
      <vt:lpstr>Diapositiva 3</vt:lpstr>
      <vt:lpstr>Planteamiento del problema</vt:lpstr>
      <vt:lpstr>Planteamiento del Problema</vt:lpstr>
      <vt:lpstr>Planteamiento del Problema</vt:lpstr>
      <vt:lpstr>Planteamiento del Problema</vt:lpstr>
      <vt:lpstr>antecedentes</vt:lpstr>
      <vt:lpstr>antecedentes</vt:lpstr>
      <vt:lpstr>antecedentes</vt:lpstr>
      <vt:lpstr>antecedentes</vt:lpstr>
      <vt:lpstr>antecedentes</vt:lpstr>
      <vt:lpstr>Objetivo general</vt:lpstr>
      <vt:lpstr>Objetivos específicos</vt:lpstr>
      <vt:lpstr>Objetivos especificos</vt:lpstr>
      <vt:lpstr>Diapositiva 16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Diapositiva 43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Diapositiva 63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RAMON</dc:creator>
  <cp:lastModifiedBy>.</cp:lastModifiedBy>
  <cp:revision>278</cp:revision>
  <dcterms:created xsi:type="dcterms:W3CDTF">2010-07-14T23:54:01Z</dcterms:created>
  <dcterms:modified xsi:type="dcterms:W3CDTF">2010-07-26T17:33:59Z</dcterms:modified>
</cp:coreProperties>
</file>