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35" r:id="rId2"/>
    <p:sldId id="257" r:id="rId3"/>
    <p:sldId id="259" r:id="rId4"/>
    <p:sldId id="262" r:id="rId5"/>
    <p:sldId id="261" r:id="rId6"/>
    <p:sldId id="263" r:id="rId7"/>
    <p:sldId id="268" r:id="rId8"/>
    <p:sldId id="427" r:id="rId9"/>
    <p:sldId id="436" r:id="rId10"/>
    <p:sldId id="341" r:id="rId11"/>
    <p:sldId id="332" r:id="rId12"/>
    <p:sldId id="333" r:id="rId13"/>
    <p:sldId id="355" r:id="rId14"/>
    <p:sldId id="428" r:id="rId15"/>
    <p:sldId id="350" r:id="rId16"/>
    <p:sldId id="320" r:id="rId17"/>
    <p:sldId id="410" r:id="rId18"/>
    <p:sldId id="429" r:id="rId19"/>
    <p:sldId id="321" r:id="rId20"/>
    <p:sldId id="433" r:id="rId21"/>
    <p:sldId id="411" r:id="rId22"/>
    <p:sldId id="434" r:id="rId23"/>
    <p:sldId id="414" r:id="rId24"/>
    <p:sldId id="415" r:id="rId25"/>
    <p:sldId id="285" r:id="rId26"/>
    <p:sldId id="432" r:id="rId27"/>
    <p:sldId id="307" r:id="rId28"/>
    <p:sldId id="308" r:id="rId29"/>
    <p:sldId id="437" r:id="rId30"/>
    <p:sldId id="327" r:id="rId31"/>
    <p:sldId id="438" r:id="rId32"/>
    <p:sldId id="388" r:id="rId33"/>
    <p:sldId id="309" r:id="rId34"/>
    <p:sldId id="389" r:id="rId35"/>
    <p:sldId id="286" r:id="rId36"/>
    <p:sldId id="423" r:id="rId37"/>
    <p:sldId id="426" r:id="rId38"/>
    <p:sldId id="346" r:id="rId39"/>
    <p:sldId id="351" r:id="rId40"/>
    <p:sldId id="412" r:id="rId41"/>
    <p:sldId id="368" r:id="rId42"/>
    <p:sldId id="342" r:id="rId43"/>
    <p:sldId id="390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66"/>
    <a:srgbClr val="FFCC99"/>
    <a:srgbClr val="66FFCC"/>
    <a:srgbClr val="FFCC00"/>
    <a:srgbClr val="FFCC66"/>
    <a:srgbClr val="33CC33"/>
    <a:srgbClr val="66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>
        <p:scale>
          <a:sx n="78" d="100"/>
          <a:sy n="78" d="100"/>
        </p:scale>
        <p:origin x="-91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48FB-F75E-4E9E-B610-494AA30C57DF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23D7-3DFD-42A3-9323-8C23C04BD45A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15 ml de ETG y </a:t>
            </a:r>
            <a:r>
              <a:rPr lang="es-ES" dirty="0" err="1" smtClean="0"/>
              <a:t>Naoh</a:t>
            </a:r>
            <a:r>
              <a:rPr lang="es-ES" dirty="0" smtClean="0"/>
              <a:t> para regular </a:t>
            </a:r>
            <a:r>
              <a:rPr lang="es-ES" dirty="0" err="1" smtClean="0"/>
              <a:t>ph</a:t>
            </a:r>
            <a:r>
              <a:rPr lang="es-ES" dirty="0" smtClean="0"/>
              <a:t> en 8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3AAC-9E37-40C3-8A26-AB63FA24ACA6}" type="datetimeFigureOut">
              <a:rPr lang="es-ES" smtClean="0"/>
              <a:pPr/>
              <a:t>24/09/2008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5218-ECC4-4290-8DCA-4BEF7BF700C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6.jpe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4.jpeg"/><Relationship Id="rId10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14.gif"/><Relationship Id="rId4" Type="http://schemas.openxmlformats.org/officeDocument/2006/relationships/image" Target="../media/image6.jpeg"/><Relationship Id="rId9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41.jpeg"/><Relationship Id="rId5" Type="http://schemas.openxmlformats.org/officeDocument/2006/relationships/image" Target="../media/image7.jpeg"/><Relationship Id="rId10" Type="http://schemas.openxmlformats.org/officeDocument/2006/relationships/image" Target="../media/image40.jpeg"/><Relationship Id="rId4" Type="http://schemas.openxmlformats.org/officeDocument/2006/relationships/image" Target="../media/image6.jpeg"/><Relationship Id="rId9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image" Target="../media/image46.gif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jpe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4.jpeg"/><Relationship Id="rId5" Type="http://schemas.openxmlformats.org/officeDocument/2006/relationships/image" Target="../media/image9.jpeg"/><Relationship Id="rId10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3.jpe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64.e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pia de Freespire_Wallpaper_by_akkas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8660" y="1357298"/>
            <a:ext cx="4115042" cy="40719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Adsorción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4" name="13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5" name="14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7" name="16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8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PROPIEDADES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pSp>
        <p:nvGrpSpPr>
          <p:cNvPr id="794" name="539 Grupo"/>
          <p:cNvGrpSpPr/>
          <p:nvPr/>
        </p:nvGrpSpPr>
        <p:grpSpPr>
          <a:xfrm>
            <a:off x="2786050" y="4143380"/>
            <a:ext cx="428628" cy="285752"/>
            <a:chOff x="642910" y="2143116"/>
            <a:chExt cx="428628" cy="285752"/>
          </a:xfrm>
        </p:grpSpPr>
        <p:sp>
          <p:nvSpPr>
            <p:cNvPr id="795" name="794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796" name="795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797" name="542 Grupo"/>
          <p:cNvGrpSpPr/>
          <p:nvPr/>
        </p:nvGrpSpPr>
        <p:grpSpPr>
          <a:xfrm>
            <a:off x="4429124" y="5857892"/>
            <a:ext cx="428628" cy="285752"/>
            <a:chOff x="642910" y="2143116"/>
            <a:chExt cx="428628" cy="285752"/>
          </a:xfrm>
        </p:grpSpPr>
        <p:sp>
          <p:nvSpPr>
            <p:cNvPr id="798" name="797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799" name="798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09" name="565 Grupo"/>
          <p:cNvGrpSpPr/>
          <p:nvPr/>
        </p:nvGrpSpPr>
        <p:grpSpPr>
          <a:xfrm>
            <a:off x="3214678" y="5072074"/>
            <a:ext cx="428628" cy="285752"/>
            <a:chOff x="642910" y="2143116"/>
            <a:chExt cx="428628" cy="285752"/>
          </a:xfrm>
        </p:grpSpPr>
        <p:sp>
          <p:nvSpPr>
            <p:cNvPr id="810" name="809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11" name="810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03" name="549 Grupo"/>
          <p:cNvGrpSpPr/>
          <p:nvPr/>
        </p:nvGrpSpPr>
        <p:grpSpPr>
          <a:xfrm>
            <a:off x="7429520" y="4286256"/>
            <a:ext cx="428628" cy="285752"/>
            <a:chOff x="642910" y="2143116"/>
            <a:chExt cx="428628" cy="285752"/>
          </a:xfrm>
        </p:grpSpPr>
        <p:sp>
          <p:nvSpPr>
            <p:cNvPr id="804" name="803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05" name="804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12" name="568 Grupo"/>
          <p:cNvGrpSpPr/>
          <p:nvPr/>
        </p:nvGrpSpPr>
        <p:grpSpPr>
          <a:xfrm>
            <a:off x="6500826" y="4572008"/>
            <a:ext cx="428628" cy="285752"/>
            <a:chOff x="642910" y="2143116"/>
            <a:chExt cx="428628" cy="285752"/>
          </a:xfrm>
        </p:grpSpPr>
        <p:sp>
          <p:nvSpPr>
            <p:cNvPr id="813" name="81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14" name="813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15" name="571 Grupo"/>
          <p:cNvGrpSpPr/>
          <p:nvPr/>
        </p:nvGrpSpPr>
        <p:grpSpPr>
          <a:xfrm>
            <a:off x="4286248" y="3143248"/>
            <a:ext cx="428628" cy="285752"/>
            <a:chOff x="642910" y="2143116"/>
            <a:chExt cx="428628" cy="285752"/>
          </a:xfrm>
        </p:grpSpPr>
        <p:sp>
          <p:nvSpPr>
            <p:cNvPr id="816" name="81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17" name="816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06" name="555 Grupo"/>
          <p:cNvGrpSpPr/>
          <p:nvPr/>
        </p:nvGrpSpPr>
        <p:grpSpPr>
          <a:xfrm>
            <a:off x="6286512" y="2571744"/>
            <a:ext cx="428628" cy="285752"/>
            <a:chOff x="642910" y="2143116"/>
            <a:chExt cx="428628" cy="285752"/>
          </a:xfrm>
        </p:grpSpPr>
        <p:sp>
          <p:nvSpPr>
            <p:cNvPr id="807" name="806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08" name="807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21" name="958 Grupo"/>
          <p:cNvGrpSpPr/>
          <p:nvPr/>
        </p:nvGrpSpPr>
        <p:grpSpPr>
          <a:xfrm>
            <a:off x="5929322" y="5143512"/>
            <a:ext cx="428628" cy="285752"/>
            <a:chOff x="642910" y="2143116"/>
            <a:chExt cx="428628" cy="285752"/>
          </a:xfrm>
        </p:grpSpPr>
        <p:sp>
          <p:nvSpPr>
            <p:cNvPr id="822" name="821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23" name="822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18" name="953 Grupo"/>
          <p:cNvGrpSpPr/>
          <p:nvPr/>
        </p:nvGrpSpPr>
        <p:grpSpPr>
          <a:xfrm>
            <a:off x="2214546" y="3429000"/>
            <a:ext cx="428628" cy="285752"/>
            <a:chOff x="642910" y="2143116"/>
            <a:chExt cx="428628" cy="285752"/>
          </a:xfrm>
        </p:grpSpPr>
        <p:sp>
          <p:nvSpPr>
            <p:cNvPr id="819" name="81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20" name="819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24" name="961 Grupo"/>
          <p:cNvGrpSpPr/>
          <p:nvPr/>
        </p:nvGrpSpPr>
        <p:grpSpPr>
          <a:xfrm>
            <a:off x="4786314" y="5286388"/>
            <a:ext cx="428628" cy="285752"/>
            <a:chOff x="642910" y="2143116"/>
            <a:chExt cx="428628" cy="285752"/>
          </a:xfrm>
        </p:grpSpPr>
        <p:sp>
          <p:nvSpPr>
            <p:cNvPr id="825" name="824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26" name="825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27" name="964 Grupo"/>
          <p:cNvGrpSpPr/>
          <p:nvPr/>
        </p:nvGrpSpPr>
        <p:grpSpPr>
          <a:xfrm>
            <a:off x="5857884" y="4214818"/>
            <a:ext cx="428628" cy="285752"/>
            <a:chOff x="642910" y="2143116"/>
            <a:chExt cx="428628" cy="285752"/>
          </a:xfrm>
        </p:grpSpPr>
        <p:sp>
          <p:nvSpPr>
            <p:cNvPr id="828" name="827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29" name="828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30" name="967 Grupo"/>
          <p:cNvGrpSpPr/>
          <p:nvPr/>
        </p:nvGrpSpPr>
        <p:grpSpPr>
          <a:xfrm>
            <a:off x="5643570" y="5857892"/>
            <a:ext cx="428628" cy="285752"/>
            <a:chOff x="642910" y="2143116"/>
            <a:chExt cx="428628" cy="285752"/>
          </a:xfrm>
        </p:grpSpPr>
        <p:sp>
          <p:nvSpPr>
            <p:cNvPr id="831" name="830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32" name="831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36" name="973 Grupo"/>
          <p:cNvGrpSpPr/>
          <p:nvPr/>
        </p:nvGrpSpPr>
        <p:grpSpPr>
          <a:xfrm>
            <a:off x="6500826" y="3071810"/>
            <a:ext cx="428628" cy="285752"/>
            <a:chOff x="642910" y="2143116"/>
            <a:chExt cx="428628" cy="285752"/>
          </a:xfrm>
        </p:grpSpPr>
        <p:sp>
          <p:nvSpPr>
            <p:cNvPr id="837" name="836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38" name="837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39" name="976 Grupo"/>
          <p:cNvGrpSpPr/>
          <p:nvPr/>
        </p:nvGrpSpPr>
        <p:grpSpPr>
          <a:xfrm>
            <a:off x="5715008" y="3286124"/>
            <a:ext cx="428628" cy="285752"/>
            <a:chOff x="642910" y="2143116"/>
            <a:chExt cx="428628" cy="285752"/>
          </a:xfrm>
        </p:grpSpPr>
        <p:sp>
          <p:nvSpPr>
            <p:cNvPr id="840" name="839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41" name="840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33" name="970 Grupo"/>
          <p:cNvGrpSpPr/>
          <p:nvPr/>
        </p:nvGrpSpPr>
        <p:grpSpPr>
          <a:xfrm>
            <a:off x="6643702" y="5500702"/>
            <a:ext cx="428628" cy="285752"/>
            <a:chOff x="642910" y="2143116"/>
            <a:chExt cx="428628" cy="285752"/>
          </a:xfrm>
        </p:grpSpPr>
        <p:sp>
          <p:nvSpPr>
            <p:cNvPr id="834" name="833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35" name="834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42" name="979 Grupo"/>
          <p:cNvGrpSpPr/>
          <p:nvPr/>
        </p:nvGrpSpPr>
        <p:grpSpPr>
          <a:xfrm>
            <a:off x="5143504" y="4071942"/>
            <a:ext cx="428628" cy="285752"/>
            <a:chOff x="642910" y="2143116"/>
            <a:chExt cx="428628" cy="285752"/>
          </a:xfrm>
        </p:grpSpPr>
        <p:sp>
          <p:nvSpPr>
            <p:cNvPr id="843" name="84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44" name="843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45" name="982 Grupo"/>
          <p:cNvGrpSpPr/>
          <p:nvPr/>
        </p:nvGrpSpPr>
        <p:grpSpPr>
          <a:xfrm>
            <a:off x="3571868" y="4429132"/>
            <a:ext cx="428628" cy="285752"/>
            <a:chOff x="642910" y="2143116"/>
            <a:chExt cx="428628" cy="285752"/>
          </a:xfrm>
        </p:grpSpPr>
        <p:sp>
          <p:nvSpPr>
            <p:cNvPr id="846" name="84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47" name="846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48" name="985 Grupo"/>
          <p:cNvGrpSpPr/>
          <p:nvPr/>
        </p:nvGrpSpPr>
        <p:grpSpPr>
          <a:xfrm>
            <a:off x="3286116" y="2714620"/>
            <a:ext cx="428628" cy="285752"/>
            <a:chOff x="642910" y="2143116"/>
            <a:chExt cx="428628" cy="285752"/>
          </a:xfrm>
        </p:grpSpPr>
        <p:sp>
          <p:nvSpPr>
            <p:cNvPr id="849" name="84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50" name="849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51" name="988 Grupo"/>
          <p:cNvGrpSpPr/>
          <p:nvPr/>
        </p:nvGrpSpPr>
        <p:grpSpPr>
          <a:xfrm>
            <a:off x="3929058" y="5214950"/>
            <a:ext cx="428628" cy="285752"/>
            <a:chOff x="642910" y="2143116"/>
            <a:chExt cx="428628" cy="285752"/>
          </a:xfrm>
        </p:grpSpPr>
        <p:sp>
          <p:nvSpPr>
            <p:cNvPr id="852" name="851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53" name="852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54" name="991 Grupo"/>
          <p:cNvGrpSpPr/>
          <p:nvPr/>
        </p:nvGrpSpPr>
        <p:grpSpPr>
          <a:xfrm>
            <a:off x="5429256" y="2643182"/>
            <a:ext cx="428628" cy="285752"/>
            <a:chOff x="642910" y="2143116"/>
            <a:chExt cx="428628" cy="285752"/>
          </a:xfrm>
        </p:grpSpPr>
        <p:sp>
          <p:nvSpPr>
            <p:cNvPr id="855" name="854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56" name="855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57" name="994 Grupo"/>
          <p:cNvGrpSpPr/>
          <p:nvPr/>
        </p:nvGrpSpPr>
        <p:grpSpPr>
          <a:xfrm>
            <a:off x="4714876" y="3786190"/>
            <a:ext cx="428628" cy="285752"/>
            <a:chOff x="642910" y="2143116"/>
            <a:chExt cx="428628" cy="285752"/>
          </a:xfrm>
        </p:grpSpPr>
        <p:sp>
          <p:nvSpPr>
            <p:cNvPr id="858" name="857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59" name="858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60" name="997 Grupo"/>
          <p:cNvGrpSpPr/>
          <p:nvPr/>
        </p:nvGrpSpPr>
        <p:grpSpPr>
          <a:xfrm>
            <a:off x="3357554" y="3786190"/>
            <a:ext cx="428628" cy="285752"/>
            <a:chOff x="642910" y="2143116"/>
            <a:chExt cx="428628" cy="285752"/>
          </a:xfrm>
        </p:grpSpPr>
        <p:sp>
          <p:nvSpPr>
            <p:cNvPr id="861" name="860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62" name="861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sp>
        <p:nvSpPr>
          <p:cNvPr id="863" name="862 Flecha derecha"/>
          <p:cNvSpPr/>
          <p:nvPr/>
        </p:nvSpPr>
        <p:spPr>
          <a:xfrm>
            <a:off x="285720" y="3786190"/>
            <a:ext cx="2000264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Nitrógeno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64" name="863 Flecha derecha"/>
          <p:cNvSpPr/>
          <p:nvPr/>
        </p:nvSpPr>
        <p:spPr>
          <a:xfrm>
            <a:off x="357158" y="2786058"/>
            <a:ext cx="2000264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Aire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65" name="864 Flecha derecha"/>
          <p:cNvSpPr/>
          <p:nvPr/>
        </p:nvSpPr>
        <p:spPr>
          <a:xfrm>
            <a:off x="586302" y="4643446"/>
            <a:ext cx="2000264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Nitrógeno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66" name="865 Flecha derecha"/>
          <p:cNvSpPr/>
          <p:nvPr/>
        </p:nvSpPr>
        <p:spPr>
          <a:xfrm>
            <a:off x="1142976" y="5286388"/>
            <a:ext cx="2000264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Aire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67" name="866 Flecha derecha"/>
          <p:cNvSpPr/>
          <p:nvPr/>
        </p:nvSpPr>
        <p:spPr>
          <a:xfrm>
            <a:off x="1571604" y="5786454"/>
            <a:ext cx="2000264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Aire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68" name="867 Flecha derecha"/>
          <p:cNvSpPr/>
          <p:nvPr/>
        </p:nvSpPr>
        <p:spPr>
          <a:xfrm>
            <a:off x="571472" y="1857364"/>
            <a:ext cx="2000264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ndara" pitchFamily="34" charset="0"/>
              </a:rPr>
              <a:t>Nitrógeno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grpSp>
        <p:nvGrpSpPr>
          <p:cNvPr id="494" name="700 Grupo"/>
          <p:cNvGrpSpPr/>
          <p:nvPr/>
        </p:nvGrpSpPr>
        <p:grpSpPr>
          <a:xfrm>
            <a:off x="2357422" y="1717737"/>
            <a:ext cx="5588175" cy="4425907"/>
            <a:chOff x="912651" y="1360547"/>
            <a:chExt cx="7202679" cy="5291489"/>
          </a:xfrm>
        </p:grpSpPr>
        <p:grpSp>
          <p:nvGrpSpPr>
            <p:cNvPr id="495" name="104 Grupo"/>
            <p:cNvGrpSpPr/>
            <p:nvPr/>
          </p:nvGrpSpPr>
          <p:grpSpPr>
            <a:xfrm rot="19978162">
              <a:off x="6884483" y="3098824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785" name="784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86" name="785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7" name="786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8" name="787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89" name="788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0" name="789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91" name="790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791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3" name="792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6" name="104 Grupo"/>
            <p:cNvGrpSpPr/>
            <p:nvPr/>
          </p:nvGrpSpPr>
          <p:grpSpPr>
            <a:xfrm rot="2787499">
              <a:off x="4445722" y="4890545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776" name="775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77" name="776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8" name="777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9" name="778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80" name="779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780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82" name="781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782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783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97" name="496 Conector"/>
            <p:cNvSpPr/>
            <p:nvPr/>
          </p:nvSpPr>
          <p:spPr>
            <a:xfrm rot="8725682">
              <a:off x="6203302" y="5463787"/>
              <a:ext cx="132038" cy="13420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98" name="497 Conector recto"/>
            <p:cNvCxnSpPr/>
            <p:nvPr/>
          </p:nvCxnSpPr>
          <p:spPr>
            <a:xfrm>
              <a:off x="4114164" y="6154113"/>
              <a:ext cx="642942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9" name="184 Grupo"/>
            <p:cNvGrpSpPr/>
            <p:nvPr/>
          </p:nvGrpSpPr>
          <p:grpSpPr>
            <a:xfrm rot="19635917">
              <a:off x="3500903" y="5650270"/>
              <a:ext cx="700297" cy="987807"/>
              <a:chOff x="7500958" y="4214818"/>
              <a:chExt cx="700297" cy="987807"/>
            </a:xfrm>
          </p:grpSpPr>
          <p:cxnSp>
            <p:nvCxnSpPr>
              <p:cNvPr id="769" name="768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0" name="769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71" name="770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2" name="771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3" name="772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4" name="773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5" name="774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500" name="499 Conector recto"/>
            <p:cNvCxnSpPr/>
            <p:nvPr/>
          </p:nvCxnSpPr>
          <p:spPr>
            <a:xfrm>
              <a:off x="5257172" y="6154113"/>
              <a:ext cx="3571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1" name="105 Grupo"/>
            <p:cNvGrpSpPr/>
            <p:nvPr/>
          </p:nvGrpSpPr>
          <p:grpSpPr>
            <a:xfrm>
              <a:off x="4714824" y="5449450"/>
              <a:ext cx="581279" cy="1029762"/>
              <a:chOff x="5573625" y="3667074"/>
              <a:chExt cx="417014" cy="682099"/>
            </a:xfrm>
          </p:grpSpPr>
          <p:sp>
            <p:nvSpPr>
              <p:cNvPr id="762" name="761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3" name="762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64" name="763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5" name="764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66" name="765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766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8" name="767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502" name="501 Conector recto"/>
            <p:cNvCxnSpPr/>
            <p:nvPr/>
          </p:nvCxnSpPr>
          <p:spPr>
            <a:xfrm flipV="1">
              <a:off x="2185338" y="2725089"/>
              <a:ext cx="714380" cy="4286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502 Conector recto"/>
            <p:cNvCxnSpPr/>
            <p:nvPr/>
          </p:nvCxnSpPr>
          <p:spPr>
            <a:xfrm flipV="1">
              <a:off x="2795754" y="3296593"/>
              <a:ext cx="357190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4" name="166 Grupo"/>
            <p:cNvGrpSpPr/>
            <p:nvPr/>
          </p:nvGrpSpPr>
          <p:grpSpPr>
            <a:xfrm>
              <a:off x="2685393" y="3796660"/>
              <a:ext cx="1000130" cy="1000924"/>
              <a:chOff x="4060940" y="2500306"/>
              <a:chExt cx="725374" cy="690620"/>
            </a:xfrm>
            <a:scene3d>
              <a:camera prst="orthographicFront"/>
              <a:lightRig rig="freezing" dir="t"/>
            </a:scene3d>
          </p:grpSpPr>
          <p:sp>
            <p:nvSpPr>
              <p:cNvPr id="753" name="24 Conector"/>
              <p:cNvSpPr/>
              <p:nvPr/>
            </p:nvSpPr>
            <p:spPr>
              <a:xfrm>
                <a:off x="4261178" y="30338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4" name="25 Conector recto"/>
              <p:cNvCxnSpPr/>
              <p:nvPr/>
            </p:nvCxnSpPr>
            <p:spPr>
              <a:xfrm rot="5400000">
                <a:off x="4306856" y="3000372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5" name="26 Conector"/>
              <p:cNvSpPr/>
              <p:nvPr/>
            </p:nvSpPr>
            <p:spPr>
              <a:xfrm>
                <a:off x="4306856" y="2857496"/>
                <a:ext cx="183585" cy="177789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56" name="27 Conector recto"/>
              <p:cNvCxnSpPr/>
              <p:nvPr/>
            </p:nvCxnSpPr>
            <p:spPr>
              <a:xfrm>
                <a:off x="4464700" y="2995106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28 Conector recto"/>
              <p:cNvCxnSpPr/>
              <p:nvPr/>
            </p:nvCxnSpPr>
            <p:spPr>
              <a:xfrm rot="5400000" flipH="1" flipV="1">
                <a:off x="4253450" y="2714620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" name="29 Conector"/>
              <p:cNvSpPr/>
              <p:nvPr/>
            </p:nvSpPr>
            <p:spPr>
              <a:xfrm>
                <a:off x="4357686" y="250030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9" name="30 Conector recto"/>
              <p:cNvCxnSpPr/>
              <p:nvPr/>
            </p:nvCxnSpPr>
            <p:spPr>
              <a:xfrm rot="10800000" flipV="1">
                <a:off x="4111771" y="2995910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0" name="31 Conector"/>
              <p:cNvSpPr/>
              <p:nvPr/>
            </p:nvSpPr>
            <p:spPr>
              <a:xfrm>
                <a:off x="4060940" y="310203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1" name="32 Conector"/>
              <p:cNvSpPr/>
              <p:nvPr/>
            </p:nvSpPr>
            <p:spPr>
              <a:xfrm>
                <a:off x="4694521" y="307608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505" name="504 Conector recto"/>
            <p:cNvCxnSpPr/>
            <p:nvPr/>
          </p:nvCxnSpPr>
          <p:spPr>
            <a:xfrm rot="10800000" flipV="1">
              <a:off x="6092260" y="3761729"/>
              <a:ext cx="357190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505 Conector recto"/>
            <p:cNvCxnSpPr/>
            <p:nvPr/>
          </p:nvCxnSpPr>
          <p:spPr>
            <a:xfrm flipV="1">
              <a:off x="4201100" y="2304739"/>
              <a:ext cx="428628" cy="2857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506 Conector recto"/>
            <p:cNvCxnSpPr/>
            <p:nvPr/>
          </p:nvCxnSpPr>
          <p:spPr>
            <a:xfrm rot="10800000">
              <a:off x="3685536" y="2432118"/>
              <a:ext cx="500066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8" name="104 Grupo"/>
            <p:cNvGrpSpPr/>
            <p:nvPr/>
          </p:nvGrpSpPr>
          <p:grpSpPr>
            <a:xfrm rot="13314336">
              <a:off x="1535064" y="2786939"/>
              <a:ext cx="996463" cy="1001382"/>
              <a:chOff x="4686540" y="3643314"/>
              <a:chExt cx="722108" cy="690620"/>
            </a:xfrm>
            <a:scene3d>
              <a:camera prst="orthographicFront"/>
              <a:lightRig rig="freezing" dir="t"/>
            </a:scene3d>
          </p:grpSpPr>
          <p:sp>
            <p:nvSpPr>
              <p:cNvPr id="746" name="6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47" name="7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8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9" name="9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0" name="10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1" name="11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2" name="12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09" name="133 Grupo"/>
            <p:cNvGrpSpPr/>
            <p:nvPr/>
          </p:nvGrpSpPr>
          <p:grpSpPr>
            <a:xfrm rot="9986724">
              <a:off x="5259299" y="2055213"/>
              <a:ext cx="1000130" cy="1000920"/>
              <a:chOff x="3286116" y="4454052"/>
              <a:chExt cx="724767" cy="690302"/>
            </a:xfrm>
          </p:grpSpPr>
          <p:sp>
            <p:nvSpPr>
              <p:cNvPr id="737" name="14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38" name="15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1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1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1" name="18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42" name="19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3" name="20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4" name="21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5" name="22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10" name="105 Grupo"/>
            <p:cNvGrpSpPr/>
            <p:nvPr/>
          </p:nvGrpSpPr>
          <p:grpSpPr>
            <a:xfrm rot="15754227">
              <a:off x="4382810" y="4391396"/>
              <a:ext cx="1016974" cy="1042629"/>
              <a:chOff x="5564404" y="3667074"/>
              <a:chExt cx="729584" cy="690620"/>
            </a:xfrm>
          </p:grpSpPr>
          <p:sp>
            <p:nvSpPr>
              <p:cNvPr id="728" name="34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29" name="35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0" name="36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31" name="37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38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39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34" name="40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5" name="41 Conector"/>
              <p:cNvSpPr/>
              <p:nvPr/>
            </p:nvSpPr>
            <p:spPr>
              <a:xfrm>
                <a:off x="5564404" y="426880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36" name="42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11" name="132 Grupo"/>
            <p:cNvGrpSpPr/>
            <p:nvPr/>
          </p:nvGrpSpPr>
          <p:grpSpPr>
            <a:xfrm rot="20383963">
              <a:off x="4105477" y="2985618"/>
              <a:ext cx="1016909" cy="1013789"/>
              <a:chOff x="3286116" y="4454052"/>
              <a:chExt cx="724767" cy="690302"/>
            </a:xfrm>
          </p:grpSpPr>
          <p:sp>
            <p:nvSpPr>
              <p:cNvPr id="719" name="44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20" name="45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4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4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722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24" name="723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724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6" name="725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7" name="726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12" name="104 Grupo"/>
            <p:cNvGrpSpPr/>
            <p:nvPr/>
          </p:nvGrpSpPr>
          <p:grpSpPr>
            <a:xfrm rot="7930312">
              <a:off x="2364729" y="3232979"/>
              <a:ext cx="724655" cy="965033"/>
              <a:chOff x="4883512" y="3643314"/>
              <a:chExt cx="525136" cy="665550"/>
            </a:xfrm>
          </p:grpSpPr>
          <p:sp>
            <p:nvSpPr>
              <p:cNvPr id="712" name="711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13" name="712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4" name="713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15" name="714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6" name="715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17" name="716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" name="717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13" name="512 Conector"/>
            <p:cNvSpPr/>
            <p:nvPr/>
          </p:nvSpPr>
          <p:spPr>
            <a:xfrm rot="1067174">
              <a:off x="4071221" y="2530611"/>
              <a:ext cx="257584" cy="261103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14" name="513 Conector"/>
            <p:cNvSpPr/>
            <p:nvPr/>
          </p:nvSpPr>
          <p:spPr>
            <a:xfrm rot="1067174">
              <a:off x="3608884" y="2366785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5" name="514 Conector"/>
            <p:cNvSpPr/>
            <p:nvPr/>
          </p:nvSpPr>
          <p:spPr>
            <a:xfrm rot="1067174">
              <a:off x="4428881" y="2991321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6" name="515 Conector recto"/>
            <p:cNvCxnSpPr/>
            <p:nvPr/>
          </p:nvCxnSpPr>
          <p:spPr>
            <a:xfrm rot="17267174" flipH="1">
              <a:off x="4181857" y="2757837"/>
              <a:ext cx="104915" cy="1002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7" name="516 Conector"/>
            <p:cNvSpPr/>
            <p:nvPr/>
          </p:nvSpPr>
          <p:spPr>
            <a:xfrm rot="1067174">
              <a:off x="4196869" y="2819875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8" name="517 Conector recto"/>
            <p:cNvCxnSpPr/>
            <p:nvPr/>
          </p:nvCxnSpPr>
          <p:spPr>
            <a:xfrm rot="1067174">
              <a:off x="4230361" y="2796123"/>
              <a:ext cx="300699" cy="2098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9" name="133 Grupo"/>
            <p:cNvGrpSpPr/>
            <p:nvPr/>
          </p:nvGrpSpPr>
          <p:grpSpPr>
            <a:xfrm rot="21394431">
              <a:off x="4561482" y="1360534"/>
              <a:ext cx="993705" cy="988061"/>
              <a:chOff x="3286116" y="4454052"/>
              <a:chExt cx="720111" cy="681433"/>
            </a:xfrm>
            <a:scene3d>
              <a:camera prst="orthographicFront"/>
              <a:lightRig rig="freezing" dir="t"/>
            </a:scene3d>
          </p:grpSpPr>
          <p:sp>
            <p:nvSpPr>
              <p:cNvPr id="703" name="702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04" name="703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704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6" name="705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07" name="706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8" name="707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9" name="708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10" name="709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1" name="710 Conector"/>
              <p:cNvSpPr/>
              <p:nvPr/>
            </p:nvSpPr>
            <p:spPr>
              <a:xfrm>
                <a:off x="3718437" y="5008703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0" name="105 Grupo"/>
            <p:cNvGrpSpPr/>
            <p:nvPr/>
          </p:nvGrpSpPr>
          <p:grpSpPr>
            <a:xfrm rot="1315697">
              <a:off x="3698601" y="3939660"/>
              <a:ext cx="1004120" cy="1029762"/>
              <a:chOff x="5573625" y="3667074"/>
              <a:chExt cx="720363" cy="682099"/>
            </a:xfrm>
          </p:grpSpPr>
          <p:sp>
            <p:nvSpPr>
              <p:cNvPr id="694" name="693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5" name="694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96" name="695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696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8" name="697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99" name="698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0" name="699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01" name="700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2" name="701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521" name="520 Conector recto"/>
            <p:cNvCxnSpPr/>
            <p:nvPr/>
          </p:nvCxnSpPr>
          <p:spPr>
            <a:xfrm rot="16200000" flipV="1">
              <a:off x="6053089" y="2179417"/>
              <a:ext cx="476179" cy="371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521 Conector recto"/>
            <p:cNvCxnSpPr/>
            <p:nvPr/>
          </p:nvCxnSpPr>
          <p:spPr>
            <a:xfrm rot="5400000">
              <a:off x="6092538" y="2916696"/>
              <a:ext cx="473226" cy="286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3" name="289 Grupo"/>
            <p:cNvGrpSpPr/>
            <p:nvPr/>
          </p:nvGrpSpPr>
          <p:grpSpPr>
            <a:xfrm>
              <a:off x="6399786" y="2529709"/>
              <a:ext cx="674013" cy="306670"/>
              <a:chOff x="6714746" y="2019174"/>
              <a:chExt cx="674013" cy="306670"/>
            </a:xfrm>
          </p:grpSpPr>
          <p:sp>
            <p:nvSpPr>
              <p:cNvPr id="689" name="688 Conector"/>
              <p:cNvSpPr/>
              <p:nvPr/>
            </p:nvSpPr>
            <p:spPr>
              <a:xfrm rot="12413310">
                <a:off x="7262197" y="2057821"/>
                <a:ext cx="126562" cy="12883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0" name="689 Conector"/>
              <p:cNvSpPr/>
              <p:nvPr/>
            </p:nvSpPr>
            <p:spPr>
              <a:xfrm rot="12413310">
                <a:off x="6714746" y="2068172"/>
                <a:ext cx="253123" cy="257672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91" name="690 Conector recto"/>
              <p:cNvCxnSpPr/>
              <p:nvPr/>
            </p:nvCxnSpPr>
            <p:spPr>
              <a:xfrm rot="1613310" flipV="1">
                <a:off x="6993850" y="2049186"/>
                <a:ext cx="295492" cy="207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691 Conector recto"/>
              <p:cNvCxnSpPr/>
              <p:nvPr/>
            </p:nvCxnSpPr>
            <p:spPr>
              <a:xfrm rot="17813310">
                <a:off x="6917290" y="2066775"/>
                <a:ext cx="103536" cy="984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3" name="692 Conector"/>
              <p:cNvSpPr/>
              <p:nvPr/>
            </p:nvSpPr>
            <p:spPr>
              <a:xfrm rot="12413310">
                <a:off x="6977103" y="2019174"/>
                <a:ext cx="126562" cy="12883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4" name="132 Grupo"/>
            <p:cNvGrpSpPr/>
            <p:nvPr/>
          </p:nvGrpSpPr>
          <p:grpSpPr>
            <a:xfrm rot="563042">
              <a:off x="5189661" y="2916493"/>
              <a:ext cx="1010477" cy="1007350"/>
              <a:chOff x="3286116" y="4454052"/>
              <a:chExt cx="720186" cy="685921"/>
            </a:xfrm>
            <a:scene3d>
              <a:camera prst="orthographicFront"/>
              <a:lightRig rig="freezing" dir="t"/>
            </a:scene3d>
          </p:grpSpPr>
          <p:cxnSp>
            <p:nvCxnSpPr>
              <p:cNvPr id="680" name="679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1" name="680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82" name="681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3" name="682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4" name="683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5" name="684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86" name="685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7" name="686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88" name="687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133 Grupo"/>
            <p:cNvGrpSpPr/>
            <p:nvPr/>
          </p:nvGrpSpPr>
          <p:grpSpPr>
            <a:xfrm rot="4251327">
              <a:off x="1824598" y="4338552"/>
              <a:ext cx="1000130" cy="1000920"/>
              <a:chOff x="3286116" y="4454052"/>
              <a:chExt cx="724767" cy="690302"/>
            </a:xfrm>
            <a:scene3d>
              <a:camera prst="orthographicFront"/>
              <a:lightRig rig="freezing" dir="t"/>
            </a:scene3d>
          </p:grpSpPr>
          <p:sp>
            <p:nvSpPr>
              <p:cNvPr id="671" name="670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72" name="671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672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673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674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76" name="675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7" name="676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8" name="677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9" name="678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6" name="133 Grupo"/>
            <p:cNvGrpSpPr/>
            <p:nvPr/>
          </p:nvGrpSpPr>
          <p:grpSpPr>
            <a:xfrm rot="4118302">
              <a:off x="6198301" y="3136160"/>
              <a:ext cx="993705" cy="988061"/>
              <a:chOff x="3286116" y="4454052"/>
              <a:chExt cx="720111" cy="681433"/>
            </a:xfrm>
          </p:grpSpPr>
          <p:sp>
            <p:nvSpPr>
              <p:cNvPr id="664" name="663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65" name="664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665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7" name="666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68" name="667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9" name="668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0" name="669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7" name="105 Grupo"/>
            <p:cNvGrpSpPr/>
            <p:nvPr/>
          </p:nvGrpSpPr>
          <p:grpSpPr>
            <a:xfrm rot="3529657">
              <a:off x="2819434" y="2192703"/>
              <a:ext cx="1004119" cy="1029765"/>
              <a:chOff x="5573625" y="3667074"/>
              <a:chExt cx="720363" cy="682099"/>
            </a:xfrm>
          </p:grpSpPr>
          <p:sp>
            <p:nvSpPr>
              <p:cNvPr id="655" name="654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56" name="655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7" name="656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8" name="657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59" name="658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0" name="659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61" name="660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661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662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8" name="166 Grupo"/>
            <p:cNvGrpSpPr/>
            <p:nvPr/>
          </p:nvGrpSpPr>
          <p:grpSpPr>
            <a:xfrm rot="8168413">
              <a:off x="5742935" y="5655441"/>
              <a:ext cx="995794" cy="996585"/>
              <a:chOff x="4064083" y="2500306"/>
              <a:chExt cx="722231" cy="687628"/>
            </a:xfrm>
          </p:grpSpPr>
          <p:sp>
            <p:nvSpPr>
              <p:cNvPr id="646" name="645 Conector"/>
              <p:cNvSpPr/>
              <p:nvPr/>
            </p:nvSpPr>
            <p:spPr>
              <a:xfrm>
                <a:off x="4064083" y="3099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7" name="646 Conector"/>
              <p:cNvSpPr/>
              <p:nvPr/>
            </p:nvSpPr>
            <p:spPr>
              <a:xfrm>
                <a:off x="4306856" y="2857496"/>
                <a:ext cx="183585" cy="177789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48" name="647 Conector recto"/>
              <p:cNvCxnSpPr/>
              <p:nvPr/>
            </p:nvCxnSpPr>
            <p:spPr>
              <a:xfrm>
                <a:off x="4464700" y="2995106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648 Conector recto"/>
              <p:cNvCxnSpPr/>
              <p:nvPr/>
            </p:nvCxnSpPr>
            <p:spPr>
              <a:xfrm rot="5400000" flipH="1" flipV="1">
                <a:off x="4253450" y="2714620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649 Conector"/>
              <p:cNvSpPr/>
              <p:nvPr/>
            </p:nvSpPr>
            <p:spPr>
              <a:xfrm>
                <a:off x="4357686" y="250030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51" name="650 Conector recto"/>
              <p:cNvCxnSpPr/>
              <p:nvPr/>
            </p:nvCxnSpPr>
            <p:spPr>
              <a:xfrm rot="10800000" flipV="1">
                <a:off x="4111771" y="2995910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651 Conector"/>
              <p:cNvSpPr/>
              <p:nvPr/>
            </p:nvSpPr>
            <p:spPr>
              <a:xfrm>
                <a:off x="4694521" y="307608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53" name="652 Conector recto"/>
              <p:cNvCxnSpPr/>
              <p:nvPr/>
            </p:nvCxnSpPr>
            <p:spPr>
              <a:xfrm rot="5400000">
                <a:off x="4306856" y="3000372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653 Conector"/>
              <p:cNvSpPr/>
              <p:nvPr/>
            </p:nvSpPr>
            <p:spPr>
              <a:xfrm>
                <a:off x="4261178" y="30338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9" name="173 Grupo"/>
            <p:cNvGrpSpPr/>
            <p:nvPr/>
          </p:nvGrpSpPr>
          <p:grpSpPr>
            <a:xfrm rot="7884251">
              <a:off x="5298825" y="4969327"/>
              <a:ext cx="1010477" cy="1007352"/>
              <a:chOff x="7500958" y="4214818"/>
              <a:chExt cx="1010477" cy="1007352"/>
            </a:xfrm>
          </p:grpSpPr>
          <p:cxnSp>
            <p:nvCxnSpPr>
              <p:cNvPr id="637" name="636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637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39" name="638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639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1" name="640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2" name="641 Conector"/>
              <p:cNvSpPr/>
              <p:nvPr/>
            </p:nvSpPr>
            <p:spPr>
              <a:xfrm>
                <a:off x="8382642" y="5091619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43" name="642 Conector recto"/>
              <p:cNvCxnSpPr/>
              <p:nvPr/>
            </p:nvCxnSpPr>
            <p:spPr>
              <a:xfrm>
                <a:off x="8141985" y="4938242"/>
                <a:ext cx="300699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643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" name="644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0" name="174 Grupo"/>
            <p:cNvGrpSpPr/>
            <p:nvPr/>
          </p:nvGrpSpPr>
          <p:grpSpPr>
            <a:xfrm rot="1914488">
              <a:off x="3128121" y="4559107"/>
              <a:ext cx="1010477" cy="1007352"/>
              <a:chOff x="7500958" y="4214818"/>
              <a:chExt cx="1010477" cy="1007352"/>
            </a:xfrm>
          </p:grpSpPr>
          <p:cxnSp>
            <p:nvCxnSpPr>
              <p:cNvPr id="628" name="627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9" name="628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30" name="629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1" name="630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2" name="631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3" name="632 Conector"/>
              <p:cNvSpPr/>
              <p:nvPr/>
            </p:nvSpPr>
            <p:spPr>
              <a:xfrm>
                <a:off x="8382642" y="5091619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34" name="633 Conector recto"/>
              <p:cNvCxnSpPr/>
              <p:nvPr/>
            </p:nvCxnSpPr>
            <p:spPr>
              <a:xfrm>
                <a:off x="8141985" y="4938242"/>
                <a:ext cx="300699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634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635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1" name="104 Grupo"/>
            <p:cNvGrpSpPr/>
            <p:nvPr/>
          </p:nvGrpSpPr>
          <p:grpSpPr>
            <a:xfrm rot="15213471">
              <a:off x="5704125" y="4216274"/>
              <a:ext cx="996459" cy="1001383"/>
              <a:chOff x="4686540" y="3643314"/>
              <a:chExt cx="722108" cy="690620"/>
            </a:xfrm>
          </p:grpSpPr>
          <p:sp>
            <p:nvSpPr>
              <p:cNvPr id="619" name="618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20" name="619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620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22" name="621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622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4" name="623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25" name="624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625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27" name="626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2" name="133 Grupo"/>
            <p:cNvGrpSpPr/>
            <p:nvPr/>
          </p:nvGrpSpPr>
          <p:grpSpPr>
            <a:xfrm rot="3020238">
              <a:off x="2275576" y="1448109"/>
              <a:ext cx="993705" cy="988061"/>
              <a:chOff x="3286116" y="4454052"/>
              <a:chExt cx="720111" cy="681433"/>
            </a:xfrm>
          </p:grpSpPr>
          <p:sp>
            <p:nvSpPr>
              <p:cNvPr id="610" name="609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11" name="610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611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3" name="612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14" name="613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" name="614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6" name="615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17" name="616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8" name="617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3" name="296 Grupo"/>
            <p:cNvGrpSpPr/>
            <p:nvPr/>
          </p:nvGrpSpPr>
          <p:grpSpPr>
            <a:xfrm>
              <a:off x="1982751" y="5214950"/>
              <a:ext cx="989477" cy="1044037"/>
              <a:chOff x="1982751" y="5214950"/>
              <a:chExt cx="989477" cy="1044037"/>
            </a:xfrm>
          </p:grpSpPr>
          <p:sp>
            <p:nvSpPr>
              <p:cNvPr id="602" name="601 Conector"/>
              <p:cNvSpPr/>
              <p:nvPr/>
            </p:nvSpPr>
            <p:spPr>
              <a:xfrm rot="10110309">
                <a:off x="2276552" y="5383580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03" name="602 Conector recto"/>
              <p:cNvCxnSpPr/>
              <p:nvPr/>
            </p:nvCxnSpPr>
            <p:spPr>
              <a:xfrm rot="4710309" flipH="1">
                <a:off x="2349755" y="5452890"/>
                <a:ext cx="104915" cy="1002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603 Conector recto"/>
              <p:cNvCxnSpPr/>
              <p:nvPr/>
            </p:nvCxnSpPr>
            <p:spPr>
              <a:xfrm rot="10110309">
                <a:off x="2078645" y="5388503"/>
                <a:ext cx="300699" cy="2098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604 Conector recto"/>
              <p:cNvCxnSpPr/>
              <p:nvPr/>
            </p:nvCxnSpPr>
            <p:spPr>
              <a:xfrm flipV="1">
                <a:off x="2596195" y="5214950"/>
                <a:ext cx="376033" cy="3401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6" name="605 Conector"/>
              <p:cNvSpPr/>
              <p:nvPr/>
            </p:nvSpPr>
            <p:spPr>
              <a:xfrm rot="10110309">
                <a:off x="2375134" y="5483715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07" name="606 Conector recto"/>
              <p:cNvCxnSpPr/>
              <p:nvPr/>
            </p:nvCxnSpPr>
            <p:spPr>
              <a:xfrm rot="15510309" flipH="1" flipV="1">
                <a:off x="2364888" y="5944915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8" name="607 Conector"/>
              <p:cNvSpPr/>
              <p:nvPr/>
            </p:nvSpPr>
            <p:spPr>
              <a:xfrm rot="10110309">
                <a:off x="2550064" y="6128436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9" name="608 Conector"/>
              <p:cNvSpPr/>
              <p:nvPr/>
            </p:nvSpPr>
            <p:spPr>
              <a:xfrm rot="10110309">
                <a:off x="1982751" y="5342490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4" name="132 Grupo"/>
            <p:cNvGrpSpPr/>
            <p:nvPr/>
          </p:nvGrpSpPr>
          <p:grpSpPr>
            <a:xfrm rot="4929682">
              <a:off x="6962897" y="2504871"/>
              <a:ext cx="1010477" cy="1007350"/>
              <a:chOff x="3286116" y="4454052"/>
              <a:chExt cx="720186" cy="685921"/>
            </a:xfrm>
          </p:grpSpPr>
          <p:cxnSp>
            <p:nvCxnSpPr>
              <p:cNvPr id="593" name="592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593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95" name="594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595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7" name="596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8" name="597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99" name="598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599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01" name="600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5" name="297 Grupo"/>
            <p:cNvGrpSpPr/>
            <p:nvPr/>
          </p:nvGrpSpPr>
          <p:grpSpPr>
            <a:xfrm>
              <a:off x="6289881" y="5072075"/>
              <a:ext cx="955247" cy="979061"/>
              <a:chOff x="6289881" y="5072075"/>
              <a:chExt cx="955247" cy="979061"/>
            </a:xfrm>
            <a:scene3d>
              <a:camera prst="orthographicFront"/>
              <a:lightRig rig="freezing" dir="t"/>
            </a:scene3d>
          </p:grpSpPr>
          <p:cxnSp>
            <p:nvCxnSpPr>
              <p:cNvPr id="586" name="585 Conector recto"/>
              <p:cNvCxnSpPr/>
              <p:nvPr/>
            </p:nvCxnSpPr>
            <p:spPr>
              <a:xfrm rot="16200000" flipV="1">
                <a:off x="6610968" y="5208418"/>
                <a:ext cx="311953" cy="39267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" name="586 Conector"/>
              <p:cNvSpPr/>
              <p:nvPr/>
            </p:nvSpPr>
            <p:spPr>
              <a:xfrm rot="8725682">
                <a:off x="6692062" y="5335963"/>
                <a:ext cx="264074" cy="268408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88" name="587 Conector recto"/>
              <p:cNvCxnSpPr/>
              <p:nvPr/>
            </p:nvCxnSpPr>
            <p:spPr>
              <a:xfrm rot="8725682">
                <a:off x="6289881" y="5415180"/>
                <a:ext cx="395923" cy="180871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588 Conector recto"/>
              <p:cNvCxnSpPr/>
              <p:nvPr/>
            </p:nvCxnSpPr>
            <p:spPr>
              <a:xfrm rot="14125682" flipH="1" flipV="1">
                <a:off x="6807181" y="5761411"/>
                <a:ext cx="431399" cy="2285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589 Conector"/>
              <p:cNvSpPr/>
              <p:nvPr/>
            </p:nvSpPr>
            <p:spPr>
              <a:xfrm rot="8725682">
                <a:off x="7096088" y="5916933"/>
                <a:ext cx="132038" cy="134203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1" name="590 Conector"/>
              <p:cNvSpPr/>
              <p:nvPr/>
            </p:nvSpPr>
            <p:spPr>
              <a:xfrm rot="7892245">
                <a:off x="7114051" y="5137372"/>
                <a:ext cx="127951" cy="134203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92" name="591 Conector recto"/>
              <p:cNvCxnSpPr>
                <a:stCxn id="587" idx="2"/>
              </p:cNvCxnSpPr>
              <p:nvPr/>
            </p:nvCxnSpPr>
            <p:spPr>
              <a:xfrm flipV="1">
                <a:off x="6932820" y="5225419"/>
                <a:ext cx="181740" cy="169825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6" name="104 Grupo"/>
            <p:cNvGrpSpPr/>
            <p:nvPr/>
          </p:nvGrpSpPr>
          <p:grpSpPr>
            <a:xfrm rot="15412953">
              <a:off x="7116409" y="4566984"/>
              <a:ext cx="996459" cy="1001383"/>
              <a:chOff x="4686540" y="3643314"/>
              <a:chExt cx="722108" cy="690620"/>
            </a:xfrm>
          </p:grpSpPr>
          <p:sp>
            <p:nvSpPr>
              <p:cNvPr id="577" name="576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78" name="577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9" name="578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80" name="579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580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581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83" name="582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4" name="583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5" name="584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7" name="133 Grupo"/>
            <p:cNvGrpSpPr/>
            <p:nvPr/>
          </p:nvGrpSpPr>
          <p:grpSpPr>
            <a:xfrm rot="11010576">
              <a:off x="3899365" y="2744317"/>
              <a:ext cx="1000130" cy="1000920"/>
              <a:chOff x="3286116" y="4454052"/>
              <a:chExt cx="724767" cy="690302"/>
            </a:xfrm>
          </p:grpSpPr>
          <p:sp>
            <p:nvSpPr>
              <p:cNvPr id="568" name="567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69" name="568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569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570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2" name="571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73" name="572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4" name="573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5" name="574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6" name="575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8" name="132 Grupo"/>
            <p:cNvGrpSpPr/>
            <p:nvPr/>
          </p:nvGrpSpPr>
          <p:grpSpPr>
            <a:xfrm rot="3722662">
              <a:off x="1061199" y="2518295"/>
              <a:ext cx="1010477" cy="1007350"/>
              <a:chOff x="3286116" y="4454052"/>
              <a:chExt cx="720186" cy="685921"/>
            </a:xfrm>
          </p:grpSpPr>
          <p:cxnSp>
            <p:nvCxnSpPr>
              <p:cNvPr id="559" name="558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559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61" name="560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561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3" name="562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4" name="563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65" name="564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6" name="565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67" name="56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105 Grupo"/>
            <p:cNvGrpSpPr/>
            <p:nvPr/>
          </p:nvGrpSpPr>
          <p:grpSpPr>
            <a:xfrm rot="7924690">
              <a:off x="925472" y="3746447"/>
              <a:ext cx="1004120" cy="1029762"/>
              <a:chOff x="5573625" y="3667074"/>
              <a:chExt cx="720363" cy="682099"/>
            </a:xfrm>
          </p:grpSpPr>
          <p:sp>
            <p:nvSpPr>
              <p:cNvPr id="550" name="549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1" name="550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52" name="551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552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4" name="553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55" name="554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" name="555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57" name="556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557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40" name="104 Grupo"/>
            <p:cNvGrpSpPr/>
            <p:nvPr/>
          </p:nvGrpSpPr>
          <p:grpSpPr>
            <a:xfrm rot="13568937">
              <a:off x="3227482" y="3172178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541" name="540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542" name="541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542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4" name="543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45" name="544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6" name="545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47" name="546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547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9" name="548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800" name="545 Grupo"/>
          <p:cNvGrpSpPr/>
          <p:nvPr/>
        </p:nvGrpSpPr>
        <p:grpSpPr>
          <a:xfrm>
            <a:off x="4214810" y="4286256"/>
            <a:ext cx="428628" cy="285752"/>
            <a:chOff x="642910" y="2143116"/>
            <a:chExt cx="428628" cy="285752"/>
          </a:xfrm>
        </p:grpSpPr>
        <p:sp>
          <p:nvSpPr>
            <p:cNvPr id="801" name="800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02" name="801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H2O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sp>
        <p:nvSpPr>
          <p:cNvPr id="869" name="868 Rectángulo redondeado"/>
          <p:cNvSpPr/>
          <p:nvPr/>
        </p:nvSpPr>
        <p:spPr>
          <a:xfrm>
            <a:off x="1785918" y="2643182"/>
            <a:ext cx="5857916" cy="1571636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12700" cmpd="sng">
            <a:solidFill>
              <a:schemeClr val="tx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Área Interna </a:t>
            </a:r>
            <a:r>
              <a:rPr lang="es-E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Aprox</a:t>
            </a: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</a:p>
          <a:p>
            <a:pPr algn="ctr"/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300 – 800 m</a:t>
            </a:r>
            <a:r>
              <a:rPr lang="es-ES" sz="4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/g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" name="388 Recortar rectángulo de esquina diagonal"/>
          <p:cNvSpPr/>
          <p:nvPr/>
        </p:nvSpPr>
        <p:spPr>
          <a:xfrm>
            <a:off x="2357422" y="1785925"/>
            <a:ext cx="4572032" cy="914407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Distribución de poro uniforme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90" name="389 Recortar rectángulo de esquina diagonal"/>
          <p:cNvSpPr/>
          <p:nvPr/>
        </p:nvSpPr>
        <p:spPr>
          <a:xfrm>
            <a:off x="2357422" y="2957508"/>
            <a:ext cx="4572032" cy="914407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Adsorción de sustancias </a:t>
            </a:r>
          </a:p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polares o </a:t>
            </a:r>
            <a:r>
              <a:rPr lang="es-ES" sz="2400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apolares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91" name="390 Recortar rectángulo de esquina diagonal"/>
          <p:cNvSpPr/>
          <p:nvPr/>
        </p:nvSpPr>
        <p:spPr>
          <a:xfrm>
            <a:off x="2357422" y="4129091"/>
            <a:ext cx="4572032" cy="914407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Mayor afinidad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92" name="391 Recortar rectángulo de esquina diagonal"/>
          <p:cNvSpPr/>
          <p:nvPr/>
        </p:nvSpPr>
        <p:spPr>
          <a:xfrm>
            <a:off x="2357422" y="5300675"/>
            <a:ext cx="4572032" cy="914407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Mayor capacidad de adsorción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 " pathEditMode="relative" ptsTypes="AA">
                                      <p:cBhvr>
                                        <p:cTn id="109" dur="2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 " pathEditMode="relative" ptsTypes="AA">
                                      <p:cBhvr>
                                        <p:cTn id="111" dur="2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 " pathEditMode="relative" ptsTypes="AA">
                                      <p:cBhvr>
                                        <p:cTn id="113" dur="2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0.00486 0.01111 0.00579 0.0177 0.00695 C 0.02812 0.00579 0.02934 0.00509 0.0375 0.00139 C 0.04288 -0.00579 0.05069 -0.01296 0.05729 -0.01805 C 0.06024 -0.02037 0.06666 -0.02361 0.06666 -0.02361 C 0.07361 -0.03055 0.07447 -0.02917 0.08437 -0.02917 " pathEditMode="relative" ptsTypes="fffffA">
                                      <p:cBhvr>
                                        <p:cTn id="115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0.00486 0.01111 0.00579 0.0177 0.00695 C 0.02812 0.00579 0.02934 0.00509 0.0375 0.00139 C 0.04288 -0.00579 0.05069 -0.01296 0.05729 -0.01805 C 0.06024 -0.02037 0.06666 -0.02361 0.06666 -0.02361 C 0.07361 -0.03055 0.07447 -0.02917 0.08437 -0.02917 " pathEditMode="relative" ptsTypes="fffffA">
                                      <p:cBhvr>
                                        <p:cTn id="117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11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143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145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0.00486 0.01111 0.00579 0.0177 0.00695 C 0.02812 0.00579 0.02934 0.00509 0.0375 0.00139 C 0.04288 -0.00579 0.05069 -0.01296 0.05729 -0.01805 C 0.06024 -0.02037 0.06666 -0.02361 0.06666 -0.02361 C 0.07361 -0.03055 0.07447 -0.02917 0.08437 -0.02917 " pathEditMode="relative" ptsTypes="fffffA">
                                      <p:cBhvr>
                                        <p:cTn id="147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152" dur="10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54" dur="20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56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59" dur="2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198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200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202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0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63" grpId="0" animBg="1"/>
      <p:bldP spid="863" grpId="1" animBg="1"/>
      <p:bldP spid="863" grpId="2" animBg="1"/>
      <p:bldP spid="864" grpId="0" animBg="1"/>
      <p:bldP spid="864" grpId="1" animBg="1"/>
      <p:bldP spid="864" grpId="2" animBg="1"/>
      <p:bldP spid="865" grpId="0" animBg="1"/>
      <p:bldP spid="865" grpId="1" animBg="1"/>
      <p:bldP spid="865" grpId="2" animBg="1"/>
      <p:bldP spid="866" grpId="0" animBg="1"/>
      <p:bldP spid="866" grpId="1" animBg="1"/>
      <p:bldP spid="866" grpId="2" animBg="1"/>
      <p:bldP spid="867" grpId="0" animBg="1"/>
      <p:bldP spid="867" grpId="1" animBg="1"/>
      <p:bldP spid="867" grpId="2" animBg="1"/>
      <p:bldP spid="868" grpId="0" animBg="1"/>
      <p:bldP spid="868" grpId="1" animBg="1"/>
      <p:bldP spid="868" grpId="2" animBg="1"/>
      <p:bldP spid="869" grpId="0" animBg="1"/>
      <p:bldP spid="869" grpId="1" animBg="1"/>
      <p:bldP spid="389" grpId="0" animBg="1"/>
      <p:bldP spid="390" grpId="0" animBg="1"/>
      <p:bldP spid="391" grpId="0" animBg="1"/>
      <p:bldP spid="3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Intercambio Iónico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9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4" name="13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5" name="14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7" name="16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8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PROPIEDADES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42844" y="3143248"/>
            <a:ext cx="200026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Intercambio de Cationes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905114" y="3000372"/>
            <a:ext cx="1928826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Proporción de Aluminio en Estructura</a:t>
            </a:r>
          </a:p>
        </p:txBody>
      </p:sp>
      <p:sp>
        <p:nvSpPr>
          <p:cNvPr id="21" name="20 Flecha derecha"/>
          <p:cNvSpPr/>
          <p:nvPr/>
        </p:nvSpPr>
        <p:spPr>
          <a:xfrm>
            <a:off x="2309797" y="3500438"/>
            <a:ext cx="428628" cy="28575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utoShape 32"/>
          <p:cNvSpPr>
            <a:spLocks/>
          </p:cNvSpPr>
          <p:nvPr/>
        </p:nvSpPr>
        <p:spPr bwMode="auto">
          <a:xfrm>
            <a:off x="5000628" y="1071546"/>
            <a:ext cx="357190" cy="5429288"/>
          </a:xfrm>
          <a:prstGeom prst="leftBrace">
            <a:avLst>
              <a:gd name="adj1" fmla="val 133333"/>
              <a:gd name="adj2" fmla="val 50000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" name="22 Recortar rectángulo de esquina diagonal"/>
          <p:cNvSpPr/>
          <p:nvPr/>
        </p:nvSpPr>
        <p:spPr>
          <a:xfrm>
            <a:off x="5500694" y="1214422"/>
            <a:ext cx="3429024" cy="7143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Naturaleza, tamaño y carga de catión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4" name="23 Recortar rectángulo de esquina diagonal"/>
          <p:cNvSpPr/>
          <p:nvPr/>
        </p:nvSpPr>
        <p:spPr>
          <a:xfrm>
            <a:off x="5500694" y="2100253"/>
            <a:ext cx="3429024" cy="7143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Temperatura del intercambio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5" name="24 Recortar rectángulo de esquina diagonal"/>
          <p:cNvSpPr/>
          <p:nvPr/>
        </p:nvSpPr>
        <p:spPr>
          <a:xfrm>
            <a:off x="5500694" y="2986084"/>
            <a:ext cx="3429024" cy="7143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Concentración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6" name="25 Recortar rectángulo de esquina diagonal"/>
          <p:cNvSpPr/>
          <p:nvPr/>
        </p:nvSpPr>
        <p:spPr>
          <a:xfrm>
            <a:off x="5500694" y="3871915"/>
            <a:ext cx="3429024" cy="7143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Especies </a:t>
            </a:r>
            <a:r>
              <a:rPr lang="es-ES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Aniónicas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7" name="26 Recortar rectángulo de esquina diagonal"/>
          <p:cNvSpPr/>
          <p:nvPr/>
        </p:nvSpPr>
        <p:spPr>
          <a:xfrm>
            <a:off x="5500694" y="4757746"/>
            <a:ext cx="3429024" cy="7143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Naturaleza del disolvente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8" name="27 Recortar rectángulo de esquina diagonal"/>
          <p:cNvSpPr/>
          <p:nvPr/>
        </p:nvSpPr>
        <p:spPr>
          <a:xfrm>
            <a:off x="5500694" y="5643578"/>
            <a:ext cx="3429024" cy="7143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Estructura de la zeolita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9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Acidez de las zeolitas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PROPIEDADES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357422" y="2143116"/>
            <a:ext cx="1500198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Brönsted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643570" y="2000240"/>
            <a:ext cx="307183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Si- O -Al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4071934" y="4286256"/>
            <a:ext cx="1428760" cy="28575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5643570" y="4000504"/>
            <a:ext cx="307183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Átomos de aluminio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tri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-coordinados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357422" y="4071942"/>
            <a:ext cx="1500198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Lewis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4000496" y="2285992"/>
            <a:ext cx="1428760" cy="28575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214282" y="3071810"/>
            <a:ext cx="1500198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Sitios Ácidos</a:t>
            </a:r>
          </a:p>
        </p:txBody>
      </p:sp>
      <p:sp>
        <p:nvSpPr>
          <p:cNvPr id="27" name="AutoShape 32"/>
          <p:cNvSpPr>
            <a:spLocks/>
          </p:cNvSpPr>
          <p:nvPr/>
        </p:nvSpPr>
        <p:spPr bwMode="auto">
          <a:xfrm>
            <a:off x="1928794" y="2071678"/>
            <a:ext cx="357190" cy="2857520"/>
          </a:xfrm>
          <a:prstGeom prst="leftBrace">
            <a:avLst>
              <a:gd name="adj1" fmla="val 133333"/>
              <a:gd name="adj2" fmla="val 50000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428860" y="5286388"/>
            <a:ext cx="450059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Relación Si/Al= Indicador de la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ácidez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4" grpId="0" animBg="1"/>
      <p:bldP spid="15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PROPIEDADES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071546"/>
            <a:ext cx="6072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Selectividad Geométrica o de Forma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81062" y="1516551"/>
            <a:ext cx="69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Selectividad hacia los reactantes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357290" y="3929066"/>
            <a:ext cx="6715172" cy="20002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35112" y="4293241"/>
            <a:ext cx="6016899" cy="1490041"/>
            <a:chOff x="158" y="1979"/>
            <a:chExt cx="3266" cy="771"/>
          </a:xfrm>
        </p:grpSpPr>
        <p:sp>
          <p:nvSpPr>
            <p:cNvPr id="46" name="Rectangle 7" descr="Granito"/>
            <p:cNvSpPr>
              <a:spLocks noChangeArrowheads="1"/>
            </p:cNvSpPr>
            <p:nvPr/>
          </p:nvSpPr>
          <p:spPr bwMode="auto">
            <a:xfrm>
              <a:off x="1202" y="1979"/>
              <a:ext cx="1179" cy="1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woPt" dir="t"/>
            </a:scene3d>
            <a:sp3d prstMaterial="matte">
              <a:bevelT w="165100" prst="coolSlant"/>
            </a:sp3d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Rectangle 8" descr="Granito"/>
            <p:cNvSpPr>
              <a:spLocks noChangeArrowheads="1"/>
            </p:cNvSpPr>
            <p:nvPr/>
          </p:nvSpPr>
          <p:spPr bwMode="auto">
            <a:xfrm>
              <a:off x="1202" y="2251"/>
              <a:ext cx="1179" cy="136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9" descr="Granito"/>
            <p:cNvSpPr>
              <a:spLocks noChangeArrowheads="1"/>
            </p:cNvSpPr>
            <p:nvPr/>
          </p:nvSpPr>
          <p:spPr bwMode="auto">
            <a:xfrm>
              <a:off x="1198" y="2527"/>
              <a:ext cx="1179" cy="136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5" y="2115"/>
              <a:ext cx="817" cy="136"/>
              <a:chOff x="748" y="3702"/>
              <a:chExt cx="817" cy="136"/>
            </a:xfrm>
          </p:grpSpPr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748" y="370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rot="-5400000">
                <a:off x="884" y="370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 rot="-5400000">
                <a:off x="1156" y="370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>
                <a:off x="1020" y="370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2" name="Line 15"/>
              <p:cNvSpPr>
                <a:spLocks noChangeShapeType="1"/>
              </p:cNvSpPr>
              <p:nvPr/>
            </p:nvSpPr>
            <p:spPr bwMode="auto">
              <a:xfrm rot="-5400000">
                <a:off x="1429" y="370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1293" y="370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1202" y="216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426" y="2069"/>
              <a:ext cx="998" cy="212"/>
              <a:chOff x="612" y="3113"/>
              <a:chExt cx="998" cy="212"/>
            </a:xfrm>
          </p:grpSpPr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>
                <a:off x="612" y="3158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2" name="Line 20"/>
              <p:cNvSpPr>
                <a:spLocks noChangeShapeType="1"/>
              </p:cNvSpPr>
              <p:nvPr/>
            </p:nvSpPr>
            <p:spPr bwMode="auto">
              <a:xfrm rot="-5400000">
                <a:off x="748" y="3158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3" name="Line 21"/>
              <p:cNvSpPr>
                <a:spLocks noChangeShapeType="1"/>
              </p:cNvSpPr>
              <p:nvPr/>
            </p:nvSpPr>
            <p:spPr bwMode="auto">
              <a:xfrm rot="-5400000">
                <a:off x="1020" y="3158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884" y="3158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 rot="-5400000">
                <a:off x="1474" y="3158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6" name="Line 24"/>
              <p:cNvSpPr>
                <a:spLocks noChangeShapeType="1"/>
              </p:cNvSpPr>
              <p:nvPr/>
            </p:nvSpPr>
            <p:spPr bwMode="auto">
              <a:xfrm>
                <a:off x="1338" y="3158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1137" y="3113"/>
                <a:ext cx="201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VE" sz="1600" b="0"/>
                  <a:t>+</a:t>
                </a:r>
                <a:endParaRPr lang="es-ES" sz="1600" b="0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58" y="2432"/>
              <a:ext cx="817" cy="318"/>
              <a:chOff x="476" y="3067"/>
              <a:chExt cx="817" cy="318"/>
            </a:xfrm>
          </p:grpSpPr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>
                <a:off x="476" y="3067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5" name="Line 28"/>
              <p:cNvSpPr>
                <a:spLocks noChangeShapeType="1"/>
              </p:cNvSpPr>
              <p:nvPr/>
            </p:nvSpPr>
            <p:spPr bwMode="auto">
              <a:xfrm rot="-5400000">
                <a:off x="612" y="3067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 rot="-5400000">
                <a:off x="884" y="3067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7" name="Line 30"/>
              <p:cNvSpPr>
                <a:spLocks noChangeShapeType="1"/>
              </p:cNvSpPr>
              <p:nvPr/>
            </p:nvSpPr>
            <p:spPr bwMode="auto">
              <a:xfrm>
                <a:off x="748" y="3067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8" name="Line 31"/>
              <p:cNvSpPr>
                <a:spLocks noChangeShapeType="1"/>
              </p:cNvSpPr>
              <p:nvPr/>
            </p:nvSpPr>
            <p:spPr bwMode="auto">
              <a:xfrm rot="-5400000">
                <a:off x="1157" y="3067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59" name="Line 32"/>
              <p:cNvSpPr>
                <a:spLocks noChangeShapeType="1"/>
              </p:cNvSpPr>
              <p:nvPr/>
            </p:nvSpPr>
            <p:spPr bwMode="auto">
              <a:xfrm>
                <a:off x="1021" y="3067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60" name="Line 33"/>
              <p:cNvSpPr>
                <a:spLocks noChangeShapeType="1"/>
              </p:cNvSpPr>
              <p:nvPr/>
            </p:nvSpPr>
            <p:spPr bwMode="auto">
              <a:xfrm>
                <a:off x="1156" y="3203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930" y="2432"/>
              <a:ext cx="249" cy="227"/>
            </a:xfrm>
            <a:custGeom>
              <a:avLst/>
              <a:gdLst>
                <a:gd name="T0" fmla="*/ 136 w 249"/>
                <a:gd name="T1" fmla="*/ 0 h 227"/>
                <a:gd name="T2" fmla="*/ 226 w 249"/>
                <a:gd name="T3" fmla="*/ 136 h 227"/>
                <a:gd name="T4" fmla="*/ 0 w 249"/>
                <a:gd name="T5" fmla="*/ 227 h 227"/>
                <a:gd name="T6" fmla="*/ 0 60000 65536"/>
                <a:gd name="T7" fmla="*/ 0 60000 65536"/>
                <a:gd name="T8" fmla="*/ 0 60000 65536"/>
                <a:gd name="T9" fmla="*/ 0 w 249"/>
                <a:gd name="T10" fmla="*/ 0 h 227"/>
                <a:gd name="T11" fmla="*/ 249 w 24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" h="227">
                  <a:moveTo>
                    <a:pt x="136" y="0"/>
                  </a:moveTo>
                  <a:cubicBezTo>
                    <a:pt x="192" y="49"/>
                    <a:pt x="249" y="98"/>
                    <a:pt x="226" y="136"/>
                  </a:cubicBezTo>
                  <a:cubicBezTo>
                    <a:pt x="203" y="174"/>
                    <a:pt x="38" y="212"/>
                    <a:pt x="0" y="2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1285852" y="2445245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Candara" pitchFamily="34" charset="0"/>
              </a:rPr>
              <a:t>Dificultad para algunas moléculas de reactivos de alcanzar los sitios activos de la zeolita</a:t>
            </a:r>
            <a:endParaRPr lang="es-ES" sz="2200" dirty="0">
              <a:latin typeface="Candara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081062" y="1516551"/>
            <a:ext cx="69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Selectividad hacia los productos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131823" y="4071942"/>
            <a:ext cx="7154953" cy="20002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1242962" y="4291479"/>
            <a:ext cx="6792502" cy="1663977"/>
            <a:chOff x="1915" y="2063"/>
            <a:chExt cx="3687" cy="861"/>
          </a:xfrm>
        </p:grpSpPr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2880" y="2063"/>
              <a:ext cx="2268" cy="861"/>
              <a:chOff x="2018" y="2704"/>
              <a:chExt cx="1180" cy="454"/>
            </a:xfrm>
          </p:grpSpPr>
          <p:sp>
            <p:nvSpPr>
              <p:cNvPr id="89" name="Rectangle 38" descr="Granito"/>
              <p:cNvSpPr>
                <a:spLocks noChangeArrowheads="1"/>
              </p:cNvSpPr>
              <p:nvPr/>
            </p:nvSpPr>
            <p:spPr bwMode="auto">
              <a:xfrm>
                <a:off x="2019" y="2704"/>
                <a:ext cx="1179" cy="13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Rectangle 39" descr="Granito"/>
              <p:cNvSpPr>
                <a:spLocks noChangeArrowheads="1"/>
              </p:cNvSpPr>
              <p:nvPr/>
            </p:nvSpPr>
            <p:spPr bwMode="auto">
              <a:xfrm>
                <a:off x="2019" y="3022"/>
                <a:ext cx="1179" cy="13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Oval 40"/>
              <p:cNvSpPr>
                <a:spLocks noChangeArrowheads="1"/>
              </p:cNvSpPr>
              <p:nvPr/>
            </p:nvSpPr>
            <p:spPr bwMode="auto">
              <a:xfrm>
                <a:off x="2245" y="2750"/>
                <a:ext cx="726" cy="31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Rectangle 41"/>
              <p:cNvSpPr>
                <a:spLocks noChangeArrowheads="1"/>
              </p:cNvSpPr>
              <p:nvPr/>
            </p:nvSpPr>
            <p:spPr bwMode="auto">
              <a:xfrm>
                <a:off x="2789" y="2840"/>
                <a:ext cx="409" cy="18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Rectangle 4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09" cy="18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2885" y="247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76" name="Text Box 44"/>
            <p:cNvSpPr txBox="1">
              <a:spLocks noChangeArrowheads="1"/>
            </p:cNvSpPr>
            <p:nvPr/>
          </p:nvSpPr>
          <p:spPr bwMode="auto">
            <a:xfrm>
              <a:off x="1915" y="2377"/>
              <a:ext cx="72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s-VE" sz="1600" dirty="0">
                  <a:latin typeface="Candara" pitchFamily="34" charset="0"/>
                </a:rPr>
                <a:t>CH</a:t>
              </a:r>
              <a:r>
                <a:rPr lang="es-VE" sz="1600" baseline="-25000" dirty="0">
                  <a:latin typeface="Candara" pitchFamily="34" charset="0"/>
                </a:rPr>
                <a:t>3</a:t>
              </a:r>
              <a:r>
                <a:rPr lang="es-VE" sz="1600" dirty="0">
                  <a:latin typeface="Candara" pitchFamily="34" charset="0"/>
                </a:rPr>
                <a:t>OH    +</a:t>
              </a:r>
              <a:endParaRPr lang="es-ES" sz="1600" dirty="0">
                <a:latin typeface="Candara" pitchFamily="34" charset="0"/>
              </a:endParaRPr>
            </a:p>
          </p:txBody>
        </p: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2559" y="2386"/>
              <a:ext cx="291" cy="227"/>
              <a:chOff x="4023" y="3067"/>
              <a:chExt cx="408" cy="318"/>
            </a:xfrm>
          </p:grpSpPr>
          <p:sp>
            <p:nvSpPr>
              <p:cNvPr id="87" name="AutoShape 46"/>
              <p:cNvSpPr>
                <a:spLocks noChangeArrowheads="1"/>
              </p:cNvSpPr>
              <p:nvPr/>
            </p:nvSpPr>
            <p:spPr bwMode="auto">
              <a:xfrm>
                <a:off x="4023" y="3067"/>
                <a:ext cx="408" cy="318"/>
              </a:xfrm>
              <a:prstGeom prst="hexagon">
                <a:avLst>
                  <a:gd name="adj" fmla="val 32075"/>
                  <a:gd name="vf" fmla="val 11547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Oval 47"/>
              <p:cNvSpPr>
                <a:spLocks noChangeArrowheads="1"/>
              </p:cNvSpPr>
              <p:nvPr/>
            </p:nvSpPr>
            <p:spPr bwMode="auto">
              <a:xfrm>
                <a:off x="4114" y="3113"/>
                <a:ext cx="227" cy="227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78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0" y="2251"/>
              <a:ext cx="340" cy="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9" name="Picture 4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1" y="2205"/>
              <a:ext cx="320" cy="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0" name="Picture 5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73" y="2258"/>
              <a:ext cx="285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Line 51"/>
            <p:cNvSpPr>
              <a:spLocks noChangeShapeType="1"/>
            </p:cNvSpPr>
            <p:nvPr/>
          </p:nvSpPr>
          <p:spPr bwMode="auto">
            <a:xfrm>
              <a:off x="3742" y="24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82" name="Line 52"/>
            <p:cNvSpPr>
              <a:spLocks noChangeShapeType="1"/>
            </p:cNvSpPr>
            <p:nvPr/>
          </p:nvSpPr>
          <p:spPr bwMode="auto">
            <a:xfrm flipH="1">
              <a:off x="3742" y="247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83" name="Line 53"/>
            <p:cNvSpPr>
              <a:spLocks noChangeShapeType="1"/>
            </p:cNvSpPr>
            <p:nvPr/>
          </p:nvSpPr>
          <p:spPr bwMode="auto">
            <a:xfrm flipH="1">
              <a:off x="4150" y="247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84" name="Line 54"/>
            <p:cNvSpPr>
              <a:spLocks noChangeShapeType="1"/>
            </p:cNvSpPr>
            <p:nvPr/>
          </p:nvSpPr>
          <p:spPr bwMode="auto">
            <a:xfrm>
              <a:off x="4150" y="24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85" name="Line 55"/>
            <p:cNvSpPr>
              <a:spLocks noChangeShapeType="1"/>
            </p:cNvSpPr>
            <p:nvPr/>
          </p:nvSpPr>
          <p:spPr bwMode="auto">
            <a:xfrm>
              <a:off x="4765" y="247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pic>
          <p:nvPicPr>
            <p:cNvPr id="86" name="Picture 5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2251"/>
              <a:ext cx="31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93 CuadroTexto"/>
          <p:cNvSpPr txBox="1"/>
          <p:nvPr/>
        </p:nvSpPr>
        <p:spPr>
          <a:xfrm>
            <a:off x="1285852" y="2286838"/>
            <a:ext cx="3189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Candara" pitchFamily="34" charset="0"/>
              </a:rPr>
              <a:t>Imposibilidad que tienen ciertas moléculas de los productos de una reacción de abandonar los poros de la zeolita</a:t>
            </a:r>
            <a:endParaRPr lang="es-ES" sz="2200" dirty="0">
              <a:latin typeface="Candara" pitchFamily="34" charset="0"/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5000628" y="2571744"/>
            <a:ext cx="2214578" cy="928694"/>
          </a:xfrm>
          <a:prstGeom prst="round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Moléculas más pequeñas</a:t>
            </a:r>
            <a:endParaRPr lang="es-ES" sz="2000" b="1" dirty="0">
              <a:latin typeface="Eras Medium ITC" pitchFamily="34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1081062" y="1516551"/>
            <a:ext cx="69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Selectividad hacia los estados de transición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7" name="96 Rectángulo"/>
          <p:cNvSpPr/>
          <p:nvPr/>
        </p:nvSpPr>
        <p:spPr>
          <a:xfrm>
            <a:off x="1380258" y="4000504"/>
            <a:ext cx="6549328" cy="20002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oup 58"/>
          <p:cNvGrpSpPr>
            <a:grpSpLocks/>
          </p:cNvGrpSpPr>
          <p:nvPr/>
        </p:nvGrpSpPr>
        <p:grpSpPr bwMode="auto">
          <a:xfrm>
            <a:off x="1614354" y="4195120"/>
            <a:ext cx="6144018" cy="1663977"/>
            <a:chOff x="2336" y="3424"/>
            <a:chExt cx="3335" cy="861"/>
          </a:xfrm>
        </p:grpSpPr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2880" y="3424"/>
              <a:ext cx="2268" cy="861"/>
              <a:chOff x="2018" y="2704"/>
              <a:chExt cx="1180" cy="454"/>
            </a:xfrm>
          </p:grpSpPr>
          <p:sp>
            <p:nvSpPr>
              <p:cNvPr id="106" name="Rectangle 60" descr="Granito"/>
              <p:cNvSpPr>
                <a:spLocks noChangeArrowheads="1"/>
              </p:cNvSpPr>
              <p:nvPr/>
            </p:nvSpPr>
            <p:spPr bwMode="auto">
              <a:xfrm>
                <a:off x="2019" y="2704"/>
                <a:ext cx="1179" cy="1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Rectangle 61" descr="Granito"/>
              <p:cNvSpPr>
                <a:spLocks noChangeArrowheads="1"/>
              </p:cNvSpPr>
              <p:nvPr/>
            </p:nvSpPr>
            <p:spPr bwMode="auto">
              <a:xfrm>
                <a:off x="2019" y="3022"/>
                <a:ext cx="1179" cy="1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</a:gsLst>
                <a:path path="circle">
                  <a:fillToRect l="100000" t="10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Oval 62"/>
              <p:cNvSpPr>
                <a:spLocks noChangeArrowheads="1"/>
              </p:cNvSpPr>
              <p:nvPr/>
            </p:nvSpPr>
            <p:spPr bwMode="auto">
              <a:xfrm>
                <a:off x="2245" y="2750"/>
                <a:ext cx="726" cy="317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Rectangle 63"/>
              <p:cNvSpPr>
                <a:spLocks noChangeArrowheads="1"/>
              </p:cNvSpPr>
              <p:nvPr/>
            </p:nvSpPr>
            <p:spPr bwMode="auto">
              <a:xfrm>
                <a:off x="2789" y="2840"/>
                <a:ext cx="409" cy="18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Rectangle 64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09" cy="18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0" name="Line 65"/>
            <p:cNvSpPr>
              <a:spLocks noChangeShapeType="1"/>
            </p:cNvSpPr>
            <p:nvPr/>
          </p:nvSpPr>
          <p:spPr bwMode="auto">
            <a:xfrm>
              <a:off x="2843" y="383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101" name="Line 66"/>
            <p:cNvSpPr>
              <a:spLocks noChangeShapeType="1"/>
            </p:cNvSpPr>
            <p:nvPr/>
          </p:nvSpPr>
          <p:spPr bwMode="auto">
            <a:xfrm>
              <a:off x="4765" y="383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pic>
          <p:nvPicPr>
            <p:cNvPr id="102" name="Picture 6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6" y="3657"/>
              <a:ext cx="37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60" y="3566"/>
              <a:ext cx="8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 Box 69"/>
            <p:cNvSpPr txBox="1">
              <a:spLocks noChangeArrowheads="1"/>
            </p:cNvSpPr>
            <p:nvPr/>
          </p:nvSpPr>
          <p:spPr bwMode="auto">
            <a:xfrm>
              <a:off x="4855" y="3702"/>
              <a:ext cx="18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VE">
                  <a:latin typeface="Arial" charset="0"/>
                </a:rPr>
                <a:t>x</a:t>
              </a:r>
              <a:endParaRPr lang="es-ES">
                <a:latin typeface="Arial" charset="0"/>
              </a:endParaRPr>
            </a:p>
          </p:txBody>
        </p:sp>
        <p:pic>
          <p:nvPicPr>
            <p:cNvPr id="105" name="Picture 70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9" y="3657"/>
              <a:ext cx="43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" name="110 CuadroTexto"/>
          <p:cNvSpPr txBox="1"/>
          <p:nvPr/>
        </p:nvSpPr>
        <p:spPr>
          <a:xfrm>
            <a:off x="1285852" y="2268202"/>
            <a:ext cx="3189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Candara" pitchFamily="34" charset="0"/>
              </a:rPr>
              <a:t>Imposibilidad de formación de ciertos estados de transición voluminosos</a:t>
            </a:r>
            <a:endParaRPr lang="es-ES" sz="2200" dirty="0">
              <a:latin typeface="Candara" pitchFamily="34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5000628" y="2571744"/>
            <a:ext cx="2214578" cy="928694"/>
          </a:xfrm>
          <a:prstGeom prst="round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Espacio Limitado</a:t>
            </a:r>
            <a:endParaRPr lang="es-ES" sz="2000" b="1" dirty="0">
              <a:latin typeface="Eras Medium ITC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9" grpId="1"/>
      <p:bldP spid="44" grpId="0" animBg="1"/>
      <p:bldP spid="44" grpId="1" animBg="1"/>
      <p:bldP spid="40" grpId="0"/>
      <p:bldP spid="40" grpId="1"/>
      <p:bldP spid="45" grpId="0"/>
      <p:bldP spid="45" grpId="1"/>
      <p:bldP spid="49" grpId="0" animBg="1"/>
      <p:bldP spid="49" grpId="1" animBg="1"/>
      <p:bldP spid="94" grpId="0"/>
      <p:bldP spid="95" grpId="0" animBg="1"/>
      <p:bldP spid="95" grpId="1" animBg="1"/>
      <p:bldP spid="96" grpId="0"/>
      <p:bldP spid="97" grpId="0" animBg="1"/>
      <p:bldP spid="111" grpId="0"/>
      <p:bldP spid="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PROPIEDADES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071546"/>
            <a:ext cx="6072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Selectividad Electrostática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3357562"/>
            <a:ext cx="2428892" cy="1214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Fuerzas de Interacción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0" name="AutoShape 32"/>
          <p:cNvSpPr>
            <a:spLocks/>
          </p:cNvSpPr>
          <p:nvPr/>
        </p:nvSpPr>
        <p:spPr bwMode="auto">
          <a:xfrm>
            <a:off x="3714744" y="1928802"/>
            <a:ext cx="357190" cy="4143404"/>
          </a:xfrm>
          <a:prstGeom prst="leftBrace">
            <a:avLst>
              <a:gd name="adj1" fmla="val 133333"/>
              <a:gd name="adj2" fmla="val 50000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13 Recortar rectángulo de esquina diagonal"/>
          <p:cNvSpPr/>
          <p:nvPr/>
        </p:nvSpPr>
        <p:spPr>
          <a:xfrm>
            <a:off x="4429124" y="2071678"/>
            <a:ext cx="3786214" cy="1000132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Composición química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15" name="14 Recortar rectángulo de esquina diagonal"/>
          <p:cNvSpPr/>
          <p:nvPr/>
        </p:nvSpPr>
        <p:spPr>
          <a:xfrm>
            <a:off x="4429124" y="3536157"/>
            <a:ext cx="3786214" cy="1000132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Fuerza y distribución de los sitios ácidos 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17" name="16 Recortar rectángulo de esquina diagonal"/>
          <p:cNvSpPr/>
          <p:nvPr/>
        </p:nvSpPr>
        <p:spPr>
          <a:xfrm>
            <a:off x="4429124" y="5000636"/>
            <a:ext cx="3786214" cy="1000132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Gradientes del campo eléctrico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 animBg="1"/>
      <p:bldP spid="10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ZEOLITAS ZSM-</a:t>
            </a:r>
            <a:r>
              <a:rPr lang="es-ES" sz="29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Demi ITC" pitchFamily="34" charset="0"/>
                <a:ea typeface="+mj-ea"/>
                <a:cs typeface="Lucida Sans Unicode" pitchFamily="34" charset="0"/>
              </a:rPr>
              <a:t>5</a:t>
            </a:r>
            <a:endParaRPr kumimoji="0" lang="es-ES" sz="2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ras Demi ITC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02" y="2000240"/>
            <a:ext cx="4214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latin typeface="Candara" pitchFamily="34" charset="0"/>
              </a:rPr>
              <a:t> </a:t>
            </a:r>
            <a:r>
              <a:rPr lang="es-ES" sz="2200" dirty="0" err="1" smtClean="0">
                <a:latin typeface="Candara" pitchFamily="34" charset="0"/>
              </a:rPr>
              <a:t>Aluminosilicato</a:t>
            </a:r>
            <a:r>
              <a:rPr lang="es-ES" sz="2200" dirty="0" smtClean="0">
                <a:latin typeface="Candara" pitchFamily="34" charset="0"/>
              </a:rPr>
              <a:t> sintético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latin typeface="Candara" pitchFamily="34" charset="0"/>
              </a:rPr>
              <a:t> Estructurado por 12 unidades  fundamentales enlazadas a través de los átomos de oxígenos.</a:t>
            </a:r>
            <a:endParaRPr lang="es-ES" sz="2200" dirty="0">
              <a:latin typeface="Candara" pitchFamily="34" charset="0"/>
            </a:endParaRPr>
          </a:p>
        </p:txBody>
      </p:sp>
      <p:pic>
        <p:nvPicPr>
          <p:cNvPr id="11" name="10 Imagen" descr="Zeolite-ZSM-5-3D-vdW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64148">
            <a:off x="5718860" y="1946466"/>
            <a:ext cx="3346623" cy="371475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00002" y="5000636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Candara" pitchFamily="34" charset="0"/>
              </a:rPr>
              <a:t>Donde: </a:t>
            </a:r>
          </a:p>
          <a:p>
            <a:pPr algn="just"/>
            <a:r>
              <a:rPr lang="es-ES" sz="2200" dirty="0" smtClean="0">
                <a:latin typeface="Candara" pitchFamily="34" charset="0"/>
              </a:rPr>
              <a:t>M: Catión metálico de valencia n</a:t>
            </a:r>
          </a:p>
          <a:p>
            <a:pPr algn="just"/>
            <a:r>
              <a:rPr lang="es-ES" sz="2200" dirty="0" smtClean="0">
                <a:latin typeface="Candara" pitchFamily="34" charset="0"/>
              </a:rPr>
              <a:t>m: Nº de moléculas de agua </a:t>
            </a:r>
          </a:p>
          <a:p>
            <a:pPr algn="just"/>
            <a:r>
              <a:rPr lang="es-ES" sz="2200" dirty="0" smtClean="0">
                <a:latin typeface="Candara" pitchFamily="34" charset="0"/>
              </a:rPr>
              <a:t>x e y: Nº total de tetraedros</a:t>
            </a:r>
            <a:endParaRPr lang="es-ES" sz="2200" dirty="0">
              <a:latin typeface="Candar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85786" y="1071546"/>
            <a:ext cx="2428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DEFINICIÓN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7" name="16 Imagen" descr="zsm-5"/>
          <p:cNvPicPr/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500702"/>
            <a:ext cx="17192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785786" y="3714752"/>
            <a:ext cx="4071966" cy="857256"/>
            <a:chOff x="2714612" y="2714620"/>
            <a:chExt cx="4071966" cy="857256"/>
          </a:xfrm>
        </p:grpSpPr>
        <p:sp>
          <p:nvSpPr>
            <p:cNvPr id="19" name="18 Rectángulo redondeado"/>
            <p:cNvSpPr/>
            <p:nvPr/>
          </p:nvSpPr>
          <p:spPr>
            <a:xfrm>
              <a:off x="2714612" y="2714620"/>
              <a:ext cx="4071966" cy="857256"/>
            </a:xfrm>
            <a:prstGeom prst="roundRect">
              <a:avLst>
                <a:gd name="adj" fmla="val 50000"/>
              </a:avLst>
            </a:prstGeom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endParaRPr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3071802" y="2917916"/>
            <a:ext cx="3400453" cy="500067"/>
          </p:xfrm>
          <a:graphic>
            <a:graphicData uri="http://schemas.openxmlformats.org/presentationml/2006/ole">
              <p:oleObj spid="_x0000_s1026" name="Ecuación" r:id="rId10" imgW="1726920" imgH="253800" progId="Equation.3">
                <p:embed/>
              </p:oleObj>
            </a:graphicData>
          </a:graphic>
        </p:graphicFrame>
      </p:grp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071670" y="2357430"/>
          <a:ext cx="5334016" cy="2743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334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Candara" pitchFamily="34" charset="0"/>
                        </a:rPr>
                        <a:t>Propiedades Importantes</a:t>
                      </a:r>
                      <a:r>
                        <a:rPr lang="es-ES" sz="2400" b="1" baseline="0" dirty="0" smtClean="0">
                          <a:latin typeface="Candara" pitchFamily="34" charset="0"/>
                        </a:rPr>
                        <a:t> de la ZSM-</a:t>
                      </a:r>
                      <a:r>
                        <a:rPr lang="es-ES" sz="2300" b="0" baseline="0" dirty="0" smtClean="0">
                          <a:latin typeface="Eras Demi ITC" pitchFamily="34" charset="0"/>
                        </a:rPr>
                        <a:t>5</a:t>
                      </a:r>
                      <a:endParaRPr lang="es-ES" sz="2300" b="0" dirty="0">
                        <a:latin typeface="Eras Demi ITC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="1" dirty="0" smtClean="0">
                          <a:latin typeface="Candara" pitchFamily="34" charset="0"/>
                        </a:rPr>
                        <a:t> Estabilidad térmica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="1" dirty="0" smtClean="0">
                          <a:latin typeface="Candara" pitchFamily="34" charset="0"/>
                        </a:rPr>
                        <a:t> Carácter</a:t>
                      </a:r>
                      <a:r>
                        <a:rPr lang="es-ES" sz="2400" b="1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es-ES" sz="2400" b="1" baseline="0" dirty="0" err="1" smtClean="0">
                          <a:latin typeface="Candara" pitchFamily="34" charset="0"/>
                        </a:rPr>
                        <a:t>hidrofóbico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="1" dirty="0" smtClean="0">
                          <a:latin typeface="Candara" pitchFamily="34" charset="0"/>
                        </a:rPr>
                        <a:t> Actividad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="1" dirty="0" smtClean="0">
                          <a:latin typeface="Candara" pitchFamily="34" charset="0"/>
                        </a:rPr>
                        <a:t> Selectividad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s-ES" sz="2400" b="1" dirty="0" smtClean="0">
                          <a:latin typeface="Candara" pitchFamily="34" charset="0"/>
                        </a:rPr>
                        <a:t> Resistencia a la desactivación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428729" y="142852"/>
            <a:ext cx="7715272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SÓLIDOS</a:t>
            </a:r>
            <a:r>
              <a:rPr kumimoji="0" lang="es-ES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BIFUNCIONALES Y BIMETÁLICOS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3632289" y="2857496"/>
            <a:ext cx="285752" cy="1379356"/>
          </a:xfrm>
          <a:prstGeom prst="leftBrace">
            <a:avLst>
              <a:gd name="adj1" fmla="val 58809"/>
              <a:gd name="adj2" fmla="val 48367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857224" y="1687118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Sólidos Metal Soportados</a:t>
            </a:r>
          </a:p>
        </p:txBody>
      </p:sp>
      <p:sp>
        <p:nvSpPr>
          <p:cNvPr id="10" name="9 Paralelogramo"/>
          <p:cNvSpPr/>
          <p:nvPr/>
        </p:nvSpPr>
        <p:spPr>
          <a:xfrm>
            <a:off x="4000496" y="2884866"/>
            <a:ext cx="3929090" cy="50006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translucentPowder"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Función ácida </a:t>
            </a:r>
            <a:endParaRPr lang="es-ES" sz="17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13 Paralelogramo"/>
          <p:cNvSpPr/>
          <p:nvPr/>
        </p:nvSpPr>
        <p:spPr>
          <a:xfrm>
            <a:off x="4000496" y="3670684"/>
            <a:ext cx="3929090" cy="50006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translucentPowder"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Función </a:t>
            </a:r>
            <a:r>
              <a:rPr lang="es-ES" sz="17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Hidro-deshidrogenante</a:t>
            </a:r>
            <a:endParaRPr lang="es-ES" sz="17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86248" y="178592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Incorporación de fases metálicas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43702" y="178592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Activación del Sólido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8" name="17 Cruz"/>
          <p:cNvSpPr/>
          <p:nvPr/>
        </p:nvSpPr>
        <p:spPr>
          <a:xfrm>
            <a:off x="6429388" y="2000240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Pentágono"/>
          <p:cNvSpPr/>
          <p:nvPr/>
        </p:nvSpPr>
        <p:spPr>
          <a:xfrm>
            <a:off x="928662" y="5072074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Sólidos </a:t>
            </a:r>
          </a:p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Bimetálicos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000496" y="5046661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andara" pitchFamily="34" charset="0"/>
              </a:rPr>
              <a:t>Segundo Metal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1" name="20 Flecha derecha"/>
          <p:cNvSpPr/>
          <p:nvPr/>
        </p:nvSpPr>
        <p:spPr>
          <a:xfrm rot="19988923">
            <a:off x="6035213" y="4817792"/>
            <a:ext cx="857256" cy="35719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3" name="22 Flecha derecha"/>
          <p:cNvSpPr/>
          <p:nvPr/>
        </p:nvSpPr>
        <p:spPr>
          <a:xfrm rot="1506847">
            <a:off x="6036918" y="5594300"/>
            <a:ext cx="857256" cy="35719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643702" y="457200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Aleaciones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643702" y="574353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Agregados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8" name="27 Flecha doblada hacia arriba"/>
          <p:cNvSpPr/>
          <p:nvPr/>
        </p:nvSpPr>
        <p:spPr>
          <a:xfrm rot="5400000">
            <a:off x="2107389" y="2750339"/>
            <a:ext cx="928694" cy="1143008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9" grpId="0" animBg="1"/>
      <p:bldP spid="10" grpId="0" animBg="1"/>
      <p:bldP spid="14" grpId="0" animBg="1"/>
      <p:bldP spid="15" grpId="0"/>
      <p:bldP spid="17" grpId="0"/>
      <p:bldP spid="18" grpId="0" animBg="1"/>
      <p:bldP spid="19" grpId="0" animBg="1"/>
      <p:bldP spid="20" grpId="0"/>
      <p:bldP spid="21" grpId="0" animBg="1"/>
      <p:bldP spid="23" grpId="0" animBg="1"/>
      <p:bldP spid="24" grpId="0"/>
      <p:bldP spid="25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7" name="16 Rectángulo redondeado"/>
          <p:cNvSpPr/>
          <p:nvPr/>
        </p:nvSpPr>
        <p:spPr>
          <a:xfrm>
            <a:off x="1500166" y="3357562"/>
            <a:ext cx="2071702" cy="1000132"/>
          </a:xfrm>
          <a:prstGeom prst="round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Sólidos Metal/Soporte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357818" y="1428736"/>
            <a:ext cx="2214578" cy="1000132"/>
          </a:xfrm>
          <a:prstGeom prst="round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Convencionales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357818" y="3357562"/>
            <a:ext cx="2214578" cy="1000132"/>
          </a:xfrm>
          <a:prstGeom prst="round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Métodos de Obtención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357818" y="5286388"/>
            <a:ext cx="2214578" cy="1000132"/>
          </a:xfrm>
          <a:prstGeom prst="round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 Convencionales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3857620" y="3643314"/>
            <a:ext cx="1285884" cy="285752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 rot="16200000">
            <a:off x="6143635" y="2714621"/>
            <a:ext cx="571505" cy="285752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5400000">
            <a:off x="6154522" y="4676104"/>
            <a:ext cx="571504" cy="285752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 Título"/>
          <p:cNvSpPr txBox="1">
            <a:spLocks/>
          </p:cNvSpPr>
          <p:nvPr/>
        </p:nvSpPr>
        <p:spPr>
          <a:xfrm>
            <a:off x="357189" y="142852"/>
            <a:ext cx="8858281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PREPARACIÓN DE SÓLIDOS DEL TIPO METAL/SOPORTE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12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13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357189" y="142852"/>
            <a:ext cx="8858281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PREPARACIÓN DE SÓLIDOS DEL TIPO METAL/SOPORTE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500298" y="128586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Agitación constante</a:t>
            </a:r>
          </a:p>
          <a:p>
            <a:pPr algn="ctr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Temperatura </a:t>
            </a:r>
          </a:p>
          <a:p>
            <a:pPr algn="ctr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pH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9" name="48 Pentágono"/>
          <p:cNvSpPr/>
          <p:nvPr/>
        </p:nvSpPr>
        <p:spPr>
          <a:xfrm>
            <a:off x="214282" y="1428736"/>
            <a:ext cx="2428892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Intercambio Iónico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4714876" y="1000108"/>
            <a:ext cx="1785950" cy="1714512"/>
          </a:xfrm>
          <a:prstGeom prst="roundRect">
            <a:avLst>
              <a:gd name="adj" fmla="val 26697"/>
            </a:avLst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Reemplazo de cationes de compensación.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824933" y="1558341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Distribución uniforme de la fase metálica.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57" name="14 Grupo"/>
          <p:cNvGrpSpPr/>
          <p:nvPr/>
        </p:nvGrpSpPr>
        <p:grpSpPr>
          <a:xfrm rot="16200000">
            <a:off x="4357687" y="1643050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8" name="57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59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60" name="AutoShape 32"/>
          <p:cNvSpPr>
            <a:spLocks/>
          </p:cNvSpPr>
          <p:nvPr/>
        </p:nvSpPr>
        <p:spPr bwMode="auto">
          <a:xfrm>
            <a:off x="6500826" y="1357298"/>
            <a:ext cx="285752" cy="1071570"/>
          </a:xfrm>
          <a:prstGeom prst="leftBrace">
            <a:avLst>
              <a:gd name="adj1" fmla="val 133333"/>
              <a:gd name="adj2" fmla="val 5179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500298" y="35597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Evaporación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62" name="61 Pentágono"/>
          <p:cNvSpPr/>
          <p:nvPr/>
        </p:nvSpPr>
        <p:spPr>
          <a:xfrm>
            <a:off x="142844" y="3357562"/>
            <a:ext cx="2428892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Impregnación</a:t>
            </a:r>
          </a:p>
        </p:txBody>
      </p:sp>
      <p:sp>
        <p:nvSpPr>
          <p:cNvPr id="63" name="62 Rectángulo redondeado"/>
          <p:cNvSpPr/>
          <p:nvPr/>
        </p:nvSpPr>
        <p:spPr>
          <a:xfrm>
            <a:off x="4572000" y="3000372"/>
            <a:ext cx="1857388" cy="1714512"/>
          </a:xfrm>
          <a:prstGeom prst="roundRect">
            <a:avLst>
              <a:gd name="adj" fmla="val 26697"/>
            </a:avLst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Depositar películas del precursor metálico sobre la superficie del soporte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6753495" y="2786058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Control de la cantidad de ingrediente activo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Dispersión no uniforme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Alta concentración en la superficie externa.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65" name="14 Grupo"/>
          <p:cNvGrpSpPr/>
          <p:nvPr/>
        </p:nvGrpSpPr>
        <p:grpSpPr>
          <a:xfrm rot="16200000">
            <a:off x="4357687" y="3571876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6" name="65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67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68" name="AutoShape 32"/>
          <p:cNvSpPr>
            <a:spLocks/>
          </p:cNvSpPr>
          <p:nvPr/>
        </p:nvSpPr>
        <p:spPr bwMode="auto">
          <a:xfrm>
            <a:off x="6429388" y="2857496"/>
            <a:ext cx="285752" cy="1643074"/>
          </a:xfrm>
          <a:prstGeom prst="leftBrace">
            <a:avLst>
              <a:gd name="adj1" fmla="val 133333"/>
              <a:gd name="adj2" fmla="val 5179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2357422" y="521495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Agitación</a:t>
            </a:r>
          </a:p>
          <a:p>
            <a:pPr algn="ctr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pH</a:t>
            </a:r>
          </a:p>
          <a:p>
            <a:pPr algn="ctr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Evaporación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70" name="69 Pentágono"/>
          <p:cNvSpPr/>
          <p:nvPr/>
        </p:nvSpPr>
        <p:spPr>
          <a:xfrm>
            <a:off x="142844" y="5286388"/>
            <a:ext cx="2428892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Intercambio-Impregnación</a:t>
            </a:r>
          </a:p>
        </p:txBody>
      </p:sp>
      <p:sp>
        <p:nvSpPr>
          <p:cNvPr id="71" name="70 Rectángulo redondeado"/>
          <p:cNvSpPr/>
          <p:nvPr/>
        </p:nvSpPr>
        <p:spPr>
          <a:xfrm>
            <a:off x="4572000" y="4929198"/>
            <a:ext cx="1857388" cy="1714512"/>
          </a:xfrm>
          <a:prstGeom prst="roundRect">
            <a:avLst>
              <a:gd name="adj" fmla="val 26697"/>
            </a:avLst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Intercambio Iónico.</a:t>
            </a:r>
          </a:p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Deposición del metal sobre el soporte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6753495" y="4929198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Interacción  entre la sal metálica y soporte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Número de ciclos de impregnación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Cantidad de metal depositado.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73" name="14 Grupo"/>
          <p:cNvGrpSpPr/>
          <p:nvPr/>
        </p:nvGrpSpPr>
        <p:grpSpPr>
          <a:xfrm rot="16200000">
            <a:off x="4357687" y="5500702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4" name="7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7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76" name="AutoShape 32"/>
          <p:cNvSpPr>
            <a:spLocks/>
          </p:cNvSpPr>
          <p:nvPr/>
        </p:nvSpPr>
        <p:spPr bwMode="auto">
          <a:xfrm>
            <a:off x="6429388" y="4965774"/>
            <a:ext cx="357190" cy="1500198"/>
          </a:xfrm>
          <a:prstGeom prst="leftBrace">
            <a:avLst>
              <a:gd name="adj1" fmla="val 133333"/>
              <a:gd name="adj2" fmla="val 5179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49" grpId="0" animBg="1"/>
      <p:bldP spid="52" grpId="0" animBg="1"/>
      <p:bldP spid="60" grpId="0" animBg="1"/>
      <p:bldP spid="61" grpId="0"/>
      <p:bldP spid="62" grpId="0" animBg="1"/>
      <p:bldP spid="63" grpId="0" animBg="1"/>
      <p:bldP spid="68" grpId="0" animBg="1"/>
      <p:bldP spid="69" grpId="0"/>
      <p:bldP spid="70" grpId="0" animBg="1"/>
      <p:bldP spid="71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12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13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357189" y="142852"/>
            <a:ext cx="8858281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PREPARACIÓN DE SÓLIDOS DEL TIPO METAL/SOPORTE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071546"/>
            <a:ext cx="80724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Variables a considerar en la preparación de sólidos del tipo metal/soporte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85786" y="2571744"/>
            <a:ext cx="1928826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Características de las partículas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785786" y="4357694"/>
            <a:ext cx="1928826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Consumo Energético y Tiempo de Síntesis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2928926" y="3000372"/>
            <a:ext cx="571504" cy="35719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2928926" y="4786322"/>
            <a:ext cx="571504" cy="357190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14744" y="2763469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Actividad </a:t>
            </a:r>
          </a:p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Catalítica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14744" y="4549419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Viabilidad Económica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9" name="AutoShape 32"/>
          <p:cNvSpPr>
            <a:spLocks/>
          </p:cNvSpPr>
          <p:nvPr/>
        </p:nvSpPr>
        <p:spPr bwMode="auto">
          <a:xfrm rot="10800000">
            <a:off x="5511712" y="2571744"/>
            <a:ext cx="357190" cy="3071834"/>
          </a:xfrm>
          <a:prstGeom prst="leftBrace">
            <a:avLst>
              <a:gd name="adj1" fmla="val 133333"/>
              <a:gd name="adj2" fmla="val 5179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286512" y="3555523"/>
            <a:ext cx="2643206" cy="1000132"/>
          </a:xfrm>
          <a:prstGeom prst="roundRect">
            <a:avLst>
              <a:gd name="adj" fmla="val 43104"/>
            </a:avLst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Métodos No Convencionales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 animBg="1"/>
      <p:bldP spid="10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8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" name="Picture 41" descr="logo_FIUC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142852"/>
            <a:ext cx="885265" cy="8572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10 Rectángulo"/>
          <p:cNvSpPr/>
          <p:nvPr/>
        </p:nvSpPr>
        <p:spPr>
          <a:xfrm>
            <a:off x="2286000" y="285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  <a:cs typeface="Lucida Sans Unicode" pitchFamily="34" charset="0"/>
              </a:rPr>
              <a:t>Universidad Central de Venezuela</a:t>
            </a:r>
          </a:p>
          <a:p>
            <a:pPr algn="ctr">
              <a:defRPr/>
            </a:pPr>
            <a:r>
              <a:rPr lang="es-ES_tradnl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  <a:cs typeface="Lucida Sans Unicode" pitchFamily="34" charset="0"/>
              </a:rPr>
              <a:t>Facultad de Ingeniería</a:t>
            </a:r>
          </a:p>
          <a:p>
            <a:pPr algn="ctr">
              <a:defRPr/>
            </a:pPr>
            <a:r>
              <a:rPr lang="es-ES_tradnl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  <a:cs typeface="Lucida Sans Unicode" pitchFamily="34" charset="0"/>
              </a:rPr>
              <a:t>Escuela de Ingeniería Química</a:t>
            </a:r>
            <a:endParaRPr lang="es-ES_tradnl" sz="2000" dirty="0">
              <a:solidFill>
                <a:schemeClr val="bg1">
                  <a:lumMod val="10000"/>
                </a:schemeClr>
              </a:solidFill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214282" y="2071678"/>
            <a:ext cx="8715406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p3d prstMaterial="softEdge"/>
          </a:bodyPr>
          <a:lstStyle/>
          <a:p>
            <a:pPr algn="ctr"/>
            <a:r>
              <a:rPr lang="es-ES" sz="3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 </a:t>
            </a:r>
          </a:p>
          <a:p>
            <a:pPr algn="ctr"/>
            <a:r>
              <a:rPr lang="es-ES" sz="3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USO DE METODOLOGÍAS NO CONVENCIONALES </a:t>
            </a:r>
          </a:p>
          <a:p>
            <a:pPr algn="ctr"/>
            <a:r>
              <a:rPr lang="es-ES" sz="3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EN LA SÍNTESIS DE SÓLIDOS </a:t>
            </a:r>
          </a:p>
          <a:p>
            <a:pPr algn="ctr"/>
            <a:r>
              <a:rPr lang="es-ES" sz="3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Pt/ZSM</a:t>
            </a:r>
            <a:r>
              <a:rPr lang="es-ES" sz="30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r>
              <a:rPr lang="es-ES" sz="3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, Pd/ZSM</a:t>
            </a:r>
            <a:r>
              <a:rPr lang="es-ES" sz="30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r>
              <a:rPr lang="es-ES" sz="3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y Pt-Pd/ZSM</a:t>
            </a:r>
            <a:r>
              <a:rPr lang="es-ES" sz="30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endParaRPr lang="es-ES" sz="30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Eras Demi ITC" pitchFamily="34" charset="0"/>
            </a:endParaRPr>
          </a:p>
        </p:txBody>
      </p:sp>
      <p:sp>
        <p:nvSpPr>
          <p:cNvPr id="13" name="1 Subtítulo"/>
          <p:cNvSpPr txBox="1">
            <a:spLocks/>
          </p:cNvSpPr>
          <p:nvPr/>
        </p:nvSpPr>
        <p:spPr>
          <a:xfrm>
            <a:off x="285720" y="5286388"/>
            <a:ext cx="4429156" cy="1000132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Tutores: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Prof. Marta Mediavilla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Prof. Ángela Sifontes</a:t>
            </a:r>
            <a:endParaRPr lang="es-ES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4" name="1 Subtítulo"/>
          <p:cNvSpPr txBox="1">
            <a:spLocks/>
          </p:cNvSpPr>
          <p:nvPr/>
        </p:nvSpPr>
        <p:spPr>
          <a:xfrm>
            <a:off x="6286512" y="5286388"/>
            <a:ext cx="2571768" cy="1071570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Realizado por: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err="1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Br.</a:t>
            </a:r>
            <a:r>
              <a:rPr lang="es-ES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 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Eliana </a:t>
            </a:r>
            <a:r>
              <a:rPr lang="es-ES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Ch.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 Hurtado R.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Br.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 Luis M. Vargas R.</a:t>
            </a:r>
            <a:endParaRPr lang="es-ES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5" name="1 Subtítulo"/>
          <p:cNvSpPr txBox="1">
            <a:spLocks/>
          </p:cNvSpPr>
          <p:nvPr/>
        </p:nvSpPr>
        <p:spPr>
          <a:xfrm>
            <a:off x="3143240" y="6357958"/>
            <a:ext cx="2786082" cy="500066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smtClean="0"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Caracas, Septiembre 2008</a:t>
            </a:r>
            <a:endParaRPr lang="es-ES" b="1" dirty="0"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12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13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357189" y="142852"/>
            <a:ext cx="8858281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PREPARACIÓN DE SÓLIDOS DEL TIPO METAL/SOPORTE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1" name="20 Pentágono"/>
          <p:cNvSpPr/>
          <p:nvPr/>
        </p:nvSpPr>
        <p:spPr>
          <a:xfrm>
            <a:off x="214282" y="1428736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de </a:t>
            </a:r>
            <a:r>
              <a:rPr lang="es-ES" sz="2000" b="1" dirty="0" err="1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Microemulsión</a:t>
            </a:r>
            <a:endParaRPr lang="es-ES" sz="2000" b="1" dirty="0" smtClean="0">
              <a:effectLst>
                <a:glow rad="101600">
                  <a:schemeClr val="accent5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22" name="21 Imagen" descr="hidracin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74706">
            <a:off x="3644823" y="1682929"/>
            <a:ext cx="935498" cy="785818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3214678" y="128586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Hidracina como agente reductor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3" name="14 Grupo"/>
          <p:cNvGrpSpPr/>
          <p:nvPr/>
        </p:nvGrpSpPr>
        <p:grpSpPr>
          <a:xfrm rot="16200000">
            <a:off x="5143505" y="1500173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5429256" y="192880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Catálisis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Materiales conductores y magnéticos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9" name="28 Pentágono"/>
          <p:cNvSpPr/>
          <p:nvPr/>
        </p:nvSpPr>
        <p:spPr>
          <a:xfrm>
            <a:off x="214282" y="3286124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</a:t>
            </a:r>
            <a:r>
              <a:rPr lang="es-ES" sz="2000" b="1" dirty="0" err="1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Sonoelectroquímico</a:t>
            </a:r>
            <a:endParaRPr lang="es-ES" sz="2000" b="1" dirty="0" smtClean="0">
              <a:effectLst>
                <a:glow rad="101600">
                  <a:schemeClr val="accent5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143240" y="335417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Reacciones Electroquímicas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5000629" y="3571875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38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0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2" name="41 Paralelogramo"/>
          <p:cNvSpPr/>
          <p:nvPr/>
        </p:nvSpPr>
        <p:spPr>
          <a:xfrm>
            <a:off x="5429256" y="3143248"/>
            <a:ext cx="3643306" cy="50006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translucentPowder"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Cationes metálicos de doble capa </a:t>
            </a:r>
            <a:endParaRPr lang="es-ES" sz="15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3" name="42 Paralelogramo"/>
          <p:cNvSpPr/>
          <p:nvPr/>
        </p:nvSpPr>
        <p:spPr>
          <a:xfrm>
            <a:off x="5429256" y="3786190"/>
            <a:ext cx="3643306" cy="50006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translucentPowder"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Aleaciones de partículas </a:t>
            </a:r>
            <a:r>
              <a:rPr lang="es-ES" sz="15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ultrafinas</a:t>
            </a:r>
            <a:endParaRPr lang="es-ES" sz="15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5" name="44 Pentágono"/>
          <p:cNvSpPr/>
          <p:nvPr/>
        </p:nvSpPr>
        <p:spPr>
          <a:xfrm>
            <a:off x="214282" y="5286388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</a:t>
            </a:r>
            <a:r>
              <a:rPr lang="es-ES" sz="2000" b="1" dirty="0" err="1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Radiolítico</a:t>
            </a:r>
            <a:endParaRPr lang="es-ES" sz="2000" b="1" dirty="0" smtClean="0">
              <a:effectLst>
                <a:glow rad="101600">
                  <a:schemeClr val="accent5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857488" y="5848633"/>
            <a:ext cx="24288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Átomos de H</a:t>
            </a:r>
            <a:r>
              <a:rPr lang="es-ES" sz="17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+</a:t>
            </a:r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 como agente reductor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071802" y="5209614"/>
            <a:ext cx="2000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Rayos Gamma</a:t>
            </a:r>
            <a:endParaRPr lang="es-ES" sz="17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8" name="47 Cruz"/>
          <p:cNvSpPr/>
          <p:nvPr/>
        </p:nvSpPr>
        <p:spPr>
          <a:xfrm>
            <a:off x="3978462" y="5605191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14 Grupo"/>
          <p:cNvGrpSpPr/>
          <p:nvPr/>
        </p:nvGrpSpPr>
        <p:grpSpPr>
          <a:xfrm rot="16200000">
            <a:off x="5000629" y="5572140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49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51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7" name="14 Grupo"/>
          <p:cNvGrpSpPr/>
          <p:nvPr/>
        </p:nvGrpSpPr>
        <p:grpSpPr>
          <a:xfrm rot="16200000">
            <a:off x="7000893" y="5572140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5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5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56" name="55 CuadroTexto"/>
          <p:cNvSpPr txBox="1"/>
          <p:nvPr/>
        </p:nvSpPr>
        <p:spPr>
          <a:xfrm>
            <a:off x="7143800" y="5266481"/>
            <a:ext cx="19287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Cúmulos de metales semiconductores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500694" y="1428736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Obtención de partículas finas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286381" y="5157629"/>
            <a:ext cx="1571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Iones de metal a átomos de metal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5" name="34 Pentágono"/>
          <p:cNvSpPr/>
          <p:nvPr/>
        </p:nvSpPr>
        <p:spPr>
          <a:xfrm>
            <a:off x="214282" y="2357430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de Fluidos </a:t>
            </a:r>
            <a:r>
              <a:rPr lang="es-ES" sz="2000" b="1" dirty="0" err="1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Supercríticos</a:t>
            </a:r>
            <a:endParaRPr lang="es-ES" sz="2000" b="1" dirty="0" smtClean="0">
              <a:effectLst>
                <a:glow rad="101600">
                  <a:schemeClr val="accent5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071802" y="2428868"/>
            <a:ext cx="185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H</a:t>
            </a:r>
            <a:r>
              <a:rPr lang="es-ES" sz="17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+</a:t>
            </a:r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 como agente reductor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5143504" y="1928802"/>
            <a:ext cx="1500198" cy="1714512"/>
          </a:xfrm>
          <a:prstGeom prst="roundRect">
            <a:avLst>
              <a:gd name="adj" fmla="val 26697"/>
            </a:avLst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Depositar películas delgadas de metal en el sustrato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824933" y="214311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Alta pureza</a:t>
            </a:r>
          </a:p>
          <a:p>
            <a:pPr algn="just"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Distribución uniforme de la fase metálica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8" name="14 Grupo"/>
          <p:cNvGrpSpPr/>
          <p:nvPr/>
        </p:nvGrpSpPr>
        <p:grpSpPr>
          <a:xfrm rot="16200000">
            <a:off x="4857753" y="2571743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3" name="52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57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58" name="57 Pentágono"/>
          <p:cNvSpPr/>
          <p:nvPr/>
        </p:nvSpPr>
        <p:spPr>
          <a:xfrm>
            <a:off x="214282" y="4281582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 de Reducción con Hidrogeno en Solución</a:t>
            </a:r>
          </a:p>
        </p:txBody>
      </p:sp>
      <p:sp>
        <p:nvSpPr>
          <p:cNvPr id="59" name="58 CuadroTexto"/>
          <p:cNvSpPr txBox="1"/>
          <p:nvPr/>
        </p:nvSpPr>
        <p:spPr>
          <a:xfrm>
            <a:off x="3192642" y="4028881"/>
            <a:ext cx="1857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Nanopartículas</a:t>
            </a:r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 con fácil control del tamaño y morfología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9" name="14 Grupo"/>
          <p:cNvGrpSpPr/>
          <p:nvPr/>
        </p:nvGrpSpPr>
        <p:grpSpPr>
          <a:xfrm rot="16200000">
            <a:off x="5072065" y="4528946"/>
            <a:ext cx="285752" cy="28575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60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62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63" name="62 Paralelogramo"/>
          <p:cNvSpPr/>
          <p:nvPr/>
        </p:nvSpPr>
        <p:spPr>
          <a:xfrm>
            <a:off x="5429256" y="4247869"/>
            <a:ext cx="2143140" cy="92869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ndara" pitchFamily="34" charset="0"/>
              </a:rPr>
              <a:t>Reducción de Pt</a:t>
            </a:r>
            <a:r>
              <a:rPr lang="es-ES" sz="19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ndara" pitchFamily="34" charset="0"/>
              </a:rPr>
              <a:t>(IV)  </a:t>
            </a:r>
            <a:r>
              <a:rPr lang="es-ES" sz="19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ndara" pitchFamily="34" charset="0"/>
              </a:rPr>
              <a:t>a Pt</a:t>
            </a:r>
            <a:r>
              <a:rPr lang="es-ES" sz="19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ndara" pitchFamily="34" charset="0"/>
              </a:rPr>
              <a:t>(</a:t>
            </a:r>
            <a:r>
              <a:rPr lang="es-ES" sz="19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Eras Medium ITC" pitchFamily="34" charset="0"/>
              </a:rPr>
              <a:t>0</a:t>
            </a:r>
            <a:r>
              <a:rPr lang="es-ES" sz="19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ndara" pitchFamily="34" charset="0"/>
              </a:rPr>
              <a:t>)</a:t>
            </a:r>
            <a:endParaRPr lang="es-ES" sz="1900" b="1" baseline="300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7500958" y="4456521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Temperatura Ambiente</a:t>
            </a:r>
            <a:endParaRPr lang="es-ES" sz="1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65" name="AutoShape 32"/>
          <p:cNvSpPr>
            <a:spLocks/>
          </p:cNvSpPr>
          <p:nvPr/>
        </p:nvSpPr>
        <p:spPr bwMode="auto">
          <a:xfrm>
            <a:off x="6572264" y="2071678"/>
            <a:ext cx="285752" cy="1357322"/>
          </a:xfrm>
          <a:prstGeom prst="leftBrace">
            <a:avLst>
              <a:gd name="adj1" fmla="val 133333"/>
              <a:gd name="adj2" fmla="val 5179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1" grpId="1" animBg="1"/>
      <p:bldP spid="23" grpId="0"/>
      <p:bldP spid="23" grpId="1"/>
      <p:bldP spid="28" grpId="0" build="allAtOnce"/>
      <p:bldP spid="29" grpId="0" animBg="1"/>
      <p:bldP spid="29" grpId="1" animBg="1"/>
      <p:bldP spid="37" grpId="0"/>
      <p:bldP spid="37" grpId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/>
      <p:bldP spid="46" grpId="1"/>
      <p:bldP spid="47" grpId="0"/>
      <p:bldP spid="47" grpId="1"/>
      <p:bldP spid="48" grpId="0" animBg="1"/>
      <p:bldP spid="48" grpId="1" animBg="1"/>
      <p:bldP spid="56" grpId="0"/>
      <p:bldP spid="56" grpId="1"/>
      <p:bldP spid="36" grpId="0"/>
      <p:bldP spid="36" grpId="1"/>
      <p:bldP spid="38" grpId="0"/>
      <p:bldP spid="38" grpId="1"/>
      <p:bldP spid="35" grpId="0" animBg="1"/>
      <p:bldP spid="41" grpId="0"/>
      <p:bldP spid="44" grpId="0" animBg="1"/>
      <p:bldP spid="58" grpId="0" animBg="1"/>
      <p:bldP spid="59" grpId="0"/>
      <p:bldP spid="63" grpId="0" animBg="1"/>
      <p:bldP spid="64" grpId="0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12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13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357189" y="142852"/>
            <a:ext cx="8858281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PREPARACIÓN DE SÓLIDOS DEL TIPO METAL/SOPORTE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214282" y="1500174"/>
            <a:ext cx="292895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Proceso Poliol con Calentamiento por Microondas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14282" y="3384951"/>
            <a:ext cx="1857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Etilenglicol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9" name="28 Recortar rectángulo de esquina diagonal"/>
          <p:cNvSpPr/>
          <p:nvPr/>
        </p:nvSpPr>
        <p:spPr>
          <a:xfrm>
            <a:off x="428596" y="4357694"/>
            <a:ext cx="2643206" cy="57150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Etilenglicol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000232" y="3123341"/>
            <a:ext cx="20717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Sal precursora del metal</a:t>
            </a:r>
          </a:p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(Pt, Pd, Cu, Ag, Au)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071934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KOH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57620" y="1571612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Obtención de nanopartículas de metales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1" name="20 Cruz"/>
          <p:cNvSpPr/>
          <p:nvPr/>
        </p:nvSpPr>
        <p:spPr>
          <a:xfrm>
            <a:off x="1857356" y="3456389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ruz"/>
          <p:cNvSpPr/>
          <p:nvPr/>
        </p:nvSpPr>
        <p:spPr>
          <a:xfrm>
            <a:off x="4000496" y="3456389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23 Imagen" descr="etilenglico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3876">
            <a:off x="676002" y="5066412"/>
            <a:ext cx="1262735" cy="915927"/>
          </a:xfrm>
          <a:prstGeom prst="round2DiagRect">
            <a:avLst>
              <a:gd name="adj1" fmla="val 50000"/>
              <a:gd name="adj2" fmla="val 0"/>
            </a:avLst>
          </a:prstGeom>
          <a:effectLst>
            <a:softEdge rad="63500"/>
          </a:effectLst>
        </p:spPr>
      </p:pic>
      <p:sp>
        <p:nvSpPr>
          <p:cNvPr id="25" name="24 Flecha derecha"/>
          <p:cNvSpPr/>
          <p:nvPr/>
        </p:nvSpPr>
        <p:spPr>
          <a:xfrm>
            <a:off x="3357554" y="1928802"/>
            <a:ext cx="357191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48 Grupo"/>
          <p:cNvGrpSpPr/>
          <p:nvPr/>
        </p:nvGrpSpPr>
        <p:grpSpPr>
          <a:xfrm>
            <a:off x="3214678" y="4857760"/>
            <a:ext cx="4929222" cy="714380"/>
            <a:chOff x="3214678" y="4857760"/>
            <a:chExt cx="4929222" cy="714380"/>
          </a:xfrm>
        </p:grpSpPr>
        <p:sp>
          <p:nvSpPr>
            <p:cNvPr id="26" name="25 Redondear rectángulo de esquina diagonal"/>
            <p:cNvSpPr/>
            <p:nvPr/>
          </p:nvSpPr>
          <p:spPr>
            <a:xfrm>
              <a:off x="3214678" y="4857760"/>
              <a:ext cx="4929222" cy="71438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CCCFF"/>
            </a:solidFill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CH2OH–CH2OH                  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CH3CHO + 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H2O</a:t>
              </a:r>
            </a:p>
          </p:txBody>
        </p:sp>
        <p:cxnSp>
          <p:nvCxnSpPr>
            <p:cNvPr id="39" name="38 Conector recto de flecha"/>
            <p:cNvCxnSpPr/>
            <p:nvPr/>
          </p:nvCxnSpPr>
          <p:spPr>
            <a:xfrm>
              <a:off x="5275363" y="5224379"/>
              <a:ext cx="642942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5">
                  <a:lumMod val="20000"/>
                  <a:lumOff val="80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49 Grupo"/>
          <p:cNvGrpSpPr/>
          <p:nvPr/>
        </p:nvGrpSpPr>
        <p:grpSpPr>
          <a:xfrm>
            <a:off x="2357422" y="5715016"/>
            <a:ext cx="6500858" cy="714380"/>
            <a:chOff x="2357422" y="5715016"/>
            <a:chExt cx="6500858" cy="714380"/>
          </a:xfrm>
        </p:grpSpPr>
        <p:sp>
          <p:nvSpPr>
            <p:cNvPr id="41" name="40 Redondear rectángulo de esquina diagonal"/>
            <p:cNvSpPr/>
            <p:nvPr/>
          </p:nvSpPr>
          <p:spPr>
            <a:xfrm>
              <a:off x="2357422" y="5715016"/>
              <a:ext cx="6500858" cy="71438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CCCFF"/>
            </a:solidFill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CH3CHO + M(OH)2                   CH3–CO–CO–CH3 + 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H2O + M</a:t>
              </a:r>
            </a:p>
          </p:txBody>
        </p:sp>
        <p:cxnSp>
          <p:nvCxnSpPr>
            <p:cNvPr id="45" name="44 Conector recto de flecha"/>
            <p:cNvCxnSpPr/>
            <p:nvPr/>
          </p:nvCxnSpPr>
          <p:spPr>
            <a:xfrm>
              <a:off x="4824701" y="6081635"/>
              <a:ext cx="642942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5">
                  <a:lumMod val="20000"/>
                  <a:lumOff val="80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30 Imagen" descr="41GVRGFHXTL__SS500_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285992"/>
            <a:ext cx="2643206" cy="2643206"/>
          </a:xfrm>
          <a:prstGeom prst="rect">
            <a:avLst/>
          </a:prstGeom>
        </p:spPr>
      </p:pic>
      <p:grpSp>
        <p:nvGrpSpPr>
          <p:cNvPr id="6" name="14 Grupo"/>
          <p:cNvGrpSpPr/>
          <p:nvPr/>
        </p:nvGrpSpPr>
        <p:grpSpPr>
          <a:xfrm rot="16200000">
            <a:off x="5415573" y="3371246"/>
            <a:ext cx="285752" cy="35719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32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56566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38" name="37 Estrella de 7 puntas"/>
          <p:cNvSpPr/>
          <p:nvPr/>
        </p:nvSpPr>
        <p:spPr>
          <a:xfrm>
            <a:off x="6143636" y="2857496"/>
            <a:ext cx="2643238" cy="1643074"/>
          </a:xfrm>
          <a:prstGeom prst="star7">
            <a:avLst>
              <a:gd name="adj" fmla="val 33963"/>
              <a:gd name="hf" fmla="val 102572"/>
              <a:gd name="vf" fmla="val 105210"/>
            </a:avLst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Irradiación por microondas 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429388" y="1785926"/>
            <a:ext cx="1928826" cy="57150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Tiempos Cortos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6" name="45 Flecha derecha"/>
          <p:cNvSpPr/>
          <p:nvPr/>
        </p:nvSpPr>
        <p:spPr>
          <a:xfrm>
            <a:off x="5786445" y="1928802"/>
            <a:ext cx="357191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52 Imagen" descr="reloj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776" y="114298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8" grpId="0"/>
      <p:bldP spid="29" grpId="0" animBg="1"/>
      <p:bldP spid="34" grpId="0"/>
      <p:bldP spid="35" grpId="0"/>
      <p:bldP spid="20" grpId="0"/>
      <p:bldP spid="21" grpId="0" animBg="1"/>
      <p:bldP spid="22" grpId="0" animBg="1"/>
      <p:bldP spid="25" grpId="0" animBg="1"/>
      <p:bldP spid="38" grpId="0" animBg="1"/>
      <p:bldP spid="40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ANTECENDENTES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86050" y="1500174"/>
            <a:ext cx="62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Partículas bimetálicas Ni-Cu, en presencia de etilenglicol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Manta de calentamiento conectado a un regulador térmico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Partículas bimetálicas de 140nm (nitratos) y entre 0,1 y 0,3 µm (carbonatos)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000232" y="1214422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2003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Bonet y Dupont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571604" y="4929198"/>
            <a:ext cx="3611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2004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Masaharu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Hashimoto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285983" y="5227092"/>
            <a:ext cx="6429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err="1" smtClean="0">
                <a:latin typeface="Candara" pitchFamily="34" charset="0"/>
              </a:rPr>
              <a:t>Nanopartículas</a:t>
            </a:r>
            <a:r>
              <a:rPr lang="es-ES" b="1" dirty="0" smtClean="0">
                <a:latin typeface="Candara" pitchFamily="34" charset="0"/>
              </a:rPr>
              <a:t> de Au, por reducción química asistida por microondas.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En presencia de etilenglicol y PVP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El diámetro y la longitud de las </a:t>
            </a:r>
            <a:r>
              <a:rPr lang="es-ES" b="1" dirty="0" err="1" smtClean="0">
                <a:latin typeface="Candara" pitchFamily="34" charset="0"/>
              </a:rPr>
              <a:t>nanopartículas</a:t>
            </a:r>
            <a:r>
              <a:rPr lang="es-ES" b="1" dirty="0" smtClean="0">
                <a:latin typeface="Candara" pitchFamily="34" charset="0"/>
              </a:rPr>
              <a:t> son controlados por el HAuCl</a:t>
            </a:r>
            <a:r>
              <a:rPr lang="es-ES" b="1" baseline="-25000" dirty="0" smtClean="0">
                <a:latin typeface="Candara" pitchFamily="34" charset="0"/>
              </a:rPr>
              <a:t>4</a:t>
            </a:r>
            <a:r>
              <a:rPr lang="es-ES" b="1" dirty="0" smtClean="0">
                <a:latin typeface="Candara" pitchFamily="34" charset="0"/>
              </a:rPr>
              <a:t>/ PVP</a:t>
            </a:r>
          </a:p>
        </p:txBody>
      </p:sp>
      <p:pic>
        <p:nvPicPr>
          <p:cNvPr id="26" name="25 Imagen" descr="reloj-de-arena-1037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66880">
            <a:off x="1447562" y="1129997"/>
            <a:ext cx="569410" cy="7957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0" name="19 Rectángulo"/>
          <p:cNvSpPr/>
          <p:nvPr/>
        </p:nvSpPr>
        <p:spPr>
          <a:xfrm>
            <a:off x="1266347" y="3071810"/>
            <a:ext cx="309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2004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Hai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-Tao y Can Ying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23602" y="3357562"/>
            <a:ext cx="566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err="1" smtClean="0">
                <a:latin typeface="Candara" pitchFamily="34" charset="0"/>
              </a:rPr>
              <a:t>Nanopartículas</a:t>
            </a:r>
            <a:r>
              <a:rPr lang="es-ES" b="1" dirty="0" smtClean="0">
                <a:latin typeface="Candara" pitchFamily="34" charset="0"/>
              </a:rPr>
              <a:t> de Cobre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Irradiación por microondas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Acelera la velocidad de reacción, beneficia la dispersión y la distribución del tamaño en las partículas.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928794" y="1564834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2005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Patel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Kapoor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655230" y="1862728"/>
            <a:ext cx="613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Partículas bimetálicos Pt, Pd, Pt-Ag y Pd-Ag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En presencia de etilenglicol, glicerol y PVP, vía microondas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EL PVP estabiliza las </a:t>
            </a:r>
            <a:r>
              <a:rPr lang="es-ES" b="1" dirty="0" err="1" smtClean="0">
                <a:latin typeface="Candara" pitchFamily="34" charset="0"/>
              </a:rPr>
              <a:t>nanopartículas</a:t>
            </a:r>
            <a:r>
              <a:rPr lang="es-ES" b="1" dirty="0" smtClean="0">
                <a:latin typeface="Candara" pitchFamily="34" charset="0"/>
              </a:rPr>
              <a:t>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143108" y="5229067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Sólidos soportado en carbón con Pt/Sn mediante irradiación por microondas.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Etilenglicol como agente reductor , en presencia de </a:t>
            </a:r>
            <a:r>
              <a:rPr lang="es-ES" b="1" dirty="0" err="1" smtClean="0">
                <a:latin typeface="Candara" pitchFamily="34" charset="0"/>
              </a:rPr>
              <a:t>NaOH</a:t>
            </a:r>
            <a:endParaRPr lang="es-ES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Dispersión uniforme de las </a:t>
            </a:r>
            <a:r>
              <a:rPr lang="es-ES" b="1" dirty="0" err="1" smtClean="0">
                <a:latin typeface="Candara" pitchFamily="34" charset="0"/>
              </a:rPr>
              <a:t>nanopartículas</a:t>
            </a:r>
            <a:endParaRPr lang="es-ES" b="1" dirty="0" smtClean="0">
              <a:latin typeface="Candara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57290" y="4943315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2006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Zhaolin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Liang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" name="26 Imagen" descr="reloj-de-arena-1037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66880">
            <a:off x="1411988" y="1288877"/>
            <a:ext cx="569410" cy="7957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8" name="27 Rectángulo"/>
          <p:cNvSpPr/>
          <p:nvPr/>
        </p:nvSpPr>
        <p:spPr>
          <a:xfrm>
            <a:off x="1187878" y="326911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2006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Zeng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Lee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914314" y="3567010"/>
            <a:ext cx="541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err="1" smtClean="0">
                <a:latin typeface="Candara" pitchFamily="34" charset="0"/>
              </a:rPr>
              <a:t>Nanopartículas</a:t>
            </a:r>
            <a:r>
              <a:rPr lang="es-ES" b="1" dirty="0" smtClean="0">
                <a:latin typeface="Candara" pitchFamily="34" charset="0"/>
              </a:rPr>
              <a:t> de Pt en Carbón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En presencia de Citrato de Sodio, vía microondas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Dispersión uniforme de partículas metálicas</a:t>
            </a:r>
          </a:p>
        </p:txBody>
      </p:sp>
      <p:pic>
        <p:nvPicPr>
          <p:cNvPr id="30" name="29 Imagen" descr="reloj-de-arena-1037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66880">
            <a:off x="1483426" y="1630063"/>
            <a:ext cx="569410" cy="7957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1" name="30 Rectángulo"/>
          <p:cNvSpPr/>
          <p:nvPr/>
        </p:nvSpPr>
        <p:spPr>
          <a:xfrm>
            <a:off x="1857356" y="1857364"/>
            <a:ext cx="271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2007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Zhaolin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</a:t>
            </a:r>
            <a:r>
              <a:rPr lang="es-E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Liang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571736" y="2155258"/>
            <a:ext cx="600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Sintetizaron </a:t>
            </a:r>
            <a:r>
              <a:rPr lang="es-ES" b="1" dirty="0" err="1" smtClean="0">
                <a:latin typeface="Candara" pitchFamily="34" charset="0"/>
              </a:rPr>
              <a:t>nanopartículas</a:t>
            </a:r>
            <a:r>
              <a:rPr lang="es-ES" b="1" dirty="0" smtClean="0">
                <a:latin typeface="Candara" pitchFamily="34" charset="0"/>
              </a:rPr>
              <a:t> de Platino y Platino-Rutenio soportado sobre </a:t>
            </a:r>
            <a:r>
              <a:rPr lang="es-ES" b="1" dirty="0" err="1" smtClean="0">
                <a:latin typeface="Candara" pitchFamily="34" charset="0"/>
              </a:rPr>
              <a:t>Vulcan</a:t>
            </a:r>
            <a:r>
              <a:rPr lang="es-ES" b="1" dirty="0" smtClean="0">
                <a:latin typeface="Candara" pitchFamily="34" charset="0"/>
              </a:rPr>
              <a:t> XC-72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Utilizando el método </a:t>
            </a:r>
            <a:r>
              <a:rPr lang="es-ES" b="1" dirty="0" err="1" smtClean="0">
                <a:latin typeface="Candara" pitchFamily="34" charset="0"/>
              </a:rPr>
              <a:t>poliol</a:t>
            </a:r>
            <a:r>
              <a:rPr lang="es-ES" b="1" dirty="0" smtClean="0">
                <a:latin typeface="Candara" pitchFamily="34" charset="0"/>
              </a:rPr>
              <a:t> por microondas.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Las partículas se encontraron dispersas uniformemente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785918" y="4005868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Sólidos soportado en H-ZSM-5 con Pt y Pd mediante irradiación por microondas.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Etilenglicol como agente reductor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Proceso </a:t>
            </a:r>
            <a:r>
              <a:rPr lang="es-ES" b="1" dirty="0" err="1" smtClean="0">
                <a:latin typeface="Candara" pitchFamily="34" charset="0"/>
              </a:rPr>
              <a:t>poliol</a:t>
            </a:r>
            <a:r>
              <a:rPr lang="es-ES" b="1" dirty="0" smtClean="0">
                <a:latin typeface="Candara" pitchFamily="34" charset="0"/>
              </a:rPr>
              <a:t> sintetiza sólidos </a:t>
            </a:r>
            <a:r>
              <a:rPr lang="es-ES" b="1" dirty="0" err="1" smtClean="0">
                <a:latin typeface="Candara" pitchFamily="34" charset="0"/>
              </a:rPr>
              <a:t>bifuncionales</a:t>
            </a:r>
            <a:r>
              <a:rPr lang="es-ES" b="1" dirty="0" smtClean="0">
                <a:latin typeface="Candara" pitchFamily="34" charset="0"/>
              </a:rPr>
              <a:t> con un 98% de ahorro de energía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Sólidos con alta actividad catalítica en la Hidrogenación de </a:t>
            </a:r>
            <a:r>
              <a:rPr lang="es-ES" b="1" dirty="0" err="1" smtClean="0">
                <a:latin typeface="Candara" pitchFamily="34" charset="0"/>
              </a:rPr>
              <a:t>Toluneno</a:t>
            </a:r>
            <a:r>
              <a:rPr lang="es-ES" b="1" dirty="0" smtClean="0">
                <a:latin typeface="Candara" pitchFamily="34" charset="0"/>
              </a:rPr>
              <a:t> 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1000100" y="3720116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2007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s-E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Morales y Rueda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209 C -0.04757 -0.02084 -0.09479 -0.03774 -0.11649 0.00416 C -0.13819 0.04699 -0.13455 0.15115 -0.13073 0.25625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73 0.25625 C -0.08715 0.27291 -0.04358 0.29004 -0.03663 0.33564 C -0.02969 0.38125 -0.08056 0.49699 -0.08906 0.52939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3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C -0.04809 -0.01898 -0.096 -0.03726 -0.11805 0.00672 C -0.1401 0.05116 -0.13628 0.15926 -0.13246 0.26783 " pathEditMode="relative" rAng="0" ptsTypes="aaA">
                                      <p:cBhvr>
                                        <p:cTn id="1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1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6 0.26783 C -0.0809 0.27663 -0.02917 0.28542 -0.02187 0.32501 C -0.01458 0.36459 -0.05156 0.43519 -0.08854 0.50579 " pathEditMode="relative" ptsTypes="aaA">
                                      <p:cBhvr>
                                        <p:cTn id="1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55 C -0.05035 -0.01713 -0.10018 -0.03541 -0.12327 0.00949 C -0.14618 0.05509 -0.14236 0.16621 -0.13837 0.27801 " pathEditMode="relative" rAng="0" ptsTypes="a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19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500"/>
                            </p:stCondLst>
                            <p:childTnLst>
                              <p:par>
                                <p:cTn id="2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  <p:bldP spid="22" grpId="0"/>
      <p:bldP spid="22" grpId="1"/>
      <p:bldP spid="23" grpId="0" build="allAtOnce"/>
      <p:bldP spid="20" grpId="0"/>
      <p:bldP spid="20" grpId="1"/>
      <p:bldP spid="21" grpId="0" build="allAtOnce"/>
      <p:bldP spid="15" grpId="0"/>
      <p:bldP spid="15" grpId="1"/>
      <p:bldP spid="17" grpId="0" build="allAtOnce"/>
      <p:bldP spid="24" grpId="0" build="allAtOnce"/>
      <p:bldP spid="25" grpId="0" build="allAtOnce"/>
      <p:bldP spid="28" grpId="0"/>
      <p:bldP spid="28" grpId="1"/>
      <p:bldP spid="29" grpId="0" build="allAtOnce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7 CuadroTexto"/>
          <p:cNvSpPr txBox="1"/>
          <p:nvPr/>
        </p:nvSpPr>
        <p:spPr>
          <a:xfrm>
            <a:off x="1178695" y="1857364"/>
            <a:ext cx="678661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3200" b="1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Preparar y caracterizar una serie de sólidos del tipo Pt, Pd y Pt-Pd soportados en zeolitas ZSM-</a:t>
            </a:r>
            <a:r>
              <a:rPr lang="es-ES" sz="3100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r>
              <a:rPr lang="es-ES" sz="3200" b="1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 por el Método Poliol utilizando como fuente de calentamiento la radiación de microondas. </a:t>
            </a:r>
          </a:p>
          <a:p>
            <a:pPr algn="just"/>
            <a:endParaRPr lang="es-ES" sz="3200" b="1" dirty="0"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OBJETIVO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GENERAL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7 CuadroTexto"/>
          <p:cNvSpPr txBox="1"/>
          <p:nvPr/>
        </p:nvSpPr>
        <p:spPr>
          <a:xfrm>
            <a:off x="1285852" y="1428736"/>
            <a:ext cx="678661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Sintetizar los sólidos Na-ZSM5, H-ZSM5 y      NaH-ZSM5 de relación Si/Al=20 y Si/Al=100.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400" b="1" dirty="0" smtClean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Caracterizar fisicoquímicamente los sólidos   Na-ZSM5, H-ZSM5 y NaH-ZSM5 preparados mediante: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 -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 a -196ºC.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infrarroja entre 400 y 1400 cm</a:t>
            </a:r>
            <a:r>
              <a:rPr lang="es-ES" sz="2400" b="1" baseline="30000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-1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Termodesorción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programada con amoníaco.</a:t>
            </a:r>
          </a:p>
          <a:p>
            <a:pPr algn="just"/>
            <a:endParaRPr lang="es-ES" sz="2400" b="1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OBJETIVOS ESPECÍFICOS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14414" y="2025086"/>
            <a:ext cx="678661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Preparar  los sólidos del tipo Pt, Pd y Pt-Pd soportados en las zeolitas ZSM5 de diferente relación Si/Al sintetizadas, con contenido 1% de Platino 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y relación 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atómica Pt/Pd de 0,4 y 0,7 utilizando el método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poliol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calentamiento por microondas.</a:t>
            </a:r>
          </a:p>
          <a:p>
            <a:pPr algn="just"/>
            <a:endParaRPr lang="es-ES" sz="2400" b="1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14414" y="1428737"/>
            <a:ext cx="678661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just">
              <a:buFont typeface="+mj-lt"/>
              <a:buAutoNum type="arabicPeriod" startAt="4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Caracterizar los sólidos metálicos soportados obtenidos mediante: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 -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 a -196ºC.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Quimisorción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CO.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 (TPR).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 (XPS).</a:t>
            </a:r>
          </a:p>
          <a:p>
            <a:pPr algn="just"/>
            <a:endParaRPr lang="es-ES" sz="2400" b="1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6" grpId="0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1500167" y="2786058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MARCO METODOLÓGICO</a:t>
            </a:r>
            <a:endParaRPr lang="es-ES" sz="5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85728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grpSp>
        <p:nvGrpSpPr>
          <p:cNvPr id="3" name="14 Grupo"/>
          <p:cNvGrpSpPr/>
          <p:nvPr/>
        </p:nvGrpSpPr>
        <p:grpSpPr>
          <a:xfrm>
            <a:off x="2333620" y="1928802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2171704" y="2357430"/>
            <a:ext cx="2971800" cy="653147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II: Tratamiento de los Sólidos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>
            <a:off x="3476628" y="3071810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28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0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6" name="14 Grupo"/>
          <p:cNvGrpSpPr/>
          <p:nvPr/>
        </p:nvGrpSpPr>
        <p:grpSpPr>
          <a:xfrm>
            <a:off x="4619636" y="4274971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7" name="14 Grupo"/>
          <p:cNvGrpSpPr/>
          <p:nvPr/>
        </p:nvGrpSpPr>
        <p:grpSpPr>
          <a:xfrm>
            <a:off x="5715008" y="5453842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40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2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3" name="42 Rectángulo redondeado"/>
          <p:cNvSpPr/>
          <p:nvPr/>
        </p:nvSpPr>
        <p:spPr>
          <a:xfrm>
            <a:off x="1071538" y="1142984"/>
            <a:ext cx="2928958" cy="714379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I: Preparación de la Matriz Zeolítica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428992" y="3500439"/>
            <a:ext cx="2928958" cy="714379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III: Caracterización fisicoquímica de las zeolitas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572132" y="5903204"/>
            <a:ext cx="3000396" cy="857256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V: Caracterización fisicoquímica de los Sólidos Metal Soportados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500562" y="4714884"/>
            <a:ext cx="2971800" cy="653147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IV: Preparación de los Sólidos Metal Soportados</a:t>
            </a: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1961043" y="1714488"/>
            <a:ext cx="2357454" cy="857256"/>
          </a:xfrm>
          <a:prstGeom prst="roundRect">
            <a:avLst>
              <a:gd name="adj" fmla="val 21807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Aluminato de Sodio mezclado con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NaOH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disuelto en H2O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03655" y="3422877"/>
            <a:ext cx="1571636" cy="1643074"/>
          </a:xfrm>
          <a:prstGeom prst="roundRect">
            <a:avLst>
              <a:gd name="adj" fmla="val 21574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Solución Coloidal al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40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% de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Silice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en un volumen dado de  H2O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74106" y="5857892"/>
            <a:ext cx="2357454" cy="857256"/>
          </a:xfrm>
          <a:prstGeom prst="roundRect">
            <a:avLst>
              <a:gd name="adj" fmla="val 24378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Bromuro de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Tetrapropilamonio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en H2O que contiene H2SO4 al </a:t>
            </a:r>
            <a:r>
              <a:rPr lang="es-ES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98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%</a:t>
            </a:r>
          </a:p>
        </p:txBody>
      </p:sp>
      <p:grpSp>
        <p:nvGrpSpPr>
          <p:cNvPr id="17" name="14 Grupo"/>
          <p:cNvGrpSpPr/>
          <p:nvPr/>
        </p:nvGrpSpPr>
        <p:grpSpPr>
          <a:xfrm>
            <a:off x="2961261" y="283218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17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9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20" name="14 Grupo"/>
          <p:cNvGrpSpPr/>
          <p:nvPr/>
        </p:nvGrpSpPr>
        <p:grpSpPr>
          <a:xfrm rot="10800000">
            <a:off x="2961176" y="5214950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20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2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785786" y="1071546"/>
            <a:ext cx="7286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I: Preparación de la Matriz Zeolítica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4" name="14 Grupo"/>
          <p:cNvGrpSpPr/>
          <p:nvPr/>
        </p:nvGrpSpPr>
        <p:grpSpPr>
          <a:xfrm rot="16200000">
            <a:off x="1818167" y="3979770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32" name="31 Cilindro"/>
          <p:cNvSpPr/>
          <p:nvPr/>
        </p:nvSpPr>
        <p:spPr>
          <a:xfrm>
            <a:off x="2583982" y="3551159"/>
            <a:ext cx="1214446" cy="146254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36000"/>
              </a:prstClr>
            </a:outerShdw>
          </a:effectLst>
          <a:scene3d>
            <a:camera prst="obliqueTopRight">
              <a:rot lat="0" lon="0" rev="0"/>
            </a:camera>
            <a:lightRig rig="fla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ilindro"/>
          <p:cNvSpPr/>
          <p:nvPr/>
        </p:nvSpPr>
        <p:spPr>
          <a:xfrm>
            <a:off x="2583982" y="4304727"/>
            <a:ext cx="1214446" cy="688254"/>
          </a:xfrm>
          <a:prstGeom prst="can">
            <a:avLst>
              <a:gd name="adj" fmla="val 373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Cilindro"/>
          <p:cNvSpPr/>
          <p:nvPr/>
        </p:nvSpPr>
        <p:spPr>
          <a:xfrm>
            <a:off x="2583982" y="4304727"/>
            <a:ext cx="1214446" cy="688254"/>
          </a:xfrm>
          <a:prstGeom prst="can">
            <a:avLst>
              <a:gd name="adj" fmla="val 373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ilindro"/>
          <p:cNvSpPr/>
          <p:nvPr/>
        </p:nvSpPr>
        <p:spPr>
          <a:xfrm>
            <a:off x="2583982" y="4304727"/>
            <a:ext cx="1214446" cy="688254"/>
          </a:xfrm>
          <a:prstGeom prst="can">
            <a:avLst>
              <a:gd name="adj" fmla="val 373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ilindro"/>
          <p:cNvSpPr/>
          <p:nvPr/>
        </p:nvSpPr>
        <p:spPr>
          <a:xfrm rot="5400000">
            <a:off x="3164289" y="4685364"/>
            <a:ext cx="71693" cy="375050"/>
          </a:xfrm>
          <a:prstGeom prst="can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2448046" y="3747001"/>
            <a:ext cx="1513261" cy="1042991"/>
          </a:xfrm>
          <a:prstGeom prst="roundRect">
            <a:avLst>
              <a:gd name="adj" fmla="val 21948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Gel de Síntesis</a:t>
            </a:r>
            <a:endParaRPr lang="es-E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38" name="14 Grupo"/>
          <p:cNvGrpSpPr/>
          <p:nvPr/>
        </p:nvGrpSpPr>
        <p:grpSpPr>
          <a:xfrm rot="16200000">
            <a:off x="4104183" y="396825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38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0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4961439" y="2882855"/>
            <a:ext cx="1071570" cy="2260657"/>
            <a:chOff x="2428860" y="2909137"/>
            <a:chExt cx="1071570" cy="2260657"/>
          </a:xfrm>
        </p:grpSpPr>
        <p:sp>
          <p:nvSpPr>
            <p:cNvPr id="58" name="57 Elipse"/>
            <p:cNvSpPr/>
            <p:nvPr/>
          </p:nvSpPr>
          <p:spPr>
            <a:xfrm>
              <a:off x="2428860" y="4958924"/>
              <a:ext cx="1071570" cy="2108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9144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2465810" y="3399800"/>
              <a:ext cx="997669" cy="2108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4445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2428860" y="3306081"/>
              <a:ext cx="1071570" cy="21087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914400" prstMaterial="metal"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2670353" y="3245950"/>
              <a:ext cx="600079" cy="111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254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Elipse"/>
            <p:cNvSpPr/>
            <p:nvPr/>
          </p:nvSpPr>
          <p:spPr>
            <a:xfrm>
              <a:off x="3045893" y="3183076"/>
              <a:ext cx="133946" cy="3161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254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Cilindro"/>
            <p:cNvSpPr/>
            <p:nvPr/>
          </p:nvSpPr>
          <p:spPr>
            <a:xfrm>
              <a:off x="3086633" y="3092499"/>
              <a:ext cx="44650" cy="94831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Elipse"/>
            <p:cNvSpPr/>
            <p:nvPr/>
          </p:nvSpPr>
          <p:spPr>
            <a:xfrm>
              <a:off x="2998331" y="2909137"/>
              <a:ext cx="223244" cy="189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5" name="64 Conector recto"/>
            <p:cNvCxnSpPr/>
            <p:nvPr/>
          </p:nvCxnSpPr>
          <p:spPr>
            <a:xfrm rot="16200000" flipV="1">
              <a:off x="3039232" y="2932451"/>
              <a:ext cx="71438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Rectángulo redondeado"/>
          <p:cNvSpPr/>
          <p:nvPr/>
        </p:nvSpPr>
        <p:spPr>
          <a:xfrm>
            <a:off x="4707936" y="3429000"/>
            <a:ext cx="1571636" cy="1643074"/>
          </a:xfrm>
          <a:prstGeom prst="roundRect">
            <a:avLst>
              <a:gd name="adj" fmla="val 20172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Reactor Autoclave  sin agitación</a:t>
            </a:r>
          </a:p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170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48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horas)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67" name="14 Grupo"/>
          <p:cNvGrpSpPr/>
          <p:nvPr/>
        </p:nvGrpSpPr>
        <p:grpSpPr>
          <a:xfrm rot="16200000">
            <a:off x="6414777" y="396670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8" name="67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69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70" name="69 Rectángulo redondeado"/>
          <p:cNvSpPr/>
          <p:nvPr/>
        </p:nvSpPr>
        <p:spPr>
          <a:xfrm>
            <a:off x="6993952" y="3812316"/>
            <a:ext cx="1857388" cy="785818"/>
          </a:xfrm>
          <a:prstGeom prst="roundRect">
            <a:avLst>
              <a:gd name="adj" fmla="val 25079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Filtración y Lavado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71" name="14 Grupo"/>
          <p:cNvGrpSpPr/>
          <p:nvPr/>
        </p:nvGrpSpPr>
        <p:grpSpPr>
          <a:xfrm>
            <a:off x="7683023" y="4823963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71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73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74" name="73 Rectángulo redondeado"/>
          <p:cNvSpPr/>
          <p:nvPr/>
        </p:nvSpPr>
        <p:spPr>
          <a:xfrm>
            <a:off x="6715140" y="5500702"/>
            <a:ext cx="2357454" cy="857256"/>
          </a:xfrm>
          <a:prstGeom prst="roundRect">
            <a:avLst>
              <a:gd name="adj" fmla="val 24378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100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24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grpSp>
        <p:nvGrpSpPr>
          <p:cNvPr id="48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49" name="48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0" name="49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51" name="50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2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9" presetClass="entr" presetSubtype="1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23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1" animBg="1"/>
      <p:bldP spid="35" grpId="2" animBg="1"/>
      <p:bldP spid="36" grpId="0" animBg="1"/>
      <p:bldP spid="36" grpId="1" animBg="1"/>
      <p:bldP spid="70" grpId="0" animBg="1"/>
      <p:bldP spid="74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Sólidos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16551"/>
            <a:ext cx="69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Calcinación de los sólidos sintetizados por el método de calentamiento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hidrotérmico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19006063">
            <a:off x="1556262" y="502587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9006063">
            <a:off x="6036402" y="3059318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19006063">
            <a:off x="3964699" y="417592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2786051" y="4607759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5020928" y="3679065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6949754" y="2536057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7949885" y="252233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2071670" y="516553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429124" y="430828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429388" y="328612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8" name="27 Flecha izquierda y derecha"/>
          <p:cNvSpPr/>
          <p:nvPr/>
        </p:nvSpPr>
        <p:spPr>
          <a:xfrm>
            <a:off x="785786" y="6094231"/>
            <a:ext cx="7143800" cy="285752"/>
          </a:xfrm>
          <a:prstGeom prst="left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izquierda y derecha"/>
          <p:cNvSpPr/>
          <p:nvPr/>
        </p:nvSpPr>
        <p:spPr>
          <a:xfrm>
            <a:off x="7952256" y="6094231"/>
            <a:ext cx="928694" cy="285752"/>
          </a:xfrm>
          <a:prstGeom prst="left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785786" y="480834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25ºC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214546" y="44291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200ºC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500562" y="350043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370ºC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57950" y="250030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520ºC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072330" y="22145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143900" y="22145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10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214942" y="335756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000364" y="43576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grpSp>
        <p:nvGrpSpPr>
          <p:cNvPr id="92" name="91 Grupo"/>
          <p:cNvGrpSpPr/>
          <p:nvPr/>
        </p:nvGrpSpPr>
        <p:grpSpPr>
          <a:xfrm rot="17612516">
            <a:off x="390474" y="5113075"/>
            <a:ext cx="1051660" cy="917476"/>
            <a:chOff x="4625190" y="3178764"/>
            <a:chExt cx="3224382" cy="3281346"/>
          </a:xfrm>
        </p:grpSpPr>
        <p:cxnSp>
          <p:nvCxnSpPr>
            <p:cNvPr id="93" name="92 Conector recto"/>
            <p:cNvCxnSpPr/>
            <p:nvPr/>
          </p:nvCxnSpPr>
          <p:spPr>
            <a:xfrm rot="9283742">
              <a:off x="5470736" y="597070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20083742" flipV="1">
              <a:off x="6726034" y="486234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14683742">
              <a:off x="6571534" y="3986927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4683742">
              <a:off x="5936525" y="5319779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14683742">
              <a:off x="4434940" y="5654950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rot="20083742" flipV="1">
              <a:off x="6124901" y="353100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rot="9283742">
              <a:off x="4869603" y="463937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rot="9283742">
              <a:off x="5505968" y="330698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rot="20083742" flipV="1">
              <a:off x="4625190" y="386524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rot="14683742">
              <a:off x="4753119" y="4988751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rot="14683742">
              <a:off x="6252831" y="465451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20083742" flipV="1">
              <a:off x="6425468" y="4196672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9283742">
              <a:off x="5788919" y="5304510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0083742" flipV="1">
              <a:off x="5375047" y="3698124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9283742">
              <a:off x="5187787" y="3973174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14683742">
              <a:off x="5817609" y="414249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14683742">
              <a:off x="5184794" y="5487827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9283742">
              <a:off x="5806535" y="3972645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rot="9283742">
              <a:off x="5170172" y="5305039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111 Conector"/>
            <p:cNvSpPr/>
            <p:nvPr/>
          </p:nvSpPr>
          <p:spPr>
            <a:xfrm rot="9283742">
              <a:off x="6825721" y="583417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Conector"/>
            <p:cNvSpPr/>
            <p:nvPr/>
          </p:nvSpPr>
          <p:spPr>
            <a:xfrm rot="9283742">
              <a:off x="6857843" y="317876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Conector"/>
            <p:cNvSpPr/>
            <p:nvPr/>
          </p:nvSpPr>
          <p:spPr>
            <a:xfrm rot="9283742">
              <a:off x="6211452" y="448897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114 Conector"/>
            <p:cNvSpPr/>
            <p:nvPr/>
          </p:nvSpPr>
          <p:spPr>
            <a:xfrm rot="9283742">
              <a:off x="5946475" y="4524973"/>
              <a:ext cx="561769" cy="55009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16" name="115 Conector recto"/>
            <p:cNvCxnSpPr/>
            <p:nvPr/>
          </p:nvCxnSpPr>
          <p:spPr>
            <a:xfrm rot="20083742" flipV="1">
              <a:off x="5226323" y="519658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 rot="14683742">
              <a:off x="5071304" y="4322556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8" name="117 Conector"/>
            <p:cNvSpPr/>
            <p:nvPr/>
          </p:nvSpPr>
          <p:spPr>
            <a:xfrm rot="9283742">
              <a:off x="4736786" y="487868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18 Conector"/>
            <p:cNvSpPr/>
            <p:nvPr/>
          </p:nvSpPr>
          <p:spPr>
            <a:xfrm rot="9283742">
              <a:off x="5375664" y="355184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0" name="119 Conector recto"/>
            <p:cNvCxnSpPr/>
            <p:nvPr/>
          </p:nvCxnSpPr>
          <p:spPr>
            <a:xfrm rot="20083742" flipV="1">
              <a:off x="4847524" y="4743283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120 Conector"/>
            <p:cNvSpPr/>
            <p:nvPr/>
          </p:nvSpPr>
          <p:spPr>
            <a:xfrm rot="9283742">
              <a:off x="5333524" y="618506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2" name="121 Conector recto"/>
            <p:cNvCxnSpPr/>
            <p:nvPr/>
          </p:nvCxnSpPr>
          <p:spPr>
            <a:xfrm rot="20083742" flipV="1">
              <a:off x="5461123" y="6041324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rot="20083742" flipV="1">
              <a:off x="6969575" y="5695975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123 Conector"/>
            <p:cNvSpPr/>
            <p:nvPr/>
          </p:nvSpPr>
          <p:spPr>
            <a:xfrm rot="9283742">
              <a:off x="6161368" y="3398661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24 Conector"/>
            <p:cNvSpPr/>
            <p:nvPr/>
          </p:nvSpPr>
          <p:spPr>
            <a:xfrm rot="9283742">
              <a:off x="7191668" y="522352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5 Conector"/>
            <p:cNvSpPr/>
            <p:nvPr/>
          </p:nvSpPr>
          <p:spPr>
            <a:xfrm rot="9283742">
              <a:off x="7201771" y="387501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126 Conector"/>
            <p:cNvSpPr/>
            <p:nvPr/>
          </p:nvSpPr>
          <p:spPr>
            <a:xfrm rot="9283742">
              <a:off x="5093331" y="423197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127 Conector"/>
            <p:cNvSpPr/>
            <p:nvPr/>
          </p:nvSpPr>
          <p:spPr>
            <a:xfrm rot="9283742">
              <a:off x="6598052" y="39088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128 Conector"/>
            <p:cNvSpPr/>
            <p:nvPr/>
          </p:nvSpPr>
          <p:spPr>
            <a:xfrm rot="9283742">
              <a:off x="5681939" y="55355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129 Conector"/>
            <p:cNvSpPr/>
            <p:nvPr/>
          </p:nvSpPr>
          <p:spPr>
            <a:xfrm rot="9283742">
              <a:off x="5075716" y="5563843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Conector"/>
            <p:cNvSpPr/>
            <p:nvPr/>
          </p:nvSpPr>
          <p:spPr>
            <a:xfrm rot="9283742">
              <a:off x="6128640" y="6067938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131 Conector"/>
            <p:cNvSpPr/>
            <p:nvPr/>
          </p:nvSpPr>
          <p:spPr>
            <a:xfrm rot="9283742">
              <a:off x="6562901" y="520186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Conector"/>
            <p:cNvSpPr/>
            <p:nvPr/>
          </p:nvSpPr>
          <p:spPr>
            <a:xfrm rot="9283742">
              <a:off x="5530627" y="47282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4" name="133 Conector recto"/>
            <p:cNvCxnSpPr/>
            <p:nvPr/>
          </p:nvCxnSpPr>
          <p:spPr>
            <a:xfrm rot="20083742" flipV="1">
              <a:off x="4922643" y="4539228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134 Conector"/>
            <p:cNvSpPr/>
            <p:nvPr/>
          </p:nvSpPr>
          <p:spPr>
            <a:xfrm rot="9283742">
              <a:off x="5713969" y="42508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6" name="135 Conector recto"/>
            <p:cNvCxnSpPr/>
            <p:nvPr/>
          </p:nvCxnSpPr>
          <p:spPr>
            <a:xfrm rot="20083742" flipV="1">
              <a:off x="5976175" y="5029460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136 Conector"/>
            <p:cNvSpPr/>
            <p:nvPr/>
          </p:nvSpPr>
          <p:spPr>
            <a:xfrm rot="9283742">
              <a:off x="6749363" y="47161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8" name="137 Conector recto"/>
            <p:cNvCxnSpPr/>
            <p:nvPr/>
          </p:nvCxnSpPr>
          <p:spPr>
            <a:xfrm rot="9283742">
              <a:off x="6097082" y="461612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9" name="138 Conector"/>
            <p:cNvSpPr/>
            <p:nvPr/>
          </p:nvSpPr>
          <p:spPr>
            <a:xfrm rot="9283742">
              <a:off x="7454570" y="448514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0" name="139 Conector"/>
            <p:cNvSpPr/>
            <p:nvPr/>
          </p:nvSpPr>
          <p:spPr>
            <a:xfrm rot="9283742">
              <a:off x="5972388" y="4858209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9" name="78 CuadroTexto"/>
          <p:cNvSpPr txBox="1"/>
          <p:nvPr/>
        </p:nvSpPr>
        <p:spPr>
          <a:xfrm>
            <a:off x="428596" y="6429396"/>
            <a:ext cx="159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ndara" pitchFamily="34" charset="0"/>
              </a:rPr>
              <a:t>Flujo de N2 (</a:t>
            </a:r>
            <a:r>
              <a:rPr lang="es-ES" sz="1200" b="1" dirty="0" smtClean="0">
                <a:latin typeface="Eras Medium ITC" pitchFamily="34" charset="0"/>
              </a:rPr>
              <a:t>1</a:t>
            </a:r>
            <a:r>
              <a:rPr lang="es-ES" sz="1200" b="1" dirty="0" smtClean="0">
                <a:latin typeface="Candara" pitchFamily="34" charset="0"/>
              </a:rPr>
              <a:t>ml/</a:t>
            </a:r>
            <a:r>
              <a:rPr lang="es-ES" sz="1200" b="1" dirty="0" err="1" smtClean="0">
                <a:latin typeface="Candara" pitchFamily="34" charset="0"/>
              </a:rPr>
              <a:t>gr.s</a:t>
            </a:r>
            <a:r>
              <a:rPr lang="es-ES" sz="1200" b="1" dirty="0" smtClean="0">
                <a:latin typeface="Candara" pitchFamily="34" charset="0"/>
              </a:rPr>
              <a:t>)  </a:t>
            </a:r>
            <a:endParaRPr lang="es-ES" sz="1200" b="1" dirty="0">
              <a:latin typeface="Candara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7500958" y="642939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ndara" pitchFamily="34" charset="0"/>
              </a:rPr>
              <a:t>Flujo de Aire (</a:t>
            </a:r>
            <a:r>
              <a:rPr lang="es-ES" sz="1200" b="1" dirty="0" smtClean="0">
                <a:latin typeface="Eras Medium ITC" pitchFamily="34" charset="0"/>
              </a:rPr>
              <a:t>1</a:t>
            </a:r>
            <a:r>
              <a:rPr lang="es-ES" sz="1200" b="1" dirty="0" smtClean="0">
                <a:latin typeface="Candara" pitchFamily="34" charset="0"/>
              </a:rPr>
              <a:t>ml/</a:t>
            </a:r>
            <a:r>
              <a:rPr lang="es-ES" sz="1200" b="1" dirty="0" err="1" smtClean="0">
                <a:latin typeface="Candara" pitchFamily="34" charset="0"/>
              </a:rPr>
              <a:t>gr.s</a:t>
            </a:r>
            <a:r>
              <a:rPr lang="es-ES" sz="1200" b="1" dirty="0" smtClean="0">
                <a:latin typeface="Candara" pitchFamily="34" charset="0"/>
              </a:rPr>
              <a:t>)  </a:t>
            </a:r>
            <a:endParaRPr lang="es-ES" sz="1200" b="1" dirty="0">
              <a:latin typeface="Candara" pitchFamily="34" charset="0"/>
            </a:endParaRPr>
          </a:p>
        </p:txBody>
      </p:sp>
      <p:grpSp>
        <p:nvGrpSpPr>
          <p:cNvPr id="81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82" name="81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3" name="82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4" name="83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5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1397E-6 L 0.34445 2.91397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79" grpId="0"/>
      <p:bldP spid="79" grpId="1"/>
      <p:bldP spid="80" grpId="0"/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Sólidos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Intercambio Iónico para obtener el soporte en su forma amoniacal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872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Solución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 de Acetato de Amonio y soporte sintetizado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" name="14 Grupo"/>
          <p:cNvGrpSpPr/>
          <p:nvPr/>
        </p:nvGrpSpPr>
        <p:grpSpPr>
          <a:xfrm rot="16200000">
            <a:off x="1956337" y="390563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3" name="14 Grupo"/>
          <p:cNvGrpSpPr/>
          <p:nvPr/>
        </p:nvGrpSpPr>
        <p:grpSpPr>
          <a:xfrm rot="16200000">
            <a:off x="425541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5" name="44 Rectángulo redondeado"/>
          <p:cNvSpPr/>
          <p:nvPr/>
        </p:nvSpPr>
        <p:spPr>
          <a:xfrm>
            <a:off x="485688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Filtración y Lavado del Sólido  eliminando rastros de solución amoniacal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655449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46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8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54" name="53 Rectángulo redondeado"/>
          <p:cNvSpPr/>
          <p:nvPr/>
        </p:nvSpPr>
        <p:spPr>
          <a:xfrm>
            <a:off x="255780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Agitación Continua de Suspensión Acetato de Amonio + Zeolita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</a:p>
          <a:p>
            <a:pPr algn="ctr"/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24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horas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7155960" y="3429000"/>
            <a:ext cx="1714512" cy="14287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grpSp>
        <p:nvGrpSpPr>
          <p:cNvPr id="6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27" name="26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8" name="27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9" name="28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0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45" grpId="0" animBg="1"/>
      <p:bldP spid="54" grpId="0" animBg="1"/>
      <p:bldP spid="5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7" name="6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7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" name="8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1" name="10 CuadroTexto"/>
          <p:cNvSpPr txBox="1"/>
          <p:nvPr/>
        </p:nvSpPr>
        <p:spPr>
          <a:xfrm>
            <a:off x="1285852" y="157161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2910" y="2063271"/>
            <a:ext cx="81439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FUNDAMENTOS DE LA INVESTIGACIÓN </a:t>
            </a:r>
            <a:endParaRPr lang="es-ES" sz="3400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57289" y="3160124"/>
            <a:ext cx="69344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MARCO TEÓRICO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071669" y="4211429"/>
            <a:ext cx="69344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MARCO METODOLÓGICO </a:t>
            </a:r>
            <a:endParaRPr lang="es-ES" sz="3400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3143240" y="142852"/>
            <a:ext cx="5857875" cy="50006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30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CONTENIDO</a:t>
            </a:r>
            <a:endParaRPr lang="es-ES" sz="30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Sólidos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Calcinación del sólido intercambiado iónicamente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19006063">
            <a:off x="1556262" y="502587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9006063">
            <a:off x="6036402" y="3059318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19006063">
            <a:off x="3964699" y="417592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2786051" y="4607759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020928" y="3679065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6949754" y="2536057"/>
            <a:ext cx="1908526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071670" y="516553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429124" y="430828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429388" y="328612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85786" y="480834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25ºC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214546" y="44291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200ºC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500562" y="350043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370ºC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357950" y="250030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520ºC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572396" y="22145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214942" y="335756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000364" y="43576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6" name="35 Flecha izquierda y derecha"/>
          <p:cNvSpPr/>
          <p:nvPr/>
        </p:nvSpPr>
        <p:spPr>
          <a:xfrm>
            <a:off x="785786" y="6094231"/>
            <a:ext cx="8072494" cy="285752"/>
          </a:xfrm>
          <a:prstGeom prst="left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36 Grupo"/>
          <p:cNvGrpSpPr/>
          <p:nvPr/>
        </p:nvGrpSpPr>
        <p:grpSpPr>
          <a:xfrm rot="17612516">
            <a:off x="390474" y="5113075"/>
            <a:ext cx="1051660" cy="917476"/>
            <a:chOff x="4625190" y="3178764"/>
            <a:chExt cx="3224382" cy="3281346"/>
          </a:xfrm>
        </p:grpSpPr>
        <p:cxnSp>
          <p:nvCxnSpPr>
            <p:cNvPr id="38" name="37 Conector recto"/>
            <p:cNvCxnSpPr/>
            <p:nvPr/>
          </p:nvCxnSpPr>
          <p:spPr>
            <a:xfrm rot="9283742">
              <a:off x="5470736" y="597070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20083742" flipV="1">
              <a:off x="6726034" y="486234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14683742">
              <a:off x="6571534" y="3986927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14683742">
              <a:off x="5936525" y="5319779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14683742">
              <a:off x="4434940" y="5654950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20083742" flipV="1">
              <a:off x="6124901" y="353100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9283742">
              <a:off x="4869603" y="463937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9283742">
              <a:off x="5505968" y="330698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20083742" flipV="1">
              <a:off x="4625190" y="386524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4683742">
              <a:off x="4753119" y="4988751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4683742">
              <a:off x="6252831" y="465451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20083742" flipV="1">
              <a:off x="6425468" y="4196672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9283742">
              <a:off x="5788919" y="5304510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20083742" flipV="1">
              <a:off x="5375047" y="3698124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9283742">
              <a:off x="5187787" y="3973174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4683742">
              <a:off x="5817609" y="414249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4683742">
              <a:off x="5184794" y="5487827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9283742">
              <a:off x="5806535" y="3972645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9283742">
              <a:off x="5170172" y="5305039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onector"/>
            <p:cNvSpPr/>
            <p:nvPr/>
          </p:nvSpPr>
          <p:spPr>
            <a:xfrm rot="9283742">
              <a:off x="6825721" y="583417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Conector"/>
            <p:cNvSpPr/>
            <p:nvPr/>
          </p:nvSpPr>
          <p:spPr>
            <a:xfrm rot="9283742">
              <a:off x="6857843" y="317876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Conector"/>
            <p:cNvSpPr/>
            <p:nvPr/>
          </p:nvSpPr>
          <p:spPr>
            <a:xfrm rot="9283742">
              <a:off x="6211452" y="448897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Conector"/>
            <p:cNvSpPr/>
            <p:nvPr/>
          </p:nvSpPr>
          <p:spPr>
            <a:xfrm rot="9283742">
              <a:off x="5946475" y="4524973"/>
              <a:ext cx="561769" cy="55009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61" name="60 Conector recto"/>
            <p:cNvCxnSpPr/>
            <p:nvPr/>
          </p:nvCxnSpPr>
          <p:spPr>
            <a:xfrm rot="20083742" flipV="1">
              <a:off x="5226323" y="519658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4683742">
              <a:off x="5071304" y="4322556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62 Conector"/>
            <p:cNvSpPr/>
            <p:nvPr/>
          </p:nvSpPr>
          <p:spPr>
            <a:xfrm rot="9283742">
              <a:off x="4736786" y="487868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Conector"/>
            <p:cNvSpPr/>
            <p:nvPr/>
          </p:nvSpPr>
          <p:spPr>
            <a:xfrm rot="9283742">
              <a:off x="5375664" y="355184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5" name="64 Conector recto"/>
            <p:cNvCxnSpPr/>
            <p:nvPr/>
          </p:nvCxnSpPr>
          <p:spPr>
            <a:xfrm rot="20083742" flipV="1">
              <a:off x="4847524" y="4743283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Conector"/>
            <p:cNvSpPr/>
            <p:nvPr/>
          </p:nvSpPr>
          <p:spPr>
            <a:xfrm rot="9283742">
              <a:off x="5333524" y="618506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7" name="66 Conector recto"/>
            <p:cNvCxnSpPr/>
            <p:nvPr/>
          </p:nvCxnSpPr>
          <p:spPr>
            <a:xfrm rot="20083742" flipV="1">
              <a:off x="5461123" y="6041324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20083742" flipV="1">
              <a:off x="6969575" y="5695975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Conector"/>
            <p:cNvSpPr/>
            <p:nvPr/>
          </p:nvSpPr>
          <p:spPr>
            <a:xfrm rot="9283742">
              <a:off x="6161368" y="3398661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Conector"/>
            <p:cNvSpPr/>
            <p:nvPr/>
          </p:nvSpPr>
          <p:spPr>
            <a:xfrm rot="9283742">
              <a:off x="7191668" y="522352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Conector"/>
            <p:cNvSpPr/>
            <p:nvPr/>
          </p:nvSpPr>
          <p:spPr>
            <a:xfrm rot="9283742">
              <a:off x="7201771" y="387501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71 Conector"/>
            <p:cNvSpPr/>
            <p:nvPr/>
          </p:nvSpPr>
          <p:spPr>
            <a:xfrm rot="9283742">
              <a:off x="5093331" y="423197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Conector"/>
            <p:cNvSpPr/>
            <p:nvPr/>
          </p:nvSpPr>
          <p:spPr>
            <a:xfrm rot="9283742">
              <a:off x="6598052" y="39088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73 Conector"/>
            <p:cNvSpPr/>
            <p:nvPr/>
          </p:nvSpPr>
          <p:spPr>
            <a:xfrm rot="9283742">
              <a:off x="5681939" y="55355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Conector"/>
            <p:cNvSpPr/>
            <p:nvPr/>
          </p:nvSpPr>
          <p:spPr>
            <a:xfrm rot="9283742">
              <a:off x="5075716" y="5563843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Conector"/>
            <p:cNvSpPr/>
            <p:nvPr/>
          </p:nvSpPr>
          <p:spPr>
            <a:xfrm rot="9283742">
              <a:off x="6128640" y="6067938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Conector"/>
            <p:cNvSpPr/>
            <p:nvPr/>
          </p:nvSpPr>
          <p:spPr>
            <a:xfrm rot="9283742">
              <a:off x="6562901" y="520186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Conector"/>
            <p:cNvSpPr/>
            <p:nvPr/>
          </p:nvSpPr>
          <p:spPr>
            <a:xfrm rot="9283742">
              <a:off x="5530627" y="47282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9" name="78 Conector recto"/>
            <p:cNvCxnSpPr/>
            <p:nvPr/>
          </p:nvCxnSpPr>
          <p:spPr>
            <a:xfrm rot="20083742" flipV="1">
              <a:off x="4922643" y="4539228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79 Conector"/>
            <p:cNvSpPr/>
            <p:nvPr/>
          </p:nvSpPr>
          <p:spPr>
            <a:xfrm rot="9283742">
              <a:off x="5713969" y="42508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1" name="80 Conector recto"/>
            <p:cNvCxnSpPr/>
            <p:nvPr/>
          </p:nvCxnSpPr>
          <p:spPr>
            <a:xfrm rot="20083742" flipV="1">
              <a:off x="5976175" y="5029460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Conector"/>
            <p:cNvSpPr/>
            <p:nvPr/>
          </p:nvSpPr>
          <p:spPr>
            <a:xfrm rot="9283742">
              <a:off x="6749363" y="47161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82 Conector recto"/>
            <p:cNvCxnSpPr/>
            <p:nvPr/>
          </p:nvCxnSpPr>
          <p:spPr>
            <a:xfrm rot="9283742">
              <a:off x="6097082" y="461612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83 Conector"/>
            <p:cNvSpPr/>
            <p:nvPr/>
          </p:nvSpPr>
          <p:spPr>
            <a:xfrm rot="9283742">
              <a:off x="7454570" y="448514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Conector"/>
            <p:cNvSpPr/>
            <p:nvPr/>
          </p:nvSpPr>
          <p:spPr>
            <a:xfrm rot="9283742">
              <a:off x="5972388" y="4858209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6" name="85 CuadroTexto"/>
          <p:cNvSpPr txBox="1"/>
          <p:nvPr/>
        </p:nvSpPr>
        <p:spPr>
          <a:xfrm>
            <a:off x="428596" y="642939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ndara" pitchFamily="34" charset="0"/>
              </a:rPr>
              <a:t>Flujo de Aire (</a:t>
            </a:r>
            <a:r>
              <a:rPr lang="es-ES" sz="1200" b="1" dirty="0" smtClean="0">
                <a:latin typeface="Eras Medium ITC" pitchFamily="34" charset="0"/>
              </a:rPr>
              <a:t>1</a:t>
            </a:r>
            <a:r>
              <a:rPr lang="es-ES" sz="1200" b="1" dirty="0" smtClean="0">
                <a:latin typeface="Candara" pitchFamily="34" charset="0"/>
              </a:rPr>
              <a:t>ml/</a:t>
            </a:r>
            <a:r>
              <a:rPr lang="es-ES" sz="1200" b="1" dirty="0" err="1" smtClean="0">
                <a:latin typeface="Candara" pitchFamily="34" charset="0"/>
              </a:rPr>
              <a:t>gr.s</a:t>
            </a:r>
            <a:r>
              <a:rPr lang="es-ES" sz="1200" b="1" dirty="0" smtClean="0">
                <a:latin typeface="Candara" pitchFamily="34" charset="0"/>
              </a:rPr>
              <a:t>)  </a:t>
            </a:r>
            <a:endParaRPr lang="es-ES" sz="1200" b="1" dirty="0">
              <a:latin typeface="Candara" pitchFamily="34" charset="0"/>
            </a:endParaRPr>
          </a:p>
        </p:txBody>
      </p:sp>
      <p:grpSp>
        <p:nvGrpSpPr>
          <p:cNvPr id="87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88" name="87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9" name="88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0" name="89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1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1397E-6 L 0.34445 2.91397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1" animBg="1"/>
      <p:bldP spid="17" grpId="1" animBg="1"/>
      <p:bldP spid="18" grpId="1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 animBg="1"/>
      <p:bldP spid="86" grpId="0"/>
      <p:bldP spid="86" grpId="1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Sólidos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Intercambio Iónico para obtener el soporte en su forma sódica-protónica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8723" y="2857496"/>
            <a:ext cx="1571636" cy="2500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Solución de Nitrato de  Sodio junto con el soporte  protónico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" name="14 Grupo"/>
          <p:cNvGrpSpPr/>
          <p:nvPr/>
        </p:nvGrpSpPr>
        <p:grpSpPr>
          <a:xfrm rot="16200000">
            <a:off x="1956337" y="390563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3" name="14 Grupo"/>
          <p:cNvGrpSpPr/>
          <p:nvPr/>
        </p:nvGrpSpPr>
        <p:grpSpPr>
          <a:xfrm rot="16200000">
            <a:off x="425541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5" name="44 Rectángulo redondeado"/>
          <p:cNvSpPr/>
          <p:nvPr/>
        </p:nvSpPr>
        <p:spPr>
          <a:xfrm>
            <a:off x="4856883" y="2857496"/>
            <a:ext cx="1571636" cy="2500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Filtración y Lavado del Sólido  eliminando rastros  la de solución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655449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46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8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54" name="53 Rectángulo redondeado"/>
          <p:cNvSpPr/>
          <p:nvPr/>
        </p:nvSpPr>
        <p:spPr>
          <a:xfrm>
            <a:off x="2557803" y="2857496"/>
            <a:ext cx="1571636" cy="2500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Agitación Continua de Suspensión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96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</a:p>
          <a:p>
            <a:pPr algn="ctr"/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24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horas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7155960" y="3429000"/>
            <a:ext cx="1714512" cy="14287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grpSp>
        <p:nvGrpSpPr>
          <p:cNvPr id="6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27" name="26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8" name="27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9" name="28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0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45" grpId="0" animBg="1"/>
      <p:bldP spid="54" grpId="0" animBg="1"/>
      <p:bldP spid="55" grpId="0" animBg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17 Rectángulo redondeado"/>
          <p:cNvSpPr/>
          <p:nvPr/>
        </p:nvSpPr>
        <p:spPr>
          <a:xfrm>
            <a:off x="785786" y="1785926"/>
            <a:ext cx="3000396" cy="642942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 (DRX)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5786" y="1071546"/>
            <a:ext cx="7715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III: Caracterización fisicoquímica de las zeolitas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22" name="21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3" name="22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4" name="23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5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000496" y="164305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Identificar la fase cristalina de la zeolita sintetizada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57224" y="3286124"/>
            <a:ext cx="4429156" cy="3143272"/>
            <a:chOff x="839" y="1162"/>
            <a:chExt cx="3719" cy="3059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84" y="1162"/>
              <a:ext cx="3584" cy="278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839" y="4020"/>
              <a:ext cx="3719" cy="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VE" sz="1600" b="1" dirty="0">
                  <a:latin typeface="Candara" pitchFamily="34" charset="0"/>
                </a:rPr>
                <a:t>Patrón de DRX de una zeolita ZSM-</a:t>
              </a:r>
              <a:r>
                <a:rPr lang="es-VE" sz="1600" b="1" dirty="0">
                  <a:latin typeface="Eras Medium ITC" pitchFamily="34" charset="0"/>
                </a:rPr>
                <a:t>5</a:t>
              </a:r>
              <a:endParaRPr lang="es-ES" sz="1600" b="1" dirty="0">
                <a:latin typeface="Eras Medium ITC" pitchFamily="34" charset="0"/>
              </a:endParaRPr>
            </a:p>
          </p:txBody>
        </p:sp>
      </p:grpSp>
      <p:sp>
        <p:nvSpPr>
          <p:cNvPr id="31" name="30 Rectángulo redondeado"/>
          <p:cNvSpPr/>
          <p:nvPr/>
        </p:nvSpPr>
        <p:spPr>
          <a:xfrm>
            <a:off x="5429256" y="2071678"/>
            <a:ext cx="2143140" cy="928694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del Polvo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policristalino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214942" y="2285992"/>
            <a:ext cx="3000396" cy="642942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Adsorción-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 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00232" y="279142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Calcular el área superficial específica de los sólidos obtenidos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000628" y="3214686"/>
            <a:ext cx="1500198" cy="785818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BET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000100" y="3071810"/>
            <a:ext cx="3000396" cy="642942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786314" y="328612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 relación Si/Al experimental de las zeolitas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000496" y="4000504"/>
            <a:ext cx="2143140" cy="928694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Espectroscopia de Absorción Atómica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072066" y="3786190"/>
            <a:ext cx="3000396" cy="642942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Infrarroja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357290" y="405980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Identificar la estructura de los sólidos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42976" y="5354437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Entre 400 y 1400 cm-1 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643306" y="4640057"/>
            <a:ext cx="1714512" cy="928694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Técnica del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pastillaje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928662" y="4643446"/>
            <a:ext cx="3000396" cy="642942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</a:t>
            </a:r>
          </a:p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 Barrido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6" name="35 Imagen" descr="MEB1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5148286"/>
            <a:ext cx="2562225" cy="1638300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37" name="36 CuadroTexto"/>
          <p:cNvSpPr txBox="1"/>
          <p:nvPr/>
        </p:nvSpPr>
        <p:spPr>
          <a:xfrm>
            <a:off x="2857488" y="5425875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Establecer el tamaño y la morfología de los cristales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000628" y="5500702"/>
            <a:ext cx="3000396" cy="642942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Termodesorción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Programada de Amoníaco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857224" y="578645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las propiedades ácidas de los sólidos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zeolíticos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1" grpId="0"/>
      <p:bldP spid="21" grpId="1"/>
      <p:bldP spid="31" grpId="0" animBg="1"/>
      <p:bldP spid="31" grpId="1" animBg="1"/>
      <p:bldP spid="16" grpId="0"/>
      <p:bldP spid="16" grpId="1"/>
      <p:bldP spid="17" grpId="0" animBg="1"/>
      <p:bldP spid="17" grpId="1" animBg="1"/>
      <p:bldP spid="26" grpId="0"/>
      <p:bldP spid="26" grpId="1"/>
      <p:bldP spid="27" grpId="0" animBg="1"/>
      <p:bldP spid="27" grpId="1" animBg="1"/>
      <p:bldP spid="32" grpId="0"/>
      <p:bldP spid="32" grpId="1"/>
      <p:bldP spid="33" grpId="0"/>
      <p:bldP spid="33" grpId="1"/>
      <p:bldP spid="34" grpId="0" animBg="1"/>
      <p:bldP spid="34" grpId="1" animBg="1"/>
      <p:bldP spid="37" grpId="0"/>
      <p:bldP spid="37" grpId="1"/>
      <p:bldP spid="39" grpId="0"/>
      <p:bldP spid="3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7643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IV: Preparación de los Sólidos Metal Soportados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Método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Poliol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por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Irradiacion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por Microondas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5872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Disolver la masa del complejo metálico precursor en un volumen de Etilenglicol y </a:t>
            </a:r>
            <a:r>
              <a:rPr lang="es-ES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NaOH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 rot="16200000">
            <a:off x="1956337" y="390563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8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19" name="14 Grupo"/>
          <p:cNvGrpSpPr/>
          <p:nvPr/>
        </p:nvGrpSpPr>
        <p:grpSpPr>
          <a:xfrm rot="16200000">
            <a:off x="425541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1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485688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Suspensión resultante es añadida a sólido </a:t>
            </a:r>
            <a:r>
              <a:rPr lang="es-ES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zeolítico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colocada en baño ultrasónico por 30 min.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3" name="14 Grupo"/>
          <p:cNvGrpSpPr/>
          <p:nvPr/>
        </p:nvGrpSpPr>
        <p:grpSpPr>
          <a:xfrm rot="16200000">
            <a:off x="655449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6" name="25 Rectángulo redondeado"/>
          <p:cNvSpPr/>
          <p:nvPr/>
        </p:nvSpPr>
        <p:spPr>
          <a:xfrm>
            <a:off x="255780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Irradiación por 60 </a:t>
            </a:r>
            <a:r>
              <a:rPr lang="es-ES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seg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a una potencia de 358W en un horno microondas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7215206" y="3036091"/>
            <a:ext cx="1571636" cy="221457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 evapora a sequedad calentando muy lentamente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7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29" name="28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0" name="29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31" name="30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2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22" grpId="0" animBg="1"/>
      <p:bldP spid="26" grpId="0" animBg="1"/>
      <p:bldP spid="28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17 Rectángulo redondeado"/>
          <p:cNvSpPr/>
          <p:nvPr/>
        </p:nvSpPr>
        <p:spPr>
          <a:xfrm>
            <a:off x="785786" y="2071678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Difracción de Rayos X (DRX)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85786" y="1071546"/>
            <a:ext cx="82153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V: Caracterización fisicoquímica de los Sólidos Metal Soportados</a:t>
            </a:r>
          </a:p>
          <a:p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21" name="2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2" name="2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3" name="2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4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43438" y="1853975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Verificar que la estructura no sufriera modificaciones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857620" y="2571744"/>
            <a:ext cx="2143140" cy="928694"/>
          </a:xfrm>
          <a:prstGeom prst="roundRect">
            <a:avLst>
              <a:gd name="adj" fmla="val 35812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del Polvo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policristalino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72066" y="2786058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Adsorción-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 de Nitrógeno 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4348" y="2928934"/>
            <a:ext cx="235745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Comprobar que el área superficial del sólido no se modifica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357554" y="3286124"/>
            <a:ext cx="1500198" cy="785818"/>
          </a:xfrm>
          <a:prstGeom prst="roundRect">
            <a:avLst>
              <a:gd name="adj" fmla="val 35812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BET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785786" y="3571876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786314" y="3500438"/>
            <a:ext cx="3286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el  </a:t>
            </a:r>
            <a:r>
              <a:rPr lang="es-ES" sz="20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%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 real de fase metálica soportada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571868" y="4286256"/>
            <a:ext cx="2143140" cy="928694"/>
          </a:xfrm>
          <a:prstGeom prst="roundRect">
            <a:avLst>
              <a:gd name="adj" fmla="val 35812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Espectroscopia de Absorción Atómica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214942" y="4214818"/>
            <a:ext cx="3143272" cy="714380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71472" y="464881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 temperatura y el grado de reducción de los metales empleados 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0" name="29 Imagen" descr="ChemBET%20Puls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950" y="5000636"/>
            <a:ext cx="1878182" cy="1785950"/>
          </a:xfrm>
          <a:prstGeom prst="round2DiagRect">
            <a:avLst/>
          </a:prstGeom>
          <a:effectLst>
            <a:softEdge rad="63500"/>
          </a:effectLst>
        </p:spPr>
      </p:pic>
      <p:sp>
        <p:nvSpPr>
          <p:cNvPr id="31" name="30 Rectángulo redondeado"/>
          <p:cNvSpPr/>
          <p:nvPr/>
        </p:nvSpPr>
        <p:spPr>
          <a:xfrm>
            <a:off x="785786" y="5072074"/>
            <a:ext cx="3143272" cy="714380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Quimisorción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 de CO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429388" y="5715016"/>
            <a:ext cx="1928826" cy="928694"/>
          </a:xfrm>
          <a:prstGeom prst="roundRect">
            <a:avLst>
              <a:gd name="adj" fmla="val 35812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de Suspensión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143504" y="507207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 dispersión de la fase metálica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5429256" y="5643578"/>
            <a:ext cx="3143272" cy="714380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 de Rayos X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071538" y="593467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Interacciones metal-metal y/o metal-soporte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428992" y="586325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Estados de oxidación de los elementos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16" grpId="0"/>
      <p:bldP spid="16" grpId="1"/>
      <p:bldP spid="25" grpId="0" animBg="1"/>
      <p:bldP spid="25" grpId="1" animBg="1"/>
      <p:bldP spid="14" grpId="0"/>
      <p:bldP spid="14" grpId="1"/>
      <p:bldP spid="15" grpId="0" animBg="1"/>
      <p:bldP spid="15" grpId="1" animBg="1"/>
      <p:bldP spid="26" grpId="0"/>
      <p:bldP spid="26" grpId="1"/>
      <p:bldP spid="27" grpId="0" animBg="1"/>
      <p:bldP spid="27" grpId="1" animBg="1"/>
      <p:bldP spid="29" grpId="0"/>
      <p:bldP spid="29" grpId="1"/>
      <p:bldP spid="32" grpId="0" animBg="1"/>
      <p:bldP spid="32" grpId="1" animBg="1"/>
      <p:bldP spid="33" grpId="0"/>
      <p:bldP spid="33" grpId="1"/>
      <p:bldP spid="35" grpId="0"/>
      <p:bldP spid="35" grpId="1"/>
      <p:bldP spid="36" grpId="0"/>
      <p:bldP spid="3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pia de Freespire_Wallpaper_by_akkas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8660" y="1357298"/>
            <a:ext cx="4115042" cy="40719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1000128" y="3143251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96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GRACIAS</a:t>
            </a:r>
            <a:endParaRPr lang="es-ES" sz="96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ZEOLITAS ZSM-</a:t>
            </a: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Medium ITC" pitchFamily="34" charset="0"/>
                <a:ea typeface="+mj-ea"/>
                <a:cs typeface="Lucida Sans Unicode" pitchFamily="34" charset="0"/>
              </a:rPr>
              <a:t>5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ras Medium ITC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85786" y="1071546"/>
            <a:ext cx="3286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Síntesis de la Zeolita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86" name="385 Imagen" descr="f17p4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1285860"/>
            <a:ext cx="4011958" cy="2857520"/>
          </a:xfrm>
          <a:prstGeom prst="snip2Diag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87" name="Picture 36" descr="yesog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1500174"/>
            <a:ext cx="240982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1" name="387 Grupo"/>
          <p:cNvGrpSpPr/>
          <p:nvPr/>
        </p:nvGrpSpPr>
        <p:grpSpPr>
          <a:xfrm>
            <a:off x="2143108" y="4429132"/>
            <a:ext cx="4929222" cy="1857388"/>
            <a:chOff x="1285852" y="5000636"/>
            <a:chExt cx="3286148" cy="1143008"/>
          </a:xfrm>
        </p:grpSpPr>
        <p:pic>
          <p:nvPicPr>
            <p:cNvPr id="389" name="388 Imagen"/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333" t="81739" r="42857" b="870"/>
            <a:stretch>
              <a:fillRect/>
            </a:stretch>
          </p:blipFill>
          <p:spPr bwMode="auto">
            <a:xfrm>
              <a:off x="2428860" y="5000636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389 Imagen" descr="f16p74.gif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349" b="15789"/>
            <a:stretch>
              <a:fillRect/>
            </a:stretch>
          </p:blipFill>
          <p:spPr>
            <a:xfrm>
              <a:off x="1285852" y="5000636"/>
              <a:ext cx="1068426" cy="1143008"/>
            </a:xfrm>
            <a:prstGeom prst="rect">
              <a:avLst/>
            </a:prstGeom>
          </p:spPr>
        </p:pic>
        <p:pic>
          <p:nvPicPr>
            <p:cNvPr id="391" name="390 Imagen" descr="f16p74.gif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651" b="21053"/>
            <a:stretch>
              <a:fillRect/>
            </a:stretch>
          </p:blipFill>
          <p:spPr>
            <a:xfrm>
              <a:off x="3571868" y="5000636"/>
              <a:ext cx="1000132" cy="107157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5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ESTRUCTURA DE LAS ZEOLITAS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285720" y="247799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Candara" pitchFamily="34" charset="0"/>
              </a:rPr>
              <a:t>La unidad estructural  básica de la zeolita es una configuración tetraédrica de cuatros átomos de oxigeno alrededor de un átomo central, generalmente de silicio y aluminio. </a:t>
            </a:r>
            <a:endParaRPr lang="es-ES" sz="2400" b="1" dirty="0">
              <a:latin typeface="Candara" pitchFamily="34" charset="0"/>
            </a:endParaRPr>
          </a:p>
        </p:txBody>
      </p:sp>
      <p:grpSp>
        <p:nvGrpSpPr>
          <p:cNvPr id="3" name="365 Grupo"/>
          <p:cNvGrpSpPr/>
          <p:nvPr/>
        </p:nvGrpSpPr>
        <p:grpSpPr>
          <a:xfrm rot="2567910">
            <a:off x="5439305" y="3349958"/>
            <a:ext cx="3195432" cy="3172009"/>
            <a:chOff x="2935069" y="2162167"/>
            <a:chExt cx="3586877" cy="3259530"/>
          </a:xfrm>
        </p:grpSpPr>
        <p:cxnSp>
          <p:nvCxnSpPr>
            <p:cNvPr id="1144" name="1143 Conector recto"/>
            <p:cNvCxnSpPr>
              <a:stCxn id="1165" idx="7"/>
              <a:endCxn id="1174" idx="6"/>
            </p:cNvCxnSpPr>
            <p:nvPr/>
          </p:nvCxnSpPr>
          <p:spPr>
            <a:xfrm rot="5400000" flipH="1" flipV="1">
              <a:off x="3800067" y="2146854"/>
              <a:ext cx="206557" cy="50692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1144 Conector recto"/>
            <p:cNvCxnSpPr>
              <a:stCxn id="1157" idx="5"/>
              <a:endCxn id="1161" idx="0"/>
            </p:cNvCxnSpPr>
            <p:nvPr/>
          </p:nvCxnSpPr>
          <p:spPr>
            <a:xfrm rot="16200000" flipH="1">
              <a:off x="3834809" y="4791046"/>
              <a:ext cx="643840" cy="318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1145 Conector recto"/>
            <p:cNvCxnSpPr>
              <a:stCxn id="1169" idx="4"/>
              <a:endCxn id="1181" idx="7"/>
            </p:cNvCxnSpPr>
            <p:nvPr/>
          </p:nvCxnSpPr>
          <p:spPr>
            <a:xfrm rot="5400000">
              <a:off x="5331971" y="4704212"/>
              <a:ext cx="627031" cy="438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1146 Conector recto"/>
            <p:cNvCxnSpPr>
              <a:stCxn id="1169" idx="6"/>
              <a:endCxn id="1177" idx="3"/>
            </p:cNvCxnSpPr>
            <p:nvPr/>
          </p:nvCxnSpPr>
          <p:spPr>
            <a:xfrm flipV="1">
              <a:off x="5929324" y="4342507"/>
              <a:ext cx="452643" cy="209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1147 Conector recto"/>
            <p:cNvCxnSpPr>
              <a:stCxn id="1178" idx="5"/>
              <a:endCxn id="1169" idx="1"/>
            </p:cNvCxnSpPr>
            <p:nvPr/>
          </p:nvCxnSpPr>
          <p:spPr>
            <a:xfrm rot="16200000" flipH="1">
              <a:off x="5359851" y="4051826"/>
              <a:ext cx="525511" cy="3924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1148 Conector recto"/>
            <p:cNvCxnSpPr>
              <a:stCxn id="1168" idx="6"/>
              <a:endCxn id="1178" idx="2"/>
            </p:cNvCxnSpPr>
            <p:nvPr/>
          </p:nvCxnSpPr>
          <p:spPr>
            <a:xfrm flipV="1">
              <a:off x="4456747" y="3932426"/>
              <a:ext cx="829633" cy="56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1149 Conector recto"/>
            <p:cNvCxnSpPr>
              <a:stCxn id="1178" idx="0"/>
              <a:endCxn id="1167" idx="4"/>
            </p:cNvCxnSpPr>
            <p:nvPr/>
          </p:nvCxnSpPr>
          <p:spPr>
            <a:xfrm rot="16200000" flipV="1">
              <a:off x="4927567" y="3416814"/>
              <a:ext cx="823635" cy="57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1150 Conector recto"/>
            <p:cNvCxnSpPr>
              <a:stCxn id="1179" idx="4"/>
              <a:endCxn id="1168" idx="0"/>
            </p:cNvCxnSpPr>
            <p:nvPr/>
          </p:nvCxnSpPr>
          <p:spPr>
            <a:xfrm rot="16200000" flipH="1">
              <a:off x="3938246" y="3477797"/>
              <a:ext cx="810433" cy="62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1151 Conector recto"/>
            <p:cNvCxnSpPr>
              <a:endCxn id="1167" idx="2"/>
            </p:cNvCxnSpPr>
            <p:nvPr/>
          </p:nvCxnSpPr>
          <p:spPr>
            <a:xfrm flipV="1">
              <a:off x="4357686" y="2959192"/>
              <a:ext cx="870705" cy="41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1152 Conector recto"/>
            <p:cNvCxnSpPr>
              <a:stCxn id="1168" idx="3"/>
              <a:endCxn id="1157" idx="7"/>
            </p:cNvCxnSpPr>
            <p:nvPr/>
          </p:nvCxnSpPr>
          <p:spPr>
            <a:xfrm rot="5400000">
              <a:off x="3916941" y="4122649"/>
              <a:ext cx="480484" cy="319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1153 Conector recto"/>
            <p:cNvCxnSpPr>
              <a:stCxn id="1179" idx="1"/>
              <a:endCxn id="1165" idx="5"/>
            </p:cNvCxnSpPr>
            <p:nvPr/>
          </p:nvCxnSpPr>
          <p:spPr>
            <a:xfrm rot="16200000" flipV="1">
              <a:off x="3768640" y="2490622"/>
              <a:ext cx="366799" cy="604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1154 Conector recto"/>
            <p:cNvCxnSpPr>
              <a:stCxn id="1162" idx="6"/>
              <a:endCxn id="1157" idx="2"/>
            </p:cNvCxnSpPr>
            <p:nvPr/>
          </p:nvCxnSpPr>
          <p:spPr>
            <a:xfrm>
              <a:off x="3222144" y="4414562"/>
              <a:ext cx="635475" cy="160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1155 Conector recto"/>
            <p:cNvCxnSpPr>
              <a:stCxn id="1167" idx="6"/>
              <a:endCxn id="1176" idx="3"/>
            </p:cNvCxnSpPr>
            <p:nvPr/>
          </p:nvCxnSpPr>
          <p:spPr>
            <a:xfrm flipV="1">
              <a:off x="5392387" y="2627996"/>
              <a:ext cx="418076" cy="331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" name="1156 Conector"/>
            <p:cNvSpPr/>
            <p:nvPr/>
          </p:nvSpPr>
          <p:spPr>
            <a:xfrm>
              <a:off x="3857619" y="4500567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58" name="1157 Conector"/>
            <p:cNvSpPr/>
            <p:nvPr/>
          </p:nvSpPr>
          <p:spPr>
            <a:xfrm>
              <a:off x="5018191" y="3650037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59" name="1158 Conector"/>
            <p:cNvSpPr/>
            <p:nvPr/>
          </p:nvSpPr>
          <p:spPr>
            <a:xfrm>
              <a:off x="4002849" y="4671843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0" name="1159 Conector"/>
            <p:cNvSpPr/>
            <p:nvPr/>
          </p:nvSpPr>
          <p:spPr>
            <a:xfrm>
              <a:off x="3428993" y="3040715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1" name="1160 Conector"/>
            <p:cNvSpPr/>
            <p:nvPr/>
          </p:nvSpPr>
          <p:spPr>
            <a:xfrm>
              <a:off x="4233860" y="5272098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2" name="1161 Conector"/>
            <p:cNvSpPr/>
            <p:nvPr/>
          </p:nvSpPr>
          <p:spPr>
            <a:xfrm>
              <a:off x="3058148" y="4339762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3" name="1162 Conector"/>
            <p:cNvSpPr/>
            <p:nvPr/>
          </p:nvSpPr>
          <p:spPr>
            <a:xfrm>
              <a:off x="5772161" y="4948247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4" name="1163 Conector"/>
            <p:cNvSpPr/>
            <p:nvPr/>
          </p:nvSpPr>
          <p:spPr>
            <a:xfrm>
              <a:off x="6288192" y="3142125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5" name="1164 Conector"/>
            <p:cNvSpPr/>
            <p:nvPr/>
          </p:nvSpPr>
          <p:spPr>
            <a:xfrm>
              <a:off x="3509902" y="2481686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6" name="1165 Conector"/>
            <p:cNvSpPr/>
            <p:nvPr/>
          </p:nvSpPr>
          <p:spPr>
            <a:xfrm>
              <a:off x="5100643" y="2162167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7" name="1166 Conector"/>
            <p:cNvSpPr/>
            <p:nvPr/>
          </p:nvSpPr>
          <p:spPr>
            <a:xfrm>
              <a:off x="5228391" y="2884393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8" name="1167 Conector"/>
            <p:cNvSpPr/>
            <p:nvPr/>
          </p:nvSpPr>
          <p:spPr>
            <a:xfrm>
              <a:off x="4292751" y="3914300"/>
              <a:ext cx="163996" cy="14959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69" name="1168 Conector"/>
            <p:cNvSpPr/>
            <p:nvPr/>
          </p:nvSpPr>
          <p:spPr>
            <a:xfrm>
              <a:off x="5799895" y="449384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0" name="1169 Conector"/>
            <p:cNvSpPr/>
            <p:nvPr/>
          </p:nvSpPr>
          <p:spPr>
            <a:xfrm>
              <a:off x="3959793" y="3707066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1" name="1170 Conector"/>
            <p:cNvSpPr/>
            <p:nvPr/>
          </p:nvSpPr>
          <p:spPr>
            <a:xfrm>
              <a:off x="5072066" y="4643442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2" name="1171 Conector"/>
            <p:cNvSpPr/>
            <p:nvPr/>
          </p:nvSpPr>
          <p:spPr>
            <a:xfrm>
              <a:off x="3571868" y="5000633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3" name="1172 Conector"/>
            <p:cNvSpPr/>
            <p:nvPr/>
          </p:nvSpPr>
          <p:spPr>
            <a:xfrm>
              <a:off x="2935069" y="3278439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4" name="1173 Conector"/>
            <p:cNvSpPr/>
            <p:nvPr/>
          </p:nvSpPr>
          <p:spPr>
            <a:xfrm>
              <a:off x="3992811" y="2222237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5" name="1174 Conector"/>
            <p:cNvSpPr/>
            <p:nvPr/>
          </p:nvSpPr>
          <p:spPr>
            <a:xfrm>
              <a:off x="5572133" y="2857496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6" name="1175 Conector"/>
            <p:cNvSpPr/>
            <p:nvPr/>
          </p:nvSpPr>
          <p:spPr>
            <a:xfrm>
              <a:off x="5786446" y="2500305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7" name="1176 Conector"/>
            <p:cNvSpPr/>
            <p:nvPr/>
          </p:nvSpPr>
          <p:spPr>
            <a:xfrm>
              <a:off x="6357950" y="4214816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8" name="1177 Conector"/>
            <p:cNvSpPr/>
            <p:nvPr/>
          </p:nvSpPr>
          <p:spPr>
            <a:xfrm>
              <a:off x="5286380" y="3857627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79" name="1178 Conector"/>
            <p:cNvSpPr/>
            <p:nvPr/>
          </p:nvSpPr>
          <p:spPr>
            <a:xfrm>
              <a:off x="4230177" y="2954268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180" name="1179 Conector recto"/>
            <p:cNvCxnSpPr>
              <a:stCxn id="1161" idx="6"/>
              <a:endCxn id="1181" idx="2"/>
            </p:cNvCxnSpPr>
            <p:nvPr/>
          </p:nvCxnSpPr>
          <p:spPr>
            <a:xfrm flipV="1">
              <a:off x="4397856" y="5289746"/>
              <a:ext cx="888523" cy="5715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1" name="1180 Conector"/>
            <p:cNvSpPr/>
            <p:nvPr/>
          </p:nvSpPr>
          <p:spPr>
            <a:xfrm>
              <a:off x="5286379" y="5214947"/>
              <a:ext cx="163996" cy="14959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182" name="1181 Conector recto"/>
            <p:cNvCxnSpPr>
              <a:stCxn id="1181" idx="6"/>
              <a:endCxn id="1163" idx="3"/>
            </p:cNvCxnSpPr>
            <p:nvPr/>
          </p:nvCxnSpPr>
          <p:spPr>
            <a:xfrm flipV="1">
              <a:off x="5450375" y="5075938"/>
              <a:ext cx="345801" cy="21380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1182 Conector recto"/>
            <p:cNvCxnSpPr>
              <a:stCxn id="1163" idx="7"/>
              <a:endCxn id="1177" idx="3"/>
            </p:cNvCxnSpPr>
            <p:nvPr/>
          </p:nvCxnSpPr>
          <p:spPr>
            <a:xfrm rot="5400000" flipH="1" flipV="1">
              <a:off x="5833230" y="4421418"/>
              <a:ext cx="627648" cy="46982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1183 Conector recto"/>
            <p:cNvCxnSpPr>
              <a:stCxn id="1177" idx="0"/>
              <a:endCxn id="1164" idx="4"/>
            </p:cNvCxnSpPr>
            <p:nvPr/>
          </p:nvCxnSpPr>
          <p:spPr>
            <a:xfrm rot="16200000" flipV="1">
              <a:off x="5943525" y="3718392"/>
              <a:ext cx="923092" cy="6975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1184 Conector recto"/>
            <p:cNvCxnSpPr>
              <a:stCxn id="1164" idx="2"/>
              <a:endCxn id="1175" idx="6"/>
            </p:cNvCxnSpPr>
            <p:nvPr/>
          </p:nvCxnSpPr>
          <p:spPr>
            <a:xfrm rot="10800000">
              <a:off x="5736132" y="2932295"/>
              <a:ext cx="552063" cy="284629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1185 Conector recto"/>
            <p:cNvCxnSpPr>
              <a:stCxn id="1164" idx="0"/>
              <a:endCxn id="1176" idx="5"/>
            </p:cNvCxnSpPr>
            <p:nvPr/>
          </p:nvCxnSpPr>
          <p:spPr>
            <a:xfrm rot="16200000" flipV="1">
              <a:off x="5891245" y="2663180"/>
              <a:ext cx="514129" cy="443764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1186 Conector recto"/>
            <p:cNvCxnSpPr>
              <a:stCxn id="1176" idx="1"/>
              <a:endCxn id="1166" idx="5"/>
            </p:cNvCxnSpPr>
            <p:nvPr/>
          </p:nvCxnSpPr>
          <p:spPr>
            <a:xfrm rot="16200000" flipV="1">
              <a:off x="5409367" y="2121116"/>
              <a:ext cx="232355" cy="56984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1187 Conector recto"/>
            <p:cNvCxnSpPr>
              <a:stCxn id="1166" idx="4"/>
              <a:endCxn id="1175" idx="1"/>
            </p:cNvCxnSpPr>
            <p:nvPr/>
          </p:nvCxnSpPr>
          <p:spPr>
            <a:xfrm rot="16200000" flipH="1">
              <a:off x="5105575" y="2388829"/>
              <a:ext cx="567638" cy="413509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1188 Conector recto"/>
            <p:cNvCxnSpPr>
              <a:stCxn id="1158" idx="2"/>
              <a:endCxn id="1170" idx="6"/>
            </p:cNvCxnSpPr>
            <p:nvPr/>
          </p:nvCxnSpPr>
          <p:spPr>
            <a:xfrm rot="10800000" flipV="1">
              <a:off x="4123789" y="3724835"/>
              <a:ext cx="894402" cy="5702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1189 Conector recto"/>
            <p:cNvCxnSpPr>
              <a:stCxn id="1158" idx="4"/>
              <a:endCxn id="1171" idx="0"/>
            </p:cNvCxnSpPr>
            <p:nvPr/>
          </p:nvCxnSpPr>
          <p:spPr>
            <a:xfrm rot="16200000" flipH="1">
              <a:off x="4705223" y="4194601"/>
              <a:ext cx="843806" cy="5387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1190 Conector recto"/>
            <p:cNvCxnSpPr>
              <a:stCxn id="1171" idx="2"/>
              <a:endCxn id="1159" idx="6"/>
            </p:cNvCxnSpPr>
            <p:nvPr/>
          </p:nvCxnSpPr>
          <p:spPr>
            <a:xfrm rot="10800000" flipV="1">
              <a:off x="4166845" y="4718240"/>
              <a:ext cx="905221" cy="2840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1191 Conector recto"/>
            <p:cNvCxnSpPr>
              <a:stCxn id="1170" idx="4"/>
              <a:endCxn id="1159" idx="0"/>
            </p:cNvCxnSpPr>
            <p:nvPr/>
          </p:nvCxnSpPr>
          <p:spPr>
            <a:xfrm rot="16200000" flipH="1">
              <a:off x="3655729" y="4242725"/>
              <a:ext cx="815179" cy="4305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1192 Conector recto"/>
            <p:cNvCxnSpPr>
              <a:stCxn id="1172" idx="5"/>
              <a:endCxn id="1161" idx="2"/>
            </p:cNvCxnSpPr>
            <p:nvPr/>
          </p:nvCxnSpPr>
          <p:spPr>
            <a:xfrm rot="16200000" flipH="1">
              <a:off x="3863567" y="4976605"/>
              <a:ext cx="218573" cy="522013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1193 Conector recto"/>
            <p:cNvCxnSpPr>
              <a:stCxn id="1172" idx="1"/>
              <a:endCxn id="1162" idx="4"/>
            </p:cNvCxnSpPr>
            <p:nvPr/>
          </p:nvCxnSpPr>
          <p:spPr>
            <a:xfrm rot="16200000" flipV="1">
              <a:off x="3101426" y="4528081"/>
              <a:ext cx="533180" cy="45573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1194 Conector recto"/>
            <p:cNvCxnSpPr>
              <a:stCxn id="1162" idx="1"/>
              <a:endCxn id="1173" idx="4"/>
            </p:cNvCxnSpPr>
            <p:nvPr/>
          </p:nvCxnSpPr>
          <p:spPr>
            <a:xfrm rot="16200000" flipV="1">
              <a:off x="2582800" y="3862306"/>
              <a:ext cx="933632" cy="65097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1195 Conector recto"/>
            <p:cNvCxnSpPr>
              <a:stCxn id="1173" idx="7"/>
              <a:endCxn id="1160" idx="2"/>
            </p:cNvCxnSpPr>
            <p:nvPr/>
          </p:nvCxnSpPr>
          <p:spPr>
            <a:xfrm rot="5400000" flipH="1" flipV="1">
              <a:off x="3159606" y="3030960"/>
              <a:ext cx="184832" cy="353944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1196 Conector recto"/>
            <p:cNvCxnSpPr>
              <a:stCxn id="1160" idx="5"/>
              <a:endCxn id="1170" idx="1"/>
            </p:cNvCxnSpPr>
            <p:nvPr/>
          </p:nvCxnSpPr>
          <p:spPr>
            <a:xfrm rot="16200000" flipH="1">
              <a:off x="3496109" y="3241271"/>
              <a:ext cx="560567" cy="414837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1197 Conector recto"/>
            <p:cNvCxnSpPr>
              <a:stCxn id="1173" idx="7"/>
              <a:endCxn id="1165" idx="3"/>
            </p:cNvCxnSpPr>
            <p:nvPr/>
          </p:nvCxnSpPr>
          <p:spPr>
            <a:xfrm rot="5400000" flipH="1" flipV="1">
              <a:off x="2958999" y="2725427"/>
              <a:ext cx="690970" cy="45887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1198 Conector recto"/>
            <p:cNvCxnSpPr>
              <a:stCxn id="1160" idx="7"/>
              <a:endCxn id="1174" idx="3"/>
            </p:cNvCxnSpPr>
            <p:nvPr/>
          </p:nvCxnSpPr>
          <p:spPr>
            <a:xfrm rot="5400000" flipH="1" flipV="1">
              <a:off x="3436553" y="2482349"/>
              <a:ext cx="712695" cy="44785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1199 Conector recto"/>
            <p:cNvCxnSpPr>
              <a:stCxn id="1174" idx="6"/>
              <a:endCxn id="1166" idx="2"/>
            </p:cNvCxnSpPr>
            <p:nvPr/>
          </p:nvCxnSpPr>
          <p:spPr>
            <a:xfrm flipV="1">
              <a:off x="4156807" y="2236967"/>
              <a:ext cx="943836" cy="6007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1200 Conector recto"/>
            <p:cNvCxnSpPr>
              <a:stCxn id="1171" idx="6"/>
              <a:endCxn id="1163" idx="1"/>
            </p:cNvCxnSpPr>
            <p:nvPr/>
          </p:nvCxnSpPr>
          <p:spPr>
            <a:xfrm>
              <a:off x="5236062" y="4718242"/>
              <a:ext cx="560115" cy="251913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2" name="1201 Conector"/>
            <p:cNvSpPr/>
            <p:nvPr/>
          </p:nvSpPr>
          <p:spPr>
            <a:xfrm rot="16573962">
              <a:off x="3318570" y="472088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3" name="1202 Conector"/>
            <p:cNvSpPr/>
            <p:nvPr/>
          </p:nvSpPr>
          <p:spPr>
            <a:xfrm rot="16573962">
              <a:off x="5075337" y="419135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4" name="1203 Conector"/>
            <p:cNvSpPr/>
            <p:nvPr/>
          </p:nvSpPr>
          <p:spPr>
            <a:xfrm rot="16573962">
              <a:off x="6116763" y="4578011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5" name="1204 Conector"/>
            <p:cNvSpPr/>
            <p:nvPr/>
          </p:nvSpPr>
          <p:spPr>
            <a:xfrm rot="16573962">
              <a:off x="4503833" y="372075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6" name="1205 Conector"/>
            <p:cNvSpPr/>
            <p:nvPr/>
          </p:nvSpPr>
          <p:spPr>
            <a:xfrm rot="16573962">
              <a:off x="4003767" y="422082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7" name="1206 Conector"/>
            <p:cNvSpPr/>
            <p:nvPr/>
          </p:nvSpPr>
          <p:spPr>
            <a:xfrm rot="16573962">
              <a:off x="4535079" y="465949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8" name="1207 Conector"/>
            <p:cNvSpPr/>
            <p:nvPr/>
          </p:nvSpPr>
          <p:spPr>
            <a:xfrm rot="16573962">
              <a:off x="3860891" y="5149515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9" name="1208 Conector"/>
            <p:cNvSpPr/>
            <p:nvPr/>
          </p:nvSpPr>
          <p:spPr>
            <a:xfrm rot="16573962">
              <a:off x="5604132" y="5137449"/>
              <a:ext cx="64342" cy="68862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0" name="1209 Conector"/>
            <p:cNvSpPr/>
            <p:nvPr/>
          </p:nvSpPr>
          <p:spPr>
            <a:xfrm rot="16573962">
              <a:off x="5432527" y="479232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1" name="1210 Conector"/>
            <p:cNvSpPr/>
            <p:nvPr/>
          </p:nvSpPr>
          <p:spPr>
            <a:xfrm rot="16573962">
              <a:off x="2993906" y="380192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2" name="1211 Conector"/>
            <p:cNvSpPr/>
            <p:nvPr/>
          </p:nvSpPr>
          <p:spPr>
            <a:xfrm rot="16573962">
              <a:off x="3198492" y="317843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3" name="1212 Conector"/>
            <p:cNvSpPr/>
            <p:nvPr/>
          </p:nvSpPr>
          <p:spPr>
            <a:xfrm rot="16573962">
              <a:off x="3708286" y="340582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4" name="1213 Conector"/>
            <p:cNvSpPr/>
            <p:nvPr/>
          </p:nvSpPr>
          <p:spPr>
            <a:xfrm rot="16573962">
              <a:off x="4789586" y="5258520"/>
              <a:ext cx="91794" cy="88895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5" name="1214 Conector"/>
            <p:cNvSpPr/>
            <p:nvPr/>
          </p:nvSpPr>
          <p:spPr>
            <a:xfrm rot="16573962">
              <a:off x="3764837" y="2383906"/>
              <a:ext cx="64343" cy="6886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6" name="1215 Conector"/>
            <p:cNvSpPr/>
            <p:nvPr/>
          </p:nvSpPr>
          <p:spPr>
            <a:xfrm rot="16573962">
              <a:off x="4503832" y="222055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7" name="1216 Conector"/>
            <p:cNvSpPr/>
            <p:nvPr/>
          </p:nvSpPr>
          <p:spPr>
            <a:xfrm rot="16573962">
              <a:off x="5503965" y="236343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8" name="1217 Conector"/>
            <p:cNvSpPr/>
            <p:nvPr/>
          </p:nvSpPr>
          <p:spPr>
            <a:xfrm rot="16573962">
              <a:off x="5380545" y="2568019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9" name="1218 Conector"/>
            <p:cNvSpPr/>
            <p:nvPr/>
          </p:nvSpPr>
          <p:spPr>
            <a:xfrm rot="16573962">
              <a:off x="5932593" y="3006375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0" name="1219 Conector"/>
            <p:cNvSpPr/>
            <p:nvPr/>
          </p:nvSpPr>
          <p:spPr>
            <a:xfrm rot="16573962">
              <a:off x="6023487" y="2740079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1" name="1220 Conector"/>
            <p:cNvSpPr/>
            <p:nvPr/>
          </p:nvSpPr>
          <p:spPr>
            <a:xfrm rot="16573962">
              <a:off x="3688830" y="2730351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2" name="1221 Conector"/>
            <p:cNvSpPr/>
            <p:nvPr/>
          </p:nvSpPr>
          <p:spPr>
            <a:xfrm rot="16573962">
              <a:off x="3293140" y="285136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23" name="1222 Conector recto"/>
            <p:cNvCxnSpPr/>
            <p:nvPr/>
          </p:nvCxnSpPr>
          <p:spPr>
            <a:xfrm rot="5400000">
              <a:off x="5017073" y="3091041"/>
              <a:ext cx="687576" cy="46439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4" name="1223 Conector"/>
            <p:cNvSpPr/>
            <p:nvPr/>
          </p:nvSpPr>
          <p:spPr>
            <a:xfrm rot="16573962">
              <a:off x="5330871" y="3255444"/>
              <a:ext cx="91794" cy="88895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25" name="1224 Conector recto"/>
            <p:cNvCxnSpPr/>
            <p:nvPr/>
          </p:nvCxnSpPr>
          <p:spPr>
            <a:xfrm rot="5400000">
              <a:off x="3732451" y="4732208"/>
              <a:ext cx="250721" cy="32798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6" name="1225 Conector"/>
            <p:cNvSpPr/>
            <p:nvPr/>
          </p:nvSpPr>
          <p:spPr>
            <a:xfrm rot="16573962">
              <a:off x="3799650" y="487056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7" name="1226 Conector"/>
            <p:cNvSpPr/>
            <p:nvPr/>
          </p:nvSpPr>
          <p:spPr>
            <a:xfrm rot="16573962">
              <a:off x="6361220" y="372075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104 Grupo"/>
          <p:cNvGrpSpPr/>
          <p:nvPr/>
        </p:nvGrpSpPr>
        <p:grpSpPr>
          <a:xfrm>
            <a:off x="2143108" y="5214950"/>
            <a:ext cx="1021025" cy="962909"/>
            <a:chOff x="4686540" y="3643314"/>
            <a:chExt cx="722108" cy="690620"/>
          </a:xfrm>
        </p:grpSpPr>
        <p:sp>
          <p:nvSpPr>
            <p:cNvPr id="445" name="444 Conector"/>
            <p:cNvSpPr/>
            <p:nvPr/>
          </p:nvSpPr>
          <p:spPr>
            <a:xfrm>
              <a:off x="4883512" y="417686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46" name="445 Conector recto"/>
            <p:cNvCxnSpPr/>
            <p:nvPr/>
          </p:nvCxnSpPr>
          <p:spPr>
            <a:xfrm rot="5400000">
              <a:off x="4929190" y="414338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446 Conector"/>
            <p:cNvSpPr/>
            <p:nvPr/>
          </p:nvSpPr>
          <p:spPr>
            <a:xfrm>
              <a:off x="4929190" y="4000504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48" name="447 Conector recto"/>
            <p:cNvCxnSpPr/>
            <p:nvPr/>
          </p:nvCxnSpPr>
          <p:spPr>
            <a:xfrm>
              <a:off x="5092018" y="413811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448 Conector recto"/>
            <p:cNvCxnSpPr/>
            <p:nvPr/>
          </p:nvCxnSpPr>
          <p:spPr>
            <a:xfrm rot="5400000" flipH="1" flipV="1">
              <a:off x="4875784" y="385762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449 Conector"/>
            <p:cNvSpPr/>
            <p:nvPr/>
          </p:nvSpPr>
          <p:spPr>
            <a:xfrm>
              <a:off x="4982273" y="364331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51" name="450 Conector recto"/>
            <p:cNvCxnSpPr/>
            <p:nvPr/>
          </p:nvCxnSpPr>
          <p:spPr>
            <a:xfrm rot="10800000" flipV="1">
              <a:off x="4740637" y="413565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451 Conector"/>
            <p:cNvSpPr/>
            <p:nvPr/>
          </p:nvSpPr>
          <p:spPr>
            <a:xfrm>
              <a:off x="4686540" y="42450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3" name="452 Conector"/>
            <p:cNvSpPr/>
            <p:nvPr/>
          </p:nvSpPr>
          <p:spPr>
            <a:xfrm>
              <a:off x="5316855" y="421997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105 Grupo"/>
          <p:cNvGrpSpPr/>
          <p:nvPr/>
        </p:nvGrpSpPr>
        <p:grpSpPr>
          <a:xfrm rot="19871939">
            <a:off x="3740013" y="5046699"/>
            <a:ext cx="1031596" cy="962909"/>
            <a:chOff x="5564404" y="3667074"/>
            <a:chExt cx="729584" cy="690620"/>
          </a:xfrm>
        </p:grpSpPr>
        <p:sp>
          <p:nvSpPr>
            <p:cNvPr id="455" name="454 Conector"/>
            <p:cNvSpPr/>
            <p:nvPr/>
          </p:nvSpPr>
          <p:spPr>
            <a:xfrm>
              <a:off x="5761376" y="420062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56" name="455 Conector recto"/>
            <p:cNvCxnSpPr/>
            <p:nvPr/>
          </p:nvCxnSpPr>
          <p:spPr>
            <a:xfrm rot="5400000">
              <a:off x="5807054" y="416714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456 Conector"/>
            <p:cNvSpPr/>
            <p:nvPr/>
          </p:nvSpPr>
          <p:spPr>
            <a:xfrm>
              <a:off x="5807054" y="4024264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58" name="457 Conector recto"/>
            <p:cNvCxnSpPr/>
            <p:nvPr/>
          </p:nvCxnSpPr>
          <p:spPr>
            <a:xfrm>
              <a:off x="5972374" y="416187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458 Conector recto"/>
            <p:cNvCxnSpPr/>
            <p:nvPr/>
          </p:nvCxnSpPr>
          <p:spPr>
            <a:xfrm rot="5400000" flipH="1" flipV="1">
              <a:off x="5753648" y="388138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459 Conector"/>
            <p:cNvSpPr/>
            <p:nvPr/>
          </p:nvSpPr>
          <p:spPr>
            <a:xfrm>
              <a:off x="5860137" y="366707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1" name="460 Conector recto"/>
            <p:cNvCxnSpPr/>
            <p:nvPr/>
          </p:nvCxnSpPr>
          <p:spPr>
            <a:xfrm rot="10800000" flipV="1">
              <a:off x="5618501" y="415941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461 Conector"/>
            <p:cNvSpPr/>
            <p:nvPr/>
          </p:nvSpPr>
          <p:spPr>
            <a:xfrm>
              <a:off x="5564404" y="426880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3" name="462 Conector"/>
            <p:cNvSpPr/>
            <p:nvPr/>
          </p:nvSpPr>
          <p:spPr>
            <a:xfrm>
              <a:off x="6202195" y="424672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105 Grupo"/>
          <p:cNvGrpSpPr/>
          <p:nvPr/>
        </p:nvGrpSpPr>
        <p:grpSpPr>
          <a:xfrm rot="14461737">
            <a:off x="6808596" y="2050577"/>
            <a:ext cx="1017235" cy="976503"/>
            <a:chOff x="5564404" y="3667074"/>
            <a:chExt cx="729584" cy="690620"/>
          </a:xfrm>
        </p:grpSpPr>
        <p:sp>
          <p:nvSpPr>
            <p:cNvPr id="465" name="464 Conector"/>
            <p:cNvSpPr/>
            <p:nvPr/>
          </p:nvSpPr>
          <p:spPr>
            <a:xfrm>
              <a:off x="5761376" y="420062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6" name="465 Conector recto"/>
            <p:cNvCxnSpPr/>
            <p:nvPr/>
          </p:nvCxnSpPr>
          <p:spPr>
            <a:xfrm rot="5400000">
              <a:off x="5807054" y="416714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466 Conector"/>
            <p:cNvSpPr/>
            <p:nvPr/>
          </p:nvSpPr>
          <p:spPr>
            <a:xfrm>
              <a:off x="5807054" y="4024264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68" name="467 Conector recto"/>
            <p:cNvCxnSpPr/>
            <p:nvPr/>
          </p:nvCxnSpPr>
          <p:spPr>
            <a:xfrm>
              <a:off x="5972374" y="416187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468 Conector recto"/>
            <p:cNvCxnSpPr/>
            <p:nvPr/>
          </p:nvCxnSpPr>
          <p:spPr>
            <a:xfrm rot="5400000" flipH="1" flipV="1">
              <a:off x="5753648" y="388138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469 Conector"/>
            <p:cNvSpPr/>
            <p:nvPr/>
          </p:nvSpPr>
          <p:spPr>
            <a:xfrm>
              <a:off x="5860137" y="366707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1" name="470 Conector recto"/>
            <p:cNvCxnSpPr/>
            <p:nvPr/>
          </p:nvCxnSpPr>
          <p:spPr>
            <a:xfrm rot="10800000" flipV="1">
              <a:off x="5618501" y="415941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471 Conector"/>
            <p:cNvSpPr/>
            <p:nvPr/>
          </p:nvSpPr>
          <p:spPr>
            <a:xfrm>
              <a:off x="5564404" y="426880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3" name="472 Conector"/>
            <p:cNvSpPr/>
            <p:nvPr/>
          </p:nvSpPr>
          <p:spPr>
            <a:xfrm>
              <a:off x="6202195" y="424672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132 Grupo"/>
          <p:cNvGrpSpPr/>
          <p:nvPr/>
        </p:nvGrpSpPr>
        <p:grpSpPr>
          <a:xfrm rot="16200000">
            <a:off x="5269147" y="2231787"/>
            <a:ext cx="1010519" cy="976052"/>
            <a:chOff x="3286116" y="4454052"/>
            <a:chExt cx="724767" cy="690302"/>
          </a:xfrm>
        </p:grpSpPr>
        <p:sp>
          <p:nvSpPr>
            <p:cNvPr id="475" name="474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6" name="475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476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477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478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80" name="479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480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2" name="481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3" name="482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4" name="133 CuadroTexto"/>
          <p:cNvSpPr txBox="1"/>
          <p:nvPr/>
        </p:nvSpPr>
        <p:spPr>
          <a:xfrm>
            <a:off x="7858148" y="185736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andara" pitchFamily="34" charset="0"/>
              </a:rPr>
              <a:t>Si</a:t>
            </a:r>
            <a:endParaRPr lang="es-ES" sz="2400" dirty="0">
              <a:latin typeface="Candara" pitchFamily="34" charset="0"/>
            </a:endParaRPr>
          </a:p>
        </p:txBody>
      </p:sp>
      <p:cxnSp>
        <p:nvCxnSpPr>
          <p:cNvPr id="135" name="134 Conector curvado"/>
          <p:cNvCxnSpPr/>
          <p:nvPr/>
        </p:nvCxnSpPr>
        <p:spPr>
          <a:xfrm rot="10800000" flipV="1">
            <a:off x="7643834" y="2143116"/>
            <a:ext cx="247365" cy="21431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135 CuadroTexto"/>
          <p:cNvSpPr txBox="1"/>
          <p:nvPr/>
        </p:nvSpPr>
        <p:spPr>
          <a:xfrm>
            <a:off x="5143504" y="207167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andara" pitchFamily="34" charset="0"/>
              </a:rPr>
              <a:t>Al</a:t>
            </a:r>
            <a:endParaRPr lang="es-ES" sz="2400" dirty="0">
              <a:latin typeface="Candara" pitchFamily="34" charset="0"/>
            </a:endParaRPr>
          </a:p>
        </p:txBody>
      </p:sp>
      <p:cxnSp>
        <p:nvCxnSpPr>
          <p:cNvPr id="137" name="136 Conector curvado"/>
          <p:cNvCxnSpPr/>
          <p:nvPr/>
        </p:nvCxnSpPr>
        <p:spPr>
          <a:xfrm>
            <a:off x="5500694" y="2357430"/>
            <a:ext cx="285752" cy="214314"/>
          </a:xfrm>
          <a:prstGeom prst="curvedConnector3">
            <a:avLst>
              <a:gd name="adj1" fmla="val 2746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CuadroTexto"/>
          <p:cNvSpPr txBox="1"/>
          <p:nvPr/>
        </p:nvSpPr>
        <p:spPr>
          <a:xfrm>
            <a:off x="6643702" y="1467137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andara" pitchFamily="34" charset="0"/>
              </a:rPr>
              <a:t>O</a:t>
            </a:r>
            <a:endParaRPr lang="es-ES" sz="2400" dirty="0">
              <a:latin typeface="Candara" pitchFamily="34" charset="0"/>
            </a:endParaRPr>
          </a:p>
        </p:txBody>
      </p:sp>
      <p:cxnSp>
        <p:nvCxnSpPr>
          <p:cNvPr id="139" name="138 Conector curvado"/>
          <p:cNvCxnSpPr/>
          <p:nvPr/>
        </p:nvCxnSpPr>
        <p:spPr>
          <a:xfrm>
            <a:off x="7000892" y="1714488"/>
            <a:ext cx="285752" cy="214314"/>
          </a:xfrm>
          <a:prstGeom prst="curvedConnector3">
            <a:avLst>
              <a:gd name="adj1" fmla="val 2746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curvado"/>
          <p:cNvCxnSpPr/>
          <p:nvPr/>
        </p:nvCxnSpPr>
        <p:spPr>
          <a:xfrm rot="10800000" flipV="1">
            <a:off x="6286512" y="1785926"/>
            <a:ext cx="390242" cy="35718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2" grpId="0"/>
      <p:bldP spid="134" grpId="0"/>
      <p:bldP spid="136" grpId="0"/>
      <p:bldP spid="1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DEFINICIÓN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4" name="53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Características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55" name="54 Tabla"/>
          <p:cNvGraphicFramePr>
            <a:graphicFrameLocks noGrp="1"/>
          </p:cNvGraphicFramePr>
          <p:nvPr/>
        </p:nvGraphicFramePr>
        <p:xfrm>
          <a:off x="1428728" y="2000240"/>
          <a:ext cx="6643734" cy="36433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21867"/>
                <a:gridCol w="3321867"/>
              </a:tblGrid>
              <a:tr h="48330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latin typeface="Candara" pitchFamily="34" charset="0"/>
                        </a:rPr>
                        <a:t>Diámetro</a:t>
                      </a:r>
                      <a:r>
                        <a:rPr lang="es-ES" sz="2200" baseline="0" dirty="0" smtClean="0">
                          <a:latin typeface="Candara" pitchFamily="34" charset="0"/>
                        </a:rPr>
                        <a:t> de poro</a:t>
                      </a:r>
                      <a:endParaRPr lang="es-ES" sz="220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0" dirty="0" smtClean="0">
                          <a:latin typeface="Candara" pitchFamily="34" charset="0"/>
                        </a:rPr>
                        <a:t>2 a 12 </a:t>
                      </a:r>
                      <a:r>
                        <a:rPr lang="es-ES" sz="2200" b="0" dirty="0" smtClean="0">
                          <a:latin typeface="Candara" pitchFamily="34" charset="0"/>
                          <a:cs typeface="Arial"/>
                        </a:rPr>
                        <a:t>Å</a:t>
                      </a:r>
                      <a:endParaRPr lang="es-ES" sz="22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3300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latin typeface="Candara" pitchFamily="34" charset="0"/>
                        </a:rPr>
                        <a:t>Diámetro de cavidades</a:t>
                      </a:r>
                      <a:endParaRPr lang="es-ES" sz="22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0" dirty="0" smtClean="0">
                          <a:latin typeface="Candara" pitchFamily="34" charset="0"/>
                        </a:rPr>
                        <a:t>6 a 12 </a:t>
                      </a:r>
                      <a:r>
                        <a:rPr lang="es-ES" sz="2200" b="0" dirty="0" smtClean="0">
                          <a:latin typeface="Candara" pitchFamily="34" charset="0"/>
                          <a:cs typeface="Arial"/>
                        </a:rPr>
                        <a:t>Å</a:t>
                      </a:r>
                      <a:endParaRPr lang="es-ES" sz="22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3300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latin typeface="Candara" pitchFamily="34" charset="0"/>
                        </a:rPr>
                        <a:t>Superficie interna</a:t>
                      </a:r>
                      <a:endParaRPr lang="es-ES" sz="22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0" dirty="0" smtClean="0">
                          <a:latin typeface="Candara" pitchFamily="34" charset="0"/>
                        </a:rPr>
                        <a:t>Cientos de m</a:t>
                      </a:r>
                      <a:r>
                        <a:rPr lang="es-ES" sz="2200" b="0" baseline="30000" dirty="0" smtClean="0">
                          <a:latin typeface="Candara" pitchFamily="34" charset="0"/>
                        </a:rPr>
                        <a:t>2</a:t>
                      </a:r>
                      <a:r>
                        <a:rPr lang="es-ES" sz="2200" b="0" baseline="0" dirty="0" smtClean="0">
                          <a:latin typeface="Candara" pitchFamily="34" charset="0"/>
                        </a:rPr>
                        <a:t>/g</a:t>
                      </a:r>
                      <a:endParaRPr lang="es-ES" sz="22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5506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latin typeface="Candara" pitchFamily="34" charset="0"/>
                        </a:rPr>
                        <a:t>Capacidad de intercambio iónico</a:t>
                      </a:r>
                      <a:endParaRPr lang="es-ES" sz="22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0" dirty="0" smtClean="0">
                          <a:latin typeface="Candara" pitchFamily="34" charset="0"/>
                        </a:rPr>
                        <a:t>0</a:t>
                      </a:r>
                      <a:r>
                        <a:rPr lang="es-ES" sz="2200" b="0" baseline="0" dirty="0" smtClean="0">
                          <a:latin typeface="Candara" pitchFamily="34" charset="0"/>
                        </a:rPr>
                        <a:t> a 650 </a:t>
                      </a:r>
                      <a:r>
                        <a:rPr lang="es-ES" sz="2200" b="0" baseline="0" dirty="0" err="1" smtClean="0">
                          <a:latin typeface="Candara" pitchFamily="34" charset="0"/>
                        </a:rPr>
                        <a:t>meq</a:t>
                      </a:r>
                      <a:r>
                        <a:rPr lang="es-ES" sz="2200" b="0" baseline="0" dirty="0" smtClean="0">
                          <a:latin typeface="Candara" pitchFamily="34" charset="0"/>
                        </a:rPr>
                        <a:t>/100g</a:t>
                      </a:r>
                      <a:endParaRPr lang="es-ES" sz="22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3300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latin typeface="Candara" pitchFamily="34" charset="0"/>
                        </a:rPr>
                        <a:t>Capacidad de</a:t>
                      </a:r>
                      <a:r>
                        <a:rPr lang="es-ES" sz="2200" b="1" baseline="0" dirty="0" smtClean="0">
                          <a:latin typeface="Candara" pitchFamily="34" charset="0"/>
                        </a:rPr>
                        <a:t> adsorción</a:t>
                      </a:r>
                      <a:endParaRPr lang="es-ES" sz="22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0" dirty="0" smtClean="0">
                          <a:latin typeface="Candara" pitchFamily="34" charset="0"/>
                        </a:rPr>
                        <a:t>&lt; 0,35 cm</a:t>
                      </a:r>
                      <a:r>
                        <a:rPr lang="es-ES" sz="2200" b="0" baseline="30000" dirty="0" smtClean="0">
                          <a:latin typeface="Candara" pitchFamily="34" charset="0"/>
                        </a:rPr>
                        <a:t>3</a:t>
                      </a:r>
                      <a:r>
                        <a:rPr lang="es-ES" sz="2200" b="0" baseline="0" dirty="0" smtClean="0">
                          <a:latin typeface="Candara" pitchFamily="34" charset="0"/>
                        </a:rPr>
                        <a:t>/g</a:t>
                      </a:r>
                      <a:endParaRPr lang="es-ES" sz="22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55069">
                <a:tc>
                  <a:txBody>
                    <a:bodyPr/>
                    <a:lstStyle/>
                    <a:p>
                      <a:pPr algn="ctr"/>
                      <a:r>
                        <a:rPr lang="es-ES" sz="2200" b="1" dirty="0" smtClean="0">
                          <a:latin typeface="Candara" pitchFamily="34" charset="0"/>
                        </a:rPr>
                        <a:t>Estabilidad térmica</a:t>
                      </a:r>
                      <a:endParaRPr lang="es-ES" sz="22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b="0" dirty="0" smtClean="0">
                          <a:latin typeface="Candara" pitchFamily="34" charset="0"/>
                        </a:rPr>
                        <a:t>Desde 200ºC</a:t>
                      </a:r>
                      <a:r>
                        <a:rPr lang="es-ES" sz="2200" b="0" baseline="0" dirty="0" smtClean="0">
                          <a:latin typeface="Candara" pitchFamily="34" charset="0"/>
                        </a:rPr>
                        <a:t> hasta de 1000 ºC</a:t>
                      </a:r>
                      <a:endParaRPr lang="es-ES" sz="22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5" name="4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Adsorción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7" name="6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7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" name="8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APLICACIÓN INDUSTRIAL DE LAS ZEOLITAS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42910" y="2706066"/>
          <a:ext cx="7858180" cy="2651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29090"/>
                <a:gridCol w="3929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Purificación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Separación</a:t>
                      </a:r>
                      <a:endParaRPr lang="es-ES" sz="24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err="1" smtClean="0"/>
                        <a:t>Endulzamiento</a:t>
                      </a:r>
                      <a:r>
                        <a:rPr lang="es-ES" sz="2400" baseline="0" dirty="0" smtClean="0"/>
                        <a:t> de gases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smtClean="0"/>
                        <a:t>Parafinas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smtClean="0"/>
                        <a:t>Purificación de gases industriales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smtClean="0"/>
                        <a:t>Xilenos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err="1" smtClean="0"/>
                        <a:t>Anticominates</a:t>
                      </a:r>
                      <a:r>
                        <a:rPr lang="es-ES" sz="2400" dirty="0" smtClean="0"/>
                        <a:t> ambientales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smtClean="0"/>
                        <a:t>Olefinas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dirty="0" smtClean="0"/>
                        <a:t>Soporte de plaguicidas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Intercambio Iónico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Catalizadores y Soporte de Catalizadores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42910" y="1928802"/>
          <a:ext cx="7572428" cy="4297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b="0" dirty="0" smtClean="0">
                          <a:latin typeface="Candara" pitchFamily="34" charset="0"/>
                        </a:rPr>
                        <a:t>Ablandamiento</a:t>
                      </a:r>
                      <a:r>
                        <a:rPr lang="es-ES" sz="2400" b="0" baseline="0" dirty="0" smtClean="0">
                          <a:latin typeface="Candara" pitchFamily="34" charset="0"/>
                        </a:rPr>
                        <a:t> de aguas industriales y domésticas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Candara" pitchFamily="34" charset="0"/>
                        </a:rPr>
                        <a:t>Eliminación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 de iones NH</a:t>
                      </a:r>
                      <a:r>
                        <a:rPr lang="es-ES" sz="2400" baseline="-25000" dirty="0" smtClean="0">
                          <a:latin typeface="Candara" pitchFamily="34" charset="0"/>
                        </a:rPr>
                        <a:t>4</a:t>
                      </a:r>
                      <a:r>
                        <a:rPr lang="es-ES" sz="2400" baseline="30000" dirty="0" smtClean="0">
                          <a:latin typeface="Candara" pitchFamily="34" charset="0"/>
                        </a:rPr>
                        <a:t>+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 de agua servidas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Candara" pitchFamily="34" charset="0"/>
                        </a:rPr>
                        <a:t>Eliminación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 de metales pesados de aguas residuales industriales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Candara" pitchFamily="34" charset="0"/>
                        </a:rPr>
                        <a:t>Soporte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 de fertilizantes y drogas medicinales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kern="1200" dirty="0" err="1" smtClean="0">
                          <a:latin typeface="Candara" pitchFamily="34" charset="0"/>
                        </a:rPr>
                        <a:t>Enmendante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 de la capacidad de intercambio de suelos agrícolas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Candara" pitchFamily="34" charset="0"/>
                        </a:rPr>
                        <a:t>Soporte de microbicidas de amplio espectro (Ag y Zn)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400" dirty="0" smtClean="0">
                          <a:latin typeface="Candara" pitchFamily="34" charset="0"/>
                        </a:rPr>
                        <a:t>Recolección de desechos radioactivos Cs</a:t>
                      </a:r>
                      <a:r>
                        <a:rPr lang="es-ES" sz="2400" baseline="30000" dirty="0" smtClean="0">
                          <a:latin typeface="Candara" pitchFamily="34" charset="0"/>
                        </a:rPr>
                        <a:t>+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 y Sr</a:t>
                      </a:r>
                      <a:r>
                        <a:rPr lang="es-ES" sz="2400" baseline="30000" dirty="0" smtClean="0">
                          <a:latin typeface="Candara" pitchFamily="34" charset="0"/>
                        </a:rPr>
                        <a:t>2+</a:t>
                      </a:r>
                      <a:r>
                        <a:rPr lang="es-ES" sz="2400" baseline="0" dirty="0" smtClean="0">
                          <a:latin typeface="Candara" pitchFamily="34" charset="0"/>
                        </a:rPr>
                        <a:t>)</a:t>
                      </a:r>
                      <a:endParaRPr lang="es-ES" sz="2400" baseline="30000" dirty="0" smtClean="0">
                        <a:latin typeface="Candara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857356" y="2571744"/>
          <a:ext cx="5143536" cy="3108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143536"/>
              </a:tblGrid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b="0" dirty="0" smtClean="0">
                          <a:latin typeface="Candara" pitchFamily="34" charset="0"/>
                        </a:rPr>
                        <a:t>Craqueo</a:t>
                      </a:r>
                      <a:r>
                        <a:rPr lang="es-ES" sz="2400" b="0" baseline="0" dirty="0" smtClean="0">
                          <a:latin typeface="Candara" pitchFamily="34" charset="0"/>
                        </a:rPr>
                        <a:t> catalítico, </a:t>
                      </a:r>
                      <a:r>
                        <a:rPr lang="es-ES" sz="2400" b="0" baseline="0" dirty="0" err="1" smtClean="0">
                          <a:latin typeface="Candara" pitchFamily="34" charset="0"/>
                        </a:rPr>
                        <a:t>hidrocraqueo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b="0" dirty="0" err="1" smtClean="0">
                          <a:latin typeface="Candara" pitchFamily="34" charset="0"/>
                        </a:rPr>
                        <a:t>Hidroisomerización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b="0" dirty="0" smtClean="0">
                          <a:latin typeface="Candara" pitchFamily="34" charset="0"/>
                        </a:rPr>
                        <a:t>Transformación</a:t>
                      </a:r>
                      <a:r>
                        <a:rPr lang="es-ES" sz="2400" b="0" baseline="0" dirty="0" smtClean="0">
                          <a:latin typeface="Candara" pitchFamily="34" charset="0"/>
                        </a:rPr>
                        <a:t> de metanol en gasolina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b="0" dirty="0" err="1" smtClean="0">
                          <a:latin typeface="Candara" pitchFamily="34" charset="0"/>
                        </a:rPr>
                        <a:t>Alquilación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b="0" dirty="0" smtClean="0">
                          <a:latin typeface="Candara" pitchFamily="34" charset="0"/>
                        </a:rPr>
                        <a:t>Polimerización</a:t>
                      </a:r>
                      <a:endParaRPr lang="es-ES" sz="2400" b="0" baseline="0" dirty="0" smtClean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s-ES" sz="2400" b="0" dirty="0" smtClean="0">
                          <a:latin typeface="Candara" pitchFamily="34" charset="0"/>
                        </a:rPr>
                        <a:t>Química inorgánica</a:t>
                      </a:r>
                      <a:r>
                        <a:rPr lang="es-ES" sz="2400" b="0" baseline="0" dirty="0" smtClean="0">
                          <a:latin typeface="Candara" pitchFamily="34" charset="0"/>
                        </a:rPr>
                        <a:t> y fina</a:t>
                      </a:r>
                      <a:endParaRPr lang="es-ES" sz="2400" b="0" dirty="0">
                        <a:latin typeface="Candara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1500167" y="2786058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FUNDAMENTOS DE LA INVESTIGACIÓN</a:t>
            </a:r>
            <a:endParaRPr lang="es-ES" sz="5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9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Actividad Catalítica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PROPIEDADES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00034" y="3071810"/>
            <a:ext cx="2214578" cy="1214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Actividad y Selectividad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429256" y="2143116"/>
            <a:ext cx="307183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Mayor Acidez</a:t>
            </a:r>
          </a:p>
        </p:txBody>
      </p:sp>
      <p:sp>
        <p:nvSpPr>
          <p:cNvPr id="22" name="21 Flecha derecha"/>
          <p:cNvSpPr/>
          <p:nvPr/>
        </p:nvSpPr>
        <p:spPr>
          <a:xfrm rot="20361531">
            <a:off x="2928926" y="2881469"/>
            <a:ext cx="2214578" cy="28575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 rot="1031506">
            <a:off x="2921684" y="4108233"/>
            <a:ext cx="2214578" cy="28575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5429256" y="4214818"/>
            <a:ext cx="3071834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Mayor estructura cristalina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1928794" y="1571612"/>
            <a:ext cx="392909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Estructura de la zeolita</a:t>
            </a:r>
            <a:endParaRPr lang="es-ES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Eras Medium ITC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14546" y="2457443"/>
            <a:ext cx="392909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Tipo y tamaño de catión</a:t>
            </a:r>
            <a:endParaRPr lang="es-ES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500298" y="3343274"/>
            <a:ext cx="392909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Localización del catión en la zeolita</a:t>
            </a:r>
            <a:endParaRPr lang="es-ES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786050" y="4229105"/>
            <a:ext cx="392909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Relación Si/Al</a:t>
            </a:r>
            <a:endParaRPr lang="es-ES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3071802" y="5114936"/>
            <a:ext cx="392909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Protones donadores</a:t>
            </a:r>
            <a:endParaRPr lang="es-ES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3357554" y="6000768"/>
            <a:ext cx="3929090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Elementos metálicos dispersados</a:t>
            </a:r>
            <a:endParaRPr lang="es-ES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28 Rectángulo redondeado"/>
          <p:cNvSpPr/>
          <p:nvPr/>
        </p:nvSpPr>
        <p:spPr>
          <a:xfrm>
            <a:off x="1295376" y="1785926"/>
            <a:ext cx="4348194" cy="1919302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Agua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Concentracción</a:t>
            </a: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OH</a:t>
            </a:r>
            <a:r>
              <a:rPr lang="es-ES" b="1" baseline="30000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- </a:t>
            </a: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(pH) o de F</a:t>
            </a:r>
            <a:r>
              <a:rPr lang="es-ES" b="1" baseline="30000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-</a:t>
            </a: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 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Naturaleza y fuente de los cationes de compensación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Fuente de elementos estructurales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Agregado de aditivos</a:t>
            </a:r>
          </a:p>
          <a:p>
            <a:pPr algn="just">
              <a:buFont typeface="Arial" pitchFamily="34" charset="0"/>
              <a:buChar char="•"/>
            </a:pP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428729" y="142852"/>
            <a:ext cx="7715272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Síntesis de Zeolitas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85786" y="1142984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Naturaleza de los reactivos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572132" y="2714620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Maduración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2214554"/>
            <a:ext cx="3143272" cy="500066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Modo de preparación de la mezcla </a:t>
            </a:r>
            <a:r>
              <a:rPr lang="es-ES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reaccionantes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00298" y="5643578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Temperatura de Cristalización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57554" y="3857628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Sembrado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57158" y="3214686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Tipo y naturaleza del reactor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429124" y="1428736"/>
            <a:ext cx="3143272" cy="500066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20000"/>
                      <a:lumOff val="80000"/>
                      <a:alpha val="40000"/>
                    </a:schemeClr>
                  </a:glow>
                </a:effectLst>
                <a:latin typeface="Candara" pitchFamily="34" charset="0"/>
              </a:rPr>
              <a:t>Composición de la mezcla reacciones</a:t>
            </a:r>
            <a:endParaRPr lang="es-ES" b="1" dirty="0">
              <a:solidFill>
                <a:schemeClr val="tx1"/>
              </a:solidFill>
              <a:effectLst>
                <a:glow rad="228600">
                  <a:schemeClr val="accent6">
                    <a:lumMod val="20000"/>
                    <a:lumOff val="80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929190" y="4572008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Presión 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714876" y="6286520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Tiempo de reacción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85720" y="4857760"/>
            <a:ext cx="3143272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Agitación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1" name="30 Imagen" descr="Magnetic_Stirr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286388"/>
            <a:ext cx="1462478" cy="15716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31 Imagen" descr="voa3bcsiv5nmltv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86" y="5072074"/>
            <a:ext cx="1071570" cy="16165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214554"/>
            <a:ext cx="1409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4" name="33 Imagen" descr="presion-maxim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50" y="4357694"/>
            <a:ext cx="1533523" cy="15042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34 Imagen" descr="termometro-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5009384"/>
            <a:ext cx="1214446" cy="1562888"/>
          </a:xfrm>
          <a:prstGeom prst="rect">
            <a:avLst/>
          </a:prstGeom>
        </p:spPr>
      </p:pic>
      <p:pic>
        <p:nvPicPr>
          <p:cNvPr id="36" name="35 Imagen" descr="Image752.gif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1357298"/>
            <a:ext cx="2071702" cy="12563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3" name="36 Grupo"/>
          <p:cNvGrpSpPr/>
          <p:nvPr/>
        </p:nvGrpSpPr>
        <p:grpSpPr>
          <a:xfrm>
            <a:off x="3643306" y="3214686"/>
            <a:ext cx="1071570" cy="2260657"/>
            <a:chOff x="2428860" y="2909137"/>
            <a:chExt cx="1071570" cy="2260657"/>
          </a:xfrm>
        </p:grpSpPr>
        <p:sp>
          <p:nvSpPr>
            <p:cNvPr id="38" name="37 Elipse"/>
            <p:cNvSpPr/>
            <p:nvPr/>
          </p:nvSpPr>
          <p:spPr>
            <a:xfrm>
              <a:off x="2428860" y="4958924"/>
              <a:ext cx="1071570" cy="2108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9144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2465810" y="3399800"/>
              <a:ext cx="997669" cy="2108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4445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Elipse"/>
            <p:cNvSpPr/>
            <p:nvPr/>
          </p:nvSpPr>
          <p:spPr>
            <a:xfrm>
              <a:off x="2428860" y="3306081"/>
              <a:ext cx="1071570" cy="21087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914400" prstMaterial="metal"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Elipse"/>
            <p:cNvSpPr/>
            <p:nvPr/>
          </p:nvSpPr>
          <p:spPr>
            <a:xfrm>
              <a:off x="2670353" y="3245950"/>
              <a:ext cx="600079" cy="111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254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3045893" y="3183076"/>
              <a:ext cx="133946" cy="3161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254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Cilindro"/>
            <p:cNvSpPr/>
            <p:nvPr/>
          </p:nvSpPr>
          <p:spPr>
            <a:xfrm>
              <a:off x="3086633" y="3092499"/>
              <a:ext cx="44650" cy="94831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Elipse"/>
            <p:cNvSpPr/>
            <p:nvPr/>
          </p:nvSpPr>
          <p:spPr>
            <a:xfrm>
              <a:off x="2998331" y="2909137"/>
              <a:ext cx="223244" cy="189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5" name="44 Conector recto"/>
            <p:cNvCxnSpPr/>
            <p:nvPr/>
          </p:nvCxnSpPr>
          <p:spPr>
            <a:xfrm rot="16200000" flipV="1">
              <a:off x="3039232" y="2932451"/>
              <a:ext cx="71438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Sólidos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82" name="81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3" name="82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4" name="83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5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pSp>
        <p:nvGrpSpPr>
          <p:cNvPr id="81" name="539 Grupo"/>
          <p:cNvGrpSpPr/>
          <p:nvPr/>
        </p:nvGrpSpPr>
        <p:grpSpPr>
          <a:xfrm>
            <a:off x="2928926" y="4283007"/>
            <a:ext cx="428628" cy="285752"/>
            <a:chOff x="642910" y="2143116"/>
            <a:chExt cx="428628" cy="285752"/>
          </a:xfrm>
        </p:grpSpPr>
        <p:sp>
          <p:nvSpPr>
            <p:cNvPr id="86" name="8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8" name="542 Grupo"/>
          <p:cNvGrpSpPr/>
          <p:nvPr/>
        </p:nvGrpSpPr>
        <p:grpSpPr>
          <a:xfrm>
            <a:off x="4572000" y="5997519"/>
            <a:ext cx="428628" cy="285752"/>
            <a:chOff x="642910" y="2143116"/>
            <a:chExt cx="428628" cy="285752"/>
          </a:xfrm>
        </p:grpSpPr>
        <p:sp>
          <p:nvSpPr>
            <p:cNvPr id="89" name="8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91" name="545 Grupo"/>
          <p:cNvGrpSpPr/>
          <p:nvPr/>
        </p:nvGrpSpPr>
        <p:grpSpPr>
          <a:xfrm>
            <a:off x="4357686" y="4425883"/>
            <a:ext cx="428628" cy="285752"/>
            <a:chOff x="642910" y="2143116"/>
            <a:chExt cx="428628" cy="285752"/>
          </a:xfrm>
        </p:grpSpPr>
        <p:sp>
          <p:nvSpPr>
            <p:cNvPr id="92" name="91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41" name="140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42" name="549 Grupo"/>
          <p:cNvGrpSpPr/>
          <p:nvPr/>
        </p:nvGrpSpPr>
        <p:grpSpPr>
          <a:xfrm>
            <a:off x="7572396" y="4425883"/>
            <a:ext cx="428628" cy="285752"/>
            <a:chOff x="642910" y="2143116"/>
            <a:chExt cx="428628" cy="285752"/>
          </a:xfrm>
        </p:grpSpPr>
        <p:sp>
          <p:nvSpPr>
            <p:cNvPr id="143" name="14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44" name="143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45" name="555 Grupo"/>
          <p:cNvGrpSpPr/>
          <p:nvPr/>
        </p:nvGrpSpPr>
        <p:grpSpPr>
          <a:xfrm>
            <a:off x="6429388" y="2711371"/>
            <a:ext cx="428628" cy="285752"/>
            <a:chOff x="642910" y="2143116"/>
            <a:chExt cx="428628" cy="285752"/>
          </a:xfrm>
        </p:grpSpPr>
        <p:sp>
          <p:nvSpPr>
            <p:cNvPr id="146" name="14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47" name="146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48" name="565 Grupo"/>
          <p:cNvGrpSpPr/>
          <p:nvPr/>
        </p:nvGrpSpPr>
        <p:grpSpPr>
          <a:xfrm>
            <a:off x="3357554" y="5211701"/>
            <a:ext cx="428628" cy="285752"/>
            <a:chOff x="642910" y="2143116"/>
            <a:chExt cx="428628" cy="285752"/>
          </a:xfrm>
        </p:grpSpPr>
        <p:sp>
          <p:nvSpPr>
            <p:cNvPr id="149" name="14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50" name="149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51" name="568 Grupo"/>
          <p:cNvGrpSpPr/>
          <p:nvPr/>
        </p:nvGrpSpPr>
        <p:grpSpPr>
          <a:xfrm>
            <a:off x="6643702" y="4711635"/>
            <a:ext cx="428628" cy="285752"/>
            <a:chOff x="642910" y="2143116"/>
            <a:chExt cx="428628" cy="285752"/>
          </a:xfrm>
        </p:grpSpPr>
        <p:sp>
          <p:nvSpPr>
            <p:cNvPr id="152" name="151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53" name="152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54" name="571 Grupo"/>
          <p:cNvGrpSpPr/>
          <p:nvPr/>
        </p:nvGrpSpPr>
        <p:grpSpPr>
          <a:xfrm>
            <a:off x="4429124" y="3282875"/>
            <a:ext cx="428628" cy="285752"/>
            <a:chOff x="642910" y="2143116"/>
            <a:chExt cx="428628" cy="285752"/>
          </a:xfrm>
        </p:grpSpPr>
        <p:sp>
          <p:nvSpPr>
            <p:cNvPr id="155" name="154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56" name="155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57" name="953 Grupo"/>
          <p:cNvGrpSpPr/>
          <p:nvPr/>
        </p:nvGrpSpPr>
        <p:grpSpPr>
          <a:xfrm>
            <a:off x="2357422" y="3568627"/>
            <a:ext cx="428628" cy="285752"/>
            <a:chOff x="642910" y="2143116"/>
            <a:chExt cx="428628" cy="285752"/>
          </a:xfrm>
        </p:grpSpPr>
        <p:sp>
          <p:nvSpPr>
            <p:cNvPr id="158" name="157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59" name="158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60" name="958 Grupo"/>
          <p:cNvGrpSpPr/>
          <p:nvPr/>
        </p:nvGrpSpPr>
        <p:grpSpPr>
          <a:xfrm>
            <a:off x="6072198" y="5283139"/>
            <a:ext cx="428628" cy="285752"/>
            <a:chOff x="642910" y="2143116"/>
            <a:chExt cx="428628" cy="285752"/>
          </a:xfrm>
        </p:grpSpPr>
        <p:sp>
          <p:nvSpPr>
            <p:cNvPr id="161" name="160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62" name="161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63" name="964 Grupo"/>
          <p:cNvGrpSpPr/>
          <p:nvPr/>
        </p:nvGrpSpPr>
        <p:grpSpPr>
          <a:xfrm>
            <a:off x="6000760" y="4354445"/>
            <a:ext cx="428628" cy="285752"/>
            <a:chOff x="642910" y="2143116"/>
            <a:chExt cx="428628" cy="285752"/>
          </a:xfrm>
        </p:grpSpPr>
        <p:sp>
          <p:nvSpPr>
            <p:cNvPr id="164" name="163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65" name="164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66" name="967 Grupo"/>
          <p:cNvGrpSpPr/>
          <p:nvPr/>
        </p:nvGrpSpPr>
        <p:grpSpPr>
          <a:xfrm>
            <a:off x="5786446" y="5997519"/>
            <a:ext cx="428628" cy="285752"/>
            <a:chOff x="642910" y="2143116"/>
            <a:chExt cx="428628" cy="285752"/>
          </a:xfrm>
        </p:grpSpPr>
        <p:sp>
          <p:nvSpPr>
            <p:cNvPr id="167" name="166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68" name="167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69" name="970 Grupo"/>
          <p:cNvGrpSpPr/>
          <p:nvPr/>
        </p:nvGrpSpPr>
        <p:grpSpPr>
          <a:xfrm>
            <a:off x="6786578" y="5640329"/>
            <a:ext cx="428628" cy="285752"/>
            <a:chOff x="642910" y="2143116"/>
            <a:chExt cx="428628" cy="285752"/>
          </a:xfrm>
        </p:grpSpPr>
        <p:sp>
          <p:nvSpPr>
            <p:cNvPr id="170" name="169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71" name="170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72" name="973 Grupo"/>
          <p:cNvGrpSpPr/>
          <p:nvPr/>
        </p:nvGrpSpPr>
        <p:grpSpPr>
          <a:xfrm>
            <a:off x="6643702" y="3211437"/>
            <a:ext cx="428628" cy="285752"/>
            <a:chOff x="642910" y="2143116"/>
            <a:chExt cx="428628" cy="285752"/>
          </a:xfrm>
        </p:grpSpPr>
        <p:sp>
          <p:nvSpPr>
            <p:cNvPr id="173" name="17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74" name="173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75" name="976 Grupo"/>
          <p:cNvGrpSpPr/>
          <p:nvPr/>
        </p:nvGrpSpPr>
        <p:grpSpPr>
          <a:xfrm>
            <a:off x="5857884" y="3425751"/>
            <a:ext cx="428628" cy="285752"/>
            <a:chOff x="642910" y="2143116"/>
            <a:chExt cx="428628" cy="285752"/>
          </a:xfrm>
        </p:grpSpPr>
        <p:sp>
          <p:nvSpPr>
            <p:cNvPr id="176" name="17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77" name="176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78" name="985 Grupo"/>
          <p:cNvGrpSpPr/>
          <p:nvPr/>
        </p:nvGrpSpPr>
        <p:grpSpPr>
          <a:xfrm>
            <a:off x="3428992" y="2854247"/>
            <a:ext cx="428628" cy="285752"/>
            <a:chOff x="642910" y="2143116"/>
            <a:chExt cx="428628" cy="285752"/>
          </a:xfrm>
        </p:grpSpPr>
        <p:sp>
          <p:nvSpPr>
            <p:cNvPr id="179" name="17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0" name="179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81" name="988 Grupo"/>
          <p:cNvGrpSpPr/>
          <p:nvPr/>
        </p:nvGrpSpPr>
        <p:grpSpPr>
          <a:xfrm>
            <a:off x="4071934" y="5354577"/>
            <a:ext cx="428628" cy="285752"/>
            <a:chOff x="642910" y="2143116"/>
            <a:chExt cx="428628" cy="285752"/>
          </a:xfrm>
        </p:grpSpPr>
        <p:sp>
          <p:nvSpPr>
            <p:cNvPr id="182" name="181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3" name="182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84" name="991 Grupo"/>
          <p:cNvGrpSpPr/>
          <p:nvPr/>
        </p:nvGrpSpPr>
        <p:grpSpPr>
          <a:xfrm>
            <a:off x="5572132" y="2782809"/>
            <a:ext cx="428628" cy="285752"/>
            <a:chOff x="642910" y="2143116"/>
            <a:chExt cx="428628" cy="285752"/>
          </a:xfrm>
        </p:grpSpPr>
        <p:sp>
          <p:nvSpPr>
            <p:cNvPr id="185" name="184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6" name="185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87" name="994 Grupo"/>
          <p:cNvGrpSpPr/>
          <p:nvPr/>
        </p:nvGrpSpPr>
        <p:grpSpPr>
          <a:xfrm>
            <a:off x="4857752" y="3925817"/>
            <a:ext cx="428628" cy="285752"/>
            <a:chOff x="642910" y="2143116"/>
            <a:chExt cx="428628" cy="285752"/>
          </a:xfrm>
        </p:grpSpPr>
        <p:sp>
          <p:nvSpPr>
            <p:cNvPr id="188" name="187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9" name="188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190" name="997 Grupo"/>
          <p:cNvGrpSpPr/>
          <p:nvPr/>
        </p:nvGrpSpPr>
        <p:grpSpPr>
          <a:xfrm>
            <a:off x="3500430" y="3925817"/>
            <a:ext cx="428628" cy="285752"/>
            <a:chOff x="642910" y="2143116"/>
            <a:chExt cx="428628" cy="285752"/>
          </a:xfrm>
        </p:grpSpPr>
        <p:sp>
          <p:nvSpPr>
            <p:cNvPr id="191" name="190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92" name="191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sp>
        <p:nvSpPr>
          <p:cNvPr id="193" name="192 Flecha derecha"/>
          <p:cNvSpPr/>
          <p:nvPr/>
        </p:nvSpPr>
        <p:spPr>
          <a:xfrm>
            <a:off x="500034" y="3925817"/>
            <a:ext cx="1714512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ndara" pitchFamily="34" charset="0"/>
              </a:rPr>
              <a:t>Aire</a:t>
            </a:r>
            <a:endParaRPr lang="es-ES" sz="1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4" name="193 Flecha derecha"/>
          <p:cNvSpPr/>
          <p:nvPr/>
        </p:nvSpPr>
        <p:spPr>
          <a:xfrm>
            <a:off x="571472" y="2925685"/>
            <a:ext cx="1714512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ndara" pitchFamily="34" charset="0"/>
              </a:rPr>
              <a:t>Aire</a:t>
            </a:r>
            <a:endParaRPr lang="es-ES" sz="1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5" name="194 Flecha derecha"/>
          <p:cNvSpPr/>
          <p:nvPr/>
        </p:nvSpPr>
        <p:spPr>
          <a:xfrm>
            <a:off x="800616" y="4783073"/>
            <a:ext cx="1714512" cy="571504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ndara" pitchFamily="34" charset="0"/>
              </a:rPr>
              <a:t>Aire</a:t>
            </a:r>
            <a:endParaRPr lang="es-ES" sz="1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6" name="195 Flecha derecha"/>
          <p:cNvSpPr/>
          <p:nvPr/>
        </p:nvSpPr>
        <p:spPr>
          <a:xfrm>
            <a:off x="1357290" y="5426015"/>
            <a:ext cx="1714512" cy="57150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ndara" pitchFamily="34" charset="0"/>
              </a:rPr>
              <a:t>N2</a:t>
            </a:r>
            <a:endParaRPr lang="es-ES" sz="1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7" name="196 Flecha derecha"/>
          <p:cNvSpPr/>
          <p:nvPr/>
        </p:nvSpPr>
        <p:spPr>
          <a:xfrm>
            <a:off x="1785918" y="5926081"/>
            <a:ext cx="1714512" cy="57150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ndara" pitchFamily="34" charset="0"/>
              </a:rPr>
              <a:t>N2</a:t>
            </a:r>
            <a:endParaRPr lang="es-ES" sz="1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98" name="197 Flecha derecha"/>
          <p:cNvSpPr/>
          <p:nvPr/>
        </p:nvSpPr>
        <p:spPr>
          <a:xfrm>
            <a:off x="785786" y="1996991"/>
            <a:ext cx="1714512" cy="571504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ndara" pitchFamily="34" charset="0"/>
              </a:rPr>
              <a:t>N2</a:t>
            </a:r>
            <a:endParaRPr lang="es-ES" sz="1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pSp>
        <p:nvGrpSpPr>
          <p:cNvPr id="199" name="700 Grupo"/>
          <p:cNvGrpSpPr/>
          <p:nvPr/>
        </p:nvGrpSpPr>
        <p:grpSpPr>
          <a:xfrm rot="10800000">
            <a:off x="2500299" y="1857364"/>
            <a:ext cx="5588175" cy="4425907"/>
            <a:chOff x="912651" y="1360547"/>
            <a:chExt cx="7202679" cy="5291489"/>
          </a:xfrm>
        </p:grpSpPr>
        <p:grpSp>
          <p:nvGrpSpPr>
            <p:cNvPr id="200" name="104 Grupo"/>
            <p:cNvGrpSpPr/>
            <p:nvPr/>
          </p:nvGrpSpPr>
          <p:grpSpPr>
            <a:xfrm rot="19978162">
              <a:off x="6884483" y="3098824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490" name="489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91" name="490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2" name="491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3" name="492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94" name="493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5" name="494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96" name="495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496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8" name="497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1" name="104 Grupo"/>
            <p:cNvGrpSpPr/>
            <p:nvPr/>
          </p:nvGrpSpPr>
          <p:grpSpPr>
            <a:xfrm rot="2787499">
              <a:off x="4445722" y="4890545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481" name="480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82" name="481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482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4" name="483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85" name="484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6" name="485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87" name="486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487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488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02" name="201 Conector"/>
            <p:cNvSpPr/>
            <p:nvPr/>
          </p:nvSpPr>
          <p:spPr>
            <a:xfrm rot="8725682">
              <a:off x="6203302" y="5463787"/>
              <a:ext cx="132038" cy="13420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3" name="202 Conector recto"/>
            <p:cNvCxnSpPr/>
            <p:nvPr/>
          </p:nvCxnSpPr>
          <p:spPr>
            <a:xfrm>
              <a:off x="4114164" y="6154113"/>
              <a:ext cx="642942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184 Grupo"/>
            <p:cNvGrpSpPr/>
            <p:nvPr/>
          </p:nvGrpSpPr>
          <p:grpSpPr>
            <a:xfrm rot="19635917">
              <a:off x="3500903" y="5650270"/>
              <a:ext cx="700297" cy="987807"/>
              <a:chOff x="7500958" y="4214818"/>
              <a:chExt cx="700297" cy="987807"/>
            </a:xfrm>
          </p:grpSpPr>
          <p:cxnSp>
            <p:nvCxnSpPr>
              <p:cNvPr id="474" name="473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" name="474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76" name="475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7" name="476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8" name="477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79" name="478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479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05" name="204 Conector recto"/>
            <p:cNvCxnSpPr/>
            <p:nvPr/>
          </p:nvCxnSpPr>
          <p:spPr>
            <a:xfrm>
              <a:off x="5257172" y="6154113"/>
              <a:ext cx="3571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105 Grupo"/>
            <p:cNvGrpSpPr/>
            <p:nvPr/>
          </p:nvGrpSpPr>
          <p:grpSpPr>
            <a:xfrm>
              <a:off x="4714824" y="5449450"/>
              <a:ext cx="581279" cy="1029762"/>
              <a:chOff x="5573625" y="3667074"/>
              <a:chExt cx="417014" cy="682099"/>
            </a:xfrm>
          </p:grpSpPr>
          <p:sp>
            <p:nvSpPr>
              <p:cNvPr id="467" name="466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8" name="467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69" name="468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469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71" name="470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471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3" name="472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07" name="206 Conector recto"/>
            <p:cNvCxnSpPr/>
            <p:nvPr/>
          </p:nvCxnSpPr>
          <p:spPr>
            <a:xfrm flipV="1">
              <a:off x="2185338" y="2725089"/>
              <a:ext cx="714380" cy="4286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flipV="1">
              <a:off x="2795754" y="3296593"/>
              <a:ext cx="357190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166 Grupo"/>
            <p:cNvGrpSpPr/>
            <p:nvPr/>
          </p:nvGrpSpPr>
          <p:grpSpPr>
            <a:xfrm>
              <a:off x="2685393" y="3796660"/>
              <a:ext cx="1000130" cy="1000924"/>
              <a:chOff x="4060940" y="2500306"/>
              <a:chExt cx="725374" cy="690620"/>
            </a:xfrm>
            <a:scene3d>
              <a:camera prst="orthographicFront"/>
              <a:lightRig rig="freezing" dir="t"/>
            </a:scene3d>
          </p:grpSpPr>
          <p:sp>
            <p:nvSpPr>
              <p:cNvPr id="458" name="24 Conector"/>
              <p:cNvSpPr/>
              <p:nvPr/>
            </p:nvSpPr>
            <p:spPr>
              <a:xfrm>
                <a:off x="4261178" y="30338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59" name="25 Conector recto"/>
              <p:cNvCxnSpPr/>
              <p:nvPr/>
            </p:nvCxnSpPr>
            <p:spPr>
              <a:xfrm rot="5400000">
                <a:off x="4306856" y="3000372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" name="26 Conector"/>
              <p:cNvSpPr/>
              <p:nvPr/>
            </p:nvSpPr>
            <p:spPr>
              <a:xfrm>
                <a:off x="4306856" y="2857496"/>
                <a:ext cx="183585" cy="177789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61" name="27 Conector recto"/>
              <p:cNvCxnSpPr/>
              <p:nvPr/>
            </p:nvCxnSpPr>
            <p:spPr>
              <a:xfrm>
                <a:off x="4464700" y="2995106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28 Conector recto"/>
              <p:cNvCxnSpPr/>
              <p:nvPr/>
            </p:nvCxnSpPr>
            <p:spPr>
              <a:xfrm rot="5400000" flipH="1" flipV="1">
                <a:off x="4253450" y="2714620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3" name="29 Conector"/>
              <p:cNvSpPr/>
              <p:nvPr/>
            </p:nvSpPr>
            <p:spPr>
              <a:xfrm>
                <a:off x="4357686" y="250030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64" name="30 Conector recto"/>
              <p:cNvCxnSpPr/>
              <p:nvPr/>
            </p:nvCxnSpPr>
            <p:spPr>
              <a:xfrm rot="10800000" flipV="1">
                <a:off x="4111771" y="2995910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5" name="31 Conector"/>
              <p:cNvSpPr/>
              <p:nvPr/>
            </p:nvSpPr>
            <p:spPr>
              <a:xfrm>
                <a:off x="4060940" y="310203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6" name="32 Conector"/>
              <p:cNvSpPr/>
              <p:nvPr/>
            </p:nvSpPr>
            <p:spPr>
              <a:xfrm>
                <a:off x="4694521" y="307608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10" name="209 Conector recto"/>
            <p:cNvCxnSpPr/>
            <p:nvPr/>
          </p:nvCxnSpPr>
          <p:spPr>
            <a:xfrm rot="10800000" flipV="1">
              <a:off x="6092260" y="3761729"/>
              <a:ext cx="357190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flipV="1">
              <a:off x="4201100" y="2304739"/>
              <a:ext cx="428628" cy="2857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10800000">
              <a:off x="3685536" y="2432118"/>
              <a:ext cx="500066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104 Grupo"/>
            <p:cNvGrpSpPr/>
            <p:nvPr/>
          </p:nvGrpSpPr>
          <p:grpSpPr>
            <a:xfrm rot="13314336">
              <a:off x="1535064" y="2786939"/>
              <a:ext cx="996463" cy="1001382"/>
              <a:chOff x="4686540" y="3643314"/>
              <a:chExt cx="722108" cy="690620"/>
            </a:xfrm>
            <a:scene3d>
              <a:camera prst="orthographicFront"/>
              <a:lightRig rig="freezing" dir="t"/>
            </a:scene3d>
          </p:grpSpPr>
          <p:sp>
            <p:nvSpPr>
              <p:cNvPr id="451" name="6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52" name="7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8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9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55" name="10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" name="11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7" name="12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4" name="133 Grupo"/>
            <p:cNvGrpSpPr/>
            <p:nvPr/>
          </p:nvGrpSpPr>
          <p:grpSpPr>
            <a:xfrm rot="9986724">
              <a:off x="5259299" y="2055213"/>
              <a:ext cx="1000130" cy="1000920"/>
              <a:chOff x="3286116" y="4454052"/>
              <a:chExt cx="724767" cy="690302"/>
            </a:xfrm>
          </p:grpSpPr>
          <p:sp>
            <p:nvSpPr>
              <p:cNvPr id="442" name="14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43" name="15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1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1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18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47" name="19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20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9" name="21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0" name="22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5" name="105 Grupo"/>
            <p:cNvGrpSpPr/>
            <p:nvPr/>
          </p:nvGrpSpPr>
          <p:grpSpPr>
            <a:xfrm rot="15754227">
              <a:off x="4382810" y="4391396"/>
              <a:ext cx="1016974" cy="1042629"/>
              <a:chOff x="5564404" y="3667074"/>
              <a:chExt cx="729584" cy="690620"/>
            </a:xfrm>
          </p:grpSpPr>
          <p:sp>
            <p:nvSpPr>
              <p:cNvPr id="433" name="432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34" name="433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434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36" name="435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436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437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39" name="438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0" name="439 Conector"/>
              <p:cNvSpPr/>
              <p:nvPr/>
            </p:nvSpPr>
            <p:spPr>
              <a:xfrm>
                <a:off x="5564404" y="426880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1" name="440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6" name="132 Grupo"/>
            <p:cNvGrpSpPr/>
            <p:nvPr/>
          </p:nvGrpSpPr>
          <p:grpSpPr>
            <a:xfrm rot="20383963">
              <a:off x="4105477" y="2985618"/>
              <a:ext cx="1016909" cy="1013789"/>
              <a:chOff x="3286116" y="4454052"/>
              <a:chExt cx="724767" cy="690302"/>
            </a:xfrm>
          </p:grpSpPr>
          <p:sp>
            <p:nvSpPr>
              <p:cNvPr id="424" name="423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25" name="424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425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426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8" name="427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29" name="428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429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1" name="430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2" name="431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7" name="104 Grupo"/>
            <p:cNvGrpSpPr/>
            <p:nvPr/>
          </p:nvGrpSpPr>
          <p:grpSpPr>
            <a:xfrm rot="7930312">
              <a:off x="2364729" y="3232979"/>
              <a:ext cx="724655" cy="965033"/>
              <a:chOff x="4883512" y="3643314"/>
              <a:chExt cx="525136" cy="665550"/>
            </a:xfrm>
          </p:grpSpPr>
          <p:sp>
            <p:nvSpPr>
              <p:cNvPr id="417" name="416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18" name="417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418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20" name="419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420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22" name="421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422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18" name="68 Conector"/>
            <p:cNvSpPr/>
            <p:nvPr/>
          </p:nvSpPr>
          <p:spPr>
            <a:xfrm rot="1067174">
              <a:off x="4071221" y="2530611"/>
              <a:ext cx="257584" cy="261103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19" name="218 Conector"/>
            <p:cNvSpPr/>
            <p:nvPr/>
          </p:nvSpPr>
          <p:spPr>
            <a:xfrm rot="1067174">
              <a:off x="3608884" y="2366785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0" name="72 Conector"/>
            <p:cNvSpPr/>
            <p:nvPr/>
          </p:nvSpPr>
          <p:spPr>
            <a:xfrm rot="1067174">
              <a:off x="4428881" y="2991321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21" name="220 Conector recto"/>
            <p:cNvCxnSpPr/>
            <p:nvPr/>
          </p:nvCxnSpPr>
          <p:spPr>
            <a:xfrm rot="17267174" flipH="1">
              <a:off x="4181857" y="2757837"/>
              <a:ext cx="104915" cy="1002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221 Conector"/>
            <p:cNvSpPr/>
            <p:nvPr/>
          </p:nvSpPr>
          <p:spPr>
            <a:xfrm rot="1067174">
              <a:off x="4196869" y="2819875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23" name="222 Conector recto"/>
            <p:cNvCxnSpPr/>
            <p:nvPr/>
          </p:nvCxnSpPr>
          <p:spPr>
            <a:xfrm rot="1067174">
              <a:off x="4230361" y="2796123"/>
              <a:ext cx="300699" cy="2098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" name="133 Grupo"/>
            <p:cNvGrpSpPr/>
            <p:nvPr/>
          </p:nvGrpSpPr>
          <p:grpSpPr>
            <a:xfrm rot="21394431">
              <a:off x="4561482" y="1360534"/>
              <a:ext cx="993705" cy="988061"/>
              <a:chOff x="3286116" y="4454052"/>
              <a:chExt cx="720111" cy="681433"/>
            </a:xfrm>
            <a:scene3d>
              <a:camera prst="orthographicFront"/>
              <a:lightRig rig="freezing" dir="t"/>
            </a:scene3d>
          </p:grpSpPr>
          <p:sp>
            <p:nvSpPr>
              <p:cNvPr id="408" name="82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09" name="408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7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410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12" name="411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3" name="412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4" name="81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15" name="414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74 Conector"/>
              <p:cNvSpPr/>
              <p:nvPr/>
            </p:nvSpPr>
            <p:spPr>
              <a:xfrm>
                <a:off x="3718437" y="5008703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25" name="105 Grupo"/>
            <p:cNvGrpSpPr/>
            <p:nvPr/>
          </p:nvGrpSpPr>
          <p:grpSpPr>
            <a:xfrm rot="1315697">
              <a:off x="3698601" y="3939660"/>
              <a:ext cx="1004120" cy="1029762"/>
              <a:chOff x="5573625" y="3667074"/>
              <a:chExt cx="720363" cy="682099"/>
            </a:xfrm>
          </p:grpSpPr>
          <p:sp>
            <p:nvSpPr>
              <p:cNvPr id="399" name="398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0" name="399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401" name="400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401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402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04" name="403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" name="92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06" name="85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7" name="84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6" name="225 Conector recto"/>
            <p:cNvCxnSpPr/>
            <p:nvPr/>
          </p:nvCxnSpPr>
          <p:spPr>
            <a:xfrm rot="16200000" flipV="1">
              <a:off x="6053089" y="2179417"/>
              <a:ext cx="476179" cy="371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226 Conector recto"/>
            <p:cNvCxnSpPr/>
            <p:nvPr/>
          </p:nvCxnSpPr>
          <p:spPr>
            <a:xfrm rot="5400000">
              <a:off x="6092538" y="2916696"/>
              <a:ext cx="473226" cy="286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289 Grupo"/>
            <p:cNvGrpSpPr/>
            <p:nvPr/>
          </p:nvGrpSpPr>
          <p:grpSpPr>
            <a:xfrm>
              <a:off x="6399786" y="2529709"/>
              <a:ext cx="674013" cy="306670"/>
              <a:chOff x="6714746" y="2019174"/>
              <a:chExt cx="674013" cy="306670"/>
            </a:xfrm>
          </p:grpSpPr>
          <p:sp>
            <p:nvSpPr>
              <p:cNvPr id="394" name="101 Conector"/>
              <p:cNvSpPr/>
              <p:nvPr/>
            </p:nvSpPr>
            <p:spPr>
              <a:xfrm rot="12413310">
                <a:off x="7262197" y="2057821"/>
                <a:ext cx="126562" cy="12883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5" name="96 Conector"/>
              <p:cNvSpPr/>
              <p:nvPr/>
            </p:nvSpPr>
            <p:spPr>
              <a:xfrm rot="12413310">
                <a:off x="6714746" y="2068172"/>
                <a:ext cx="253123" cy="257672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96" name="100 Conector recto"/>
              <p:cNvCxnSpPr/>
              <p:nvPr/>
            </p:nvCxnSpPr>
            <p:spPr>
              <a:xfrm rot="1613310" flipV="1">
                <a:off x="6993850" y="2049186"/>
                <a:ext cx="295492" cy="207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396 Conector recto"/>
              <p:cNvCxnSpPr/>
              <p:nvPr/>
            </p:nvCxnSpPr>
            <p:spPr>
              <a:xfrm rot="17813310">
                <a:off x="6917290" y="2066775"/>
                <a:ext cx="103536" cy="984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397 Conector"/>
              <p:cNvSpPr/>
              <p:nvPr/>
            </p:nvSpPr>
            <p:spPr>
              <a:xfrm rot="12413310">
                <a:off x="6977103" y="2019174"/>
                <a:ext cx="126562" cy="12883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29" name="132 Grupo"/>
            <p:cNvGrpSpPr/>
            <p:nvPr/>
          </p:nvGrpSpPr>
          <p:grpSpPr>
            <a:xfrm rot="563042">
              <a:off x="5189661" y="2916493"/>
              <a:ext cx="1010477" cy="1007350"/>
              <a:chOff x="3286116" y="4454052"/>
              <a:chExt cx="720186" cy="685921"/>
            </a:xfrm>
            <a:scene3d>
              <a:camera prst="orthographicFront"/>
              <a:lightRig rig="freezing" dir="t"/>
            </a:scene3d>
          </p:grpSpPr>
          <p:cxnSp>
            <p:nvCxnSpPr>
              <p:cNvPr id="385" name="104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105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87" name="106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107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9" name="108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0" name="109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1" name="110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111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3" name="112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133 Grupo"/>
            <p:cNvGrpSpPr/>
            <p:nvPr/>
          </p:nvGrpSpPr>
          <p:grpSpPr>
            <a:xfrm rot="4251327">
              <a:off x="1824598" y="4338552"/>
              <a:ext cx="1000130" cy="1000920"/>
              <a:chOff x="3286116" y="4454052"/>
              <a:chExt cx="724767" cy="690302"/>
            </a:xfrm>
            <a:scene3d>
              <a:camera prst="orthographicFront"/>
              <a:lightRig rig="freezing" dir="t"/>
            </a:scene3d>
          </p:grpSpPr>
          <p:sp>
            <p:nvSpPr>
              <p:cNvPr id="376" name="375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77" name="376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377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378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379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81" name="380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381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3" name="382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4" name="383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1" name="133 Grupo"/>
            <p:cNvGrpSpPr/>
            <p:nvPr/>
          </p:nvGrpSpPr>
          <p:grpSpPr>
            <a:xfrm rot="4118302">
              <a:off x="6198301" y="3136160"/>
              <a:ext cx="993705" cy="988061"/>
              <a:chOff x="3286116" y="4454052"/>
              <a:chExt cx="720111" cy="681433"/>
            </a:xfrm>
          </p:grpSpPr>
          <p:sp>
            <p:nvSpPr>
              <p:cNvPr id="369" name="368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70" name="369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370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371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73" name="372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373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5" name="374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2" name="105 Grupo"/>
            <p:cNvGrpSpPr/>
            <p:nvPr/>
          </p:nvGrpSpPr>
          <p:grpSpPr>
            <a:xfrm rot="3529657">
              <a:off x="2819434" y="2192703"/>
              <a:ext cx="1004119" cy="1029765"/>
              <a:chOff x="5573625" y="3667074"/>
              <a:chExt cx="720363" cy="682099"/>
            </a:xfrm>
          </p:grpSpPr>
          <p:sp>
            <p:nvSpPr>
              <p:cNvPr id="360" name="359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61" name="360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361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3" name="362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64" name="363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364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66" name="365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366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367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3" name="166 Grupo"/>
            <p:cNvGrpSpPr/>
            <p:nvPr/>
          </p:nvGrpSpPr>
          <p:grpSpPr>
            <a:xfrm rot="8168413">
              <a:off x="5742935" y="5655441"/>
              <a:ext cx="995794" cy="996585"/>
              <a:chOff x="4064083" y="2500306"/>
              <a:chExt cx="722231" cy="687628"/>
            </a:xfrm>
          </p:grpSpPr>
          <p:sp>
            <p:nvSpPr>
              <p:cNvPr id="351" name="350 Conector"/>
              <p:cNvSpPr/>
              <p:nvPr/>
            </p:nvSpPr>
            <p:spPr>
              <a:xfrm>
                <a:off x="4064083" y="3099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2" name="351 Conector"/>
              <p:cNvSpPr/>
              <p:nvPr/>
            </p:nvSpPr>
            <p:spPr>
              <a:xfrm>
                <a:off x="4306856" y="2857496"/>
                <a:ext cx="183585" cy="177789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53" name="352 Conector recto"/>
              <p:cNvCxnSpPr/>
              <p:nvPr/>
            </p:nvCxnSpPr>
            <p:spPr>
              <a:xfrm>
                <a:off x="4464700" y="2995106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353 Conector recto"/>
              <p:cNvCxnSpPr/>
              <p:nvPr/>
            </p:nvCxnSpPr>
            <p:spPr>
              <a:xfrm rot="5400000" flipH="1" flipV="1">
                <a:off x="4253450" y="2714620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5" name="354 Conector"/>
              <p:cNvSpPr/>
              <p:nvPr/>
            </p:nvSpPr>
            <p:spPr>
              <a:xfrm>
                <a:off x="4357686" y="250030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56" name="355 Conector recto"/>
              <p:cNvCxnSpPr/>
              <p:nvPr/>
            </p:nvCxnSpPr>
            <p:spPr>
              <a:xfrm rot="10800000" flipV="1">
                <a:off x="4111771" y="2995910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356 Conector"/>
              <p:cNvSpPr/>
              <p:nvPr/>
            </p:nvSpPr>
            <p:spPr>
              <a:xfrm>
                <a:off x="4694521" y="307608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58" name="357 Conector recto"/>
              <p:cNvCxnSpPr/>
              <p:nvPr/>
            </p:nvCxnSpPr>
            <p:spPr>
              <a:xfrm rot="5400000">
                <a:off x="4306856" y="3000372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358 Conector"/>
              <p:cNvSpPr/>
              <p:nvPr/>
            </p:nvSpPr>
            <p:spPr>
              <a:xfrm>
                <a:off x="4261178" y="30338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4" name="173 Grupo"/>
            <p:cNvGrpSpPr/>
            <p:nvPr/>
          </p:nvGrpSpPr>
          <p:grpSpPr>
            <a:xfrm rot="7884251">
              <a:off x="5298825" y="4969327"/>
              <a:ext cx="1010477" cy="1007352"/>
              <a:chOff x="7500958" y="4214818"/>
              <a:chExt cx="1010477" cy="1007352"/>
            </a:xfrm>
          </p:grpSpPr>
          <p:cxnSp>
            <p:nvCxnSpPr>
              <p:cNvPr id="342" name="341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342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44" name="343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344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6" name="345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7" name="346 Conector"/>
              <p:cNvSpPr/>
              <p:nvPr/>
            </p:nvSpPr>
            <p:spPr>
              <a:xfrm>
                <a:off x="8382642" y="5091619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48" name="347 Conector recto"/>
              <p:cNvCxnSpPr/>
              <p:nvPr/>
            </p:nvCxnSpPr>
            <p:spPr>
              <a:xfrm>
                <a:off x="8141985" y="4938242"/>
                <a:ext cx="300699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348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349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5" name="174 Grupo"/>
            <p:cNvGrpSpPr/>
            <p:nvPr/>
          </p:nvGrpSpPr>
          <p:grpSpPr>
            <a:xfrm rot="1914488">
              <a:off x="3128121" y="4559107"/>
              <a:ext cx="1010477" cy="1007352"/>
              <a:chOff x="7500958" y="4214818"/>
              <a:chExt cx="1010477" cy="1007352"/>
            </a:xfrm>
          </p:grpSpPr>
          <p:cxnSp>
            <p:nvCxnSpPr>
              <p:cNvPr id="333" name="332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333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35" name="334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335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7" name="336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8" name="337 Conector"/>
              <p:cNvSpPr/>
              <p:nvPr/>
            </p:nvSpPr>
            <p:spPr>
              <a:xfrm>
                <a:off x="8382642" y="5091619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39" name="338 Conector recto"/>
              <p:cNvCxnSpPr/>
              <p:nvPr/>
            </p:nvCxnSpPr>
            <p:spPr>
              <a:xfrm>
                <a:off x="8141985" y="4938242"/>
                <a:ext cx="300699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339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340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6" name="104 Grupo"/>
            <p:cNvGrpSpPr/>
            <p:nvPr/>
          </p:nvGrpSpPr>
          <p:grpSpPr>
            <a:xfrm rot="15213471">
              <a:off x="5704125" y="4216274"/>
              <a:ext cx="996459" cy="1001383"/>
              <a:chOff x="4686540" y="3643314"/>
              <a:chExt cx="722108" cy="690620"/>
            </a:xfrm>
          </p:grpSpPr>
          <p:sp>
            <p:nvSpPr>
              <p:cNvPr id="324" name="323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5" name="324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325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27" name="326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327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328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30" name="329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330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2" name="331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7" name="133 Grupo"/>
            <p:cNvGrpSpPr/>
            <p:nvPr/>
          </p:nvGrpSpPr>
          <p:grpSpPr>
            <a:xfrm rot="3020238">
              <a:off x="2275576" y="1448109"/>
              <a:ext cx="993705" cy="988061"/>
              <a:chOff x="3286116" y="4454052"/>
              <a:chExt cx="720111" cy="681433"/>
            </a:xfrm>
          </p:grpSpPr>
          <p:sp>
            <p:nvSpPr>
              <p:cNvPr id="315" name="314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16" name="315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316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317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19" name="318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319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1" name="320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2" name="321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322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8" name="296 Grupo"/>
            <p:cNvGrpSpPr/>
            <p:nvPr/>
          </p:nvGrpSpPr>
          <p:grpSpPr>
            <a:xfrm>
              <a:off x="1982751" y="5214950"/>
              <a:ext cx="989477" cy="1044037"/>
              <a:chOff x="1982751" y="5214950"/>
              <a:chExt cx="989477" cy="1044037"/>
            </a:xfrm>
          </p:grpSpPr>
          <p:sp>
            <p:nvSpPr>
              <p:cNvPr id="307" name="306 Conector"/>
              <p:cNvSpPr/>
              <p:nvPr/>
            </p:nvSpPr>
            <p:spPr>
              <a:xfrm rot="10110309">
                <a:off x="2276552" y="5383580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8" name="307 Conector recto"/>
              <p:cNvCxnSpPr/>
              <p:nvPr/>
            </p:nvCxnSpPr>
            <p:spPr>
              <a:xfrm rot="4710309" flipH="1">
                <a:off x="2349755" y="5452890"/>
                <a:ext cx="104915" cy="1002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308 Conector recto"/>
              <p:cNvCxnSpPr/>
              <p:nvPr/>
            </p:nvCxnSpPr>
            <p:spPr>
              <a:xfrm rot="10110309">
                <a:off x="2078645" y="5388503"/>
                <a:ext cx="300699" cy="2098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309 Conector recto"/>
              <p:cNvCxnSpPr/>
              <p:nvPr/>
            </p:nvCxnSpPr>
            <p:spPr>
              <a:xfrm flipV="1">
                <a:off x="2596195" y="5214950"/>
                <a:ext cx="376033" cy="3401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310 Conector"/>
              <p:cNvSpPr/>
              <p:nvPr/>
            </p:nvSpPr>
            <p:spPr>
              <a:xfrm rot="10110309">
                <a:off x="2375134" y="5483715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12" name="311 Conector recto"/>
              <p:cNvCxnSpPr/>
              <p:nvPr/>
            </p:nvCxnSpPr>
            <p:spPr>
              <a:xfrm rot="15510309" flipH="1" flipV="1">
                <a:off x="2364888" y="5944915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312 Conector"/>
              <p:cNvSpPr/>
              <p:nvPr/>
            </p:nvSpPr>
            <p:spPr>
              <a:xfrm rot="10110309">
                <a:off x="2550064" y="6128436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4" name="313 Conector"/>
              <p:cNvSpPr/>
              <p:nvPr/>
            </p:nvSpPr>
            <p:spPr>
              <a:xfrm rot="10110309">
                <a:off x="1982751" y="5342490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9" name="132 Grupo"/>
            <p:cNvGrpSpPr/>
            <p:nvPr/>
          </p:nvGrpSpPr>
          <p:grpSpPr>
            <a:xfrm rot="4929682">
              <a:off x="6962897" y="2504871"/>
              <a:ext cx="1010477" cy="1007350"/>
              <a:chOff x="3286116" y="4454052"/>
              <a:chExt cx="720186" cy="685921"/>
            </a:xfrm>
          </p:grpSpPr>
          <p:cxnSp>
            <p:nvCxnSpPr>
              <p:cNvPr id="298" name="29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298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300" name="299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300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2" name="301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3" name="302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4" name="303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304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6" name="305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297 Grupo"/>
            <p:cNvGrpSpPr/>
            <p:nvPr/>
          </p:nvGrpSpPr>
          <p:grpSpPr>
            <a:xfrm>
              <a:off x="6289881" y="5072075"/>
              <a:ext cx="955247" cy="979061"/>
              <a:chOff x="6289881" y="5072075"/>
              <a:chExt cx="955247" cy="979061"/>
            </a:xfrm>
            <a:scene3d>
              <a:camera prst="orthographicFront"/>
              <a:lightRig rig="freezing" dir="t"/>
            </a:scene3d>
          </p:grpSpPr>
          <p:cxnSp>
            <p:nvCxnSpPr>
              <p:cNvPr id="291" name="290 Conector recto"/>
              <p:cNvCxnSpPr/>
              <p:nvPr/>
            </p:nvCxnSpPr>
            <p:spPr>
              <a:xfrm rot="16200000" flipV="1">
                <a:off x="6610968" y="5208418"/>
                <a:ext cx="311953" cy="39267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291 Conector"/>
              <p:cNvSpPr/>
              <p:nvPr/>
            </p:nvSpPr>
            <p:spPr>
              <a:xfrm rot="8725682">
                <a:off x="6692062" y="5335963"/>
                <a:ext cx="264074" cy="268408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93" name="292 Conector recto"/>
              <p:cNvCxnSpPr/>
              <p:nvPr/>
            </p:nvCxnSpPr>
            <p:spPr>
              <a:xfrm rot="8725682">
                <a:off x="6289881" y="5415180"/>
                <a:ext cx="395923" cy="180871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293 Conector recto"/>
              <p:cNvCxnSpPr/>
              <p:nvPr/>
            </p:nvCxnSpPr>
            <p:spPr>
              <a:xfrm rot="14125682" flipH="1" flipV="1">
                <a:off x="6807181" y="5761411"/>
                <a:ext cx="431399" cy="2285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294 Conector"/>
              <p:cNvSpPr/>
              <p:nvPr/>
            </p:nvSpPr>
            <p:spPr>
              <a:xfrm rot="8725682">
                <a:off x="7096088" y="5916933"/>
                <a:ext cx="132038" cy="134203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6" name="295 Conector"/>
              <p:cNvSpPr/>
              <p:nvPr/>
            </p:nvSpPr>
            <p:spPr>
              <a:xfrm rot="7892245">
                <a:off x="7114051" y="5137372"/>
                <a:ext cx="127951" cy="134203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97" name="296 Conector recto"/>
              <p:cNvCxnSpPr>
                <a:stCxn id="292" idx="2"/>
              </p:cNvCxnSpPr>
              <p:nvPr/>
            </p:nvCxnSpPr>
            <p:spPr>
              <a:xfrm flipV="1">
                <a:off x="6932820" y="5225419"/>
                <a:ext cx="181740" cy="169825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104 Grupo"/>
            <p:cNvGrpSpPr/>
            <p:nvPr/>
          </p:nvGrpSpPr>
          <p:grpSpPr>
            <a:xfrm rot="15412953">
              <a:off x="7116409" y="4566984"/>
              <a:ext cx="996459" cy="1001383"/>
              <a:chOff x="4686540" y="3643314"/>
              <a:chExt cx="722108" cy="690620"/>
            </a:xfrm>
          </p:grpSpPr>
          <p:sp>
            <p:nvSpPr>
              <p:cNvPr id="282" name="281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3" name="282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283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85" name="284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285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286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8" name="287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288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0" name="289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42" name="133 Grupo"/>
            <p:cNvGrpSpPr/>
            <p:nvPr/>
          </p:nvGrpSpPr>
          <p:grpSpPr>
            <a:xfrm rot="11010576">
              <a:off x="3899365" y="2744317"/>
              <a:ext cx="1000130" cy="1000920"/>
              <a:chOff x="3286116" y="4454052"/>
              <a:chExt cx="724767" cy="690302"/>
            </a:xfrm>
          </p:grpSpPr>
          <p:sp>
            <p:nvSpPr>
              <p:cNvPr id="273" name="272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4" name="273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274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275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276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78" name="277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278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0" name="279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1" name="280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43" name="132 Grupo"/>
            <p:cNvGrpSpPr/>
            <p:nvPr/>
          </p:nvGrpSpPr>
          <p:grpSpPr>
            <a:xfrm rot="3722662">
              <a:off x="1061199" y="2518295"/>
              <a:ext cx="1010477" cy="1007350"/>
              <a:chOff x="3286116" y="4454052"/>
              <a:chExt cx="720186" cy="685921"/>
            </a:xfrm>
          </p:grpSpPr>
          <p:cxnSp>
            <p:nvCxnSpPr>
              <p:cNvPr id="264" name="263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264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66" name="265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266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8" name="267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9" name="268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0" name="269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270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2" name="271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105 Grupo"/>
            <p:cNvGrpSpPr/>
            <p:nvPr/>
          </p:nvGrpSpPr>
          <p:grpSpPr>
            <a:xfrm rot="7924690">
              <a:off x="925472" y="3746447"/>
              <a:ext cx="1004120" cy="1029762"/>
              <a:chOff x="5573625" y="3667074"/>
              <a:chExt cx="720363" cy="682099"/>
            </a:xfrm>
          </p:grpSpPr>
          <p:sp>
            <p:nvSpPr>
              <p:cNvPr id="255" name="254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6" name="255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57" name="256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257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258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60" name="259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260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62" name="261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262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45" name="104 Grupo"/>
            <p:cNvGrpSpPr/>
            <p:nvPr/>
          </p:nvGrpSpPr>
          <p:grpSpPr>
            <a:xfrm rot="13568937">
              <a:off x="3227482" y="3172178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246" name="245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47" name="246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247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9" name="248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0" name="249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250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2" name="251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252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253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499" name="979 Grupo"/>
          <p:cNvGrpSpPr/>
          <p:nvPr/>
        </p:nvGrpSpPr>
        <p:grpSpPr>
          <a:xfrm>
            <a:off x="5286380" y="4211569"/>
            <a:ext cx="428628" cy="285752"/>
            <a:chOff x="642910" y="2143116"/>
            <a:chExt cx="428628" cy="285752"/>
          </a:xfrm>
        </p:grpSpPr>
        <p:sp>
          <p:nvSpPr>
            <p:cNvPr id="500" name="499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501" name="500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502" name="982 Grupo"/>
          <p:cNvGrpSpPr/>
          <p:nvPr/>
        </p:nvGrpSpPr>
        <p:grpSpPr>
          <a:xfrm>
            <a:off x="3714744" y="4568759"/>
            <a:ext cx="428628" cy="285752"/>
            <a:chOff x="642910" y="2143116"/>
            <a:chExt cx="428628" cy="285752"/>
          </a:xfrm>
        </p:grpSpPr>
        <p:sp>
          <p:nvSpPr>
            <p:cNvPr id="503" name="50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504" name="503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AO</a:t>
              </a:r>
              <a:endParaRPr lang="es-ES" sz="900" b="1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 " pathEditMode="relative" ptsTypes="AA">
                                      <p:cBhvr>
                                        <p:cTn id="11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 " pathEditMode="relative" ptsTypes="AA">
                                      <p:cBhvr>
                                        <p:cTn id="12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 " pathEditMode="relative" ptsTypes="AA">
                                      <p:cBhvr>
                                        <p:cTn id="12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0.00486 0.01111 0.00579 0.0177 0.00695 C 0.02812 0.00579 0.02934 0.00509 0.0375 0.00139 C 0.04288 -0.00579 0.05069 -0.01296 0.05729 -0.01805 C 0.06024 -0.02037 0.06666 -0.02361 0.06666 -0.02361 C 0.07361 -0.03055 0.07447 -0.02917 0.08437 -0.02917 " pathEditMode="relative" ptsTypes="fffffA">
                                      <p:cBhvr>
                                        <p:cTn id="12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0.00486 0.01111 0.00579 0.0177 0.00695 C 0.02812 0.00579 0.02934 0.00509 0.0375 0.00139 C 0.04288 -0.00579 0.05069 -0.01296 0.05729 -0.01805 C 0.06024 -0.02037 0.06666 -0.02361 0.06666 -0.02361 C 0.07361 -0.03055 0.07447 -0.02917 0.08437 -0.02917 " pathEditMode="relative" ptsTypes="fffffA">
                                      <p:cBhvr>
                                        <p:cTn id="1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12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15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15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5 0.00486 0.01111 0.00579 0.0177 0.00695 C 0.02812 0.00579 0.02934 0.00509 0.0375 0.00139 C 0.04288 -0.00579 0.05069 -0.01296 0.05729 -0.01805 C 0.06024 -0.02037 0.06666 -0.02361 0.06666 -0.02361 C 0.07361 -0.03055 0.07447 -0.02917 0.08437 -0.02917 " pathEditMode="relative" ptsTypes="fffffA">
                                      <p:cBhvr>
                                        <p:cTn id="15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1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6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65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74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20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2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20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5" grpId="0"/>
      <p:bldP spid="193" grpId="0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7" name="6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7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" name="8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APLICACIÓN INDUSTRIAL DE LAS ZEOLITAS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785786" y="2143116"/>
          <a:ext cx="7643865" cy="3108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47955"/>
                <a:gridCol w="2547955"/>
                <a:gridCol w="25479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Refinación de petróleo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Petroquímica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Combustibles</a:t>
                      </a:r>
                      <a:r>
                        <a:rPr lang="es-ES" sz="2000" b="1" baseline="0" dirty="0" smtClean="0">
                          <a:latin typeface="Candara" pitchFamily="34" charset="0"/>
                        </a:rPr>
                        <a:t> Sintéticos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latin typeface="Candara" pitchFamily="34" charset="0"/>
                        </a:rPr>
                        <a:t>Desparafinado</a:t>
                      </a:r>
                      <a:r>
                        <a:rPr lang="es-ES" sz="2000" b="1" baseline="0" dirty="0" smtClean="0">
                          <a:latin typeface="Candara" pitchFamily="34" charset="0"/>
                        </a:rPr>
                        <a:t> de destilados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Isomerización</a:t>
                      </a:r>
                      <a:r>
                        <a:rPr lang="es-ES" sz="2000" b="1" baseline="0" dirty="0" smtClean="0">
                          <a:latin typeface="Candara" pitchFamily="34" charset="0"/>
                        </a:rPr>
                        <a:t> de Xilenos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Conversión de metanol en gasolinas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latin typeface="Candara" pitchFamily="34" charset="0"/>
                        </a:rPr>
                        <a:t>Desparafinado</a:t>
                      </a:r>
                      <a:r>
                        <a:rPr lang="es-ES" sz="2000" b="1" dirty="0" smtClean="0">
                          <a:latin typeface="Candara" pitchFamily="34" charset="0"/>
                        </a:rPr>
                        <a:t> de aceites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Desproporción de tolueno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Conversión de metanol</a:t>
                      </a:r>
                      <a:r>
                        <a:rPr lang="es-ES" sz="2000" b="1" baseline="0" dirty="0" smtClean="0">
                          <a:latin typeface="Candara" pitchFamily="34" charset="0"/>
                        </a:rPr>
                        <a:t> en olefinas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FCC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Candara" pitchFamily="34" charset="0"/>
                        </a:rPr>
                        <a:t>Síntesis</a:t>
                      </a:r>
                      <a:r>
                        <a:rPr lang="es-ES" sz="2000" b="1" baseline="0" dirty="0" smtClean="0">
                          <a:latin typeface="Candara" pitchFamily="34" charset="0"/>
                        </a:rPr>
                        <a:t> de etilbenceno y p-</a:t>
                      </a:r>
                      <a:r>
                        <a:rPr lang="es-ES" sz="2000" b="1" baseline="0" dirty="0" err="1" smtClean="0">
                          <a:latin typeface="Candara" pitchFamily="34" charset="0"/>
                        </a:rPr>
                        <a:t>etiltolueno</a:t>
                      </a:r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Análisis Químico Elemental por Absorción Atómica (ASS)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21" name="20 Imagen" descr="Dibujo.bmp"/>
          <p:cNvPicPr>
            <a:picLocks noChangeAspect="1"/>
          </p:cNvPicPr>
          <p:nvPr/>
        </p:nvPicPr>
        <p:blipFill>
          <a:blip r:embed="rId8">
            <a:lum bright="10000"/>
          </a:blip>
          <a:stretch>
            <a:fillRect/>
          </a:stretch>
        </p:blipFill>
        <p:spPr>
          <a:xfrm>
            <a:off x="6215074" y="1604964"/>
            <a:ext cx="2605221" cy="189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21 CuadroTexto"/>
          <p:cNvSpPr txBox="1"/>
          <p:nvPr/>
        </p:nvSpPr>
        <p:spPr>
          <a:xfrm>
            <a:off x="6143636" y="2000240"/>
            <a:ext cx="2857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Cada elemento absorbe longitudes </a:t>
            </a:r>
          </a:p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 onda únicas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3" name="22 Paralelogramo"/>
          <p:cNvSpPr/>
          <p:nvPr/>
        </p:nvSpPr>
        <p:spPr>
          <a:xfrm>
            <a:off x="1285852" y="1997166"/>
            <a:ext cx="1428760" cy="928694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Átomos Libres</a:t>
            </a:r>
            <a:endParaRPr lang="es-ES" sz="1900" b="1" baseline="30000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" name="23 Grupo"/>
          <p:cNvGrpSpPr/>
          <p:nvPr/>
        </p:nvGrpSpPr>
        <p:grpSpPr>
          <a:xfrm>
            <a:off x="500034" y="1854290"/>
            <a:ext cx="785818" cy="785818"/>
            <a:chOff x="5882429" y="4071942"/>
            <a:chExt cx="2558655" cy="2539982"/>
          </a:xfrm>
        </p:grpSpPr>
        <p:sp>
          <p:nvSpPr>
            <p:cNvPr id="25" name="24 Elipse"/>
            <p:cNvSpPr/>
            <p:nvPr/>
          </p:nvSpPr>
          <p:spPr>
            <a:xfrm rot="1795701">
              <a:off x="5903738" y="5005253"/>
              <a:ext cx="2537346" cy="852521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Elipse"/>
            <p:cNvSpPr/>
            <p:nvPr/>
          </p:nvSpPr>
          <p:spPr>
            <a:xfrm rot="5400000">
              <a:off x="5942405" y="4916115"/>
              <a:ext cx="2539982" cy="851636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Elipse"/>
            <p:cNvSpPr/>
            <p:nvPr/>
          </p:nvSpPr>
          <p:spPr>
            <a:xfrm rot="19590210">
              <a:off x="5882429" y="4974531"/>
              <a:ext cx="2537347" cy="852521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Conector"/>
            <p:cNvSpPr/>
            <p:nvPr/>
          </p:nvSpPr>
          <p:spPr>
            <a:xfrm>
              <a:off x="6951226" y="5182292"/>
              <a:ext cx="428629" cy="42862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29" name="28 Flecha derecha"/>
          <p:cNvSpPr/>
          <p:nvPr/>
        </p:nvSpPr>
        <p:spPr>
          <a:xfrm>
            <a:off x="2857488" y="2354356"/>
            <a:ext cx="357191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strella de 7 puntas"/>
          <p:cNvSpPr/>
          <p:nvPr/>
        </p:nvSpPr>
        <p:spPr>
          <a:xfrm>
            <a:off x="3357554" y="1925728"/>
            <a:ext cx="2286016" cy="1214446"/>
          </a:xfrm>
          <a:prstGeom prst="star7">
            <a:avLst>
              <a:gd name="adj" fmla="val 33963"/>
              <a:gd name="hf" fmla="val 102572"/>
              <a:gd name="vf" fmla="val 105210"/>
            </a:avLst>
          </a:prstGeom>
          <a:gradFill flip="none" rotWithShape="1">
            <a:gsLst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Absorción de Luz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5786445" y="2354356"/>
            <a:ext cx="357191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 descr="absorcion_atomic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38" y="4214818"/>
            <a:ext cx="5192786" cy="1812920"/>
          </a:xfrm>
          <a:prstGeom prst="round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285720" y="3786190"/>
            <a:ext cx="677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Componentes de un Espectrómetro de Absorción Atómica</a:t>
            </a:r>
            <a:endParaRPr lang="es-ES" sz="20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4" name="33 Imagen" descr="t_geoquimica3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702" y="4614878"/>
            <a:ext cx="2170964" cy="1671642"/>
          </a:xfrm>
          <a:prstGeom prst="round2DiagRect">
            <a:avLst/>
          </a:prstGeom>
          <a:effectLst>
            <a:softEdge rad="63500"/>
          </a:effectLst>
        </p:spPr>
      </p:pic>
      <p:sp>
        <p:nvSpPr>
          <p:cNvPr id="35" name="34 CuadroTexto"/>
          <p:cNvSpPr txBox="1"/>
          <p:nvPr/>
        </p:nvSpPr>
        <p:spPr>
          <a:xfrm>
            <a:off x="2786050" y="178592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Ley de </a:t>
            </a:r>
            <a:r>
              <a:rPr lang="es-E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Lambert-Beer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:</a:t>
            </a:r>
            <a:endParaRPr lang="es-ES" sz="3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285984" y="3931042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andara" pitchFamily="34" charset="0"/>
              </a:rPr>
              <a:t>Donde:</a:t>
            </a:r>
          </a:p>
          <a:p>
            <a:r>
              <a:rPr lang="es-ES" sz="2400" dirty="0" smtClean="0">
                <a:latin typeface="Candara" pitchFamily="34" charset="0"/>
              </a:rPr>
              <a:t>A: absorbancia</a:t>
            </a:r>
          </a:p>
          <a:p>
            <a:r>
              <a:rPr lang="es-ES" sz="2400" dirty="0" smtClean="0">
                <a:latin typeface="Candara" pitchFamily="34" charset="0"/>
              </a:rPr>
              <a:t>ε: Coeficiente de </a:t>
            </a:r>
            <a:r>
              <a:rPr lang="es-ES" sz="2400" dirty="0" err="1" smtClean="0">
                <a:latin typeface="Candara" pitchFamily="34" charset="0"/>
              </a:rPr>
              <a:t>absortividad</a:t>
            </a:r>
            <a:r>
              <a:rPr lang="es-ES" sz="2400" dirty="0" smtClean="0">
                <a:latin typeface="Candara" pitchFamily="34" charset="0"/>
              </a:rPr>
              <a:t> molar</a:t>
            </a:r>
          </a:p>
          <a:p>
            <a:r>
              <a:rPr lang="es-ES" sz="2400" dirty="0" smtClean="0">
                <a:latin typeface="Candara" pitchFamily="34" charset="0"/>
              </a:rPr>
              <a:t>c: espesor de la celda</a:t>
            </a:r>
          </a:p>
        </p:txBody>
      </p:sp>
      <p:grpSp>
        <p:nvGrpSpPr>
          <p:cNvPr id="5" name="36 Grupo"/>
          <p:cNvGrpSpPr/>
          <p:nvPr/>
        </p:nvGrpSpPr>
        <p:grpSpPr>
          <a:xfrm>
            <a:off x="2714612" y="2573720"/>
            <a:ext cx="4071966" cy="1071570"/>
            <a:chOff x="3714744" y="4714884"/>
            <a:chExt cx="4071966" cy="1071570"/>
          </a:xfrm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</a:effectLst>
        </p:grpSpPr>
        <p:sp>
          <p:nvSpPr>
            <p:cNvPr id="38" name="37 Rectángulo redondeado"/>
            <p:cNvSpPr/>
            <p:nvPr/>
          </p:nvSpPr>
          <p:spPr>
            <a:xfrm>
              <a:off x="3714744" y="4714884"/>
              <a:ext cx="4071966" cy="1071570"/>
            </a:xfrm>
            <a:prstGeom prst="roundRect">
              <a:avLst>
                <a:gd name="adj" fmla="val 50000"/>
              </a:avLst>
            </a:prstGeom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endParaRPr>
            </a:p>
          </p:txBody>
        </p:sp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4214810" y="4857760"/>
            <a:ext cx="2979642" cy="731842"/>
          </p:xfrm>
          <a:graphic>
            <a:graphicData uri="http://schemas.openxmlformats.org/presentationml/2006/ole">
              <p:oleObj spid="_x0000_s86018" name="Ecuación" r:id="rId11" imgW="723600" imgH="1774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22" grpId="0"/>
      <p:bldP spid="22" grpId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/>
      <p:bldP spid="33" grpId="1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3 Imagen" descr="XeonW1920x1200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Difracción de rayos X (DRX)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00034" y="1928802"/>
            <a:ext cx="33575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Permite visualizar la </a:t>
            </a:r>
            <a:r>
              <a:rPr lang="es-ES" sz="23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cristalinidad</a:t>
            </a:r>
            <a:r>
              <a:rPr lang="es-ES" sz="23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, simetría y regularidad de los materiales</a:t>
            </a:r>
            <a:endParaRPr lang="es-ES" sz="23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0" name="29 Imagen" descr="difraccion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4643446"/>
            <a:ext cx="2300459" cy="1857388"/>
          </a:xfrm>
          <a:prstGeom prst="round2DiagRect">
            <a:avLst/>
          </a:prstGeom>
          <a:effectLst>
            <a:softEdge rad="63500"/>
          </a:effectLst>
        </p:spPr>
      </p:pic>
      <p:pic>
        <p:nvPicPr>
          <p:cNvPr id="31" name="30 Imagen" descr="drx7.jp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224" y="5143512"/>
            <a:ext cx="3000396" cy="1535086"/>
          </a:xfrm>
          <a:prstGeom prst="round2DiagRect">
            <a:avLst/>
          </a:prstGeom>
          <a:effectLst>
            <a:softEdge rad="63500"/>
          </a:effectLst>
        </p:spPr>
      </p:pic>
      <p:sp>
        <p:nvSpPr>
          <p:cNvPr id="41" name="40 Flecha derecha"/>
          <p:cNvSpPr/>
          <p:nvPr/>
        </p:nvSpPr>
        <p:spPr>
          <a:xfrm rot="19030069">
            <a:off x="4963356" y="3031369"/>
            <a:ext cx="3819094" cy="33120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4176825" y="3277490"/>
            <a:ext cx="1357322" cy="24288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Solido que se quiere analizar</a:t>
            </a:r>
            <a:endParaRPr lang="es-ES" sz="2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1000100" y="4634812"/>
            <a:ext cx="3500462" cy="8634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38 Flecha derecha"/>
          <p:cNvSpPr/>
          <p:nvPr/>
        </p:nvSpPr>
        <p:spPr>
          <a:xfrm>
            <a:off x="285720" y="4277622"/>
            <a:ext cx="1428760" cy="7143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Haz de Luz</a:t>
            </a:r>
            <a:endParaRPr lang="es-ES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64711" y="1714488"/>
            <a:ext cx="2643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Ley de </a:t>
            </a:r>
            <a:r>
              <a:rPr lang="es-ES" sz="3200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Bragg</a:t>
            </a:r>
            <a:r>
              <a:rPr lang="es-ES" sz="32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:</a:t>
            </a:r>
          </a:p>
          <a:p>
            <a:endParaRPr lang="es-ES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928794" y="3836576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Donde:</a:t>
            </a: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n: orden de difracción</a:t>
            </a: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Λ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: distancia entre los planos</a:t>
            </a: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d: distancia entre los planos de reflexión</a:t>
            </a: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h,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k,l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: parámetros del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indice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 de Miller (Å)</a:t>
            </a:r>
          </a:p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θ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:  ángulo de reflexión o ángulo de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Bragg</a:t>
            </a:r>
            <a:endParaRPr lang="es-ES" sz="24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3" name="33 Grupo"/>
          <p:cNvGrpSpPr/>
          <p:nvPr/>
        </p:nvGrpSpPr>
        <p:grpSpPr>
          <a:xfrm>
            <a:off x="2464579" y="2670634"/>
            <a:ext cx="4643470" cy="1071570"/>
            <a:chOff x="2714612" y="2573720"/>
            <a:chExt cx="4643470" cy="1071570"/>
          </a:xfrm>
        </p:grpSpPr>
        <p:sp>
          <p:nvSpPr>
            <p:cNvPr id="21" name="20 Rectángulo redondeado"/>
            <p:cNvSpPr/>
            <p:nvPr/>
          </p:nvSpPr>
          <p:spPr>
            <a:xfrm>
              <a:off x="2714612" y="2573720"/>
              <a:ext cx="4643470" cy="1071570"/>
            </a:xfrm>
            <a:prstGeom prst="roundRect">
              <a:avLst>
                <a:gd name="adj" fmla="val 50000"/>
              </a:avLst>
            </a:prstGeom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endParaRPr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011250" y="2758164"/>
            <a:ext cx="4008437" cy="714375"/>
          </p:xfrm>
          <a:graphic>
            <a:graphicData uri="http://schemas.openxmlformats.org/presentationml/2006/ole">
              <p:oleObj spid="_x0000_s87042" name="Ecuación" r:id="rId10" imgW="12826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73 0 " pathEditMode="relative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9" grpId="0"/>
      <p:bldP spid="29" grpId="1"/>
      <p:bldP spid="41" grpId="0" animBg="1"/>
      <p:bldP spid="41" grpId="1" animBg="1"/>
      <p:bldP spid="40" grpId="0" animBg="1"/>
      <p:bldP spid="40" grpId="1" animBg="1"/>
      <p:bldP spid="39" grpId="0" animBg="1"/>
      <p:bldP spid="39" grpId="1" animBg="1"/>
      <p:bldP spid="39" grpId="2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Microscopia Electrónica de Barrido (MEB)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910" y="2072524"/>
            <a:ext cx="54292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Se utiliza principalmente para: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Morfología de los cristales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Distribución de tamaño de los cristales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Composición de las muestras sintetizadas</a:t>
            </a:r>
          </a:p>
          <a:p>
            <a:pPr algn="just">
              <a:buFont typeface="Arial" pitchFamily="34" charset="0"/>
              <a:buChar char="•"/>
            </a:pPr>
            <a:endParaRPr lang="es-ES" sz="22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428596" y="4401238"/>
            <a:ext cx="1928826" cy="1000132"/>
          </a:xfrm>
          <a:prstGeom prst="homePlate">
            <a:avLst>
              <a:gd name="adj" fmla="val 4179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4786315" y="4728610"/>
            <a:ext cx="714380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2571736" y="4643446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No destructivo</a:t>
            </a: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5786446" y="4071942"/>
            <a:ext cx="3000396" cy="1928826"/>
          </a:xfrm>
          <a:prstGeom prst="round2DiagRect">
            <a:avLst>
              <a:gd name="adj1" fmla="val 34727"/>
              <a:gd name="adj2" fmla="val 0"/>
            </a:avLst>
          </a:prstGeom>
          <a:gradFill flip="none" rotWithShape="1">
            <a:gsLst>
              <a:gs pos="0">
                <a:srgbClr val="99FF99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latin typeface="Candara" pitchFamily="34" charset="0"/>
              </a:rPr>
              <a:t>Permite conocer la composición química de partículas diminutas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838138"/>
            <a:ext cx="2428892" cy="1805176"/>
          </a:xfrm>
          <a:prstGeom prst="roundRect">
            <a:avLst>
              <a:gd name="adj" fmla="val 22094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  <a:softEdge rad="63500"/>
          </a:effectLst>
        </p:spPr>
      </p:pic>
      <p:pic>
        <p:nvPicPr>
          <p:cNvPr id="29" name="28 Imagen" descr="meb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1643050"/>
            <a:ext cx="2566991" cy="1750759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30" name="29 Recortar rectángulo de esquina diagonal"/>
          <p:cNvSpPr/>
          <p:nvPr/>
        </p:nvSpPr>
        <p:spPr>
          <a:xfrm>
            <a:off x="4143372" y="2500306"/>
            <a:ext cx="4071966" cy="714380"/>
          </a:xfrm>
          <a:prstGeom prst="snip2DiagRect">
            <a:avLst>
              <a:gd name="adj1" fmla="val 0"/>
              <a:gd name="adj2" fmla="val 50000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Determinar los elementos presentes en una fase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1" name="30 Recortar rectángulo de esquina diagonal"/>
          <p:cNvSpPr/>
          <p:nvPr/>
        </p:nvSpPr>
        <p:spPr>
          <a:xfrm>
            <a:off x="4143372" y="4357694"/>
            <a:ext cx="4143404" cy="714380"/>
          </a:xfrm>
          <a:prstGeom prst="snip2DiagRect">
            <a:avLst>
              <a:gd name="adj1" fmla="val 0"/>
              <a:gd name="adj2" fmla="val 48667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Afinidad de un elemento presente dentro de unas misma fase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2" name="31 Recortar rectángulo de esquina diagonal"/>
          <p:cNvSpPr/>
          <p:nvPr/>
        </p:nvSpPr>
        <p:spPr>
          <a:xfrm>
            <a:off x="4143372" y="3429000"/>
            <a:ext cx="4071966" cy="714380"/>
          </a:xfrm>
          <a:prstGeom prst="snip2DiagRect">
            <a:avLst>
              <a:gd name="adj1" fmla="val 0"/>
              <a:gd name="adj2" fmla="val 45619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Establecer relaciones de elementos entre si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3" name="32 Imagen" descr="4MEB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18" y="3714752"/>
            <a:ext cx="1969188" cy="2643206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  <p:bldP spid="12" grpId="0" animBg="1"/>
      <p:bldP spid="12" grpId="1" animBg="1"/>
      <p:bldP spid="24" grpId="0" animBg="1"/>
      <p:bldP spid="24" grpId="1" animBg="1"/>
      <p:bldP spid="25" grpId="0"/>
      <p:bldP spid="25" grpId="1"/>
      <p:bldP spid="27" grpId="0" animBg="1"/>
      <p:bldP spid="27" grpId="1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7" name="16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8" name="17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9" name="18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0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0034" y="1858210"/>
            <a:ext cx="35004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Utiliza el fenómeno de fotoionización y el análisis de la dispersión de energía emitida por los fotoelectrones</a:t>
            </a:r>
            <a:endParaRPr lang="es-ES" sz="2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24" name="23 Imagen" descr="XP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4500570"/>
            <a:ext cx="2928926" cy="2098013"/>
          </a:xfrm>
          <a:prstGeom prst="round2DiagRect">
            <a:avLst/>
          </a:prstGeom>
          <a:effectLst>
            <a:softEdge rad="63500"/>
          </a:effectLst>
        </p:spPr>
      </p:pic>
      <p:sp>
        <p:nvSpPr>
          <p:cNvPr id="25" name="24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Espectroscopia </a:t>
            </a:r>
            <a:r>
              <a:rPr lang="es-ES" sz="26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Fotoelectrónica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de Rayos X (XPS)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rot="19009804">
            <a:off x="5625723" y="23227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Haz difractado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8" name="27 Flecha derecha"/>
          <p:cNvSpPr/>
          <p:nvPr/>
        </p:nvSpPr>
        <p:spPr>
          <a:xfrm rot="18647297">
            <a:off x="4896792" y="2923661"/>
            <a:ext cx="3723195" cy="33120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29" name="28 Flecha derecha"/>
          <p:cNvSpPr/>
          <p:nvPr/>
        </p:nvSpPr>
        <p:spPr>
          <a:xfrm rot="18869429">
            <a:off x="4890750" y="2936826"/>
            <a:ext cx="3770542" cy="33120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30" name="29 Flecha derecha"/>
          <p:cNvSpPr/>
          <p:nvPr/>
        </p:nvSpPr>
        <p:spPr>
          <a:xfrm rot="19030069">
            <a:off x="4950763" y="2918466"/>
            <a:ext cx="3749067" cy="33120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31" name="30 Flecha derecha"/>
          <p:cNvSpPr/>
          <p:nvPr/>
        </p:nvSpPr>
        <p:spPr>
          <a:xfrm rot="19030069">
            <a:off x="4963356" y="3031369"/>
            <a:ext cx="3819094" cy="331208"/>
          </a:xfrm>
          <a:prstGeom prst="rightArrow">
            <a:avLst/>
          </a:prstGeom>
          <a:solidFill>
            <a:srgbClr val="CCFF66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 rot="19227788">
            <a:off x="4989385" y="3068747"/>
            <a:ext cx="3825027" cy="331208"/>
          </a:xfrm>
          <a:prstGeom prst="rightArrow">
            <a:avLst/>
          </a:prstGeom>
          <a:solidFill>
            <a:srgbClr val="FFCC00"/>
          </a:solidFill>
          <a:ln>
            <a:noFill/>
          </a:ln>
          <a:effectLst>
            <a:glow rad="101600">
              <a:srgbClr val="FFCC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33" name="32 Flecha derecha"/>
          <p:cNvSpPr/>
          <p:nvPr/>
        </p:nvSpPr>
        <p:spPr>
          <a:xfrm rot="19307184">
            <a:off x="5047717" y="3125208"/>
            <a:ext cx="3837288" cy="331208"/>
          </a:xfrm>
          <a:prstGeom prst="rightArrow">
            <a:avLst/>
          </a:prstGeom>
          <a:solidFill>
            <a:srgbClr val="FF9900"/>
          </a:solidFill>
          <a:ln>
            <a:noFill/>
          </a:ln>
          <a:effectLst>
            <a:glow rad="101600">
              <a:srgbClr val="FF99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 rot="19417310">
            <a:off x="5067788" y="3199107"/>
            <a:ext cx="3863854" cy="331208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glow rad="101600">
              <a:srgbClr val="FF505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Candara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176825" y="3277490"/>
            <a:ext cx="1357322" cy="24288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Solido que se quiere analizar</a:t>
            </a:r>
            <a:endParaRPr lang="es-ES" sz="2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1142976" y="4634812"/>
            <a:ext cx="3286148" cy="1588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36 Flecha derecha"/>
          <p:cNvSpPr/>
          <p:nvPr/>
        </p:nvSpPr>
        <p:spPr>
          <a:xfrm>
            <a:off x="285720" y="4277622"/>
            <a:ext cx="1428760" cy="714380"/>
          </a:xfrm>
          <a:prstGeom prst="rightArrow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Haz de Luz</a:t>
            </a:r>
            <a:endParaRPr lang="es-ES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26" name="25 Imagen" descr="800px-Fluorescent_lighting_spectrum_peaks_labelle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306" y="3500438"/>
            <a:ext cx="5667388" cy="3071834"/>
          </a:xfrm>
          <a:prstGeom prst="round2DiagRect">
            <a:avLst>
              <a:gd name="adj1" fmla="val 0"/>
              <a:gd name="adj2" fmla="val 18291"/>
            </a:avLst>
          </a:prstGeom>
          <a:effectLst>
            <a:softEdge rad="31750"/>
          </a:effectLst>
        </p:spPr>
      </p:pic>
      <p:sp>
        <p:nvSpPr>
          <p:cNvPr id="40" name="39 CuadroTexto"/>
          <p:cNvSpPr txBox="1"/>
          <p:nvPr/>
        </p:nvSpPr>
        <p:spPr>
          <a:xfrm>
            <a:off x="857224" y="1714488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VE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Estado de reducción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Especies presentes</a:t>
            </a:r>
            <a:endParaRPr lang="es-ES" sz="2200" b="1" dirty="0" smtClean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VE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Desplazamientos químicos</a:t>
            </a:r>
            <a:endParaRPr lang="es-ES" sz="2200" b="1" dirty="0" smtClean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VE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Dispersión</a:t>
            </a:r>
            <a:endParaRPr lang="es-ES" sz="2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73 0 " pathEditMode="relative" ptsTypes="AA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5" grpId="0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7" grpId="2" animBg="1"/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Espectroscopia Infrarroja (IR)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7224" y="2169375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Cada zeolita refleja un espectro típico</a:t>
            </a:r>
            <a:endParaRPr lang="es-ES" sz="24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43240" y="392906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Vibraciones Internas de los tetraedros</a:t>
            </a:r>
          </a:p>
          <a:p>
            <a:pPr algn="just"/>
            <a:endParaRPr lang="es-ES" sz="2400" dirty="0" smtClean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Vibraciones entre los enlaces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" name="105 Grupo"/>
          <p:cNvGrpSpPr/>
          <p:nvPr/>
        </p:nvGrpSpPr>
        <p:grpSpPr>
          <a:xfrm rot="14461737">
            <a:off x="4802332" y="5805907"/>
            <a:ext cx="896659" cy="891719"/>
            <a:chOff x="5564404" y="3667074"/>
            <a:chExt cx="729584" cy="690620"/>
          </a:xfrm>
        </p:grpSpPr>
        <p:sp>
          <p:nvSpPr>
            <p:cNvPr id="18" name="17 Conector"/>
            <p:cNvSpPr/>
            <p:nvPr/>
          </p:nvSpPr>
          <p:spPr>
            <a:xfrm>
              <a:off x="5761376" y="420062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" name="18 Conector recto"/>
            <p:cNvCxnSpPr/>
            <p:nvPr/>
          </p:nvCxnSpPr>
          <p:spPr>
            <a:xfrm rot="5400000">
              <a:off x="5807054" y="416714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onector"/>
            <p:cNvSpPr/>
            <p:nvPr/>
          </p:nvSpPr>
          <p:spPr>
            <a:xfrm>
              <a:off x="5807054" y="4024264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21" name="20 Conector recto"/>
            <p:cNvCxnSpPr/>
            <p:nvPr/>
          </p:nvCxnSpPr>
          <p:spPr>
            <a:xfrm>
              <a:off x="5972374" y="416187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 flipH="1" flipV="1">
              <a:off x="5753648" y="388138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onector"/>
            <p:cNvSpPr/>
            <p:nvPr/>
          </p:nvSpPr>
          <p:spPr>
            <a:xfrm>
              <a:off x="5860137" y="366707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23 Conector recto"/>
            <p:cNvCxnSpPr/>
            <p:nvPr/>
          </p:nvCxnSpPr>
          <p:spPr>
            <a:xfrm rot="10800000" flipV="1">
              <a:off x="5618501" y="415941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onector"/>
            <p:cNvSpPr/>
            <p:nvPr/>
          </p:nvSpPr>
          <p:spPr>
            <a:xfrm>
              <a:off x="5564404" y="426880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Conector"/>
            <p:cNvSpPr/>
            <p:nvPr/>
          </p:nvSpPr>
          <p:spPr>
            <a:xfrm>
              <a:off x="6202195" y="424672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132 Grupo"/>
          <p:cNvGrpSpPr/>
          <p:nvPr/>
        </p:nvGrpSpPr>
        <p:grpSpPr>
          <a:xfrm>
            <a:off x="6643702" y="5737733"/>
            <a:ext cx="1000132" cy="833178"/>
            <a:chOff x="3286116" y="4454052"/>
            <a:chExt cx="724767" cy="690302"/>
          </a:xfrm>
        </p:grpSpPr>
        <p:sp>
          <p:nvSpPr>
            <p:cNvPr id="28" name="27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9" name="28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33" name="32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643438" y="571365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andara" pitchFamily="34" charset="0"/>
              </a:rPr>
              <a:t>Si</a:t>
            </a:r>
            <a:endParaRPr lang="es-ES" sz="2400" dirty="0">
              <a:latin typeface="Candara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572396" y="5772951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andara" pitchFamily="34" charset="0"/>
              </a:rPr>
              <a:t>Al</a:t>
            </a:r>
            <a:endParaRPr lang="es-ES" sz="2400" dirty="0">
              <a:latin typeface="Candara" pitchFamily="34" charset="0"/>
            </a:endParaRPr>
          </a:p>
        </p:txBody>
      </p:sp>
      <p:cxnSp>
        <p:nvCxnSpPr>
          <p:cNvPr id="42" name="41 Conector curvado"/>
          <p:cNvCxnSpPr/>
          <p:nvPr/>
        </p:nvCxnSpPr>
        <p:spPr>
          <a:xfrm>
            <a:off x="4929190" y="5999407"/>
            <a:ext cx="285752" cy="214314"/>
          </a:xfrm>
          <a:prstGeom prst="curvedConnector3">
            <a:avLst>
              <a:gd name="adj1" fmla="val 2746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curvado"/>
          <p:cNvCxnSpPr/>
          <p:nvPr/>
        </p:nvCxnSpPr>
        <p:spPr>
          <a:xfrm rot="10800000" flipV="1">
            <a:off x="7286644" y="6070845"/>
            <a:ext cx="357190" cy="14287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571472" y="4000504"/>
            <a:ext cx="1928826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Correlación de FKS</a:t>
            </a:r>
          </a:p>
        </p:txBody>
      </p:sp>
      <p:sp>
        <p:nvSpPr>
          <p:cNvPr id="40" name="AutoShape 32"/>
          <p:cNvSpPr>
            <a:spLocks/>
          </p:cNvSpPr>
          <p:nvPr/>
        </p:nvSpPr>
        <p:spPr bwMode="auto">
          <a:xfrm>
            <a:off x="2786050" y="3731760"/>
            <a:ext cx="214314" cy="1714512"/>
          </a:xfrm>
          <a:prstGeom prst="leftBrace">
            <a:avLst>
              <a:gd name="adj1" fmla="val 133333"/>
              <a:gd name="adj2" fmla="val 51793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1" name="40 Imagen" descr="i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571612"/>
            <a:ext cx="2911875" cy="2143140"/>
          </a:xfrm>
          <a:prstGeom prst="roundRect">
            <a:avLst>
              <a:gd name="adj" fmla="val 8540"/>
            </a:avLst>
          </a:prstGeom>
          <a:effectLst>
            <a:softEdge rad="31750"/>
          </a:effectLst>
        </p:spPr>
      </p:pic>
      <p:sp>
        <p:nvSpPr>
          <p:cNvPr id="43" name="42 CuadroTexto"/>
          <p:cNvSpPr txBox="1"/>
          <p:nvPr/>
        </p:nvSpPr>
        <p:spPr>
          <a:xfrm>
            <a:off x="428596" y="2214554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Zona de vibración estructural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(300-1300 cm</a:t>
            </a:r>
            <a:r>
              <a:rPr lang="es-ES" sz="2800" b="1" baseline="300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-1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)</a:t>
            </a:r>
          </a:p>
        </p:txBody>
      </p:sp>
      <p:sp>
        <p:nvSpPr>
          <p:cNvPr id="44" name="43 Recortar rectángulo de esquina diagonal"/>
          <p:cNvSpPr/>
          <p:nvPr/>
        </p:nvSpPr>
        <p:spPr>
          <a:xfrm>
            <a:off x="4869031" y="1928802"/>
            <a:ext cx="3429024" cy="71438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Pureza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5" name="44 Recortar rectángulo de esquina diagonal"/>
          <p:cNvSpPr/>
          <p:nvPr/>
        </p:nvSpPr>
        <p:spPr>
          <a:xfrm>
            <a:off x="5154782" y="3786190"/>
            <a:ext cx="3489183" cy="714380"/>
          </a:xfrm>
          <a:prstGeom prst="snip2DiagRect">
            <a:avLst>
              <a:gd name="adj1" fmla="val 0"/>
              <a:gd name="adj2" fmla="val 48667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Relación Si/Al </a:t>
            </a:r>
            <a:r>
              <a:rPr lang="es-ES" sz="22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intrareticular</a:t>
            </a:r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6" name="45 Recortar rectángulo de esquina diagonal"/>
          <p:cNvSpPr/>
          <p:nvPr/>
        </p:nvSpPr>
        <p:spPr>
          <a:xfrm>
            <a:off x="5011907" y="2857496"/>
            <a:ext cx="3429024" cy="714380"/>
          </a:xfrm>
          <a:prstGeom prst="snip2DiagRect">
            <a:avLst>
              <a:gd name="adj1" fmla="val 0"/>
              <a:gd name="adj2" fmla="val 45619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Cristalinidad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7" name="46 Recortar rectángulo de esquina diagonal"/>
          <p:cNvSpPr/>
          <p:nvPr/>
        </p:nvSpPr>
        <p:spPr>
          <a:xfrm>
            <a:off x="5297659" y="4714884"/>
            <a:ext cx="3489183" cy="714380"/>
          </a:xfrm>
          <a:prstGeom prst="snip2DiagRect">
            <a:avLst>
              <a:gd name="adj1" fmla="val 0"/>
              <a:gd name="adj2" fmla="val 48667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Candara" pitchFamily="34" charset="0"/>
              </a:rPr>
              <a:t>Orden Estructural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6" name="14 Grupo"/>
          <p:cNvGrpSpPr/>
          <p:nvPr/>
        </p:nvGrpSpPr>
        <p:grpSpPr>
          <a:xfrm rot="16200000">
            <a:off x="3929058" y="3143249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50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52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pic>
        <p:nvPicPr>
          <p:cNvPr id="53" name="52 Imagen" descr="ir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4518429"/>
            <a:ext cx="2928958" cy="2196719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9" grpId="1"/>
      <p:bldP spid="15" grpId="0" build="allAtOnce"/>
      <p:bldP spid="37" grpId="0"/>
      <p:bldP spid="37" grpId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XeonW1920x1200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3" name="12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4" name="13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5" name="14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Reducción de Temperatura Programada (TPR)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71472" y="3143248"/>
            <a:ext cx="1143008" cy="42862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Candara" pitchFamily="34" charset="0"/>
              </a:rPr>
              <a:t>Hidrogeno</a:t>
            </a:r>
            <a:endParaRPr lang="es-ES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847700" y="2357430"/>
            <a:ext cx="1143008" cy="42862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Candara" pitchFamily="34" charset="0"/>
              </a:rPr>
              <a:t>Hidrogeno</a:t>
            </a:r>
            <a:endParaRPr lang="es-ES" sz="1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grpSp>
        <p:nvGrpSpPr>
          <p:cNvPr id="3" name="20 Grupo"/>
          <p:cNvGrpSpPr/>
          <p:nvPr/>
        </p:nvGrpSpPr>
        <p:grpSpPr>
          <a:xfrm>
            <a:off x="3133716" y="3000372"/>
            <a:ext cx="428628" cy="285752"/>
            <a:chOff x="642910" y="2143116"/>
            <a:chExt cx="428628" cy="285752"/>
          </a:xfrm>
        </p:grpSpPr>
        <p:sp>
          <p:nvSpPr>
            <p:cNvPr id="22" name="21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O2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4" name="23 Grupo"/>
          <p:cNvGrpSpPr/>
          <p:nvPr/>
        </p:nvGrpSpPr>
        <p:grpSpPr>
          <a:xfrm rot="1621568">
            <a:off x="2514458" y="1615427"/>
            <a:ext cx="2714643" cy="2643205"/>
            <a:chOff x="2935069" y="2162167"/>
            <a:chExt cx="3565757" cy="3225913"/>
          </a:xfrm>
        </p:grpSpPr>
        <p:cxnSp>
          <p:nvCxnSpPr>
            <p:cNvPr id="25" name="24 Conector recto"/>
            <p:cNvCxnSpPr>
              <a:stCxn id="46" idx="7"/>
              <a:endCxn id="55" idx="6"/>
            </p:cNvCxnSpPr>
            <p:nvPr/>
          </p:nvCxnSpPr>
          <p:spPr>
            <a:xfrm rot="5400000" flipH="1" flipV="1">
              <a:off x="3775534" y="2138518"/>
              <a:ext cx="204996" cy="51531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>
              <a:stCxn id="38" idx="5"/>
              <a:endCxn id="42" idx="0"/>
            </p:cNvCxnSpPr>
            <p:nvPr/>
          </p:nvCxnSpPr>
          <p:spPr>
            <a:xfrm rot="16200000" flipH="1">
              <a:off x="3814284" y="4787809"/>
              <a:ext cx="649579" cy="319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>
              <a:stCxn id="50" idx="4"/>
              <a:endCxn id="62" idx="7"/>
            </p:cNvCxnSpPr>
            <p:nvPr/>
          </p:nvCxnSpPr>
          <p:spPr>
            <a:xfrm rot="5400000">
              <a:off x="5323447" y="4694712"/>
              <a:ext cx="626048" cy="45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>
              <a:stCxn id="50" idx="6"/>
              <a:endCxn id="58" idx="3"/>
            </p:cNvCxnSpPr>
            <p:nvPr/>
          </p:nvCxnSpPr>
          <p:spPr>
            <a:xfrm flipV="1">
              <a:off x="5929322" y="4336770"/>
              <a:ext cx="449552" cy="215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>
              <a:stCxn id="59" idx="5"/>
              <a:endCxn id="50" idx="1"/>
            </p:cNvCxnSpPr>
            <p:nvPr/>
          </p:nvCxnSpPr>
          <p:spPr>
            <a:xfrm rot="16200000" flipH="1">
              <a:off x="5347964" y="4039947"/>
              <a:ext cx="531252" cy="410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49" idx="6"/>
              <a:endCxn id="59" idx="2"/>
            </p:cNvCxnSpPr>
            <p:nvPr/>
          </p:nvCxnSpPr>
          <p:spPr>
            <a:xfrm flipV="1">
              <a:off x="4422178" y="3929066"/>
              <a:ext cx="864202" cy="43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>
              <a:stCxn id="59" idx="0"/>
              <a:endCxn id="48" idx="4"/>
            </p:cNvCxnSpPr>
            <p:nvPr/>
          </p:nvCxnSpPr>
          <p:spPr>
            <a:xfrm rot="16200000" flipV="1">
              <a:off x="4896834" y="3396643"/>
              <a:ext cx="857256" cy="64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>
              <a:stCxn id="60" idx="4"/>
              <a:endCxn id="49" idx="0"/>
            </p:cNvCxnSpPr>
            <p:nvPr/>
          </p:nvCxnSpPr>
          <p:spPr>
            <a:xfrm rot="16200000" flipH="1">
              <a:off x="3920961" y="3477798"/>
              <a:ext cx="817158" cy="5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>
              <a:endCxn id="48" idx="2"/>
            </p:cNvCxnSpPr>
            <p:nvPr/>
          </p:nvCxnSpPr>
          <p:spPr>
            <a:xfrm flipV="1">
              <a:off x="4357686" y="2942383"/>
              <a:ext cx="870705" cy="57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>
              <a:stCxn id="49" idx="3"/>
              <a:endCxn id="38" idx="7"/>
            </p:cNvCxnSpPr>
            <p:nvPr/>
          </p:nvCxnSpPr>
          <p:spPr>
            <a:xfrm rot="5400000">
              <a:off x="3891540" y="4101329"/>
              <a:ext cx="508198" cy="332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>
              <a:stCxn id="60" idx="1"/>
              <a:endCxn id="46" idx="5"/>
            </p:cNvCxnSpPr>
            <p:nvPr/>
          </p:nvCxnSpPr>
          <p:spPr>
            <a:xfrm rot="16200000" flipV="1">
              <a:off x="3738484" y="2462574"/>
              <a:ext cx="394511" cy="630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>
              <a:stCxn id="43" idx="6"/>
              <a:endCxn id="38" idx="2"/>
            </p:cNvCxnSpPr>
            <p:nvPr/>
          </p:nvCxnSpPr>
          <p:spPr>
            <a:xfrm>
              <a:off x="3187574" y="4397755"/>
              <a:ext cx="670046" cy="17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48" idx="6"/>
              <a:endCxn id="57" idx="3"/>
            </p:cNvCxnSpPr>
            <p:nvPr/>
          </p:nvCxnSpPr>
          <p:spPr>
            <a:xfrm flipV="1">
              <a:off x="5357818" y="2622258"/>
              <a:ext cx="449552" cy="32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Conector"/>
            <p:cNvSpPr/>
            <p:nvPr/>
          </p:nvSpPr>
          <p:spPr>
            <a:xfrm>
              <a:off x="3857620" y="450057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39" name="38 Conector"/>
            <p:cNvSpPr/>
            <p:nvPr/>
          </p:nvSpPr>
          <p:spPr>
            <a:xfrm>
              <a:off x="5018192" y="3650039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0" name="39 Conector"/>
            <p:cNvSpPr/>
            <p:nvPr/>
          </p:nvSpPr>
          <p:spPr>
            <a:xfrm>
              <a:off x="4002848" y="4671845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1" name="40 Conector"/>
            <p:cNvSpPr/>
            <p:nvPr/>
          </p:nvSpPr>
          <p:spPr>
            <a:xfrm>
              <a:off x="3428993" y="304071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2" name="41 Conector"/>
            <p:cNvSpPr/>
            <p:nvPr/>
          </p:nvSpPr>
          <p:spPr>
            <a:xfrm>
              <a:off x="4233861" y="5272101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3" name="42 Conector"/>
            <p:cNvSpPr/>
            <p:nvPr/>
          </p:nvSpPr>
          <p:spPr>
            <a:xfrm>
              <a:off x="3058147" y="4339765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4" name="43 Conector"/>
            <p:cNvSpPr/>
            <p:nvPr/>
          </p:nvSpPr>
          <p:spPr>
            <a:xfrm>
              <a:off x="5772159" y="4948249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5" name="44 Conector"/>
            <p:cNvSpPr/>
            <p:nvPr/>
          </p:nvSpPr>
          <p:spPr>
            <a:xfrm>
              <a:off x="6288192" y="314212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6" name="45 Conector"/>
            <p:cNvSpPr/>
            <p:nvPr/>
          </p:nvSpPr>
          <p:spPr>
            <a:xfrm>
              <a:off x="3509903" y="248168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7" name="46 Conector"/>
            <p:cNvSpPr/>
            <p:nvPr/>
          </p:nvSpPr>
          <p:spPr>
            <a:xfrm>
              <a:off x="5100642" y="216216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8" name="47 Conector"/>
            <p:cNvSpPr/>
            <p:nvPr/>
          </p:nvSpPr>
          <p:spPr>
            <a:xfrm>
              <a:off x="5228391" y="2884393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49" name="48 Conector"/>
            <p:cNvSpPr/>
            <p:nvPr/>
          </p:nvSpPr>
          <p:spPr>
            <a:xfrm>
              <a:off x="4292751" y="3914302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0" name="49 Conector"/>
            <p:cNvSpPr/>
            <p:nvPr/>
          </p:nvSpPr>
          <p:spPr>
            <a:xfrm>
              <a:off x="5799895" y="449384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1" name="50 Conector"/>
            <p:cNvSpPr/>
            <p:nvPr/>
          </p:nvSpPr>
          <p:spPr>
            <a:xfrm>
              <a:off x="3959794" y="370706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2" name="51 Conector"/>
            <p:cNvSpPr/>
            <p:nvPr/>
          </p:nvSpPr>
          <p:spPr>
            <a:xfrm>
              <a:off x="5072066" y="464344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3" name="52 Conector"/>
            <p:cNvSpPr/>
            <p:nvPr/>
          </p:nvSpPr>
          <p:spPr>
            <a:xfrm>
              <a:off x="3571868" y="500063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4" name="53 Conector"/>
            <p:cNvSpPr/>
            <p:nvPr/>
          </p:nvSpPr>
          <p:spPr>
            <a:xfrm>
              <a:off x="2935069" y="32784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5" name="54 Conector"/>
            <p:cNvSpPr/>
            <p:nvPr/>
          </p:nvSpPr>
          <p:spPr>
            <a:xfrm>
              <a:off x="3992812" y="222223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6" name="55 Conector"/>
            <p:cNvSpPr/>
            <p:nvPr/>
          </p:nvSpPr>
          <p:spPr>
            <a:xfrm>
              <a:off x="5572132" y="285749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7" name="56 Conector"/>
            <p:cNvSpPr/>
            <p:nvPr/>
          </p:nvSpPr>
          <p:spPr>
            <a:xfrm>
              <a:off x="5786446" y="250030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8" name="57 Conector"/>
            <p:cNvSpPr/>
            <p:nvPr/>
          </p:nvSpPr>
          <p:spPr>
            <a:xfrm>
              <a:off x="6357950" y="421481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59" name="58 Conector"/>
            <p:cNvSpPr/>
            <p:nvPr/>
          </p:nvSpPr>
          <p:spPr>
            <a:xfrm>
              <a:off x="5286380" y="385762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0" name="59 Conector"/>
            <p:cNvSpPr/>
            <p:nvPr/>
          </p:nvSpPr>
          <p:spPr>
            <a:xfrm>
              <a:off x="4230178" y="295426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61" name="60 Conector recto"/>
            <p:cNvCxnSpPr>
              <a:stCxn id="42" idx="6"/>
              <a:endCxn id="62" idx="2"/>
            </p:cNvCxnSpPr>
            <p:nvPr/>
          </p:nvCxnSpPr>
          <p:spPr>
            <a:xfrm flipV="1">
              <a:off x="4363288" y="5286388"/>
              <a:ext cx="923092" cy="43703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61 Conector"/>
            <p:cNvSpPr/>
            <p:nvPr/>
          </p:nvSpPr>
          <p:spPr>
            <a:xfrm>
              <a:off x="5286380" y="521495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63" name="62 Conector recto"/>
            <p:cNvCxnSpPr>
              <a:stCxn id="62" idx="6"/>
              <a:endCxn id="44" idx="3"/>
            </p:cNvCxnSpPr>
            <p:nvPr/>
          </p:nvCxnSpPr>
          <p:spPr>
            <a:xfrm flipV="1">
              <a:off x="5429256" y="5047243"/>
              <a:ext cx="361857" cy="23914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>
              <a:stCxn id="44" idx="7"/>
              <a:endCxn id="58" idx="3"/>
            </p:cNvCxnSpPr>
            <p:nvPr/>
          </p:nvCxnSpPr>
          <p:spPr>
            <a:xfrm rot="5400000" flipH="1" flipV="1">
              <a:off x="5816521" y="4402881"/>
              <a:ext cx="628464" cy="49624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>
              <a:stCxn id="58" idx="0"/>
              <a:endCxn id="45" idx="4"/>
            </p:cNvCxnSpPr>
            <p:nvPr/>
          </p:nvCxnSpPr>
          <p:spPr>
            <a:xfrm rot="16200000" flipV="1">
              <a:off x="5912791" y="3698221"/>
              <a:ext cx="956712" cy="7648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>
              <a:stCxn id="45" idx="2"/>
              <a:endCxn id="56" idx="6"/>
            </p:cNvCxnSpPr>
            <p:nvPr/>
          </p:nvCxnSpPr>
          <p:spPr>
            <a:xfrm rot="10800000">
              <a:off x="5715008" y="2928935"/>
              <a:ext cx="573184" cy="271183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>
              <a:stCxn id="45" idx="0"/>
              <a:endCxn id="57" idx="5"/>
            </p:cNvCxnSpPr>
            <p:nvPr/>
          </p:nvCxnSpPr>
          <p:spPr>
            <a:xfrm rot="16200000" flipV="1">
              <a:off x="5870718" y="2659939"/>
              <a:ext cx="519869" cy="44450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>
              <a:stCxn id="57" idx="1"/>
              <a:endCxn id="47" idx="5"/>
            </p:cNvCxnSpPr>
            <p:nvPr/>
          </p:nvCxnSpPr>
          <p:spPr>
            <a:xfrm rot="16200000" flipV="1">
              <a:off x="5379209" y="2093068"/>
              <a:ext cx="260069" cy="59625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>
              <a:stCxn id="47" idx="4"/>
              <a:endCxn id="56" idx="1"/>
            </p:cNvCxnSpPr>
            <p:nvPr/>
          </p:nvCxnSpPr>
          <p:spPr>
            <a:xfrm rot="16200000" flipH="1">
              <a:off x="5079069" y="2364433"/>
              <a:ext cx="600274" cy="42770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>
              <a:stCxn id="39" idx="2"/>
              <a:endCxn id="51" idx="6"/>
            </p:cNvCxnSpPr>
            <p:nvPr/>
          </p:nvCxnSpPr>
          <p:spPr>
            <a:xfrm rot="10800000" flipV="1">
              <a:off x="4102670" y="3708028"/>
              <a:ext cx="915522" cy="70477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>
              <a:stCxn id="39" idx="4"/>
              <a:endCxn id="52" idx="0"/>
            </p:cNvCxnSpPr>
            <p:nvPr/>
          </p:nvCxnSpPr>
          <p:spPr>
            <a:xfrm rot="16200000" flipH="1">
              <a:off x="4674491" y="4174433"/>
              <a:ext cx="877428" cy="6059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>
              <a:stCxn id="52" idx="2"/>
              <a:endCxn id="40" idx="6"/>
            </p:cNvCxnSpPr>
            <p:nvPr/>
          </p:nvCxnSpPr>
          <p:spPr>
            <a:xfrm rot="10800000" flipV="1">
              <a:off x="4132276" y="4714883"/>
              <a:ext cx="939791" cy="1495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>
              <a:stCxn id="51" idx="4"/>
              <a:endCxn id="40" idx="0"/>
            </p:cNvCxnSpPr>
            <p:nvPr/>
          </p:nvCxnSpPr>
          <p:spPr>
            <a:xfrm rot="16200000" flipH="1">
              <a:off x="3638447" y="4242729"/>
              <a:ext cx="821901" cy="3633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>
              <a:stCxn id="53" idx="5"/>
              <a:endCxn id="42" idx="2"/>
            </p:cNvCxnSpPr>
            <p:nvPr/>
          </p:nvCxnSpPr>
          <p:spPr>
            <a:xfrm rot="16200000" flipH="1">
              <a:off x="3860089" y="4956318"/>
              <a:ext cx="207503" cy="54004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>
              <a:stCxn id="53" idx="1"/>
              <a:endCxn id="43" idx="4"/>
            </p:cNvCxnSpPr>
            <p:nvPr/>
          </p:nvCxnSpPr>
          <p:spPr>
            <a:xfrm rot="16200000" flipV="1">
              <a:off x="3074919" y="4503686"/>
              <a:ext cx="565816" cy="4699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>
              <a:stCxn id="43" idx="1"/>
              <a:endCxn id="54" idx="4"/>
            </p:cNvCxnSpPr>
            <p:nvPr/>
          </p:nvCxnSpPr>
          <p:spPr>
            <a:xfrm rot="16200000" flipV="1">
              <a:off x="2574087" y="3853736"/>
              <a:ext cx="935434" cy="70594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>
              <a:stCxn id="54" idx="7"/>
              <a:endCxn id="41" idx="2"/>
            </p:cNvCxnSpPr>
            <p:nvPr/>
          </p:nvCxnSpPr>
          <p:spPr>
            <a:xfrm rot="5400000" flipH="1" flipV="1">
              <a:off x="3142679" y="3013050"/>
              <a:ext cx="200657" cy="37197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>
              <a:stCxn id="41" idx="5"/>
              <a:endCxn id="51" idx="1"/>
            </p:cNvCxnSpPr>
            <p:nvPr/>
          </p:nvCxnSpPr>
          <p:spPr>
            <a:xfrm rot="16200000" flipH="1">
              <a:off x="3465952" y="3213225"/>
              <a:ext cx="588281" cy="44125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>
              <a:stCxn id="54" idx="7"/>
              <a:endCxn id="46" idx="3"/>
            </p:cNvCxnSpPr>
            <p:nvPr/>
          </p:nvCxnSpPr>
          <p:spPr>
            <a:xfrm rot="5400000" flipH="1" flipV="1">
              <a:off x="2933598" y="2704105"/>
              <a:ext cx="718683" cy="47183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>
              <a:stCxn id="41" idx="7"/>
              <a:endCxn id="55" idx="3"/>
            </p:cNvCxnSpPr>
            <p:nvPr/>
          </p:nvCxnSpPr>
          <p:spPr>
            <a:xfrm rot="5400000" flipH="1" flipV="1">
              <a:off x="3419845" y="2463811"/>
              <a:ext cx="713512" cy="47427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>
              <a:stCxn id="55" idx="6"/>
              <a:endCxn id="47" idx="2"/>
            </p:cNvCxnSpPr>
            <p:nvPr/>
          </p:nvCxnSpPr>
          <p:spPr>
            <a:xfrm flipV="1">
              <a:off x="4135688" y="2220157"/>
              <a:ext cx="964954" cy="73519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>
              <a:stCxn id="52" idx="6"/>
              <a:endCxn id="44" idx="1"/>
            </p:cNvCxnSpPr>
            <p:nvPr/>
          </p:nvCxnSpPr>
          <p:spPr>
            <a:xfrm>
              <a:off x="5214942" y="4714884"/>
              <a:ext cx="576171" cy="25035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Conector"/>
            <p:cNvSpPr/>
            <p:nvPr/>
          </p:nvSpPr>
          <p:spPr>
            <a:xfrm rot="16573962">
              <a:off x="3318570" y="472088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Conector"/>
            <p:cNvSpPr/>
            <p:nvPr/>
          </p:nvSpPr>
          <p:spPr>
            <a:xfrm rot="16573962">
              <a:off x="5075337" y="419135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Conector"/>
            <p:cNvSpPr/>
            <p:nvPr/>
          </p:nvSpPr>
          <p:spPr>
            <a:xfrm rot="16573962">
              <a:off x="6116763" y="4578011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85 Conector"/>
            <p:cNvSpPr/>
            <p:nvPr/>
          </p:nvSpPr>
          <p:spPr>
            <a:xfrm rot="16573962">
              <a:off x="4503833" y="372075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7" name="86 Conector"/>
            <p:cNvSpPr/>
            <p:nvPr/>
          </p:nvSpPr>
          <p:spPr>
            <a:xfrm rot="16573962">
              <a:off x="4003767" y="422082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87 Conector"/>
            <p:cNvSpPr/>
            <p:nvPr/>
          </p:nvSpPr>
          <p:spPr>
            <a:xfrm rot="16573962">
              <a:off x="4535079" y="465949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88 Conector"/>
            <p:cNvSpPr/>
            <p:nvPr/>
          </p:nvSpPr>
          <p:spPr>
            <a:xfrm rot="16573962">
              <a:off x="3860891" y="5149515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89 Conector"/>
            <p:cNvSpPr/>
            <p:nvPr/>
          </p:nvSpPr>
          <p:spPr>
            <a:xfrm rot="16573962">
              <a:off x="5577681" y="5131420"/>
              <a:ext cx="64343" cy="6886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90 Conector"/>
            <p:cNvSpPr/>
            <p:nvPr/>
          </p:nvSpPr>
          <p:spPr>
            <a:xfrm rot="16573962">
              <a:off x="5432527" y="479232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Conector"/>
            <p:cNvSpPr/>
            <p:nvPr/>
          </p:nvSpPr>
          <p:spPr>
            <a:xfrm rot="16573962">
              <a:off x="2993906" y="380192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92 Conector"/>
            <p:cNvSpPr/>
            <p:nvPr/>
          </p:nvSpPr>
          <p:spPr>
            <a:xfrm rot="16573962">
              <a:off x="3198492" y="317843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93 Conector"/>
            <p:cNvSpPr/>
            <p:nvPr/>
          </p:nvSpPr>
          <p:spPr>
            <a:xfrm rot="16573962">
              <a:off x="3708286" y="340582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94 Conector"/>
            <p:cNvSpPr/>
            <p:nvPr/>
          </p:nvSpPr>
          <p:spPr>
            <a:xfrm rot="16573962">
              <a:off x="4789585" y="5258523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Conector"/>
            <p:cNvSpPr/>
            <p:nvPr/>
          </p:nvSpPr>
          <p:spPr>
            <a:xfrm rot="16573962">
              <a:off x="3764837" y="2383906"/>
              <a:ext cx="64343" cy="6886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96 Conector"/>
            <p:cNvSpPr/>
            <p:nvPr/>
          </p:nvSpPr>
          <p:spPr>
            <a:xfrm rot="16573962">
              <a:off x="4503832" y="222055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97 Conector"/>
            <p:cNvSpPr/>
            <p:nvPr/>
          </p:nvSpPr>
          <p:spPr>
            <a:xfrm rot="16573962">
              <a:off x="5503965" y="236343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98 Conector"/>
            <p:cNvSpPr/>
            <p:nvPr/>
          </p:nvSpPr>
          <p:spPr>
            <a:xfrm rot="16573962">
              <a:off x="5380545" y="2568019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99 Conector"/>
            <p:cNvSpPr/>
            <p:nvPr/>
          </p:nvSpPr>
          <p:spPr>
            <a:xfrm rot="16573962">
              <a:off x="5932593" y="3006375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100 Conector"/>
            <p:cNvSpPr/>
            <p:nvPr/>
          </p:nvSpPr>
          <p:spPr>
            <a:xfrm rot="16573962">
              <a:off x="6023487" y="2740079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101 Conector"/>
            <p:cNvSpPr/>
            <p:nvPr/>
          </p:nvSpPr>
          <p:spPr>
            <a:xfrm rot="16573962">
              <a:off x="3688830" y="2730351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102 Conector"/>
            <p:cNvSpPr/>
            <p:nvPr/>
          </p:nvSpPr>
          <p:spPr>
            <a:xfrm rot="16573962">
              <a:off x="3293140" y="285136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4" name="103 Conector recto"/>
            <p:cNvCxnSpPr/>
            <p:nvPr/>
          </p:nvCxnSpPr>
          <p:spPr>
            <a:xfrm rot="5400000">
              <a:off x="5017073" y="3091041"/>
              <a:ext cx="687576" cy="46439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104 Conector"/>
            <p:cNvSpPr/>
            <p:nvPr/>
          </p:nvSpPr>
          <p:spPr>
            <a:xfrm rot="16573962">
              <a:off x="5344094" y="326147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6" name="105 Conector recto"/>
            <p:cNvCxnSpPr/>
            <p:nvPr/>
          </p:nvCxnSpPr>
          <p:spPr>
            <a:xfrm rot="5400000">
              <a:off x="3732451" y="4732208"/>
              <a:ext cx="250721" cy="32798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106 Conector"/>
            <p:cNvSpPr/>
            <p:nvPr/>
          </p:nvSpPr>
          <p:spPr>
            <a:xfrm rot="16573962">
              <a:off x="3799650" y="487056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107 Conector"/>
            <p:cNvSpPr/>
            <p:nvPr/>
          </p:nvSpPr>
          <p:spPr>
            <a:xfrm rot="16573962">
              <a:off x="6361220" y="372075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108 Grupo"/>
          <p:cNvGrpSpPr/>
          <p:nvPr/>
        </p:nvGrpSpPr>
        <p:grpSpPr>
          <a:xfrm>
            <a:off x="4062410" y="2357430"/>
            <a:ext cx="428628" cy="285752"/>
            <a:chOff x="642910" y="2143116"/>
            <a:chExt cx="428628" cy="285752"/>
          </a:xfrm>
        </p:grpSpPr>
        <p:sp>
          <p:nvSpPr>
            <p:cNvPr id="110" name="109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O2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6" name="111 Grupo"/>
          <p:cNvGrpSpPr/>
          <p:nvPr/>
        </p:nvGrpSpPr>
        <p:grpSpPr>
          <a:xfrm>
            <a:off x="4776790" y="3286124"/>
            <a:ext cx="428628" cy="285752"/>
            <a:chOff x="642910" y="2143116"/>
            <a:chExt cx="428628" cy="285752"/>
          </a:xfrm>
        </p:grpSpPr>
        <p:sp>
          <p:nvSpPr>
            <p:cNvPr id="113" name="11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O2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7" name="114 Grupo"/>
          <p:cNvGrpSpPr/>
          <p:nvPr/>
        </p:nvGrpSpPr>
        <p:grpSpPr>
          <a:xfrm>
            <a:off x="3062278" y="1928802"/>
            <a:ext cx="428628" cy="285752"/>
            <a:chOff x="642910" y="2143116"/>
            <a:chExt cx="428628" cy="285752"/>
          </a:xfrm>
        </p:grpSpPr>
        <p:sp>
          <p:nvSpPr>
            <p:cNvPr id="116" name="11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17" name="116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O2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8" name="117 Grupo"/>
          <p:cNvGrpSpPr/>
          <p:nvPr/>
        </p:nvGrpSpPr>
        <p:grpSpPr>
          <a:xfrm>
            <a:off x="3348030" y="3714752"/>
            <a:ext cx="428628" cy="285752"/>
            <a:chOff x="642910" y="2143116"/>
            <a:chExt cx="428628" cy="285752"/>
          </a:xfrm>
        </p:grpSpPr>
        <p:sp>
          <p:nvSpPr>
            <p:cNvPr id="119" name="11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20" name="119 CuadroTexto"/>
            <p:cNvSpPr txBox="1"/>
            <p:nvPr/>
          </p:nvSpPr>
          <p:spPr>
            <a:xfrm>
              <a:off x="642910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O2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sp>
        <p:nvSpPr>
          <p:cNvPr id="121" name="120 Flecha derecha"/>
          <p:cNvSpPr/>
          <p:nvPr/>
        </p:nvSpPr>
        <p:spPr>
          <a:xfrm rot="19006063">
            <a:off x="6345522" y="2179053"/>
            <a:ext cx="1531380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121 CuadroTexto"/>
          <p:cNvSpPr txBox="1"/>
          <p:nvPr/>
        </p:nvSpPr>
        <p:spPr>
          <a:xfrm>
            <a:off x="7000892" y="228599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Aumento de Temperatura continuamente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3" name="122 Redondear rectángulo de esquina diagonal"/>
          <p:cNvSpPr/>
          <p:nvPr/>
        </p:nvSpPr>
        <p:spPr>
          <a:xfrm>
            <a:off x="928663" y="4500570"/>
            <a:ext cx="3643337" cy="50006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La temperatura y el grado de reducción de un sólido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4" name="123 Redondear rectángulo de esquina diagonal"/>
          <p:cNvSpPr/>
          <p:nvPr/>
        </p:nvSpPr>
        <p:spPr>
          <a:xfrm>
            <a:off x="1428728" y="5643578"/>
            <a:ext cx="3707256" cy="50006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Estado de oxidación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5" name="124 Redondear rectángulo de esquina diagonal"/>
          <p:cNvSpPr/>
          <p:nvPr/>
        </p:nvSpPr>
        <p:spPr>
          <a:xfrm>
            <a:off x="1202079" y="5072074"/>
            <a:ext cx="3643337" cy="50006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La presencia de diferentes fases precursoras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6" name="125 Redondear rectángulo de esquina diagonal"/>
          <p:cNvSpPr/>
          <p:nvPr/>
        </p:nvSpPr>
        <p:spPr>
          <a:xfrm>
            <a:off x="1722000" y="6215082"/>
            <a:ext cx="3707256" cy="50006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Interacciones con el soporte</a:t>
            </a:r>
            <a:endParaRPr lang="es-ES" sz="1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143380"/>
            <a:ext cx="3117413" cy="2008178"/>
          </a:xfrm>
          <a:prstGeom prst="roundRect">
            <a:avLst>
              <a:gd name="adj" fmla="val 11246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51597 0.0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0139 0.000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77 C 0.00556 0.00764 0.01111 0.00856 0.01771 0.00972 C 0.02813 0.00856 0.02934 0.00787 0.0375 0.00416 C 0.04288 -0.00301 0.0507 -0.01019 0.05729 -0.01528 C 0.06025 -0.0176 0.06667 -0.02084 0.06667 -0.02061 C 0.07361 -0.02778 0.07448 -0.02639 0.08438 -0.02639 " pathEditMode="relative" rAng="0" ptsTypes="fffff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0671 0.00573 -0.00903 0.01146 -0.01134 C 0.03542 -0.03403 0.05955 -0.02477 0.08993 -0.02477 " pathEditMode="relative" ptsTypes="ffA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-0.00069 0.02483 -0.00069 0.03716 -0.00185 C 0.04375 -0.00254 0.05035 -0.01111 0.05712 -0.01319 C 0.06146 -0.01944 0.06858 -0.02222 0.07431 -0.02662 C 0.07917 -0.03032 0.08421 -0.03518 0.08855 -0.03981 C 0.08959 -0.04097 0.09011 -0.04305 0.09132 -0.04375 C 0.09549 -0.04583 0.09983 -0.0456 0.10417 -0.0456 " pathEditMode="relative" ptsTypes="ffffffA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 animBg="1"/>
      <p:bldP spid="12" grpId="1" animBg="1"/>
      <p:bldP spid="18" grpId="0" animBg="1"/>
      <p:bldP spid="18" grpId="1" animBg="1"/>
      <p:bldP spid="121" grpId="0" animBg="1"/>
      <p:bldP spid="122" grpId="0"/>
      <p:bldP spid="123" grpId="0" animBg="1"/>
      <p:bldP spid="124" grpId="0" animBg="1"/>
      <p:bldP spid="125" grpId="0" animBg="1"/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9 Rectángulo redondeado"/>
          <p:cNvSpPr/>
          <p:nvPr/>
        </p:nvSpPr>
        <p:spPr>
          <a:xfrm>
            <a:off x="3416960" y="2977062"/>
            <a:ext cx="2286016" cy="1214446"/>
          </a:xfrm>
          <a:prstGeom prst="roundRect">
            <a:avLst/>
          </a:prstGeom>
          <a:solidFill>
            <a:srgbClr val="FFCC66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Sólidos Metal Soportados</a:t>
            </a:r>
            <a:endParaRPr lang="es-E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4" name="13 Flecha circular"/>
          <p:cNvSpPr/>
          <p:nvPr/>
        </p:nvSpPr>
        <p:spPr>
          <a:xfrm rot="1376567">
            <a:off x="5155926" y="2182056"/>
            <a:ext cx="2364094" cy="22145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13"/>
            </a:avLst>
          </a:prstGeom>
          <a:solidFill>
            <a:schemeClr val="accent4">
              <a:lumMod val="40000"/>
              <a:lumOff val="60000"/>
            </a:schemeClr>
          </a:solidFill>
          <a:ln cap="rnd" cmpd="sng">
            <a:miter lim="800000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circular"/>
          <p:cNvSpPr/>
          <p:nvPr/>
        </p:nvSpPr>
        <p:spPr>
          <a:xfrm rot="11815384">
            <a:off x="1667328" y="2883117"/>
            <a:ext cx="2274409" cy="22145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13"/>
            </a:avLst>
          </a:prstGeom>
          <a:solidFill>
            <a:schemeClr val="accent4">
              <a:lumMod val="40000"/>
              <a:lumOff val="60000"/>
            </a:schemeClr>
          </a:solidFill>
          <a:ln cap="rnd" cmpd="sng">
            <a:miter lim="800000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9" name="18 Imagen" descr="Refine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90339"/>
            <a:ext cx="1928794" cy="13759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19 Imagen" descr="2007112034laboratorio_200711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880574"/>
            <a:ext cx="2571780" cy="14353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20 Imagen" descr="NSiH3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095020"/>
            <a:ext cx="1742345" cy="1691566"/>
          </a:xfrm>
          <a:prstGeom prst="rect">
            <a:avLst/>
          </a:prstGeom>
        </p:spPr>
      </p:pic>
      <p:pic>
        <p:nvPicPr>
          <p:cNvPr id="22" name="21 Imagen" descr="Laboratorio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4952144"/>
            <a:ext cx="2250261" cy="15001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22 Imagen" descr="economica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46" y="1094492"/>
            <a:ext cx="1803374" cy="19288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1 Subtítulo"/>
          <p:cNvSpPr txBox="1">
            <a:spLocks/>
          </p:cNvSpPr>
          <p:nvPr/>
        </p:nvSpPr>
        <p:spPr>
          <a:xfrm>
            <a:off x="571472" y="1737434"/>
            <a:ext cx="3000396" cy="1071570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Industria Petroquímica</a:t>
            </a:r>
            <a:endParaRPr lang="es-ES" sz="3600" b="1" dirty="0"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25" name="1 Subtítulo"/>
          <p:cNvSpPr txBox="1">
            <a:spLocks/>
          </p:cNvSpPr>
          <p:nvPr/>
        </p:nvSpPr>
        <p:spPr>
          <a:xfrm>
            <a:off x="5500694" y="4737830"/>
            <a:ext cx="3000396" cy="785818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Química Fina</a:t>
            </a:r>
            <a:endParaRPr lang="es-ES" sz="3600" b="1" dirty="0"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grpSp>
        <p:nvGrpSpPr>
          <p:cNvPr id="27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28" name="27 Imagen" descr="Copia de Freespire_Wallpaper_by_akkason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9" name="28 Imagen" descr="XeonW1920x1200.jpg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30" name="29 Imagen" descr="ucv.jp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PLANTEAMIENTO DEL PROBLEMA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0.7" calcmode="lin" valueType="num">
                                      <p:cBhvr override="childStyl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3 -0.04213 " pathEditMode="relative" ptsTypes="AA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0.7" calcmode="lin" valueType="num">
                                      <p:cBhvr override="childStyl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2 -0.01389 L -0.04513 -0.0453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4" grpId="0"/>
      <p:bldP spid="24" grpId="2"/>
      <p:bldP spid="24" grpId="3"/>
      <p:bldP spid="25" grpId="0"/>
      <p:bldP spid="25" grpId="2"/>
      <p:bldP spid="25" grpId="3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2" name="11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12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13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5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Termodesorción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Programada de Amoníaco (TPD-NH</a:t>
            </a:r>
            <a:r>
              <a:rPr lang="es-ES" sz="2600" b="1" baseline="-250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3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)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2910" y="2183493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El gas Helio fluye sobre la muestra</a:t>
            </a:r>
          </a:p>
        </p:txBody>
      </p:sp>
      <p:pic>
        <p:nvPicPr>
          <p:cNvPr id="25" name="24 Imagen" descr="termometro-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65762">
            <a:off x="8253518" y="2171305"/>
            <a:ext cx="811930" cy="1044884"/>
          </a:xfrm>
          <a:prstGeom prst="rect">
            <a:avLst/>
          </a:prstGeom>
        </p:spPr>
      </p:pic>
      <p:pic>
        <p:nvPicPr>
          <p:cNvPr id="61441" name="Objeto 5"/>
          <p:cNvPicPr>
            <a:picLocks noChangeArrowheads="1"/>
          </p:cNvPicPr>
          <p:nvPr/>
        </p:nvPicPr>
        <p:blipFill>
          <a:blip r:embed="rId8"/>
          <a:srcRect l="-2345" t="-1109" r="-177" b="-2596"/>
          <a:stretch>
            <a:fillRect/>
          </a:stretch>
        </p:blipFill>
        <p:spPr bwMode="auto">
          <a:xfrm>
            <a:off x="6215106" y="4857760"/>
            <a:ext cx="2643174" cy="200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8" name="17 Flecha derecha"/>
          <p:cNvSpPr/>
          <p:nvPr/>
        </p:nvSpPr>
        <p:spPr>
          <a:xfrm>
            <a:off x="3286116" y="2799784"/>
            <a:ext cx="1531380" cy="343464"/>
          </a:xfrm>
          <a:prstGeom prst="rightArrow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dondear rectángulo de esquina diagonal"/>
          <p:cNvSpPr/>
          <p:nvPr/>
        </p:nvSpPr>
        <p:spPr>
          <a:xfrm>
            <a:off x="5072067" y="2000240"/>
            <a:ext cx="3143272" cy="21431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La temperatura se eleva donde se pierde la sustancia que se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desorbe</a:t>
            </a:r>
            <a:endParaRPr lang="es-ES" sz="2400" b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4" name="23 Flecha derecha"/>
          <p:cNvSpPr/>
          <p:nvPr/>
        </p:nvSpPr>
        <p:spPr>
          <a:xfrm rot="8015092">
            <a:off x="3884730" y="4602742"/>
            <a:ext cx="1086531" cy="343464"/>
          </a:xfrm>
          <a:prstGeom prst="rightArrow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bo"/>
          <p:cNvSpPr/>
          <p:nvPr/>
        </p:nvSpPr>
        <p:spPr>
          <a:xfrm>
            <a:off x="2428860" y="5429264"/>
            <a:ext cx="3214710" cy="928694"/>
          </a:xfrm>
          <a:prstGeom prst="cube">
            <a:avLst>
              <a:gd name="adj" fmla="val 20312"/>
            </a:avLst>
          </a:prstGeom>
          <a:solidFill>
            <a:srgbClr val="CCCC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ndara" pitchFamily="34" charset="0"/>
              </a:rPr>
              <a:t>Termodiagrama</a:t>
            </a:r>
            <a:endParaRPr lang="es-ES" sz="2800" b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71472" y="1643050"/>
            <a:ext cx="628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Esta </a:t>
            </a:r>
            <a:r>
              <a:rPr lang="es-E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tecnica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determina: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Distribución y fuerza de los sitios ácidos en el sólido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Acidez de los sólidos </a:t>
            </a:r>
            <a:r>
              <a:rPr lang="es-E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zeoliticos</a:t>
            </a:r>
            <a:endParaRPr lang="es-ES" sz="2800" b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0" name="29 Imagen" descr="tpd-nh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7884" y="4000504"/>
            <a:ext cx="2540000" cy="254000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56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66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142828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Adsorción Física de Nitrógeno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3" name="700 Grupo"/>
          <p:cNvGrpSpPr/>
          <p:nvPr/>
        </p:nvGrpSpPr>
        <p:grpSpPr>
          <a:xfrm rot="19315854">
            <a:off x="1000485" y="1894716"/>
            <a:ext cx="3003038" cy="2497064"/>
            <a:chOff x="912651" y="1360547"/>
            <a:chExt cx="7202679" cy="5291489"/>
          </a:xfrm>
        </p:grpSpPr>
        <p:grpSp>
          <p:nvGrpSpPr>
            <p:cNvPr id="5" name="104 Grupo"/>
            <p:cNvGrpSpPr/>
            <p:nvPr/>
          </p:nvGrpSpPr>
          <p:grpSpPr>
            <a:xfrm rot="19978162">
              <a:off x="6884483" y="3098822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298" name="297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99" name="298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299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1" name="300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2" name="301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302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04" name="303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304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305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8" name="17 Conector"/>
            <p:cNvSpPr/>
            <p:nvPr/>
          </p:nvSpPr>
          <p:spPr>
            <a:xfrm rot="2787499">
              <a:off x="5151567" y="5030871"/>
              <a:ext cx="126669" cy="12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freezing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onector"/>
            <p:cNvSpPr/>
            <p:nvPr/>
          </p:nvSpPr>
          <p:spPr>
            <a:xfrm rot="8725682">
              <a:off x="6203302" y="5463787"/>
              <a:ext cx="132038" cy="13420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4114164" y="6154113"/>
              <a:ext cx="642942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184 Grupo"/>
            <p:cNvGrpSpPr/>
            <p:nvPr/>
          </p:nvGrpSpPr>
          <p:grpSpPr>
            <a:xfrm rot="19635917">
              <a:off x="3500903" y="5650270"/>
              <a:ext cx="700297" cy="987807"/>
              <a:chOff x="7500958" y="4214818"/>
              <a:chExt cx="700297" cy="987807"/>
            </a:xfrm>
          </p:grpSpPr>
          <p:cxnSp>
            <p:nvCxnSpPr>
              <p:cNvPr id="291" name="290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291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93" name="292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293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5" name="294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96" name="295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296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" name="21 Conector recto"/>
            <p:cNvCxnSpPr/>
            <p:nvPr/>
          </p:nvCxnSpPr>
          <p:spPr>
            <a:xfrm>
              <a:off x="5257172" y="6154113"/>
              <a:ext cx="3571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105 Grupo"/>
            <p:cNvGrpSpPr/>
            <p:nvPr/>
          </p:nvGrpSpPr>
          <p:grpSpPr>
            <a:xfrm>
              <a:off x="4714824" y="5449450"/>
              <a:ext cx="581279" cy="1029762"/>
              <a:chOff x="5573625" y="3667074"/>
              <a:chExt cx="417014" cy="682099"/>
            </a:xfrm>
          </p:grpSpPr>
          <p:sp>
            <p:nvSpPr>
              <p:cNvPr id="284" name="283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5" name="284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86" name="285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286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8" name="287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288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289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4" name="23 Conector recto"/>
            <p:cNvCxnSpPr/>
            <p:nvPr/>
          </p:nvCxnSpPr>
          <p:spPr>
            <a:xfrm flipV="1">
              <a:off x="2185338" y="2725089"/>
              <a:ext cx="714380" cy="4286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V="1">
              <a:off x="2795754" y="3296593"/>
              <a:ext cx="357190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166 Grupo"/>
            <p:cNvGrpSpPr/>
            <p:nvPr/>
          </p:nvGrpSpPr>
          <p:grpSpPr>
            <a:xfrm>
              <a:off x="2685393" y="3796658"/>
              <a:ext cx="1000130" cy="1000924"/>
              <a:chOff x="4060940" y="2500306"/>
              <a:chExt cx="725374" cy="690620"/>
            </a:xfrm>
            <a:scene3d>
              <a:camera prst="orthographicFront"/>
              <a:lightRig rig="freezing" dir="t"/>
            </a:scene3d>
          </p:grpSpPr>
          <p:sp>
            <p:nvSpPr>
              <p:cNvPr id="275" name="24 Conector"/>
              <p:cNvSpPr/>
              <p:nvPr/>
            </p:nvSpPr>
            <p:spPr>
              <a:xfrm>
                <a:off x="4261178" y="30338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6" name="25 Conector recto"/>
              <p:cNvCxnSpPr/>
              <p:nvPr/>
            </p:nvCxnSpPr>
            <p:spPr>
              <a:xfrm rot="5400000">
                <a:off x="4306856" y="3000372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26 Conector"/>
              <p:cNvSpPr/>
              <p:nvPr/>
            </p:nvSpPr>
            <p:spPr>
              <a:xfrm>
                <a:off x="4306856" y="2857496"/>
                <a:ext cx="183585" cy="177789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78" name="27 Conector recto"/>
              <p:cNvCxnSpPr/>
              <p:nvPr/>
            </p:nvCxnSpPr>
            <p:spPr>
              <a:xfrm>
                <a:off x="4464700" y="2995106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28 Conector recto"/>
              <p:cNvCxnSpPr/>
              <p:nvPr/>
            </p:nvCxnSpPr>
            <p:spPr>
              <a:xfrm rot="5400000" flipH="1" flipV="1">
                <a:off x="4253450" y="2714620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29 Conector"/>
              <p:cNvSpPr/>
              <p:nvPr/>
            </p:nvSpPr>
            <p:spPr>
              <a:xfrm>
                <a:off x="4357686" y="250030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81" name="30 Conector recto"/>
              <p:cNvCxnSpPr/>
              <p:nvPr/>
            </p:nvCxnSpPr>
            <p:spPr>
              <a:xfrm rot="10800000" flipV="1">
                <a:off x="4111771" y="2995910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31 Conector"/>
              <p:cNvSpPr/>
              <p:nvPr/>
            </p:nvSpPr>
            <p:spPr>
              <a:xfrm>
                <a:off x="4060940" y="310203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3" name="32 Conector"/>
              <p:cNvSpPr/>
              <p:nvPr/>
            </p:nvSpPr>
            <p:spPr>
              <a:xfrm>
                <a:off x="4694521" y="307608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7" name="26 Conector recto"/>
            <p:cNvCxnSpPr/>
            <p:nvPr/>
          </p:nvCxnSpPr>
          <p:spPr>
            <a:xfrm rot="10800000" flipV="1">
              <a:off x="6092260" y="3761729"/>
              <a:ext cx="357190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4201100" y="2304739"/>
              <a:ext cx="428628" cy="2857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0800000">
              <a:off x="3685536" y="2432118"/>
              <a:ext cx="500066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104 Grupo"/>
            <p:cNvGrpSpPr/>
            <p:nvPr/>
          </p:nvGrpSpPr>
          <p:grpSpPr>
            <a:xfrm rot="13314336">
              <a:off x="1535064" y="2786939"/>
              <a:ext cx="996463" cy="1001382"/>
              <a:chOff x="4686540" y="3643314"/>
              <a:chExt cx="722108" cy="690620"/>
            </a:xfrm>
            <a:scene3d>
              <a:camera prst="orthographicFront"/>
              <a:lightRig rig="freezing" dir="t"/>
            </a:scene3d>
          </p:grpSpPr>
          <p:sp>
            <p:nvSpPr>
              <p:cNvPr id="268" name="6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69" name="7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8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9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2" name="10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11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4" name="12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5" name="133 Grupo"/>
            <p:cNvGrpSpPr/>
            <p:nvPr/>
          </p:nvGrpSpPr>
          <p:grpSpPr>
            <a:xfrm rot="9986724">
              <a:off x="5259299" y="2055215"/>
              <a:ext cx="1000130" cy="1000920"/>
              <a:chOff x="3286116" y="4454052"/>
              <a:chExt cx="724767" cy="690302"/>
            </a:xfrm>
          </p:grpSpPr>
          <p:sp>
            <p:nvSpPr>
              <p:cNvPr id="259" name="14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60" name="15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1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1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18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64" name="19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20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6" name="21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7" name="22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6" name="105 Grupo"/>
            <p:cNvGrpSpPr/>
            <p:nvPr/>
          </p:nvGrpSpPr>
          <p:grpSpPr>
            <a:xfrm rot="15754227">
              <a:off x="4382812" y="4391398"/>
              <a:ext cx="1016974" cy="1042629"/>
              <a:chOff x="5564404" y="3667074"/>
              <a:chExt cx="729584" cy="690620"/>
            </a:xfrm>
          </p:grpSpPr>
          <p:sp>
            <p:nvSpPr>
              <p:cNvPr id="250" name="34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1" name="35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36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53" name="37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38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39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56" name="40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41 Conector"/>
              <p:cNvSpPr/>
              <p:nvPr/>
            </p:nvSpPr>
            <p:spPr>
              <a:xfrm>
                <a:off x="5564404" y="426880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8" name="42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7" name="132 Grupo"/>
            <p:cNvGrpSpPr/>
            <p:nvPr/>
          </p:nvGrpSpPr>
          <p:grpSpPr>
            <a:xfrm rot="20383963">
              <a:off x="4105473" y="2985618"/>
              <a:ext cx="1016909" cy="1013789"/>
              <a:chOff x="3286116" y="4454052"/>
              <a:chExt cx="724767" cy="690302"/>
            </a:xfrm>
          </p:grpSpPr>
          <p:sp>
            <p:nvSpPr>
              <p:cNvPr id="241" name="44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42" name="45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4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4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244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46" name="245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246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8" name="247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9" name="248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" name="104 Grupo"/>
            <p:cNvGrpSpPr/>
            <p:nvPr/>
          </p:nvGrpSpPr>
          <p:grpSpPr>
            <a:xfrm rot="7930312">
              <a:off x="2364729" y="3232981"/>
              <a:ext cx="724655" cy="965033"/>
              <a:chOff x="4883512" y="3643314"/>
              <a:chExt cx="525136" cy="665550"/>
            </a:xfrm>
          </p:grpSpPr>
          <p:sp>
            <p:nvSpPr>
              <p:cNvPr id="234" name="233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35" name="234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235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37" name="236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237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39" name="238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239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5" name="34 Conector"/>
            <p:cNvSpPr/>
            <p:nvPr/>
          </p:nvSpPr>
          <p:spPr>
            <a:xfrm rot="1067174">
              <a:off x="4071221" y="2530611"/>
              <a:ext cx="257584" cy="261103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36" name="35 Conector"/>
            <p:cNvSpPr/>
            <p:nvPr/>
          </p:nvSpPr>
          <p:spPr>
            <a:xfrm rot="1067174">
              <a:off x="3608884" y="2366785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Conector"/>
            <p:cNvSpPr/>
            <p:nvPr/>
          </p:nvSpPr>
          <p:spPr>
            <a:xfrm rot="1067174">
              <a:off x="4428881" y="2991321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8" name="37 Conector recto"/>
            <p:cNvCxnSpPr/>
            <p:nvPr/>
          </p:nvCxnSpPr>
          <p:spPr>
            <a:xfrm rot="17267174" flipH="1">
              <a:off x="4181857" y="2757837"/>
              <a:ext cx="104915" cy="1002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Conector"/>
            <p:cNvSpPr/>
            <p:nvPr/>
          </p:nvSpPr>
          <p:spPr>
            <a:xfrm rot="1067174">
              <a:off x="4196869" y="2819875"/>
              <a:ext cx="128793" cy="130551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0" name="39 Conector recto"/>
            <p:cNvCxnSpPr/>
            <p:nvPr/>
          </p:nvCxnSpPr>
          <p:spPr>
            <a:xfrm rot="1067174">
              <a:off x="4230361" y="2796123"/>
              <a:ext cx="300699" cy="2098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133 Grupo"/>
            <p:cNvGrpSpPr/>
            <p:nvPr/>
          </p:nvGrpSpPr>
          <p:grpSpPr>
            <a:xfrm rot="21394431">
              <a:off x="4561484" y="1360534"/>
              <a:ext cx="993705" cy="988061"/>
              <a:chOff x="3286116" y="4454052"/>
              <a:chExt cx="720111" cy="681433"/>
            </a:xfrm>
            <a:scene3d>
              <a:camera prst="orthographicFront"/>
              <a:lightRig rig="freezing" dir="t"/>
            </a:scene3d>
          </p:grpSpPr>
          <p:sp>
            <p:nvSpPr>
              <p:cNvPr id="225" name="224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26" name="225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226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227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29" name="228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229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1" name="230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32" name="231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232 Conector"/>
              <p:cNvSpPr/>
              <p:nvPr/>
            </p:nvSpPr>
            <p:spPr>
              <a:xfrm>
                <a:off x="3718437" y="5008703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6" name="105 Grupo"/>
            <p:cNvGrpSpPr/>
            <p:nvPr/>
          </p:nvGrpSpPr>
          <p:grpSpPr>
            <a:xfrm rot="1315697">
              <a:off x="3698601" y="3939658"/>
              <a:ext cx="1004120" cy="1029762"/>
              <a:chOff x="5573625" y="3667074"/>
              <a:chExt cx="720363" cy="682099"/>
            </a:xfrm>
          </p:grpSpPr>
          <p:sp>
            <p:nvSpPr>
              <p:cNvPr id="216" name="215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216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18" name="217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218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219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21" name="220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221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23" name="222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223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43" name="42 Conector recto"/>
            <p:cNvCxnSpPr/>
            <p:nvPr/>
          </p:nvCxnSpPr>
          <p:spPr>
            <a:xfrm rot="16200000" flipV="1">
              <a:off x="6053089" y="2179417"/>
              <a:ext cx="476179" cy="3717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5400000">
              <a:off x="6092538" y="2916696"/>
              <a:ext cx="473226" cy="286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289 Grupo"/>
            <p:cNvGrpSpPr/>
            <p:nvPr/>
          </p:nvGrpSpPr>
          <p:grpSpPr>
            <a:xfrm>
              <a:off x="6399786" y="2529709"/>
              <a:ext cx="674013" cy="306670"/>
              <a:chOff x="6714746" y="2019174"/>
              <a:chExt cx="674013" cy="306670"/>
            </a:xfrm>
          </p:grpSpPr>
          <p:sp>
            <p:nvSpPr>
              <p:cNvPr id="211" name="210 Conector"/>
              <p:cNvSpPr/>
              <p:nvPr/>
            </p:nvSpPr>
            <p:spPr>
              <a:xfrm rot="12413310">
                <a:off x="7262197" y="2057821"/>
                <a:ext cx="126562" cy="12883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2" name="211 Conector"/>
              <p:cNvSpPr/>
              <p:nvPr/>
            </p:nvSpPr>
            <p:spPr>
              <a:xfrm rot="12413310">
                <a:off x="6714746" y="2068172"/>
                <a:ext cx="253123" cy="257672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13" name="212 Conector recto"/>
              <p:cNvCxnSpPr/>
              <p:nvPr/>
            </p:nvCxnSpPr>
            <p:spPr>
              <a:xfrm rot="1613310" flipV="1">
                <a:off x="6993850" y="2049186"/>
                <a:ext cx="295492" cy="2070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213 Conector recto"/>
              <p:cNvCxnSpPr/>
              <p:nvPr/>
            </p:nvCxnSpPr>
            <p:spPr>
              <a:xfrm rot="17813310">
                <a:off x="6917290" y="2066775"/>
                <a:ext cx="103536" cy="984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214 Conector"/>
              <p:cNvSpPr/>
              <p:nvPr/>
            </p:nvSpPr>
            <p:spPr>
              <a:xfrm rot="12413310">
                <a:off x="6977103" y="2019174"/>
                <a:ext cx="126562" cy="128835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132 Grupo"/>
            <p:cNvGrpSpPr/>
            <p:nvPr/>
          </p:nvGrpSpPr>
          <p:grpSpPr>
            <a:xfrm rot="563042">
              <a:off x="5189661" y="2916493"/>
              <a:ext cx="1010477" cy="1007350"/>
              <a:chOff x="3286116" y="4454052"/>
              <a:chExt cx="720186" cy="685921"/>
            </a:xfrm>
            <a:scene3d>
              <a:camera prst="orthographicFront"/>
              <a:lightRig rig="freezing" dir="t"/>
            </a:scene3d>
          </p:grpSpPr>
          <p:cxnSp>
            <p:nvCxnSpPr>
              <p:cNvPr id="202" name="201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202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204" name="203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204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205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08" name="207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208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0" name="209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133 Grupo"/>
            <p:cNvGrpSpPr/>
            <p:nvPr/>
          </p:nvGrpSpPr>
          <p:grpSpPr>
            <a:xfrm rot="4251327">
              <a:off x="1824598" y="4338554"/>
              <a:ext cx="1000130" cy="1000920"/>
              <a:chOff x="3286116" y="4454052"/>
              <a:chExt cx="724767" cy="690302"/>
            </a:xfrm>
            <a:scene3d>
              <a:camera prst="orthographicFront"/>
              <a:lightRig rig="freezing" dir="t"/>
            </a:scene3d>
          </p:grpSpPr>
          <p:sp>
            <p:nvSpPr>
              <p:cNvPr id="193" name="192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94" name="193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194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195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196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98" name="197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198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0" name="199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200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3" name="133 Grupo"/>
            <p:cNvGrpSpPr/>
            <p:nvPr/>
          </p:nvGrpSpPr>
          <p:grpSpPr>
            <a:xfrm rot="4118302">
              <a:off x="6198299" y="3136158"/>
              <a:ext cx="993705" cy="988061"/>
              <a:chOff x="3286116" y="4454052"/>
              <a:chExt cx="720111" cy="681433"/>
            </a:xfrm>
          </p:grpSpPr>
          <p:sp>
            <p:nvSpPr>
              <p:cNvPr id="186" name="185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7" name="186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187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188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90" name="189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190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2" name="191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105 Grupo"/>
            <p:cNvGrpSpPr/>
            <p:nvPr/>
          </p:nvGrpSpPr>
          <p:grpSpPr>
            <a:xfrm rot="3529657">
              <a:off x="2819434" y="2192701"/>
              <a:ext cx="1004119" cy="1029765"/>
              <a:chOff x="5573625" y="3667074"/>
              <a:chExt cx="720363" cy="682099"/>
            </a:xfrm>
          </p:grpSpPr>
          <p:sp>
            <p:nvSpPr>
              <p:cNvPr id="177" name="176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8" name="177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178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0" name="179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81" name="180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181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3" name="182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183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184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166 Grupo"/>
            <p:cNvGrpSpPr/>
            <p:nvPr/>
          </p:nvGrpSpPr>
          <p:grpSpPr>
            <a:xfrm rot="8168413">
              <a:off x="5742935" y="5655443"/>
              <a:ext cx="995794" cy="996585"/>
              <a:chOff x="4064083" y="2500306"/>
              <a:chExt cx="722231" cy="687628"/>
            </a:xfrm>
          </p:grpSpPr>
          <p:sp>
            <p:nvSpPr>
              <p:cNvPr id="168" name="167 Conector"/>
              <p:cNvSpPr/>
              <p:nvPr/>
            </p:nvSpPr>
            <p:spPr>
              <a:xfrm>
                <a:off x="4064083" y="3099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9" name="168 Conector"/>
              <p:cNvSpPr/>
              <p:nvPr/>
            </p:nvSpPr>
            <p:spPr>
              <a:xfrm>
                <a:off x="4306856" y="2857496"/>
                <a:ext cx="183585" cy="177789"/>
              </a:xfrm>
              <a:prstGeom prst="flowChartConnector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70" name="169 Conector recto"/>
              <p:cNvCxnSpPr/>
              <p:nvPr/>
            </p:nvCxnSpPr>
            <p:spPr>
              <a:xfrm>
                <a:off x="4464700" y="2995106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170 Conector recto"/>
              <p:cNvCxnSpPr/>
              <p:nvPr/>
            </p:nvCxnSpPr>
            <p:spPr>
              <a:xfrm rot="5400000" flipH="1" flipV="1">
                <a:off x="4253450" y="2714620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171 Conector"/>
              <p:cNvSpPr/>
              <p:nvPr/>
            </p:nvSpPr>
            <p:spPr>
              <a:xfrm>
                <a:off x="4357686" y="250030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3" name="172 Conector recto"/>
              <p:cNvCxnSpPr/>
              <p:nvPr/>
            </p:nvCxnSpPr>
            <p:spPr>
              <a:xfrm rot="10800000" flipV="1">
                <a:off x="4111771" y="2995910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173 Conector"/>
              <p:cNvSpPr/>
              <p:nvPr/>
            </p:nvSpPr>
            <p:spPr>
              <a:xfrm>
                <a:off x="4694521" y="307608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75" name="174 Conector recto"/>
              <p:cNvCxnSpPr/>
              <p:nvPr/>
            </p:nvCxnSpPr>
            <p:spPr>
              <a:xfrm rot="5400000">
                <a:off x="4306856" y="3000372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175 Conector"/>
              <p:cNvSpPr/>
              <p:nvPr/>
            </p:nvSpPr>
            <p:spPr>
              <a:xfrm>
                <a:off x="4261178" y="30338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173 Grupo"/>
            <p:cNvGrpSpPr/>
            <p:nvPr/>
          </p:nvGrpSpPr>
          <p:grpSpPr>
            <a:xfrm rot="7884251">
              <a:off x="5298825" y="4969327"/>
              <a:ext cx="1010477" cy="1007352"/>
              <a:chOff x="7500958" y="4214818"/>
              <a:chExt cx="1010477" cy="1007352"/>
            </a:xfrm>
          </p:grpSpPr>
          <p:cxnSp>
            <p:nvCxnSpPr>
              <p:cNvPr id="159" name="158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159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61" name="160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161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3" name="162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4" name="163 Conector"/>
              <p:cNvSpPr/>
              <p:nvPr/>
            </p:nvSpPr>
            <p:spPr>
              <a:xfrm>
                <a:off x="8382642" y="5091619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5" name="164 Conector recto"/>
              <p:cNvCxnSpPr/>
              <p:nvPr/>
            </p:nvCxnSpPr>
            <p:spPr>
              <a:xfrm>
                <a:off x="8141985" y="4938242"/>
                <a:ext cx="300699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165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166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5" name="174 Grupo"/>
            <p:cNvGrpSpPr/>
            <p:nvPr/>
          </p:nvGrpSpPr>
          <p:grpSpPr>
            <a:xfrm rot="1914488">
              <a:off x="3128121" y="4559109"/>
              <a:ext cx="1010477" cy="1007352"/>
              <a:chOff x="7500958" y="4214818"/>
              <a:chExt cx="1010477" cy="1007352"/>
            </a:xfrm>
          </p:grpSpPr>
          <p:cxnSp>
            <p:nvCxnSpPr>
              <p:cNvPr id="150" name="149 Conector recto"/>
              <p:cNvCxnSpPr/>
              <p:nvPr/>
            </p:nvCxnSpPr>
            <p:spPr>
              <a:xfrm rot="10800000" flipV="1">
                <a:off x="7531262" y="4930922"/>
                <a:ext cx="400932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150 Conector"/>
              <p:cNvSpPr/>
              <p:nvPr/>
            </p:nvSpPr>
            <p:spPr>
              <a:xfrm>
                <a:off x="7918208" y="4739392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52" name="151 Conector recto"/>
              <p:cNvCxnSpPr/>
              <p:nvPr/>
            </p:nvCxnSpPr>
            <p:spPr>
              <a:xfrm rot="5400000" flipH="1" flipV="1">
                <a:off x="7833912" y="4529614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152 Conector"/>
              <p:cNvSpPr/>
              <p:nvPr/>
            </p:nvSpPr>
            <p:spPr>
              <a:xfrm>
                <a:off x="7989758" y="4214818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4" name="153 Conector"/>
              <p:cNvSpPr/>
              <p:nvPr/>
            </p:nvSpPr>
            <p:spPr>
              <a:xfrm>
                <a:off x="7500958" y="5061455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5" name="154 Conector"/>
              <p:cNvSpPr/>
              <p:nvPr/>
            </p:nvSpPr>
            <p:spPr>
              <a:xfrm>
                <a:off x="8382642" y="5091619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6" name="155 Conector recto"/>
              <p:cNvCxnSpPr/>
              <p:nvPr/>
            </p:nvCxnSpPr>
            <p:spPr>
              <a:xfrm>
                <a:off x="8141985" y="4938242"/>
                <a:ext cx="300699" cy="2098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156 Conector recto"/>
              <p:cNvCxnSpPr/>
              <p:nvPr/>
            </p:nvCxnSpPr>
            <p:spPr>
              <a:xfrm rot="16200000" flipH="1">
                <a:off x="8001024" y="5000636"/>
                <a:ext cx="214314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157 Conector"/>
              <p:cNvSpPr/>
              <p:nvPr/>
            </p:nvSpPr>
            <p:spPr>
              <a:xfrm>
                <a:off x="8072462" y="5072074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6" name="104 Grupo"/>
            <p:cNvGrpSpPr/>
            <p:nvPr/>
          </p:nvGrpSpPr>
          <p:grpSpPr>
            <a:xfrm rot="15213471">
              <a:off x="5704127" y="4216276"/>
              <a:ext cx="996459" cy="1001383"/>
              <a:chOff x="4686540" y="3643314"/>
              <a:chExt cx="722108" cy="690620"/>
            </a:xfrm>
          </p:grpSpPr>
          <p:sp>
            <p:nvSpPr>
              <p:cNvPr id="141" name="140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2" name="141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142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44" name="143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144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145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7" name="146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147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9" name="148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133 Grupo"/>
            <p:cNvGrpSpPr/>
            <p:nvPr/>
          </p:nvGrpSpPr>
          <p:grpSpPr>
            <a:xfrm rot="3020238">
              <a:off x="2275574" y="1448109"/>
              <a:ext cx="993705" cy="988061"/>
              <a:chOff x="3286116" y="4454052"/>
              <a:chExt cx="720111" cy="681433"/>
            </a:xfrm>
          </p:grpSpPr>
          <p:sp>
            <p:nvSpPr>
              <p:cNvPr id="132" name="131 Conector"/>
              <p:cNvSpPr/>
              <p:nvPr/>
            </p:nvSpPr>
            <p:spPr>
              <a:xfrm>
                <a:off x="3914434" y="5046591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3" name="132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133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134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36" name="135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136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8" name="137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39" name="138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139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8" name="296 Grupo"/>
            <p:cNvGrpSpPr/>
            <p:nvPr/>
          </p:nvGrpSpPr>
          <p:grpSpPr>
            <a:xfrm>
              <a:off x="1982751" y="5214950"/>
              <a:ext cx="989477" cy="1044037"/>
              <a:chOff x="1982751" y="5214950"/>
              <a:chExt cx="989477" cy="1044037"/>
            </a:xfrm>
          </p:grpSpPr>
          <p:sp>
            <p:nvSpPr>
              <p:cNvPr id="124" name="123 Conector"/>
              <p:cNvSpPr/>
              <p:nvPr/>
            </p:nvSpPr>
            <p:spPr>
              <a:xfrm rot="10110309">
                <a:off x="2276552" y="5383580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5" name="124 Conector recto"/>
              <p:cNvCxnSpPr/>
              <p:nvPr/>
            </p:nvCxnSpPr>
            <p:spPr>
              <a:xfrm rot="4710309" flipH="1">
                <a:off x="2349755" y="5452890"/>
                <a:ext cx="104915" cy="1002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125 Conector recto"/>
              <p:cNvCxnSpPr/>
              <p:nvPr/>
            </p:nvCxnSpPr>
            <p:spPr>
              <a:xfrm rot="10110309">
                <a:off x="2078645" y="5388503"/>
                <a:ext cx="300699" cy="2098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126 Conector recto"/>
              <p:cNvCxnSpPr/>
              <p:nvPr/>
            </p:nvCxnSpPr>
            <p:spPr>
              <a:xfrm flipV="1">
                <a:off x="2596195" y="5214950"/>
                <a:ext cx="376033" cy="3401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127 Conector"/>
              <p:cNvSpPr/>
              <p:nvPr/>
            </p:nvSpPr>
            <p:spPr>
              <a:xfrm rot="10110309">
                <a:off x="2375134" y="5483715"/>
                <a:ext cx="257584" cy="26110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29" name="128 Conector recto"/>
              <p:cNvCxnSpPr/>
              <p:nvPr/>
            </p:nvCxnSpPr>
            <p:spPr>
              <a:xfrm rot="15510309" flipH="1" flipV="1">
                <a:off x="2364888" y="5944915"/>
                <a:ext cx="419659" cy="22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129 Conector"/>
              <p:cNvSpPr/>
              <p:nvPr/>
            </p:nvSpPr>
            <p:spPr>
              <a:xfrm rot="10110309">
                <a:off x="2550064" y="6128436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1" name="130 Conector"/>
              <p:cNvSpPr/>
              <p:nvPr/>
            </p:nvSpPr>
            <p:spPr>
              <a:xfrm rot="10110309">
                <a:off x="1982751" y="5342490"/>
                <a:ext cx="128793" cy="130551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" name="132 Grupo"/>
            <p:cNvGrpSpPr/>
            <p:nvPr/>
          </p:nvGrpSpPr>
          <p:grpSpPr>
            <a:xfrm rot="4929682">
              <a:off x="6962897" y="2504871"/>
              <a:ext cx="1010477" cy="1007350"/>
              <a:chOff x="3286116" y="4454052"/>
              <a:chExt cx="720186" cy="685921"/>
            </a:xfrm>
          </p:grpSpPr>
          <p:cxnSp>
            <p:nvCxnSpPr>
              <p:cNvPr id="115" name="114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115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17" name="116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117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9" name="118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119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1" name="120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121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23" name="122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297 Grupo"/>
            <p:cNvGrpSpPr/>
            <p:nvPr/>
          </p:nvGrpSpPr>
          <p:grpSpPr>
            <a:xfrm>
              <a:off x="6289881" y="5072075"/>
              <a:ext cx="955247" cy="979061"/>
              <a:chOff x="6289881" y="5072075"/>
              <a:chExt cx="955247" cy="979061"/>
            </a:xfrm>
            <a:scene3d>
              <a:camera prst="orthographicFront"/>
              <a:lightRig rig="freezing" dir="t"/>
            </a:scene3d>
          </p:grpSpPr>
          <p:cxnSp>
            <p:nvCxnSpPr>
              <p:cNvPr id="108" name="107 Conector recto"/>
              <p:cNvCxnSpPr/>
              <p:nvPr/>
            </p:nvCxnSpPr>
            <p:spPr>
              <a:xfrm rot="16200000" flipV="1">
                <a:off x="6610968" y="5208418"/>
                <a:ext cx="311953" cy="39267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108 Conector"/>
              <p:cNvSpPr/>
              <p:nvPr/>
            </p:nvSpPr>
            <p:spPr>
              <a:xfrm rot="8725682">
                <a:off x="6692062" y="5335963"/>
                <a:ext cx="264074" cy="268408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10" name="109 Conector recto"/>
              <p:cNvCxnSpPr/>
              <p:nvPr/>
            </p:nvCxnSpPr>
            <p:spPr>
              <a:xfrm rot="8725682">
                <a:off x="6289881" y="5415180"/>
                <a:ext cx="395923" cy="180871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14125682" flipH="1" flipV="1">
                <a:off x="6807181" y="5761411"/>
                <a:ext cx="431399" cy="2285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111 Conector"/>
              <p:cNvSpPr/>
              <p:nvPr/>
            </p:nvSpPr>
            <p:spPr>
              <a:xfrm rot="8725682">
                <a:off x="7096088" y="5916933"/>
                <a:ext cx="132038" cy="134203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112 Conector"/>
              <p:cNvSpPr/>
              <p:nvPr/>
            </p:nvSpPr>
            <p:spPr>
              <a:xfrm rot="7892245">
                <a:off x="7114051" y="5137372"/>
                <a:ext cx="127951" cy="134203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4" name="113 Conector recto"/>
              <p:cNvCxnSpPr>
                <a:stCxn id="109" idx="2"/>
              </p:cNvCxnSpPr>
              <p:nvPr/>
            </p:nvCxnSpPr>
            <p:spPr>
              <a:xfrm flipV="1">
                <a:off x="6932820" y="5225419"/>
                <a:ext cx="181740" cy="169825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104 Grupo"/>
            <p:cNvGrpSpPr/>
            <p:nvPr/>
          </p:nvGrpSpPr>
          <p:grpSpPr>
            <a:xfrm rot="15412953">
              <a:off x="7116409" y="4566984"/>
              <a:ext cx="996459" cy="1001383"/>
              <a:chOff x="4686540" y="3643314"/>
              <a:chExt cx="722108" cy="690620"/>
            </a:xfrm>
          </p:grpSpPr>
          <p:sp>
            <p:nvSpPr>
              <p:cNvPr id="99" name="98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0" name="99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100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102" name="101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102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103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5" name="104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105 Conector"/>
              <p:cNvSpPr/>
              <p:nvPr/>
            </p:nvSpPr>
            <p:spPr>
              <a:xfrm>
                <a:off x="4686540" y="42450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106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2" name="133 Grupo"/>
            <p:cNvGrpSpPr/>
            <p:nvPr/>
          </p:nvGrpSpPr>
          <p:grpSpPr>
            <a:xfrm rot="11010576">
              <a:off x="3899361" y="2744317"/>
              <a:ext cx="1000130" cy="1000920"/>
              <a:chOff x="3286116" y="4454052"/>
              <a:chExt cx="724767" cy="690302"/>
            </a:xfrm>
          </p:grpSpPr>
          <p:sp>
            <p:nvSpPr>
              <p:cNvPr id="90" name="89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1" name="90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91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93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95" name="94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95 Conector"/>
              <p:cNvSpPr/>
              <p:nvPr/>
            </p:nvSpPr>
            <p:spPr>
              <a:xfrm>
                <a:off x="3631817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96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97 Conector"/>
              <p:cNvSpPr/>
              <p:nvPr/>
            </p:nvSpPr>
            <p:spPr>
              <a:xfrm>
                <a:off x="3919090" y="505546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" name="132 Grupo"/>
            <p:cNvGrpSpPr/>
            <p:nvPr/>
          </p:nvGrpSpPr>
          <p:grpSpPr>
            <a:xfrm rot="3722662">
              <a:off x="1061197" y="2518295"/>
              <a:ext cx="1010477" cy="1007350"/>
              <a:chOff x="3286116" y="4454052"/>
              <a:chExt cx="720186" cy="685921"/>
            </a:xfrm>
          </p:grpSpPr>
          <p:cxnSp>
            <p:nvCxnSpPr>
              <p:cNvPr id="81" name="80 Conector recto"/>
              <p:cNvCxnSpPr/>
              <p:nvPr/>
            </p:nvCxnSpPr>
            <p:spPr>
              <a:xfrm rot="10800000" flipV="1">
                <a:off x="3307714" y="4941658"/>
                <a:ext cx="285752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81 Conector"/>
              <p:cNvSpPr/>
              <p:nvPr/>
            </p:nvSpPr>
            <p:spPr>
              <a:xfrm>
                <a:off x="3583498" y="4811242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83" name="82 Conector recto"/>
              <p:cNvCxnSpPr/>
              <p:nvPr/>
            </p:nvCxnSpPr>
            <p:spPr>
              <a:xfrm rot="5400000" flipH="1" flipV="1">
                <a:off x="3530092" y="4668366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83 Conector"/>
              <p:cNvSpPr/>
              <p:nvPr/>
            </p:nvSpPr>
            <p:spPr>
              <a:xfrm>
                <a:off x="3634493" y="4454052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5" name="84 Conector"/>
              <p:cNvSpPr/>
              <p:nvPr/>
            </p:nvSpPr>
            <p:spPr>
              <a:xfrm>
                <a:off x="3286116" y="503054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6" name="85 Conector"/>
              <p:cNvSpPr/>
              <p:nvPr/>
            </p:nvSpPr>
            <p:spPr>
              <a:xfrm>
                <a:off x="3914509" y="50510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7" name="86 Conector recto"/>
              <p:cNvCxnSpPr/>
              <p:nvPr/>
            </p:nvCxnSpPr>
            <p:spPr>
              <a:xfrm rot="16200000" flipH="1">
                <a:off x="3694808" y="4952458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87 Conector"/>
              <p:cNvSpPr/>
              <p:nvPr/>
            </p:nvSpPr>
            <p:spPr>
              <a:xfrm>
                <a:off x="3719728" y="498817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9" name="88 Conector recto"/>
              <p:cNvCxnSpPr/>
              <p:nvPr/>
            </p:nvCxnSpPr>
            <p:spPr>
              <a:xfrm>
                <a:off x="3742988" y="494664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105 Grupo"/>
            <p:cNvGrpSpPr/>
            <p:nvPr/>
          </p:nvGrpSpPr>
          <p:grpSpPr>
            <a:xfrm rot="7924690">
              <a:off x="925472" y="3746447"/>
              <a:ext cx="1004120" cy="1029762"/>
              <a:chOff x="5573625" y="3667074"/>
              <a:chExt cx="720363" cy="682099"/>
            </a:xfrm>
          </p:grpSpPr>
          <p:sp>
            <p:nvSpPr>
              <p:cNvPr id="72" name="71 Conector"/>
              <p:cNvSpPr/>
              <p:nvPr/>
            </p:nvSpPr>
            <p:spPr>
              <a:xfrm>
                <a:off x="5573625" y="4260279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3" name="72 Conector"/>
              <p:cNvSpPr/>
              <p:nvPr/>
            </p:nvSpPr>
            <p:spPr>
              <a:xfrm>
                <a:off x="5807054" y="4024264"/>
                <a:ext cx="183585" cy="177789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74" name="73 Conector recto"/>
              <p:cNvCxnSpPr/>
              <p:nvPr/>
            </p:nvCxnSpPr>
            <p:spPr>
              <a:xfrm>
                <a:off x="5972374" y="4161874"/>
                <a:ext cx="275246" cy="1198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74 Conector recto"/>
              <p:cNvCxnSpPr/>
              <p:nvPr/>
            </p:nvCxnSpPr>
            <p:spPr>
              <a:xfrm rot="5400000" flipH="1" flipV="1">
                <a:off x="5753648" y="3881388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75 Conector"/>
              <p:cNvSpPr/>
              <p:nvPr/>
            </p:nvSpPr>
            <p:spPr>
              <a:xfrm>
                <a:off x="5855527" y="366707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" name="76 Conector recto"/>
              <p:cNvCxnSpPr/>
              <p:nvPr/>
            </p:nvCxnSpPr>
            <p:spPr>
              <a:xfrm rot="10800000" flipV="1">
                <a:off x="5618501" y="4159412"/>
                <a:ext cx="214314" cy="1428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77 Conector"/>
              <p:cNvSpPr/>
              <p:nvPr/>
            </p:nvSpPr>
            <p:spPr>
              <a:xfrm>
                <a:off x="6202195" y="4246726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9" name="78 Conector recto"/>
              <p:cNvCxnSpPr/>
              <p:nvPr/>
            </p:nvCxnSpPr>
            <p:spPr>
              <a:xfrm rot="5400000">
                <a:off x="5807054" y="4167140"/>
                <a:ext cx="71438" cy="714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79 Conector"/>
              <p:cNvSpPr/>
              <p:nvPr/>
            </p:nvSpPr>
            <p:spPr>
              <a:xfrm>
                <a:off x="5761376" y="420062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5" name="104 Grupo"/>
            <p:cNvGrpSpPr/>
            <p:nvPr/>
          </p:nvGrpSpPr>
          <p:grpSpPr>
            <a:xfrm rot="13568937">
              <a:off x="3227482" y="3172178"/>
              <a:ext cx="983611" cy="981635"/>
              <a:chOff x="4695854" y="3643314"/>
              <a:chExt cx="712794" cy="677000"/>
            </a:xfrm>
            <a:scene3d>
              <a:camera prst="orthographicFront"/>
              <a:lightRig rig="freezing" dir="t"/>
            </a:scene3d>
          </p:grpSpPr>
          <p:sp>
            <p:nvSpPr>
              <p:cNvPr id="63" name="62 Conector"/>
              <p:cNvSpPr/>
              <p:nvPr/>
            </p:nvSpPr>
            <p:spPr>
              <a:xfrm>
                <a:off x="4929190" y="4000504"/>
                <a:ext cx="183585" cy="177789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cxnSp>
            <p:nvCxnSpPr>
              <p:cNvPr id="64" name="63 Conector recto"/>
              <p:cNvCxnSpPr/>
              <p:nvPr/>
            </p:nvCxnSpPr>
            <p:spPr>
              <a:xfrm rot="5400000" flipH="1" flipV="1">
                <a:off x="4875784" y="3857628"/>
                <a:ext cx="285752" cy="158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64 Conector"/>
              <p:cNvSpPr/>
              <p:nvPr/>
            </p:nvSpPr>
            <p:spPr>
              <a:xfrm>
                <a:off x="4977204" y="3643314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65 Conector"/>
              <p:cNvSpPr/>
              <p:nvPr/>
            </p:nvSpPr>
            <p:spPr>
              <a:xfrm>
                <a:off x="4695854" y="423142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7" name="66 Conector recto"/>
              <p:cNvCxnSpPr/>
              <p:nvPr/>
            </p:nvCxnSpPr>
            <p:spPr>
              <a:xfrm rot="5400000">
                <a:off x="4929190" y="4143380"/>
                <a:ext cx="71438" cy="71438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Conector"/>
              <p:cNvSpPr/>
              <p:nvPr/>
            </p:nvSpPr>
            <p:spPr>
              <a:xfrm>
                <a:off x="4883512" y="4176868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69" name="68 Conector recto"/>
              <p:cNvCxnSpPr/>
              <p:nvPr/>
            </p:nvCxnSpPr>
            <p:spPr>
              <a:xfrm rot="10800000" flipV="1">
                <a:off x="4740637" y="4135652"/>
                <a:ext cx="214314" cy="14287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Conector recto"/>
              <p:cNvCxnSpPr/>
              <p:nvPr/>
            </p:nvCxnSpPr>
            <p:spPr>
              <a:xfrm>
                <a:off x="5092018" y="4138114"/>
                <a:ext cx="275246" cy="119806"/>
              </a:xfrm>
              <a:prstGeom prst="line">
                <a:avLst/>
              </a:prstGeom>
              <a:sp3d prstMaterial="matte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70 Conector"/>
              <p:cNvSpPr/>
              <p:nvPr/>
            </p:nvSpPr>
            <p:spPr>
              <a:xfrm>
                <a:off x="5316855" y="4219970"/>
                <a:ext cx="91793" cy="88894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 prstMaterial="matt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56" name="20 Grupo"/>
          <p:cNvGrpSpPr/>
          <p:nvPr/>
        </p:nvGrpSpPr>
        <p:grpSpPr>
          <a:xfrm>
            <a:off x="961775" y="3857628"/>
            <a:ext cx="428628" cy="285752"/>
            <a:chOff x="629002" y="2143116"/>
            <a:chExt cx="428628" cy="285752"/>
          </a:xfrm>
        </p:grpSpPr>
        <p:sp>
          <p:nvSpPr>
            <p:cNvPr id="308" name="307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09" name="308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57" name="108 Grupo"/>
          <p:cNvGrpSpPr/>
          <p:nvPr/>
        </p:nvGrpSpPr>
        <p:grpSpPr>
          <a:xfrm>
            <a:off x="2676287" y="2857496"/>
            <a:ext cx="428628" cy="285752"/>
            <a:chOff x="625525" y="2143116"/>
            <a:chExt cx="428628" cy="285752"/>
          </a:xfrm>
        </p:grpSpPr>
        <p:sp>
          <p:nvSpPr>
            <p:cNvPr id="311" name="310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12" name="311 CuadroTexto"/>
            <p:cNvSpPr txBox="1"/>
            <p:nvPr/>
          </p:nvSpPr>
          <p:spPr>
            <a:xfrm>
              <a:off x="625525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58" name="111 Grupo"/>
          <p:cNvGrpSpPr/>
          <p:nvPr/>
        </p:nvGrpSpPr>
        <p:grpSpPr>
          <a:xfrm>
            <a:off x="3033477" y="4000504"/>
            <a:ext cx="428628" cy="285752"/>
            <a:chOff x="629002" y="2143116"/>
            <a:chExt cx="428628" cy="285752"/>
          </a:xfrm>
        </p:grpSpPr>
        <p:sp>
          <p:nvSpPr>
            <p:cNvPr id="314" name="313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15" name="314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59" name="114 Grupo"/>
          <p:cNvGrpSpPr/>
          <p:nvPr/>
        </p:nvGrpSpPr>
        <p:grpSpPr>
          <a:xfrm>
            <a:off x="3319229" y="1643050"/>
            <a:ext cx="428628" cy="285752"/>
            <a:chOff x="629002" y="2143116"/>
            <a:chExt cx="428628" cy="285752"/>
          </a:xfrm>
        </p:grpSpPr>
        <p:sp>
          <p:nvSpPr>
            <p:cNvPr id="317" name="316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18" name="317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60" name="117 Grupo"/>
          <p:cNvGrpSpPr/>
          <p:nvPr/>
        </p:nvGrpSpPr>
        <p:grpSpPr>
          <a:xfrm>
            <a:off x="1428728" y="2214554"/>
            <a:ext cx="428628" cy="285752"/>
            <a:chOff x="629002" y="2143116"/>
            <a:chExt cx="428628" cy="285752"/>
          </a:xfrm>
        </p:grpSpPr>
        <p:sp>
          <p:nvSpPr>
            <p:cNvPr id="320" name="319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21" name="320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61" name="111 Grupo"/>
          <p:cNvGrpSpPr/>
          <p:nvPr/>
        </p:nvGrpSpPr>
        <p:grpSpPr>
          <a:xfrm>
            <a:off x="1461841" y="2928934"/>
            <a:ext cx="428628" cy="285752"/>
            <a:chOff x="629002" y="2143116"/>
            <a:chExt cx="428628" cy="285752"/>
          </a:xfrm>
        </p:grpSpPr>
        <p:sp>
          <p:nvSpPr>
            <p:cNvPr id="323" name="322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24" name="323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62" name="111 Grupo"/>
          <p:cNvGrpSpPr/>
          <p:nvPr/>
        </p:nvGrpSpPr>
        <p:grpSpPr>
          <a:xfrm>
            <a:off x="3747857" y="3286124"/>
            <a:ext cx="428628" cy="285752"/>
            <a:chOff x="629002" y="2143116"/>
            <a:chExt cx="428628" cy="285752"/>
          </a:xfrm>
        </p:grpSpPr>
        <p:sp>
          <p:nvSpPr>
            <p:cNvPr id="326" name="325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27" name="326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grpSp>
        <p:nvGrpSpPr>
          <p:cNvPr id="307" name="111 Grupo"/>
          <p:cNvGrpSpPr/>
          <p:nvPr/>
        </p:nvGrpSpPr>
        <p:grpSpPr>
          <a:xfrm>
            <a:off x="1961907" y="4214818"/>
            <a:ext cx="428628" cy="285752"/>
            <a:chOff x="629002" y="2143116"/>
            <a:chExt cx="428628" cy="285752"/>
          </a:xfrm>
        </p:grpSpPr>
        <p:sp>
          <p:nvSpPr>
            <p:cNvPr id="329" name="328 Elipse"/>
            <p:cNvSpPr/>
            <p:nvPr/>
          </p:nvSpPr>
          <p:spPr>
            <a:xfrm>
              <a:off x="692832" y="2143116"/>
              <a:ext cx="285752" cy="28575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330" name="329 CuadroTexto"/>
            <p:cNvSpPr txBox="1"/>
            <p:nvPr/>
          </p:nvSpPr>
          <p:spPr>
            <a:xfrm>
              <a:off x="629002" y="2155173"/>
              <a:ext cx="428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andara" pitchFamily="34" charset="0"/>
                </a:rPr>
                <a:t> Gas</a:t>
              </a:r>
              <a:endParaRPr lang="es-ES" sz="900" b="1" dirty="0">
                <a:latin typeface="Candara" pitchFamily="34" charset="0"/>
              </a:endParaRPr>
            </a:p>
          </p:txBody>
        </p:sp>
      </p:grpSp>
      <p:sp>
        <p:nvSpPr>
          <p:cNvPr id="331" name="330 CuadroTexto"/>
          <p:cNvSpPr txBox="1"/>
          <p:nvPr/>
        </p:nvSpPr>
        <p:spPr>
          <a:xfrm>
            <a:off x="642910" y="4857760"/>
            <a:ext cx="6143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Grado de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cristalinidad</a:t>
            </a:r>
            <a:endParaRPr lang="es-ES" sz="2000" b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Área superficial de los sólidos</a:t>
            </a:r>
          </a:p>
          <a:p>
            <a:pPr lvl="2" algn="just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La capacidad de adsorción de los sólidos</a:t>
            </a:r>
          </a:p>
          <a:p>
            <a:pPr lvl="3" algn="just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La integridad del sistema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microporoso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32" name="331 Imagen" descr="af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4214818"/>
            <a:ext cx="1840580" cy="1928826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333" name="332 Rectángulo redondeado"/>
          <p:cNvSpPr/>
          <p:nvPr/>
        </p:nvSpPr>
        <p:spPr>
          <a:xfrm>
            <a:off x="5143504" y="1928802"/>
            <a:ext cx="2500330" cy="1357322"/>
          </a:xfrm>
          <a:prstGeom prst="roundRect">
            <a:avLst>
              <a:gd name="adj" fmla="val 44386"/>
            </a:avLst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Nitrógeno líquido a -196ºC</a:t>
            </a:r>
            <a:endParaRPr lang="es-ES" sz="22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ras Medium ITC" pitchFamily="34" charset="0"/>
            </a:endParaRPr>
          </a:p>
        </p:txBody>
      </p:sp>
      <p:sp>
        <p:nvSpPr>
          <p:cNvPr id="334" name="333 CuadroTexto"/>
          <p:cNvSpPr txBox="1"/>
          <p:nvPr/>
        </p:nvSpPr>
        <p:spPr>
          <a:xfrm>
            <a:off x="4572000" y="218529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Candara" pitchFamily="34" charset="0"/>
              </a:rPr>
              <a:t> Método Gravimétrico</a:t>
            </a:r>
            <a:endParaRPr lang="es-ES" sz="2000" dirty="0">
              <a:latin typeface="Candara" pitchFamily="34" charset="0"/>
            </a:endParaRPr>
          </a:p>
        </p:txBody>
      </p:sp>
      <p:sp>
        <p:nvSpPr>
          <p:cNvPr id="335" name="334 CuadroTexto"/>
          <p:cNvSpPr txBox="1"/>
          <p:nvPr/>
        </p:nvSpPr>
        <p:spPr>
          <a:xfrm>
            <a:off x="4572000" y="174714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Candara" pitchFamily="34" charset="0"/>
              </a:rPr>
              <a:t> Método Volumétrico</a:t>
            </a:r>
            <a:endParaRPr lang="es-ES" sz="2000" dirty="0">
              <a:latin typeface="Candara" pitchFamily="34" charset="0"/>
            </a:endParaRPr>
          </a:p>
        </p:txBody>
      </p:sp>
      <p:sp>
        <p:nvSpPr>
          <p:cNvPr id="336" name="335 CuadroTexto"/>
          <p:cNvSpPr txBox="1"/>
          <p:nvPr/>
        </p:nvSpPr>
        <p:spPr>
          <a:xfrm>
            <a:off x="3000364" y="3105693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ndara" pitchFamily="34" charset="0"/>
              </a:rPr>
              <a:t> Se incrementa la adsorción hasta un valor constante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ndara" pitchFamily="34" charset="0"/>
              </a:rPr>
              <a:t> Presiones P/P</a:t>
            </a:r>
            <a:r>
              <a:rPr lang="es-ES" sz="2000" baseline="30000" dirty="0" smtClean="0">
                <a:latin typeface="Candara" pitchFamily="34" charset="0"/>
              </a:rPr>
              <a:t>0</a:t>
            </a:r>
            <a:r>
              <a:rPr lang="es-ES" sz="2000" dirty="0" smtClean="0">
                <a:latin typeface="Candara" pitchFamily="34" charset="0"/>
              </a:rPr>
              <a:t> ≤0,15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ndara" pitchFamily="34" charset="0"/>
              </a:rPr>
              <a:t> Absorción de multicapa</a:t>
            </a:r>
            <a:endParaRPr lang="es-ES" sz="2000" dirty="0">
              <a:latin typeface="Candara" pitchFamily="34" charset="0"/>
            </a:endParaRPr>
          </a:p>
        </p:txBody>
      </p:sp>
      <p:pic>
        <p:nvPicPr>
          <p:cNvPr id="337" name="336 Image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943498"/>
            <a:ext cx="3286148" cy="1771650"/>
          </a:xfrm>
          <a:prstGeom prst="roundRect">
            <a:avLst>
              <a:gd name="adj" fmla="val 8065"/>
            </a:avLst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38" name="337 Flecha derecha"/>
          <p:cNvSpPr/>
          <p:nvPr/>
        </p:nvSpPr>
        <p:spPr>
          <a:xfrm>
            <a:off x="6215074" y="3929066"/>
            <a:ext cx="928694" cy="428628"/>
          </a:xfrm>
          <a:prstGeom prst="rightArrow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9" name="338 Abrir llave"/>
          <p:cNvSpPr/>
          <p:nvPr/>
        </p:nvSpPr>
        <p:spPr>
          <a:xfrm>
            <a:off x="2786050" y="3143248"/>
            <a:ext cx="357190" cy="2071702"/>
          </a:xfrm>
          <a:prstGeom prst="leftBrace">
            <a:avLst>
              <a:gd name="adj1" fmla="val 22661"/>
              <a:gd name="adj2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0" name="339 Abrir llave"/>
          <p:cNvSpPr/>
          <p:nvPr/>
        </p:nvSpPr>
        <p:spPr>
          <a:xfrm>
            <a:off x="4357686" y="1747146"/>
            <a:ext cx="357190" cy="857256"/>
          </a:xfrm>
          <a:prstGeom prst="leftBrace">
            <a:avLst>
              <a:gd name="adj1" fmla="val 22661"/>
              <a:gd name="adj2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1" name="340 Pentágono"/>
          <p:cNvSpPr/>
          <p:nvPr/>
        </p:nvSpPr>
        <p:spPr>
          <a:xfrm>
            <a:off x="714348" y="1785926"/>
            <a:ext cx="3143272" cy="785818"/>
          </a:xfrm>
          <a:prstGeom prst="homePlate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Capacidad de adsorción de gases</a:t>
            </a:r>
          </a:p>
          <a:p>
            <a:pPr algn="ctr"/>
            <a:endParaRPr lang="es-ES" sz="2000" b="1" dirty="0">
              <a:solidFill>
                <a:sysClr val="windowText" lastClr="000000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2" name="341 Rectángulo redondeado"/>
          <p:cNvSpPr/>
          <p:nvPr/>
        </p:nvSpPr>
        <p:spPr>
          <a:xfrm>
            <a:off x="7286644" y="3786190"/>
            <a:ext cx="1643074" cy="785818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 smtClean="0">
                <a:solidFill>
                  <a:sysClr val="windowText" lastClr="00000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Grado de </a:t>
            </a:r>
            <a:r>
              <a:rPr lang="es-ES" sz="2000" b="1" dirty="0" err="1" smtClean="0">
                <a:solidFill>
                  <a:sysClr val="windowText" lastClr="00000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cristalinidad</a:t>
            </a:r>
            <a:endParaRPr lang="es-ES" sz="2000" b="1" dirty="0" smtClean="0">
              <a:solidFill>
                <a:sysClr val="windowText" lastClr="000000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  <a:p>
            <a:pPr algn="ctr"/>
            <a:endParaRPr lang="es-ES" sz="2000" b="1" dirty="0">
              <a:solidFill>
                <a:sysClr val="windowText" lastClr="000000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3" name="342 Rectángulo redondeado"/>
          <p:cNvSpPr/>
          <p:nvPr/>
        </p:nvSpPr>
        <p:spPr>
          <a:xfrm>
            <a:off x="785786" y="3786190"/>
            <a:ext cx="1792444" cy="785818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Modelo de </a:t>
            </a:r>
            <a:r>
              <a:rPr lang="es-ES" sz="2000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Langmauir</a:t>
            </a:r>
            <a:endParaRPr lang="es-ES" sz="2000" b="1" dirty="0">
              <a:solidFill>
                <a:schemeClr val="tx1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4" name="343 CuadroTexto"/>
          <p:cNvSpPr txBox="1"/>
          <p:nvPr/>
        </p:nvSpPr>
        <p:spPr>
          <a:xfrm>
            <a:off x="4357686" y="1841833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Cantidad de gas Nitrógeno necesaria para la formación de una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monocapa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de moléculas de gas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345" name="Object 2"/>
          <p:cNvGraphicFramePr>
            <a:graphicFrameLocks noChangeAspect="1"/>
          </p:cNvGraphicFramePr>
          <p:nvPr/>
        </p:nvGraphicFramePr>
        <p:xfrm>
          <a:off x="785786" y="3783018"/>
          <a:ext cx="4573886" cy="1003304"/>
        </p:xfrm>
        <a:graphic>
          <a:graphicData uri="http://schemas.openxmlformats.org/presentationml/2006/ole">
            <p:oleObj spid="_x0000_s88066" name="Ecuación" r:id="rId9" imgW="1968480" imgH="431640" progId="Equation.3">
              <p:embed/>
            </p:oleObj>
          </a:graphicData>
        </a:graphic>
      </p:graphicFrame>
      <p:sp>
        <p:nvSpPr>
          <p:cNvPr id="346" name="345 CuadroTexto"/>
          <p:cNvSpPr txBox="1"/>
          <p:nvPr/>
        </p:nvSpPr>
        <p:spPr>
          <a:xfrm>
            <a:off x="928662" y="5000636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err="1" smtClean="0">
                <a:latin typeface="Candara" pitchFamily="34" charset="0"/>
              </a:rPr>
              <a:t>n</a:t>
            </a:r>
            <a:r>
              <a:rPr lang="es-ES" b="1" baseline="30000" dirty="0" err="1" smtClean="0">
                <a:latin typeface="Candara" pitchFamily="34" charset="0"/>
              </a:rPr>
              <a:t>a</a:t>
            </a:r>
            <a:r>
              <a:rPr lang="es-ES" b="1" baseline="30000" dirty="0" smtClean="0">
                <a:latin typeface="Candara" pitchFamily="34" charset="0"/>
              </a:rPr>
              <a:t> </a:t>
            </a:r>
            <a:r>
              <a:rPr lang="es-ES" dirty="0" smtClean="0">
                <a:latin typeface="Candara" pitchFamily="34" charset="0"/>
              </a:rPr>
              <a:t>: Cantidad de moléculas adsorbidas a la presión relativa P/P</a:t>
            </a:r>
            <a:r>
              <a:rPr lang="es-ES" baseline="30000" dirty="0" smtClean="0">
                <a:latin typeface="Candara" pitchFamily="34" charset="0"/>
              </a:rPr>
              <a:t>o</a:t>
            </a:r>
            <a:r>
              <a:rPr lang="es-ES" dirty="0" smtClean="0">
                <a:latin typeface="Candara" pitchFamily="34" charset="0"/>
              </a:rPr>
              <a:t>                                          </a:t>
            </a:r>
          </a:p>
          <a:p>
            <a:pPr algn="just"/>
            <a:r>
              <a:rPr lang="es-ES" b="1" dirty="0" err="1" smtClean="0">
                <a:latin typeface="Candara" pitchFamily="34" charset="0"/>
              </a:rPr>
              <a:t>n</a:t>
            </a:r>
            <a:r>
              <a:rPr lang="es-ES" b="1" baseline="30000" dirty="0" err="1" smtClean="0">
                <a:latin typeface="Candara" pitchFamily="34" charset="0"/>
              </a:rPr>
              <a:t>a</a:t>
            </a:r>
            <a:r>
              <a:rPr lang="es-ES" b="1" baseline="-25000" dirty="0" err="1" smtClean="0">
                <a:latin typeface="Candara" pitchFamily="34" charset="0"/>
              </a:rPr>
              <a:t>m</a:t>
            </a:r>
            <a:r>
              <a:rPr lang="es-ES" baseline="30000" dirty="0" smtClean="0">
                <a:latin typeface="Candara" pitchFamily="34" charset="0"/>
              </a:rPr>
              <a:t> </a:t>
            </a:r>
            <a:r>
              <a:rPr lang="es-ES" dirty="0" smtClean="0">
                <a:latin typeface="Candara" pitchFamily="34" charset="0"/>
              </a:rPr>
              <a:t>: Capacidad de la </a:t>
            </a:r>
            <a:r>
              <a:rPr lang="es-ES" dirty="0" err="1" smtClean="0">
                <a:latin typeface="Candara" pitchFamily="34" charset="0"/>
              </a:rPr>
              <a:t>monocapa</a:t>
            </a:r>
            <a:endParaRPr lang="es-ES" dirty="0" smtClean="0">
              <a:latin typeface="Candara" pitchFamily="34" charset="0"/>
            </a:endParaRPr>
          </a:p>
          <a:p>
            <a:pPr algn="just"/>
            <a:r>
              <a:rPr lang="es-ES" b="1" dirty="0" smtClean="0">
                <a:latin typeface="Candara" pitchFamily="34" charset="0"/>
              </a:rPr>
              <a:t>C</a:t>
            </a:r>
            <a:r>
              <a:rPr lang="es-ES" dirty="0" smtClean="0">
                <a:latin typeface="Candara" pitchFamily="34" charset="0"/>
              </a:rPr>
              <a:t>: Constante exponencial relacionada con el calor de adsorción  </a:t>
            </a:r>
          </a:p>
          <a:p>
            <a:pPr algn="just"/>
            <a:r>
              <a:rPr lang="es-ES" baseline="30000" dirty="0" smtClean="0">
                <a:latin typeface="Candara" pitchFamily="34" charset="0"/>
              </a:rPr>
              <a:t> </a:t>
            </a:r>
            <a:endParaRPr lang="es-ES" dirty="0">
              <a:latin typeface="Candara" pitchFamily="34" charset="0"/>
            </a:endParaRPr>
          </a:p>
        </p:txBody>
      </p:sp>
      <p:sp>
        <p:nvSpPr>
          <p:cNvPr id="347" name="346 Rectángulo redondeado"/>
          <p:cNvSpPr/>
          <p:nvPr/>
        </p:nvSpPr>
        <p:spPr>
          <a:xfrm>
            <a:off x="469871" y="2000240"/>
            <a:ext cx="1887551" cy="785818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Modelo de </a:t>
            </a:r>
            <a:r>
              <a:rPr lang="es-ES" sz="2000" b="1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Brunaer-Teller</a:t>
            </a:r>
            <a:endParaRPr lang="es-ES" sz="2000" b="1" dirty="0" smtClean="0">
              <a:solidFill>
                <a:schemeClr val="tx1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  <a:p>
            <a:pPr algn="ctr"/>
            <a:endParaRPr lang="es-ES" sz="2000" b="1" dirty="0">
              <a:solidFill>
                <a:schemeClr val="tx1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48" name="347 Rectángulo redondeado"/>
          <p:cNvSpPr/>
          <p:nvPr/>
        </p:nvSpPr>
        <p:spPr>
          <a:xfrm>
            <a:off x="1785918" y="3143248"/>
            <a:ext cx="2786082" cy="428628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Ecuación de BET</a:t>
            </a:r>
            <a:endParaRPr lang="es-ES" sz="2000" b="1" dirty="0">
              <a:solidFill>
                <a:schemeClr val="tx1"/>
              </a:solidFill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49" name="348 Imagen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4214818"/>
            <a:ext cx="3214710" cy="2428892"/>
          </a:xfrm>
          <a:prstGeom prst="roundRect">
            <a:avLst>
              <a:gd name="adj" fmla="val 6358"/>
            </a:avLst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50" name="349 Flecha derecha"/>
          <p:cNvSpPr/>
          <p:nvPr/>
        </p:nvSpPr>
        <p:spPr>
          <a:xfrm>
            <a:off x="3071802" y="2143116"/>
            <a:ext cx="928694" cy="428628"/>
          </a:xfrm>
          <a:prstGeom prst="rightArrow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1" grpId="0" build="allAtOnce"/>
      <p:bldP spid="333" grpId="0" animBg="1"/>
      <p:bldP spid="333" grpId="1" animBg="1"/>
      <p:bldP spid="334" grpId="0"/>
      <p:bldP spid="334" grpId="1"/>
      <p:bldP spid="335" grpId="0"/>
      <p:bldP spid="335" grpId="1"/>
      <p:bldP spid="336" grpId="0"/>
      <p:bldP spid="336" grpId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/>
      <p:bldP spid="347" grpId="0" animBg="1"/>
      <p:bldP spid="348" grpId="0" animBg="1"/>
      <p:bldP spid="35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56"/>
            <a:ext cx="7000924" cy="285752"/>
            <a:chOff x="285720" y="857232"/>
            <a:chExt cx="8715435" cy="285752"/>
          </a:xfrm>
        </p:grpSpPr>
        <p:pic>
          <p:nvPicPr>
            <p:cNvPr id="6" name="5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6 Imagen" descr="XeonW1920x1200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8" name="7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66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142828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TÉCNICAS DE CARACTERIZACIÓN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1472" y="1071546"/>
            <a:ext cx="8215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Quimisorción de CO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16 Redondear rectángulo de esquina diagonal"/>
          <p:cNvSpPr/>
          <p:nvPr/>
        </p:nvSpPr>
        <p:spPr>
          <a:xfrm>
            <a:off x="714348" y="1928802"/>
            <a:ext cx="2000263" cy="15001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Formación enlace químico</a:t>
            </a:r>
            <a:endParaRPr lang="es-ES" sz="22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2" name="AutoShape 32"/>
          <p:cNvSpPr>
            <a:spLocks/>
          </p:cNvSpPr>
          <p:nvPr/>
        </p:nvSpPr>
        <p:spPr bwMode="auto">
          <a:xfrm>
            <a:off x="2857487" y="1643050"/>
            <a:ext cx="142876" cy="2000264"/>
          </a:xfrm>
          <a:prstGeom prst="leftBrace">
            <a:avLst>
              <a:gd name="adj1" fmla="val 133333"/>
              <a:gd name="adj2" fmla="val 50000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214677" y="1643050"/>
            <a:ext cx="2643206" cy="714380"/>
          </a:xfrm>
          <a:prstGeom prst="round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Moléculas de </a:t>
            </a:r>
            <a:r>
              <a:rPr lang="es-ES" sz="2000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adsorbato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214677" y="2928934"/>
            <a:ext cx="2643206" cy="714380"/>
          </a:xfrm>
          <a:prstGeom prst="round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Sitios Activos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5" name="24 Cruz"/>
          <p:cNvSpPr/>
          <p:nvPr/>
        </p:nvSpPr>
        <p:spPr>
          <a:xfrm>
            <a:off x="4357685" y="2500306"/>
            <a:ext cx="285752" cy="285752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AutoShape 32"/>
          <p:cNvSpPr>
            <a:spLocks/>
          </p:cNvSpPr>
          <p:nvPr/>
        </p:nvSpPr>
        <p:spPr bwMode="auto">
          <a:xfrm flipH="1">
            <a:off x="6072197" y="1643050"/>
            <a:ext cx="142876" cy="2000264"/>
          </a:xfrm>
          <a:prstGeom prst="leftBrace">
            <a:avLst>
              <a:gd name="adj1" fmla="val 133333"/>
              <a:gd name="adj2" fmla="val 50000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6357949" y="1857364"/>
            <a:ext cx="2357454" cy="1571636"/>
          </a:xfrm>
          <a:prstGeom prst="roundRect">
            <a:avLst>
              <a:gd name="adj" fmla="val 43104"/>
            </a:avLst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Determinación del área metálica</a:t>
            </a:r>
            <a:endParaRPr lang="es-ES" sz="22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ras Medium ITC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28596" y="4659823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Tres etapas fundamentales:</a:t>
            </a:r>
          </a:p>
        </p:txBody>
      </p:sp>
      <p:pic>
        <p:nvPicPr>
          <p:cNvPr id="29" name="28 Imagen" descr="ChemBET%20Puls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5023893"/>
            <a:ext cx="1714512" cy="1630317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30" name="29 Rectángulo redondeado"/>
          <p:cNvSpPr/>
          <p:nvPr/>
        </p:nvSpPr>
        <p:spPr>
          <a:xfrm>
            <a:off x="3214678" y="4357694"/>
            <a:ext cx="3643338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ndara" pitchFamily="34" charset="0"/>
              </a:rPr>
              <a:t> Proceso físico de adsorción</a:t>
            </a:r>
            <a:endParaRPr lang="es-ES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3214678" y="4893479"/>
            <a:ext cx="3643338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ndara" pitchFamily="34" charset="0"/>
              </a:rPr>
              <a:t>Enlace y orientación</a:t>
            </a:r>
            <a:endParaRPr lang="es-ES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3214678" y="5429264"/>
            <a:ext cx="3643338" cy="357190"/>
          </a:xfrm>
          <a:prstGeom prst="roundRect">
            <a:avLst/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andara" pitchFamily="34" charset="0"/>
              </a:rPr>
              <a:t> Formación de la </a:t>
            </a:r>
            <a:r>
              <a:rPr lang="es-ES" sz="2000" b="1" dirty="0" err="1" smtClean="0">
                <a:solidFill>
                  <a:schemeClr val="tx1"/>
                </a:solidFill>
                <a:latin typeface="Candara" pitchFamily="34" charset="0"/>
              </a:rPr>
              <a:t>monocapa</a:t>
            </a:r>
            <a:endParaRPr lang="es-ES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3" name="AutoShape 32"/>
          <p:cNvSpPr>
            <a:spLocks/>
          </p:cNvSpPr>
          <p:nvPr/>
        </p:nvSpPr>
        <p:spPr bwMode="auto">
          <a:xfrm>
            <a:off x="2714612" y="4286256"/>
            <a:ext cx="285752" cy="1571636"/>
          </a:xfrm>
          <a:prstGeom prst="leftBrace">
            <a:avLst>
              <a:gd name="adj1" fmla="val 58809"/>
              <a:gd name="adj2" fmla="val 48367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928662" y="1785926"/>
          <a:ext cx="5000660" cy="3145152"/>
        </p:xfrm>
        <a:graphic>
          <a:graphicData uri="http://schemas.openxmlformats.org/drawingml/2006/table">
            <a:tbl>
              <a:tblPr firstRow="1" bandCol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tableStyleId>{775DCB02-9BB8-47FD-8907-85C794F793BA}</a:tableStyleId>
              </a:tblPr>
              <a:tblGrid>
                <a:gridCol w="2524782"/>
                <a:gridCol w="2475878"/>
              </a:tblGrid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Características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Quimisorción</a:t>
                      </a:r>
                      <a:endParaRPr lang="es-ES" sz="20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Rango de temperaturas</a:t>
                      </a:r>
                      <a:endParaRPr lang="es-ES" sz="1600" b="1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Ilimitado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Entalpías de adsorción</a:t>
                      </a:r>
                      <a:endParaRPr lang="es-ES" sz="1600" b="1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Amplio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rango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Especificidad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cristalográfica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Alta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Naturaleza de la adsorción</a:t>
                      </a:r>
                      <a:endParaRPr lang="es-ES" sz="1600" b="1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A menudo </a:t>
                      </a:r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disociativa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Saturación</a:t>
                      </a:r>
                      <a:endParaRPr lang="es-ES" sz="1600" b="1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Monocapa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Cinética de adsorción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Variable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6286512" y="2728737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Se determina la dispersión de la fase metálica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6" name="35 Imagen" descr="quimisorcio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5143512"/>
            <a:ext cx="3857652" cy="1587989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PLANTEAMIENTO DEL PROBLEMA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214282" y="3786190"/>
            <a:ext cx="292895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Proceso Poliol con Calentamiento por Microondas</a:t>
            </a:r>
          </a:p>
        </p:txBody>
      </p:sp>
      <p:sp>
        <p:nvSpPr>
          <p:cNvPr id="19" name="AutoShape 32"/>
          <p:cNvSpPr>
            <a:spLocks/>
          </p:cNvSpPr>
          <p:nvPr/>
        </p:nvSpPr>
        <p:spPr bwMode="auto">
          <a:xfrm>
            <a:off x="3428992" y="1857364"/>
            <a:ext cx="357190" cy="4000528"/>
          </a:xfrm>
          <a:prstGeom prst="leftBrace">
            <a:avLst>
              <a:gd name="adj1" fmla="val 133333"/>
              <a:gd name="adj2" fmla="val 58788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" name="26 Recortar rectángulo de esquina diagonal"/>
          <p:cNvSpPr/>
          <p:nvPr/>
        </p:nvSpPr>
        <p:spPr>
          <a:xfrm>
            <a:off x="4000496" y="2071678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Distribución uniforme del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metal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0" name="29 Recortar rectángulo de esquina diagonal"/>
          <p:cNvSpPr/>
          <p:nvPr/>
        </p:nvSpPr>
        <p:spPr>
          <a:xfrm>
            <a:off x="4357686" y="3071810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Reducción total del metal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1" name="30 Recortar rectángulo de esquina diagonal"/>
          <p:cNvSpPr/>
          <p:nvPr/>
        </p:nvSpPr>
        <p:spPr>
          <a:xfrm>
            <a:off x="4643438" y="4000504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No afecta la estructura cristalina del soporte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2" name="31 Recortar rectángulo de esquina diagonal"/>
          <p:cNvSpPr/>
          <p:nvPr/>
        </p:nvSpPr>
        <p:spPr>
          <a:xfrm>
            <a:off x="4857752" y="4929198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Menor consumo de energía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714348" y="1714488"/>
            <a:ext cx="207170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Sólidos Metal/Soporte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34" name="33 Flecha derecha"/>
          <p:cNvSpPr/>
          <p:nvPr/>
        </p:nvSpPr>
        <p:spPr>
          <a:xfrm rot="5400000">
            <a:off x="1428728" y="3071810"/>
            <a:ext cx="642942" cy="357190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2 Título"/>
          <p:cNvSpPr>
            <a:spLocks noGrp="1"/>
          </p:cNvSpPr>
          <p:nvPr>
            <p:ph type="title"/>
          </p:nvPr>
        </p:nvSpPr>
        <p:spPr>
          <a:xfrm>
            <a:off x="1500167" y="2786058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MARCO TEÓRICO</a:t>
            </a:r>
            <a:endParaRPr lang="es-ES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DEFINICIÓN DE ZEOLITAS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7 Imagen" descr="58_sialca.jpg"/>
          <p:cNvPicPr>
            <a:picLocks noChangeAspect="1"/>
          </p:cNvPicPr>
          <p:nvPr/>
        </p:nvPicPr>
        <p:blipFill>
          <a:blip r:embed="rId7"/>
          <a:srcRect l="3558" t="3421" r="3928" b="4202"/>
          <a:stretch>
            <a:fillRect/>
          </a:stretch>
        </p:blipFill>
        <p:spPr>
          <a:xfrm>
            <a:off x="6748478" y="1643050"/>
            <a:ext cx="1788596" cy="18573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8 Imagen" descr="f16p74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014" y="5500678"/>
            <a:ext cx="2068558" cy="1357322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072066" y="3857628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Tetraedros de </a:t>
            </a:r>
          </a:p>
          <a:p>
            <a:pPr algn="ctr"/>
            <a:r>
              <a:rPr lang="es-ES" sz="32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SiO</a:t>
            </a:r>
            <a:r>
              <a:rPr lang="es-ES" sz="3200" b="1" baseline="-250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4</a:t>
            </a:r>
            <a:r>
              <a:rPr lang="es-ES" sz="32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y AlO</a:t>
            </a:r>
            <a:r>
              <a:rPr lang="es-ES" sz="3200" b="1" baseline="-25000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4</a:t>
            </a:r>
            <a:endParaRPr lang="es-ES" sz="3200" b="1" dirty="0" smtClean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41" name="40 Imagen" descr="ZeolitesUSGO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1785926"/>
            <a:ext cx="2000264" cy="1503532"/>
          </a:xfrm>
          <a:prstGeom prst="snip2DiagRect">
            <a:avLst/>
          </a:prstGeom>
          <a:effectLst>
            <a:softEdge rad="63500"/>
          </a:effectLst>
        </p:spPr>
      </p:pic>
      <p:sp>
        <p:nvSpPr>
          <p:cNvPr id="43" name="42 Rectángulo redondeado"/>
          <p:cNvSpPr/>
          <p:nvPr/>
        </p:nvSpPr>
        <p:spPr>
          <a:xfrm>
            <a:off x="428596" y="2143116"/>
            <a:ext cx="2214578" cy="1000132"/>
          </a:xfrm>
          <a:prstGeom prst="roundRect">
            <a:avLst>
              <a:gd name="adj" fmla="val 10058"/>
            </a:avLst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Zeolitas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4" name="AutoShape 32"/>
          <p:cNvSpPr>
            <a:spLocks/>
          </p:cNvSpPr>
          <p:nvPr/>
        </p:nvSpPr>
        <p:spPr bwMode="auto">
          <a:xfrm>
            <a:off x="3000364" y="1571612"/>
            <a:ext cx="142876" cy="2000264"/>
          </a:xfrm>
          <a:prstGeom prst="leftBrace">
            <a:avLst>
              <a:gd name="adj1" fmla="val 133333"/>
              <a:gd name="adj2" fmla="val 50000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357554" y="1643050"/>
            <a:ext cx="2786082" cy="714380"/>
          </a:xfrm>
          <a:prstGeom prst="round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Naturales</a:t>
            </a:r>
            <a:endParaRPr lang="es-ES" sz="30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3357554" y="2643182"/>
            <a:ext cx="2786082" cy="714380"/>
          </a:xfrm>
          <a:prstGeom prst="round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Sintéticos</a:t>
            </a:r>
            <a:endParaRPr lang="es-ES" sz="30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857224" y="4295780"/>
            <a:ext cx="2776558" cy="1133484"/>
          </a:xfrm>
          <a:prstGeom prst="round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Esqueleto Cristalino</a:t>
            </a:r>
            <a:endParaRPr lang="es-ES" sz="30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48" name="47 Flecha derecha"/>
          <p:cNvSpPr/>
          <p:nvPr/>
        </p:nvSpPr>
        <p:spPr>
          <a:xfrm>
            <a:off x="3954458" y="4664084"/>
            <a:ext cx="928694" cy="42862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105 Grupo"/>
          <p:cNvGrpSpPr/>
          <p:nvPr/>
        </p:nvGrpSpPr>
        <p:grpSpPr>
          <a:xfrm rot="14461737">
            <a:off x="6808596" y="5512638"/>
            <a:ext cx="1017235" cy="976503"/>
            <a:chOff x="5564404" y="3667074"/>
            <a:chExt cx="729584" cy="690620"/>
          </a:xfrm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grpSpPr>
        <p:sp>
          <p:nvSpPr>
            <p:cNvPr id="55" name="54 Conector"/>
            <p:cNvSpPr/>
            <p:nvPr/>
          </p:nvSpPr>
          <p:spPr>
            <a:xfrm>
              <a:off x="5761376" y="420062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/>
            <p:nvPr/>
          </p:nvCxnSpPr>
          <p:spPr>
            <a:xfrm rot="5400000">
              <a:off x="5807054" y="416714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onector"/>
            <p:cNvSpPr/>
            <p:nvPr/>
          </p:nvSpPr>
          <p:spPr>
            <a:xfrm>
              <a:off x="5807054" y="4024264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8" name="57 Conector recto"/>
            <p:cNvCxnSpPr/>
            <p:nvPr/>
          </p:nvCxnSpPr>
          <p:spPr>
            <a:xfrm>
              <a:off x="5972374" y="416187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5400000" flipH="1" flipV="1">
              <a:off x="5753648" y="388138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Conector"/>
            <p:cNvSpPr/>
            <p:nvPr/>
          </p:nvSpPr>
          <p:spPr>
            <a:xfrm>
              <a:off x="5860137" y="366707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1" name="60 Conector recto"/>
            <p:cNvCxnSpPr/>
            <p:nvPr/>
          </p:nvCxnSpPr>
          <p:spPr>
            <a:xfrm rot="10800000" flipV="1">
              <a:off x="5618501" y="415941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61 Conector"/>
            <p:cNvSpPr/>
            <p:nvPr/>
          </p:nvSpPr>
          <p:spPr>
            <a:xfrm>
              <a:off x="5564404" y="426880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Conector"/>
            <p:cNvSpPr/>
            <p:nvPr/>
          </p:nvSpPr>
          <p:spPr>
            <a:xfrm>
              <a:off x="6202195" y="424672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132 Grupo"/>
          <p:cNvGrpSpPr/>
          <p:nvPr/>
        </p:nvGrpSpPr>
        <p:grpSpPr>
          <a:xfrm rot="16200000">
            <a:off x="5269147" y="5693848"/>
            <a:ext cx="1010519" cy="976052"/>
            <a:chOff x="3286116" y="4454052"/>
            <a:chExt cx="724767" cy="690302"/>
          </a:xfrm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grpSpPr>
        <p:sp>
          <p:nvSpPr>
            <p:cNvPr id="65" name="64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66" name="65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70" name="69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70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71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72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4" name="73 CuadroTexto"/>
          <p:cNvSpPr txBox="1"/>
          <p:nvPr/>
        </p:nvSpPr>
        <p:spPr>
          <a:xfrm>
            <a:off x="7858148" y="5295361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Candara" pitchFamily="34" charset="0"/>
              </a:rPr>
              <a:t>Si</a:t>
            </a:r>
            <a:endParaRPr lang="es-ES" sz="2800" dirty="0">
              <a:latin typeface="Candara" pitchFamily="34" charset="0"/>
            </a:endParaRPr>
          </a:p>
        </p:txBody>
      </p:sp>
      <p:cxnSp>
        <p:nvCxnSpPr>
          <p:cNvPr id="75" name="74 Conector curvado"/>
          <p:cNvCxnSpPr/>
          <p:nvPr/>
        </p:nvCxnSpPr>
        <p:spPr>
          <a:xfrm rot="10800000" flipV="1">
            <a:off x="7643834" y="5605177"/>
            <a:ext cx="247365" cy="21431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5108162" y="550070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Candara" pitchFamily="34" charset="0"/>
              </a:rPr>
              <a:t>Al</a:t>
            </a:r>
            <a:endParaRPr lang="es-ES" sz="2800" dirty="0">
              <a:latin typeface="Candara" pitchFamily="34" charset="0"/>
            </a:endParaRPr>
          </a:p>
        </p:txBody>
      </p:sp>
      <p:cxnSp>
        <p:nvCxnSpPr>
          <p:cNvPr id="77" name="76 Conector curvado"/>
          <p:cNvCxnSpPr/>
          <p:nvPr/>
        </p:nvCxnSpPr>
        <p:spPr>
          <a:xfrm>
            <a:off x="5500694" y="5819491"/>
            <a:ext cx="285752" cy="214314"/>
          </a:xfrm>
          <a:prstGeom prst="curvedConnector3">
            <a:avLst>
              <a:gd name="adj1" fmla="val 2746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6655734" y="489310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Candara" pitchFamily="34" charset="0"/>
              </a:rPr>
              <a:t>O</a:t>
            </a:r>
            <a:endParaRPr lang="es-ES" sz="2800" dirty="0">
              <a:latin typeface="Candara" pitchFamily="34" charset="0"/>
            </a:endParaRPr>
          </a:p>
        </p:txBody>
      </p:sp>
      <p:cxnSp>
        <p:nvCxnSpPr>
          <p:cNvPr id="79" name="78 Conector curvado"/>
          <p:cNvCxnSpPr/>
          <p:nvPr/>
        </p:nvCxnSpPr>
        <p:spPr>
          <a:xfrm>
            <a:off x="7000892" y="5176549"/>
            <a:ext cx="285752" cy="214314"/>
          </a:xfrm>
          <a:prstGeom prst="curvedConnector3">
            <a:avLst>
              <a:gd name="adj1" fmla="val 2746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curvado"/>
          <p:cNvCxnSpPr/>
          <p:nvPr/>
        </p:nvCxnSpPr>
        <p:spPr>
          <a:xfrm rot="10800000" flipV="1">
            <a:off x="6286512" y="5247987"/>
            <a:ext cx="390242" cy="35718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" name="104 Grupo"/>
          <p:cNvGrpSpPr/>
          <p:nvPr/>
        </p:nvGrpSpPr>
        <p:grpSpPr>
          <a:xfrm rot="20203988">
            <a:off x="4241649" y="3741449"/>
            <a:ext cx="722108" cy="690620"/>
            <a:chOff x="4686540" y="3643314"/>
            <a:chExt cx="722108" cy="690620"/>
          </a:xfrm>
        </p:grpSpPr>
        <p:sp>
          <p:nvSpPr>
            <p:cNvPr id="462" name="461 Conector"/>
            <p:cNvSpPr/>
            <p:nvPr/>
          </p:nvSpPr>
          <p:spPr>
            <a:xfrm>
              <a:off x="4883512" y="417686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3" name="462 Conector recto"/>
            <p:cNvCxnSpPr/>
            <p:nvPr/>
          </p:nvCxnSpPr>
          <p:spPr>
            <a:xfrm rot="5400000">
              <a:off x="4929190" y="414338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463 Conector"/>
            <p:cNvSpPr/>
            <p:nvPr/>
          </p:nvSpPr>
          <p:spPr>
            <a:xfrm>
              <a:off x="4929190" y="4000504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65" name="464 Conector recto"/>
            <p:cNvCxnSpPr/>
            <p:nvPr/>
          </p:nvCxnSpPr>
          <p:spPr>
            <a:xfrm>
              <a:off x="5092018" y="413811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465 Conector recto"/>
            <p:cNvCxnSpPr/>
            <p:nvPr/>
          </p:nvCxnSpPr>
          <p:spPr>
            <a:xfrm rot="5400000" flipH="1" flipV="1">
              <a:off x="4875784" y="385762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466 Conector"/>
            <p:cNvSpPr/>
            <p:nvPr/>
          </p:nvSpPr>
          <p:spPr>
            <a:xfrm>
              <a:off x="4982273" y="364331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8" name="467 Conector recto"/>
            <p:cNvCxnSpPr/>
            <p:nvPr/>
          </p:nvCxnSpPr>
          <p:spPr>
            <a:xfrm rot="10800000" flipV="1">
              <a:off x="4740637" y="413565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468 Conector"/>
            <p:cNvSpPr/>
            <p:nvPr/>
          </p:nvSpPr>
          <p:spPr>
            <a:xfrm>
              <a:off x="4686540" y="42450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0" name="469 Conector"/>
            <p:cNvSpPr/>
            <p:nvPr/>
          </p:nvSpPr>
          <p:spPr>
            <a:xfrm>
              <a:off x="5316855" y="421997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71" name="133 Grupo"/>
          <p:cNvGrpSpPr/>
          <p:nvPr/>
        </p:nvGrpSpPr>
        <p:grpSpPr>
          <a:xfrm rot="1385690">
            <a:off x="6696685" y="3688674"/>
            <a:ext cx="724767" cy="690302"/>
            <a:chOff x="3286116" y="4454052"/>
            <a:chExt cx="724767" cy="690302"/>
          </a:xfrm>
        </p:grpSpPr>
        <p:sp>
          <p:nvSpPr>
            <p:cNvPr id="472" name="471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3" name="472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473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474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475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77" name="476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477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9" name="478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0" name="479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81" name="104 Grupo"/>
          <p:cNvGrpSpPr/>
          <p:nvPr/>
        </p:nvGrpSpPr>
        <p:grpSpPr>
          <a:xfrm rot="12313422">
            <a:off x="6645166" y="2152935"/>
            <a:ext cx="722108" cy="690620"/>
            <a:chOff x="4686540" y="3643314"/>
            <a:chExt cx="722108" cy="690620"/>
          </a:xfrm>
        </p:grpSpPr>
        <p:sp>
          <p:nvSpPr>
            <p:cNvPr id="482" name="481 Conector"/>
            <p:cNvSpPr/>
            <p:nvPr/>
          </p:nvSpPr>
          <p:spPr>
            <a:xfrm>
              <a:off x="4883512" y="417686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83" name="482 Conector recto"/>
            <p:cNvCxnSpPr/>
            <p:nvPr/>
          </p:nvCxnSpPr>
          <p:spPr>
            <a:xfrm rot="5400000">
              <a:off x="4929190" y="414338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483 Conector"/>
            <p:cNvSpPr/>
            <p:nvPr/>
          </p:nvSpPr>
          <p:spPr>
            <a:xfrm>
              <a:off x="4929190" y="4000504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85" name="484 Conector recto"/>
            <p:cNvCxnSpPr/>
            <p:nvPr/>
          </p:nvCxnSpPr>
          <p:spPr>
            <a:xfrm>
              <a:off x="5092018" y="413811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485 Conector recto"/>
            <p:cNvCxnSpPr/>
            <p:nvPr/>
          </p:nvCxnSpPr>
          <p:spPr>
            <a:xfrm rot="5400000" flipH="1" flipV="1">
              <a:off x="4875784" y="385762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486 Conector"/>
            <p:cNvSpPr/>
            <p:nvPr/>
          </p:nvSpPr>
          <p:spPr>
            <a:xfrm>
              <a:off x="4982273" y="364331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88" name="487 Conector recto"/>
            <p:cNvCxnSpPr/>
            <p:nvPr/>
          </p:nvCxnSpPr>
          <p:spPr>
            <a:xfrm rot="10800000" flipV="1">
              <a:off x="4740637" y="413565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488 Conector"/>
            <p:cNvSpPr/>
            <p:nvPr/>
          </p:nvSpPr>
          <p:spPr>
            <a:xfrm>
              <a:off x="4686540" y="42450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0" name="489 Conector"/>
            <p:cNvSpPr/>
            <p:nvPr/>
          </p:nvSpPr>
          <p:spPr>
            <a:xfrm>
              <a:off x="5316855" y="421997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91" name="133 Grupo"/>
          <p:cNvGrpSpPr/>
          <p:nvPr/>
        </p:nvGrpSpPr>
        <p:grpSpPr>
          <a:xfrm rot="13842456">
            <a:off x="3524296" y="3205062"/>
            <a:ext cx="724767" cy="690302"/>
            <a:chOff x="3286116" y="4454052"/>
            <a:chExt cx="724767" cy="690302"/>
          </a:xfrm>
        </p:grpSpPr>
        <p:sp>
          <p:nvSpPr>
            <p:cNvPr id="492" name="491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93" name="492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493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494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495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497" name="496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497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9" name="498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0" name="499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01" name="210 Grupo"/>
          <p:cNvGrpSpPr/>
          <p:nvPr/>
        </p:nvGrpSpPr>
        <p:grpSpPr>
          <a:xfrm rot="20827238">
            <a:off x="4962872" y="2355073"/>
            <a:ext cx="725374" cy="690620"/>
            <a:chOff x="4060940" y="2500306"/>
            <a:chExt cx="725374" cy="690620"/>
          </a:xfrm>
        </p:grpSpPr>
        <p:sp>
          <p:nvSpPr>
            <p:cNvPr id="502" name="501 Conector"/>
            <p:cNvSpPr/>
            <p:nvPr/>
          </p:nvSpPr>
          <p:spPr>
            <a:xfrm>
              <a:off x="4261178" y="30338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03" name="502 Conector recto"/>
            <p:cNvCxnSpPr/>
            <p:nvPr/>
          </p:nvCxnSpPr>
          <p:spPr>
            <a:xfrm rot="5400000">
              <a:off x="4306856" y="3000372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503 Conector"/>
            <p:cNvSpPr/>
            <p:nvPr/>
          </p:nvSpPr>
          <p:spPr>
            <a:xfrm>
              <a:off x="4306856" y="2857496"/>
              <a:ext cx="183585" cy="177789"/>
            </a:xfrm>
            <a:prstGeom prst="flowChartConnec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05" name="504 Conector recto"/>
            <p:cNvCxnSpPr/>
            <p:nvPr/>
          </p:nvCxnSpPr>
          <p:spPr>
            <a:xfrm>
              <a:off x="4464700" y="2995106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505 Conector recto"/>
            <p:cNvCxnSpPr/>
            <p:nvPr/>
          </p:nvCxnSpPr>
          <p:spPr>
            <a:xfrm rot="5400000" flipH="1" flipV="1">
              <a:off x="4253450" y="2714620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506 Conector"/>
            <p:cNvSpPr/>
            <p:nvPr/>
          </p:nvSpPr>
          <p:spPr>
            <a:xfrm>
              <a:off x="4357686" y="250030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08" name="507 Conector recto"/>
            <p:cNvCxnSpPr/>
            <p:nvPr/>
          </p:nvCxnSpPr>
          <p:spPr>
            <a:xfrm rot="10800000" flipV="1">
              <a:off x="4111771" y="2995910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508 Conector"/>
            <p:cNvSpPr/>
            <p:nvPr/>
          </p:nvSpPr>
          <p:spPr>
            <a:xfrm>
              <a:off x="4060940" y="310203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0" name="509 Conector"/>
            <p:cNvSpPr/>
            <p:nvPr/>
          </p:nvSpPr>
          <p:spPr>
            <a:xfrm>
              <a:off x="4694521" y="307608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11" name="104 Grupo"/>
          <p:cNvGrpSpPr/>
          <p:nvPr/>
        </p:nvGrpSpPr>
        <p:grpSpPr>
          <a:xfrm rot="3170647">
            <a:off x="6709297" y="4626182"/>
            <a:ext cx="722108" cy="690620"/>
            <a:chOff x="4686540" y="3643314"/>
            <a:chExt cx="722108" cy="690620"/>
          </a:xfrm>
        </p:grpSpPr>
        <p:sp>
          <p:nvSpPr>
            <p:cNvPr id="512" name="511 Conector"/>
            <p:cNvSpPr/>
            <p:nvPr/>
          </p:nvSpPr>
          <p:spPr>
            <a:xfrm>
              <a:off x="4883512" y="417686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3" name="512 Conector recto"/>
            <p:cNvCxnSpPr/>
            <p:nvPr/>
          </p:nvCxnSpPr>
          <p:spPr>
            <a:xfrm rot="5400000">
              <a:off x="4929190" y="414338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513 Conector"/>
            <p:cNvSpPr/>
            <p:nvPr/>
          </p:nvSpPr>
          <p:spPr>
            <a:xfrm>
              <a:off x="4929190" y="4000504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15" name="514 Conector recto"/>
            <p:cNvCxnSpPr/>
            <p:nvPr/>
          </p:nvCxnSpPr>
          <p:spPr>
            <a:xfrm>
              <a:off x="5092018" y="413811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515 Conector recto"/>
            <p:cNvCxnSpPr/>
            <p:nvPr/>
          </p:nvCxnSpPr>
          <p:spPr>
            <a:xfrm rot="5400000" flipH="1" flipV="1">
              <a:off x="4875784" y="385762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7" name="516 Conector"/>
            <p:cNvSpPr/>
            <p:nvPr/>
          </p:nvSpPr>
          <p:spPr>
            <a:xfrm>
              <a:off x="4982273" y="364331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18" name="517 Conector recto"/>
            <p:cNvCxnSpPr/>
            <p:nvPr/>
          </p:nvCxnSpPr>
          <p:spPr>
            <a:xfrm rot="10800000" flipV="1">
              <a:off x="4740637" y="413565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518 Conector"/>
            <p:cNvSpPr/>
            <p:nvPr/>
          </p:nvSpPr>
          <p:spPr>
            <a:xfrm>
              <a:off x="4686540" y="42450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0" name="519 Conector"/>
            <p:cNvSpPr/>
            <p:nvPr/>
          </p:nvSpPr>
          <p:spPr>
            <a:xfrm>
              <a:off x="5316855" y="421997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21" name="133 Grupo"/>
          <p:cNvGrpSpPr/>
          <p:nvPr/>
        </p:nvGrpSpPr>
        <p:grpSpPr>
          <a:xfrm rot="12756839">
            <a:off x="4457174" y="5082792"/>
            <a:ext cx="724767" cy="690302"/>
            <a:chOff x="3286116" y="4454052"/>
            <a:chExt cx="724767" cy="690302"/>
          </a:xfrm>
        </p:grpSpPr>
        <p:sp>
          <p:nvSpPr>
            <p:cNvPr id="522" name="521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23" name="522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523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524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525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27" name="526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527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9" name="528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0" name="529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31" name="104 Grupo"/>
          <p:cNvGrpSpPr/>
          <p:nvPr/>
        </p:nvGrpSpPr>
        <p:grpSpPr>
          <a:xfrm rot="20203988">
            <a:off x="4279748" y="1614714"/>
            <a:ext cx="722108" cy="690620"/>
            <a:chOff x="4686540" y="3643314"/>
            <a:chExt cx="722108" cy="690620"/>
          </a:xfrm>
        </p:grpSpPr>
        <p:sp>
          <p:nvSpPr>
            <p:cNvPr id="532" name="531 Conector"/>
            <p:cNvSpPr/>
            <p:nvPr/>
          </p:nvSpPr>
          <p:spPr>
            <a:xfrm>
              <a:off x="4883512" y="417686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33" name="532 Conector recto"/>
            <p:cNvCxnSpPr/>
            <p:nvPr/>
          </p:nvCxnSpPr>
          <p:spPr>
            <a:xfrm rot="5400000">
              <a:off x="4929190" y="4143380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533 Conector"/>
            <p:cNvSpPr/>
            <p:nvPr/>
          </p:nvSpPr>
          <p:spPr>
            <a:xfrm>
              <a:off x="4929190" y="4000504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35" name="534 Conector recto"/>
            <p:cNvCxnSpPr/>
            <p:nvPr/>
          </p:nvCxnSpPr>
          <p:spPr>
            <a:xfrm>
              <a:off x="5092018" y="4138114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535 Conector recto"/>
            <p:cNvCxnSpPr/>
            <p:nvPr/>
          </p:nvCxnSpPr>
          <p:spPr>
            <a:xfrm rot="5400000" flipH="1" flipV="1">
              <a:off x="4875784" y="3857628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536 Conector"/>
            <p:cNvSpPr/>
            <p:nvPr/>
          </p:nvSpPr>
          <p:spPr>
            <a:xfrm>
              <a:off x="4982273" y="364331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38" name="537 Conector recto"/>
            <p:cNvCxnSpPr/>
            <p:nvPr/>
          </p:nvCxnSpPr>
          <p:spPr>
            <a:xfrm rot="10800000" flipV="1">
              <a:off x="4740637" y="413565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538 Conector"/>
            <p:cNvSpPr/>
            <p:nvPr/>
          </p:nvSpPr>
          <p:spPr>
            <a:xfrm>
              <a:off x="4686540" y="42450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0" name="539 Conector"/>
            <p:cNvSpPr/>
            <p:nvPr/>
          </p:nvSpPr>
          <p:spPr>
            <a:xfrm>
              <a:off x="5316855" y="421997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41" name="250 Grupo"/>
          <p:cNvGrpSpPr/>
          <p:nvPr/>
        </p:nvGrpSpPr>
        <p:grpSpPr>
          <a:xfrm rot="1731755">
            <a:off x="3573355" y="4938256"/>
            <a:ext cx="725374" cy="690620"/>
            <a:chOff x="4060940" y="2500306"/>
            <a:chExt cx="725374" cy="690620"/>
          </a:xfrm>
        </p:grpSpPr>
        <p:sp>
          <p:nvSpPr>
            <p:cNvPr id="542" name="541 Conector"/>
            <p:cNvSpPr/>
            <p:nvPr/>
          </p:nvSpPr>
          <p:spPr>
            <a:xfrm>
              <a:off x="4261178" y="30338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43" name="542 Conector recto"/>
            <p:cNvCxnSpPr/>
            <p:nvPr/>
          </p:nvCxnSpPr>
          <p:spPr>
            <a:xfrm rot="5400000">
              <a:off x="4306856" y="3000372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4" name="543 Conector"/>
            <p:cNvSpPr/>
            <p:nvPr/>
          </p:nvSpPr>
          <p:spPr>
            <a:xfrm>
              <a:off x="4306856" y="2857496"/>
              <a:ext cx="183585" cy="177789"/>
            </a:xfrm>
            <a:prstGeom prst="flowChartConnec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45" name="544 Conector recto"/>
            <p:cNvCxnSpPr/>
            <p:nvPr/>
          </p:nvCxnSpPr>
          <p:spPr>
            <a:xfrm>
              <a:off x="4464700" y="2995106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545 Conector recto"/>
            <p:cNvCxnSpPr/>
            <p:nvPr/>
          </p:nvCxnSpPr>
          <p:spPr>
            <a:xfrm rot="5400000" flipH="1" flipV="1">
              <a:off x="4253450" y="2714620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546 Conector"/>
            <p:cNvSpPr/>
            <p:nvPr/>
          </p:nvSpPr>
          <p:spPr>
            <a:xfrm>
              <a:off x="4357686" y="250030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48" name="547 Conector recto"/>
            <p:cNvCxnSpPr/>
            <p:nvPr/>
          </p:nvCxnSpPr>
          <p:spPr>
            <a:xfrm rot="10800000" flipV="1">
              <a:off x="4111771" y="2995910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9" name="548 Conector"/>
            <p:cNvSpPr/>
            <p:nvPr/>
          </p:nvSpPr>
          <p:spPr>
            <a:xfrm>
              <a:off x="4060940" y="310203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0" name="549 Conector"/>
            <p:cNvSpPr/>
            <p:nvPr/>
          </p:nvSpPr>
          <p:spPr>
            <a:xfrm>
              <a:off x="4694521" y="307608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51" name="133 Grupo"/>
          <p:cNvGrpSpPr/>
          <p:nvPr/>
        </p:nvGrpSpPr>
        <p:grpSpPr>
          <a:xfrm rot="1385690">
            <a:off x="7598540" y="2708352"/>
            <a:ext cx="724767" cy="690302"/>
            <a:chOff x="3286116" y="4454052"/>
            <a:chExt cx="724767" cy="690302"/>
          </a:xfrm>
        </p:grpSpPr>
        <p:sp>
          <p:nvSpPr>
            <p:cNvPr id="552" name="551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53" name="552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553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554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555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57" name="556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557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9" name="558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0" name="559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61" name="132 Grupo"/>
          <p:cNvGrpSpPr/>
          <p:nvPr/>
        </p:nvGrpSpPr>
        <p:grpSpPr>
          <a:xfrm rot="16200000">
            <a:off x="7592439" y="4252689"/>
            <a:ext cx="724767" cy="690302"/>
            <a:chOff x="3286116" y="4454052"/>
            <a:chExt cx="724767" cy="690302"/>
          </a:xfrm>
        </p:grpSpPr>
        <p:sp>
          <p:nvSpPr>
            <p:cNvPr id="562" name="561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3" name="562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564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565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67" name="566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567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9" name="568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0" name="569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71" name="280 Grupo"/>
          <p:cNvGrpSpPr/>
          <p:nvPr/>
        </p:nvGrpSpPr>
        <p:grpSpPr>
          <a:xfrm rot="5400000">
            <a:off x="6260372" y="1981224"/>
            <a:ext cx="725374" cy="690620"/>
            <a:chOff x="4060940" y="2500306"/>
            <a:chExt cx="725374" cy="690620"/>
          </a:xfrm>
        </p:grpSpPr>
        <p:sp>
          <p:nvSpPr>
            <p:cNvPr id="572" name="571 Conector"/>
            <p:cNvSpPr/>
            <p:nvPr/>
          </p:nvSpPr>
          <p:spPr>
            <a:xfrm>
              <a:off x="4261178" y="30338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73" name="572 Conector recto"/>
            <p:cNvCxnSpPr/>
            <p:nvPr/>
          </p:nvCxnSpPr>
          <p:spPr>
            <a:xfrm rot="5400000">
              <a:off x="4306856" y="3000372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4" name="573 Conector"/>
            <p:cNvSpPr/>
            <p:nvPr/>
          </p:nvSpPr>
          <p:spPr>
            <a:xfrm>
              <a:off x="4306856" y="2857496"/>
              <a:ext cx="183585" cy="177789"/>
            </a:xfrm>
            <a:prstGeom prst="flowChartConnec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75" name="574 Conector recto"/>
            <p:cNvCxnSpPr/>
            <p:nvPr/>
          </p:nvCxnSpPr>
          <p:spPr>
            <a:xfrm>
              <a:off x="4464700" y="2995106"/>
              <a:ext cx="275246" cy="1198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575 Conector recto"/>
            <p:cNvCxnSpPr/>
            <p:nvPr/>
          </p:nvCxnSpPr>
          <p:spPr>
            <a:xfrm rot="5400000" flipH="1" flipV="1">
              <a:off x="4253450" y="2714620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576 Conector"/>
            <p:cNvSpPr/>
            <p:nvPr/>
          </p:nvSpPr>
          <p:spPr>
            <a:xfrm>
              <a:off x="4357686" y="250030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78" name="577 Conector recto"/>
            <p:cNvCxnSpPr/>
            <p:nvPr/>
          </p:nvCxnSpPr>
          <p:spPr>
            <a:xfrm rot="10800000" flipV="1">
              <a:off x="4111771" y="2995910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578 Conector"/>
            <p:cNvSpPr/>
            <p:nvPr/>
          </p:nvSpPr>
          <p:spPr>
            <a:xfrm>
              <a:off x="4060940" y="310203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0" name="579 Conector"/>
            <p:cNvSpPr/>
            <p:nvPr/>
          </p:nvSpPr>
          <p:spPr>
            <a:xfrm>
              <a:off x="4694521" y="307608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81" name="132 Grupo"/>
          <p:cNvGrpSpPr/>
          <p:nvPr/>
        </p:nvGrpSpPr>
        <p:grpSpPr>
          <a:xfrm rot="19939328">
            <a:off x="5404788" y="5837251"/>
            <a:ext cx="724767" cy="690302"/>
            <a:chOff x="3286116" y="4454052"/>
            <a:chExt cx="724767" cy="690302"/>
          </a:xfrm>
        </p:grpSpPr>
        <p:sp>
          <p:nvSpPr>
            <p:cNvPr id="582" name="581 Conector"/>
            <p:cNvSpPr/>
            <p:nvPr/>
          </p:nvSpPr>
          <p:spPr>
            <a:xfrm>
              <a:off x="3719728" y="498817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83" name="582 Conector recto"/>
            <p:cNvCxnSpPr/>
            <p:nvPr/>
          </p:nvCxnSpPr>
          <p:spPr>
            <a:xfrm rot="16200000" flipH="1">
              <a:off x="3694808" y="4952458"/>
              <a:ext cx="71438" cy="71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583 Conector recto"/>
            <p:cNvCxnSpPr/>
            <p:nvPr/>
          </p:nvCxnSpPr>
          <p:spPr>
            <a:xfrm>
              <a:off x="3742988" y="4946642"/>
              <a:ext cx="214314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584 Conector recto"/>
            <p:cNvCxnSpPr/>
            <p:nvPr/>
          </p:nvCxnSpPr>
          <p:spPr>
            <a:xfrm rot="10800000" flipV="1">
              <a:off x="3307714" y="4941658"/>
              <a:ext cx="285752" cy="1428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585 Conector"/>
            <p:cNvSpPr/>
            <p:nvPr/>
          </p:nvSpPr>
          <p:spPr>
            <a:xfrm>
              <a:off x="3583498" y="4811242"/>
              <a:ext cx="183585" cy="17778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587" name="586 Conector recto"/>
            <p:cNvCxnSpPr/>
            <p:nvPr/>
          </p:nvCxnSpPr>
          <p:spPr>
            <a:xfrm rot="5400000" flipH="1" flipV="1">
              <a:off x="3530092" y="4668366"/>
              <a:ext cx="28575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587 Conector"/>
            <p:cNvSpPr/>
            <p:nvPr/>
          </p:nvSpPr>
          <p:spPr>
            <a:xfrm>
              <a:off x="3639073" y="445405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9" name="588 Conector"/>
            <p:cNvSpPr/>
            <p:nvPr/>
          </p:nvSpPr>
          <p:spPr>
            <a:xfrm>
              <a:off x="3286116" y="503054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0" name="589 Conector"/>
            <p:cNvSpPr/>
            <p:nvPr/>
          </p:nvSpPr>
          <p:spPr>
            <a:xfrm>
              <a:off x="3919090" y="505546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91" name="3 Grupo"/>
          <p:cNvGrpSpPr/>
          <p:nvPr/>
        </p:nvGrpSpPr>
        <p:grpSpPr>
          <a:xfrm>
            <a:off x="3792324" y="1922454"/>
            <a:ext cx="3565757" cy="3225913"/>
            <a:chOff x="2935069" y="2162167"/>
            <a:chExt cx="3565757" cy="3225913"/>
          </a:xfrm>
        </p:grpSpPr>
        <p:cxnSp>
          <p:nvCxnSpPr>
            <p:cNvPr id="592" name="591 Conector recto"/>
            <p:cNvCxnSpPr>
              <a:stCxn id="613" idx="7"/>
              <a:endCxn id="622" idx="6"/>
            </p:cNvCxnSpPr>
            <p:nvPr/>
          </p:nvCxnSpPr>
          <p:spPr>
            <a:xfrm rot="5400000" flipH="1" flipV="1">
              <a:off x="3775534" y="2138518"/>
              <a:ext cx="204996" cy="51531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592 Conector recto"/>
            <p:cNvCxnSpPr>
              <a:stCxn id="605" idx="5"/>
              <a:endCxn id="609" idx="0"/>
            </p:cNvCxnSpPr>
            <p:nvPr/>
          </p:nvCxnSpPr>
          <p:spPr>
            <a:xfrm rot="16200000" flipH="1">
              <a:off x="3814284" y="4787809"/>
              <a:ext cx="649579" cy="319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593 Conector recto"/>
            <p:cNvCxnSpPr>
              <a:stCxn id="617" idx="4"/>
              <a:endCxn id="629" idx="7"/>
            </p:cNvCxnSpPr>
            <p:nvPr/>
          </p:nvCxnSpPr>
          <p:spPr>
            <a:xfrm rot="5400000">
              <a:off x="5323447" y="4694712"/>
              <a:ext cx="626048" cy="45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594 Conector recto"/>
            <p:cNvCxnSpPr>
              <a:stCxn id="617" idx="6"/>
              <a:endCxn id="625" idx="3"/>
            </p:cNvCxnSpPr>
            <p:nvPr/>
          </p:nvCxnSpPr>
          <p:spPr>
            <a:xfrm flipV="1">
              <a:off x="5929322" y="4336770"/>
              <a:ext cx="449552" cy="215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595 Conector recto"/>
            <p:cNvCxnSpPr>
              <a:stCxn id="626" idx="5"/>
              <a:endCxn id="617" idx="1"/>
            </p:cNvCxnSpPr>
            <p:nvPr/>
          </p:nvCxnSpPr>
          <p:spPr>
            <a:xfrm rot="16200000" flipH="1">
              <a:off x="5347964" y="4039947"/>
              <a:ext cx="531252" cy="410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596 Conector recto"/>
            <p:cNvCxnSpPr>
              <a:stCxn id="616" idx="6"/>
              <a:endCxn id="626" idx="2"/>
            </p:cNvCxnSpPr>
            <p:nvPr/>
          </p:nvCxnSpPr>
          <p:spPr>
            <a:xfrm flipV="1">
              <a:off x="4422178" y="3929066"/>
              <a:ext cx="864202" cy="43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597 Conector recto"/>
            <p:cNvCxnSpPr>
              <a:stCxn id="626" idx="0"/>
              <a:endCxn id="615" idx="4"/>
            </p:cNvCxnSpPr>
            <p:nvPr/>
          </p:nvCxnSpPr>
          <p:spPr>
            <a:xfrm rot="16200000" flipV="1">
              <a:off x="4896834" y="3396643"/>
              <a:ext cx="857256" cy="64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598 Conector recto"/>
            <p:cNvCxnSpPr>
              <a:stCxn id="627" idx="4"/>
              <a:endCxn id="616" idx="0"/>
            </p:cNvCxnSpPr>
            <p:nvPr/>
          </p:nvCxnSpPr>
          <p:spPr>
            <a:xfrm rot="16200000" flipH="1">
              <a:off x="3920961" y="3477798"/>
              <a:ext cx="817158" cy="5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599 Conector recto"/>
            <p:cNvCxnSpPr>
              <a:endCxn id="615" idx="2"/>
            </p:cNvCxnSpPr>
            <p:nvPr/>
          </p:nvCxnSpPr>
          <p:spPr>
            <a:xfrm flipV="1">
              <a:off x="4357686" y="2942383"/>
              <a:ext cx="870705" cy="57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600 Conector recto"/>
            <p:cNvCxnSpPr>
              <a:stCxn id="616" idx="3"/>
              <a:endCxn id="605" idx="7"/>
            </p:cNvCxnSpPr>
            <p:nvPr/>
          </p:nvCxnSpPr>
          <p:spPr>
            <a:xfrm rot="5400000">
              <a:off x="3891540" y="4101329"/>
              <a:ext cx="508198" cy="332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601 Conector recto"/>
            <p:cNvCxnSpPr>
              <a:stCxn id="627" idx="1"/>
              <a:endCxn id="613" idx="5"/>
            </p:cNvCxnSpPr>
            <p:nvPr/>
          </p:nvCxnSpPr>
          <p:spPr>
            <a:xfrm rot="16200000" flipV="1">
              <a:off x="3738484" y="2462574"/>
              <a:ext cx="394511" cy="630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602 Conector recto"/>
            <p:cNvCxnSpPr>
              <a:stCxn id="610" idx="6"/>
              <a:endCxn id="605" idx="2"/>
            </p:cNvCxnSpPr>
            <p:nvPr/>
          </p:nvCxnSpPr>
          <p:spPr>
            <a:xfrm>
              <a:off x="3187574" y="4397755"/>
              <a:ext cx="670046" cy="17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603 Conector recto"/>
            <p:cNvCxnSpPr>
              <a:stCxn id="615" idx="6"/>
              <a:endCxn id="624" idx="3"/>
            </p:cNvCxnSpPr>
            <p:nvPr/>
          </p:nvCxnSpPr>
          <p:spPr>
            <a:xfrm flipV="1">
              <a:off x="5357818" y="2622258"/>
              <a:ext cx="449552" cy="32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604 Conector"/>
            <p:cNvSpPr/>
            <p:nvPr/>
          </p:nvSpPr>
          <p:spPr>
            <a:xfrm>
              <a:off x="3857620" y="450057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06" name="605 Conector"/>
            <p:cNvSpPr/>
            <p:nvPr/>
          </p:nvSpPr>
          <p:spPr>
            <a:xfrm>
              <a:off x="5018192" y="3650039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07" name="606 Conector"/>
            <p:cNvSpPr/>
            <p:nvPr/>
          </p:nvSpPr>
          <p:spPr>
            <a:xfrm>
              <a:off x="4002848" y="4671845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08" name="607 Conector"/>
            <p:cNvSpPr/>
            <p:nvPr/>
          </p:nvSpPr>
          <p:spPr>
            <a:xfrm>
              <a:off x="3428993" y="304071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09" name="608 Conector"/>
            <p:cNvSpPr/>
            <p:nvPr/>
          </p:nvSpPr>
          <p:spPr>
            <a:xfrm>
              <a:off x="4233861" y="5272101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0" name="609 Conector"/>
            <p:cNvSpPr/>
            <p:nvPr/>
          </p:nvSpPr>
          <p:spPr>
            <a:xfrm>
              <a:off x="3058147" y="4339765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1" name="610 Conector"/>
            <p:cNvSpPr/>
            <p:nvPr/>
          </p:nvSpPr>
          <p:spPr>
            <a:xfrm>
              <a:off x="5772159" y="4948249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2" name="611 Conector"/>
            <p:cNvSpPr/>
            <p:nvPr/>
          </p:nvSpPr>
          <p:spPr>
            <a:xfrm>
              <a:off x="6288192" y="314212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3" name="612 Conector"/>
            <p:cNvSpPr/>
            <p:nvPr/>
          </p:nvSpPr>
          <p:spPr>
            <a:xfrm>
              <a:off x="3509903" y="248168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4" name="613 Conector"/>
            <p:cNvSpPr/>
            <p:nvPr/>
          </p:nvSpPr>
          <p:spPr>
            <a:xfrm>
              <a:off x="5100642" y="216216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5" name="614 Conector"/>
            <p:cNvSpPr/>
            <p:nvPr/>
          </p:nvSpPr>
          <p:spPr>
            <a:xfrm>
              <a:off x="5228391" y="2884393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6" name="615 Conector"/>
            <p:cNvSpPr/>
            <p:nvPr/>
          </p:nvSpPr>
          <p:spPr>
            <a:xfrm>
              <a:off x="4292751" y="3914302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7" name="616 Conector"/>
            <p:cNvSpPr/>
            <p:nvPr/>
          </p:nvSpPr>
          <p:spPr>
            <a:xfrm>
              <a:off x="5799895" y="4493847"/>
              <a:ext cx="129427" cy="115979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8" name="617 Conector"/>
            <p:cNvSpPr/>
            <p:nvPr/>
          </p:nvSpPr>
          <p:spPr>
            <a:xfrm>
              <a:off x="3959794" y="370706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19" name="618 Conector"/>
            <p:cNvSpPr/>
            <p:nvPr/>
          </p:nvSpPr>
          <p:spPr>
            <a:xfrm>
              <a:off x="5072066" y="464344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0" name="619 Conector"/>
            <p:cNvSpPr/>
            <p:nvPr/>
          </p:nvSpPr>
          <p:spPr>
            <a:xfrm>
              <a:off x="3571868" y="500063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1" name="620 Conector"/>
            <p:cNvSpPr/>
            <p:nvPr/>
          </p:nvSpPr>
          <p:spPr>
            <a:xfrm>
              <a:off x="2935069" y="327844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2" name="621 Conector"/>
            <p:cNvSpPr/>
            <p:nvPr/>
          </p:nvSpPr>
          <p:spPr>
            <a:xfrm>
              <a:off x="3992812" y="222223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3" name="622 Conector"/>
            <p:cNvSpPr/>
            <p:nvPr/>
          </p:nvSpPr>
          <p:spPr>
            <a:xfrm>
              <a:off x="5572132" y="285749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4" name="623 Conector"/>
            <p:cNvSpPr/>
            <p:nvPr/>
          </p:nvSpPr>
          <p:spPr>
            <a:xfrm>
              <a:off x="5786446" y="2500306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5" name="624 Conector"/>
            <p:cNvSpPr/>
            <p:nvPr/>
          </p:nvSpPr>
          <p:spPr>
            <a:xfrm>
              <a:off x="6357950" y="421481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6" name="625 Conector"/>
            <p:cNvSpPr/>
            <p:nvPr/>
          </p:nvSpPr>
          <p:spPr>
            <a:xfrm>
              <a:off x="5286380" y="385762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627" name="626 Conector"/>
            <p:cNvSpPr/>
            <p:nvPr/>
          </p:nvSpPr>
          <p:spPr>
            <a:xfrm>
              <a:off x="4230178" y="2954268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628" name="627 Conector recto"/>
            <p:cNvCxnSpPr>
              <a:stCxn id="609" idx="6"/>
              <a:endCxn id="629" idx="2"/>
            </p:cNvCxnSpPr>
            <p:nvPr/>
          </p:nvCxnSpPr>
          <p:spPr>
            <a:xfrm flipV="1">
              <a:off x="4363288" y="5286388"/>
              <a:ext cx="923092" cy="43703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628 Conector"/>
            <p:cNvSpPr/>
            <p:nvPr/>
          </p:nvSpPr>
          <p:spPr>
            <a:xfrm>
              <a:off x="5286380" y="5214950"/>
              <a:ext cx="142876" cy="14287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630" name="629 Conector recto"/>
            <p:cNvCxnSpPr>
              <a:stCxn id="629" idx="6"/>
              <a:endCxn id="611" idx="3"/>
            </p:cNvCxnSpPr>
            <p:nvPr/>
          </p:nvCxnSpPr>
          <p:spPr>
            <a:xfrm flipV="1">
              <a:off x="5429256" y="5047243"/>
              <a:ext cx="361857" cy="23914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630 Conector recto"/>
            <p:cNvCxnSpPr>
              <a:stCxn id="611" idx="7"/>
              <a:endCxn id="625" idx="3"/>
            </p:cNvCxnSpPr>
            <p:nvPr/>
          </p:nvCxnSpPr>
          <p:spPr>
            <a:xfrm rot="5400000" flipH="1" flipV="1">
              <a:off x="5816521" y="4402881"/>
              <a:ext cx="628464" cy="49624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631 Conector recto"/>
            <p:cNvCxnSpPr>
              <a:stCxn id="625" idx="0"/>
              <a:endCxn id="612" idx="4"/>
            </p:cNvCxnSpPr>
            <p:nvPr/>
          </p:nvCxnSpPr>
          <p:spPr>
            <a:xfrm rot="16200000" flipV="1">
              <a:off x="5912791" y="3698221"/>
              <a:ext cx="956712" cy="7648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632 Conector recto"/>
            <p:cNvCxnSpPr>
              <a:stCxn id="612" idx="2"/>
              <a:endCxn id="623" idx="6"/>
            </p:cNvCxnSpPr>
            <p:nvPr/>
          </p:nvCxnSpPr>
          <p:spPr>
            <a:xfrm rot="10800000">
              <a:off x="5715008" y="2928935"/>
              <a:ext cx="573184" cy="271183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633 Conector recto"/>
            <p:cNvCxnSpPr>
              <a:stCxn id="612" idx="0"/>
              <a:endCxn id="624" idx="5"/>
            </p:cNvCxnSpPr>
            <p:nvPr/>
          </p:nvCxnSpPr>
          <p:spPr>
            <a:xfrm rot="16200000" flipV="1">
              <a:off x="5870718" y="2659939"/>
              <a:ext cx="519869" cy="44450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634 Conector recto"/>
            <p:cNvCxnSpPr>
              <a:stCxn id="624" idx="1"/>
              <a:endCxn id="614" idx="5"/>
            </p:cNvCxnSpPr>
            <p:nvPr/>
          </p:nvCxnSpPr>
          <p:spPr>
            <a:xfrm rot="16200000" flipV="1">
              <a:off x="5379209" y="2093068"/>
              <a:ext cx="260069" cy="59625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635 Conector recto"/>
            <p:cNvCxnSpPr>
              <a:stCxn id="614" idx="4"/>
              <a:endCxn id="623" idx="1"/>
            </p:cNvCxnSpPr>
            <p:nvPr/>
          </p:nvCxnSpPr>
          <p:spPr>
            <a:xfrm rot="16200000" flipH="1">
              <a:off x="5079069" y="2364433"/>
              <a:ext cx="600274" cy="42770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636 Conector recto"/>
            <p:cNvCxnSpPr>
              <a:stCxn id="606" idx="2"/>
              <a:endCxn id="618" idx="6"/>
            </p:cNvCxnSpPr>
            <p:nvPr/>
          </p:nvCxnSpPr>
          <p:spPr>
            <a:xfrm rot="10800000" flipV="1">
              <a:off x="4102670" y="3708028"/>
              <a:ext cx="915522" cy="70477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637 Conector recto"/>
            <p:cNvCxnSpPr>
              <a:stCxn id="606" idx="4"/>
              <a:endCxn id="619" idx="0"/>
            </p:cNvCxnSpPr>
            <p:nvPr/>
          </p:nvCxnSpPr>
          <p:spPr>
            <a:xfrm rot="16200000" flipH="1">
              <a:off x="4674491" y="4174433"/>
              <a:ext cx="877428" cy="6059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638 Conector recto"/>
            <p:cNvCxnSpPr>
              <a:stCxn id="619" idx="2"/>
              <a:endCxn id="607" idx="6"/>
            </p:cNvCxnSpPr>
            <p:nvPr/>
          </p:nvCxnSpPr>
          <p:spPr>
            <a:xfrm rot="10800000" flipV="1">
              <a:off x="4132276" y="4714883"/>
              <a:ext cx="939791" cy="1495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639 Conector recto"/>
            <p:cNvCxnSpPr>
              <a:stCxn id="618" idx="4"/>
              <a:endCxn id="607" idx="0"/>
            </p:cNvCxnSpPr>
            <p:nvPr/>
          </p:nvCxnSpPr>
          <p:spPr>
            <a:xfrm rot="16200000" flipH="1">
              <a:off x="3638447" y="4242729"/>
              <a:ext cx="821901" cy="3633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640 Conector recto"/>
            <p:cNvCxnSpPr>
              <a:stCxn id="620" idx="5"/>
              <a:endCxn id="609" idx="2"/>
            </p:cNvCxnSpPr>
            <p:nvPr/>
          </p:nvCxnSpPr>
          <p:spPr>
            <a:xfrm rot="16200000" flipH="1">
              <a:off x="3860089" y="4956318"/>
              <a:ext cx="207503" cy="54004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641 Conector recto"/>
            <p:cNvCxnSpPr>
              <a:stCxn id="620" idx="1"/>
              <a:endCxn id="610" idx="4"/>
            </p:cNvCxnSpPr>
            <p:nvPr/>
          </p:nvCxnSpPr>
          <p:spPr>
            <a:xfrm rot="16200000" flipV="1">
              <a:off x="3074919" y="4503686"/>
              <a:ext cx="565816" cy="4699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642 Conector recto"/>
            <p:cNvCxnSpPr>
              <a:stCxn id="610" idx="1"/>
              <a:endCxn id="621" idx="4"/>
            </p:cNvCxnSpPr>
            <p:nvPr/>
          </p:nvCxnSpPr>
          <p:spPr>
            <a:xfrm rot="16200000" flipV="1">
              <a:off x="2574087" y="3853736"/>
              <a:ext cx="935434" cy="70594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643 Conector recto"/>
            <p:cNvCxnSpPr>
              <a:stCxn id="621" idx="7"/>
              <a:endCxn id="608" idx="2"/>
            </p:cNvCxnSpPr>
            <p:nvPr/>
          </p:nvCxnSpPr>
          <p:spPr>
            <a:xfrm rot="5400000" flipH="1" flipV="1">
              <a:off x="3142679" y="3013050"/>
              <a:ext cx="200657" cy="37197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644 Conector recto"/>
            <p:cNvCxnSpPr>
              <a:stCxn id="608" idx="5"/>
              <a:endCxn id="618" idx="1"/>
            </p:cNvCxnSpPr>
            <p:nvPr/>
          </p:nvCxnSpPr>
          <p:spPr>
            <a:xfrm rot="16200000" flipH="1">
              <a:off x="3465952" y="3213225"/>
              <a:ext cx="588281" cy="44125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645 Conector recto"/>
            <p:cNvCxnSpPr>
              <a:stCxn id="621" idx="7"/>
              <a:endCxn id="613" idx="3"/>
            </p:cNvCxnSpPr>
            <p:nvPr/>
          </p:nvCxnSpPr>
          <p:spPr>
            <a:xfrm rot="5400000" flipH="1" flipV="1">
              <a:off x="2933598" y="2704105"/>
              <a:ext cx="718683" cy="47183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646 Conector recto"/>
            <p:cNvCxnSpPr>
              <a:stCxn id="608" idx="7"/>
              <a:endCxn id="622" idx="3"/>
            </p:cNvCxnSpPr>
            <p:nvPr/>
          </p:nvCxnSpPr>
          <p:spPr>
            <a:xfrm rot="5400000" flipH="1" flipV="1">
              <a:off x="3419845" y="2463811"/>
              <a:ext cx="713512" cy="47427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647 Conector recto"/>
            <p:cNvCxnSpPr>
              <a:stCxn id="622" idx="6"/>
              <a:endCxn id="614" idx="2"/>
            </p:cNvCxnSpPr>
            <p:nvPr/>
          </p:nvCxnSpPr>
          <p:spPr>
            <a:xfrm flipV="1">
              <a:off x="4135688" y="2220157"/>
              <a:ext cx="964954" cy="73519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648 Conector recto"/>
            <p:cNvCxnSpPr>
              <a:stCxn id="619" idx="6"/>
              <a:endCxn id="611" idx="1"/>
            </p:cNvCxnSpPr>
            <p:nvPr/>
          </p:nvCxnSpPr>
          <p:spPr>
            <a:xfrm>
              <a:off x="5214942" y="4714884"/>
              <a:ext cx="576171" cy="250350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0" name="649 Conector"/>
            <p:cNvSpPr/>
            <p:nvPr/>
          </p:nvSpPr>
          <p:spPr>
            <a:xfrm rot="16573962">
              <a:off x="3318570" y="472088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1" name="650 Conector"/>
            <p:cNvSpPr/>
            <p:nvPr/>
          </p:nvSpPr>
          <p:spPr>
            <a:xfrm rot="16573962">
              <a:off x="5075337" y="419135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2" name="651 Conector"/>
            <p:cNvSpPr/>
            <p:nvPr/>
          </p:nvSpPr>
          <p:spPr>
            <a:xfrm rot="16573962">
              <a:off x="6116763" y="4578011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3" name="652 Conector"/>
            <p:cNvSpPr/>
            <p:nvPr/>
          </p:nvSpPr>
          <p:spPr>
            <a:xfrm rot="16573962">
              <a:off x="4503833" y="372075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4" name="653 Conector"/>
            <p:cNvSpPr/>
            <p:nvPr/>
          </p:nvSpPr>
          <p:spPr>
            <a:xfrm rot="16573962">
              <a:off x="4003767" y="422082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5" name="654 Conector"/>
            <p:cNvSpPr/>
            <p:nvPr/>
          </p:nvSpPr>
          <p:spPr>
            <a:xfrm rot="16573962">
              <a:off x="4535079" y="465949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6" name="655 Conector"/>
            <p:cNvSpPr/>
            <p:nvPr/>
          </p:nvSpPr>
          <p:spPr>
            <a:xfrm rot="16573962">
              <a:off x="3860891" y="5149515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7" name="656 Conector"/>
            <p:cNvSpPr/>
            <p:nvPr/>
          </p:nvSpPr>
          <p:spPr>
            <a:xfrm rot="16573962">
              <a:off x="5577681" y="5131420"/>
              <a:ext cx="64343" cy="6886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8" name="657 Conector"/>
            <p:cNvSpPr/>
            <p:nvPr/>
          </p:nvSpPr>
          <p:spPr>
            <a:xfrm rot="16573962">
              <a:off x="5432527" y="479232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9" name="658 Conector"/>
            <p:cNvSpPr/>
            <p:nvPr/>
          </p:nvSpPr>
          <p:spPr>
            <a:xfrm rot="16573962">
              <a:off x="2993906" y="380192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0" name="659 Conector"/>
            <p:cNvSpPr/>
            <p:nvPr/>
          </p:nvSpPr>
          <p:spPr>
            <a:xfrm rot="16573962">
              <a:off x="3198492" y="317843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1" name="660 Conector"/>
            <p:cNvSpPr/>
            <p:nvPr/>
          </p:nvSpPr>
          <p:spPr>
            <a:xfrm rot="16573962">
              <a:off x="3708286" y="3405820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2" name="661 Conector"/>
            <p:cNvSpPr/>
            <p:nvPr/>
          </p:nvSpPr>
          <p:spPr>
            <a:xfrm rot="16573962">
              <a:off x="4789585" y="5258523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3" name="662 Conector"/>
            <p:cNvSpPr/>
            <p:nvPr/>
          </p:nvSpPr>
          <p:spPr>
            <a:xfrm rot="16573962">
              <a:off x="3764837" y="2383906"/>
              <a:ext cx="64343" cy="68863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4" name="663 Conector"/>
            <p:cNvSpPr/>
            <p:nvPr/>
          </p:nvSpPr>
          <p:spPr>
            <a:xfrm rot="16573962">
              <a:off x="4503832" y="222055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5" name="664 Conector"/>
            <p:cNvSpPr/>
            <p:nvPr/>
          </p:nvSpPr>
          <p:spPr>
            <a:xfrm rot="16573962">
              <a:off x="5503965" y="2363434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6" name="665 Conector"/>
            <p:cNvSpPr/>
            <p:nvPr/>
          </p:nvSpPr>
          <p:spPr>
            <a:xfrm rot="16573962">
              <a:off x="5380545" y="2568019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7" name="666 Conector"/>
            <p:cNvSpPr/>
            <p:nvPr/>
          </p:nvSpPr>
          <p:spPr>
            <a:xfrm rot="16573962">
              <a:off x="5932593" y="3006375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8" name="667 Conector"/>
            <p:cNvSpPr/>
            <p:nvPr/>
          </p:nvSpPr>
          <p:spPr>
            <a:xfrm rot="16573962">
              <a:off x="6023487" y="2740079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9" name="668 Conector"/>
            <p:cNvSpPr/>
            <p:nvPr/>
          </p:nvSpPr>
          <p:spPr>
            <a:xfrm rot="16573962">
              <a:off x="3688830" y="2730351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0" name="669 Conector"/>
            <p:cNvSpPr/>
            <p:nvPr/>
          </p:nvSpPr>
          <p:spPr>
            <a:xfrm rot="16573962">
              <a:off x="3293140" y="2851367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71" name="670 Conector recto"/>
            <p:cNvCxnSpPr/>
            <p:nvPr/>
          </p:nvCxnSpPr>
          <p:spPr>
            <a:xfrm rot="5400000">
              <a:off x="5017073" y="3091041"/>
              <a:ext cx="687576" cy="46439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671 Conector"/>
            <p:cNvSpPr/>
            <p:nvPr/>
          </p:nvSpPr>
          <p:spPr>
            <a:xfrm rot="16573962">
              <a:off x="5344094" y="3261478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73" name="672 Conector recto"/>
            <p:cNvCxnSpPr/>
            <p:nvPr/>
          </p:nvCxnSpPr>
          <p:spPr>
            <a:xfrm rot="5400000">
              <a:off x="3732451" y="4732208"/>
              <a:ext cx="250721" cy="327982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673 Conector"/>
            <p:cNvSpPr/>
            <p:nvPr/>
          </p:nvSpPr>
          <p:spPr>
            <a:xfrm rot="16573962">
              <a:off x="3799650" y="4870562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5" name="674 Conector"/>
            <p:cNvSpPr/>
            <p:nvPr/>
          </p:nvSpPr>
          <p:spPr>
            <a:xfrm rot="16573962">
              <a:off x="6361220" y="3720756"/>
              <a:ext cx="91793" cy="88894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76" name="675 Rectángulo redondeado"/>
          <p:cNvSpPr/>
          <p:nvPr/>
        </p:nvSpPr>
        <p:spPr>
          <a:xfrm>
            <a:off x="3500430" y="1285860"/>
            <a:ext cx="4929222" cy="714380"/>
          </a:xfrm>
          <a:prstGeom prst="roundRect">
            <a:avLst/>
          </a:prstGeom>
          <a:solidFill>
            <a:schemeClr val="accent6">
              <a:lumMod val="75000"/>
              <a:alpha val="7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Usos Principales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677" name="676 Redondear rectángulo de esquina del mismo lado"/>
          <p:cNvSpPr/>
          <p:nvPr/>
        </p:nvSpPr>
        <p:spPr>
          <a:xfrm>
            <a:off x="4373562" y="2250273"/>
            <a:ext cx="3357586" cy="85725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Intercambiadores </a:t>
            </a:r>
            <a:r>
              <a:rPr lang="es-ES" sz="2400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Catiónicos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78" name="677 Redondear rectángulo de esquina del mismo lado"/>
          <p:cNvSpPr/>
          <p:nvPr/>
        </p:nvSpPr>
        <p:spPr>
          <a:xfrm>
            <a:off x="4373562" y="3357562"/>
            <a:ext cx="3357586" cy="85725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1">
                  <a:lumMod val="20000"/>
                  <a:lumOff val="80000"/>
                </a:schemeClr>
              </a:gs>
              <a:gs pos="69000">
                <a:schemeClr val="bg1"/>
              </a:gs>
            </a:gsLst>
            <a:lin ang="18900000" scaled="1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Ablandamiento del Agua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79" name="678 Redondear rectángulo de esquina del mismo lado"/>
          <p:cNvSpPr/>
          <p:nvPr/>
        </p:nvSpPr>
        <p:spPr>
          <a:xfrm>
            <a:off x="4373562" y="4464851"/>
            <a:ext cx="3357586" cy="85725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Tamices Moleculares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80" name="679 Redondear rectángulo de esquina del mismo lado"/>
          <p:cNvSpPr/>
          <p:nvPr/>
        </p:nvSpPr>
        <p:spPr>
          <a:xfrm>
            <a:off x="4373562" y="5572140"/>
            <a:ext cx="3357586" cy="85725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1">
                  <a:lumMod val="20000"/>
                  <a:lumOff val="80000"/>
                </a:schemeClr>
              </a:gs>
              <a:gs pos="69000">
                <a:schemeClr val="bg1"/>
              </a:gs>
            </a:gsLst>
            <a:lin ang="18900000" scaled="1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Catalizadores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2461E-6 C -0.00764 -0.01572 -0.03003 -0.03237 -0.04392 -0.03723 C -0.05365 -0.03654 -0.06354 -0.037 -0.07326 -0.03538 C -0.07899 -0.03446 -0.08055 -0.0222 -0.08385 -0.01757 C -0.08663 -0.0067 -0.08733 -0.00439 -0.09462 0.00185 C -0.09757 0.00763 -0.09965 0.01041 -0.10399 0.01434 C -0.10486 0.01619 -0.10503 0.01897 -0.1066 0.01966 C -0.10799 0.02035 -0.11059 0.01781 -0.11059 0.01781 " pathEditMode="relative" ptsTypes="fffffffA">
                                      <p:cBhvr>
                                        <p:cTn id="164" dur="2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833 C 0.00539 0.00741 0.01112 0.0081 0.01598 0.00486 C 0.01719 0.00417 0.01754 0.00185 0.01875 0.00116 C 0.02136 -4.53284E-6 0.02414 -4.53284E-6 0.02674 -0.00046 C 0.02935 -0.00277 0.03212 -0.00531 0.03473 -0.00763 C 0.03612 -0.00878 0.03872 -0.0111 0.03872 -0.01087 C 0.06181 -0.00901 0.05018 -0.00971 0.06407 -0.00416 C 0.06563 -0.00185 0.0731 0.00463 0.07344 0.00648 C 0.07362 0.00787 0.07257 0.00902 0.07205 0.01018 " pathEditMode="relative" rAng="0" ptsTypes="ffffffffA">
                                      <p:cBhvr>
                                        <p:cTn id="166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4792E-6 C -0.02014 0.03539 -0.05434 0.05759 -0.06042 0.10662 C -0.06181 0.11887 -0.06285 0.12396 -0.06788 0.13252 C -0.06788 0.13344 -0.06892 0.15241 -0.07066 0.15634 C -0.07188 0.15865 -0.075 0.16143 -0.075 0.16166 " pathEditMode="relative" rAng="0" ptsTypes="ffffA">
                                      <p:cBhvr>
                                        <p:cTn id="18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81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C 0.00729 0.00046 0.01441 0.00069 0.0217 0.00162 C 0.02812 0.00254 0.04062 0.00532 0.04062 0.00532 C 0.0467 0.01088 0.0526 0.01412 0.05816 0.02153 C 0.06285 0.02778 0.06042 0.02893 0.06632 0.03241 C 0.07326 0.03657 0.08177 0.03588 0.08924 0.03588 " pathEditMode="relative" ptsTypes="fffffA">
                                      <p:cBhvr>
                                        <p:cTn id="187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9.62963E-6 C -0.00869 0.00139 -0.01633 0.00093 -0.02362 0.00741 C -0.02657 0.01899 -0.03473 0.02825 -0.03473 0.04075 " pathEditMode="relative" ptsTypes="ffA">
                                      <p:cBhvr>
                                        <p:cTn id="191" dur="2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C -0.00469 -0.00069 -0.00938 -0.00046 -0.01389 -0.00185 C -0.01702 -0.00277 -0.02865 -0.01713 -0.03195 -0.02037 C -0.03281 -0.02291 -0.03351 -0.02546 -0.03472 -0.02777 C -0.03733 -0.03287 -0.04306 -0.04259 -0.04306 -0.04259 C -0.04358 -0.04514 -0.0434 -0.04791 -0.04445 -0.05 C -0.04531 -0.05185 -0.04861 -0.0537 -0.04861 -0.0537 " pathEditMode="relative" ptsTypes="ffffffA">
                                      <p:cBhvr>
                                        <p:cTn id="195" dur="2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92593E-6 C -0.01979 0.00533 -0.03784 -0.00417 -0.05416 -0.01852 C -0.06111 -0.03241 -0.07344 -0.02223 -0.08472 -0.02223 " pathEditMode="relative" ptsTypes="ffA">
                                      <p:cBhvr>
                                        <p:cTn id="203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8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1303 0.00069 -0.02605 0.00023 -0.03889 0.00185 C -0.04323 0.00232 -0.04844 0.00926 -0.05278 0.01111 C -0.05521 0.01736 -0.06823 0.03796 -0.07362 0.03889 C -0.07952 0.03982 -0.08559 0.03889 -0.09167 0.03889 " pathEditMode="relative" ptsTypes="ffffA">
                                      <p:cBhvr>
                                        <p:cTn id="210" dur="2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0.00364 -0.0007 0.00746 -0.0007 0.01111 -0.00185 C 0.01389 -0.00278 0.01944 -0.00556 0.01944 -0.00556 C 0.02066 -0.00718 0.02604 -0.01343 0.02639 -0.01667 C 0.03177 -0.05556 0.01996 -0.04931 0.03611 -0.0537 C 0.03958 -0.06088 0.03889 -0.05695 0.03889 -0.06482 " pathEditMode="relative" ptsTypes="fffffA">
                                      <p:cBhvr>
                                        <p:cTn id="218" dur="2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3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48148E-6 C 0.00555 0.00139 0.01128 0.00162 0.01666 0.0037 C 0.01874 0.0044 0.02031 0.00648 0.02222 0.00741 C 0.02395 0.00833 0.02586 0.00856 0.02777 0.00926 C 0.02968 0.01296 0.03246 0.01597 0.03333 0.02037 C 0.03454 0.02639 0.03385 0.03333 0.03611 0.03889 C 0.03802 0.04329 0.04444 0.0463 0.04722 0.05 " pathEditMode="relative" ptsTypes="ffffffA">
                                      <p:cBhvr>
                                        <p:cTn id="225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0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-0.00608 -0.0081 -0.0066 -0.01157 -0.00972 -0.02222 C -0.0092 -0.03148 -0.0099 -0.04097 -0.00833 -0.05 C -0.00712 -0.05695 -0.00017 -0.05903 0.00417 -0.06296 C 0.01285 -0.07083 0.0217 -0.075 0.03194 -0.07778 C 0.04392 -0.09375 0.02847 -0.11134 0.02361 -0.12778 C 0.02413 -0.13218 0.02326 -0.13704 0.025 -0.14074 C 0.02864 -0.14838 0.03837 -0.14931 0.04305 -0.15556 " pathEditMode="relative" ptsTypes="fffffffA">
                                      <p:cBhvr>
                                        <p:cTn id="232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00174 0.02083 0.00503 0.04444 -0.00972 0.0574 C -0.01024 0.06111 -0.0099 0.06504 -0.01111 0.06852 C -0.01319 0.07453 -0.01806 0.07523 -0.01806 0.08333 " pathEditMode="relative" ptsTypes="fffA">
                                      <p:cBhvr>
                                        <p:cTn id="240" dur="2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2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C -0.00556 -0.00486 -0.00365 -0.0037 -0.01111 -0.0074 C -0.01389 -0.00879 -0.01667 -0.00995 -0.01945 -0.01111 C -0.02083 -0.0118 -0.02361 -0.01296 -0.02361 -0.01296 C -0.02622 -0.01643 -0.02951 -0.01851 -0.03195 -0.02222 C -0.03733 -0.03055 -0.04201 -0.04189 -0.04583 -0.05185 C -0.04618 -0.05439 -0.0474 -0.06689 -0.04861 -0.07037 C -0.05295 -0.08356 -0.06615 -0.09004 -0.07361 -0.1 " pathEditMode="relative" ptsTypes="fffffffA">
                                      <p:cBhvr>
                                        <p:cTn id="247" dur="2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0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74" grpId="0"/>
      <p:bldP spid="74" grpId="1"/>
      <p:bldP spid="76" grpId="0"/>
      <p:bldP spid="76" grpId="1"/>
      <p:bldP spid="78" grpId="0"/>
      <p:bldP spid="78" grpId="1"/>
      <p:bldP spid="676" grpId="0" animBg="1"/>
      <p:bldP spid="677" grpId="0" animBg="1"/>
      <p:bldP spid="678" grpId="0" animBg="1"/>
      <p:bldP spid="679" grpId="0" animBg="1"/>
      <p:bldP spid="6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XeonW1920x120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12 Grupo"/>
          <p:cNvGrpSpPr/>
          <p:nvPr/>
        </p:nvGrpSpPr>
        <p:grpSpPr>
          <a:xfrm>
            <a:off x="1357290" y="571480"/>
            <a:ext cx="7000924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12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7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Según el diámetro de poro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Según la relación de Silicio/Aluminio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CLASIFICACÍON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1104874" y="2262206"/>
          <a:ext cx="6929488" cy="3810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32372"/>
                <a:gridCol w="1732372"/>
                <a:gridCol w="1732372"/>
                <a:gridCol w="1732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Zeolita</a:t>
                      </a:r>
                      <a:endParaRPr lang="es-ES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Átomos</a:t>
                      </a:r>
                      <a:r>
                        <a:rPr lang="es-ES" sz="2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de Oxigeno en  la abertura</a:t>
                      </a:r>
                      <a:endParaRPr lang="es-ES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Diámetro</a:t>
                      </a:r>
                      <a:r>
                        <a:rPr lang="es-ES" sz="2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de Poro</a:t>
                      </a:r>
                      <a:endParaRPr lang="es-ES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Ejemplos</a:t>
                      </a:r>
                      <a:endParaRPr lang="es-ES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Poro</a:t>
                      </a:r>
                      <a:r>
                        <a:rPr lang="es-ES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extra grande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≥ 14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9</a:t>
                      </a:r>
                      <a:r>
                        <a:rPr lang="es-ES_tradnl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&lt; </a:t>
                      </a: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θ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MCM-9, VPI-5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Poro grande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12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6&lt; </a:t>
                      </a: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θ</a:t>
                      </a:r>
                      <a:r>
                        <a:rPr lang="es-ES_tradnl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&lt;9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Y, β, Ω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Poro mediano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10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5&lt; θ &lt;6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ZSM-5 , </a:t>
                      </a:r>
                      <a:endParaRPr lang="es-ES" sz="2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ZSM-11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Poro pequeño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8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3&lt; θ &lt;5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Erionita</a:t>
                      </a:r>
                      <a:r>
                        <a:rPr lang="es-ES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, A</a:t>
                      </a:r>
                      <a:endParaRPr lang="es-E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231876" y="2773358"/>
          <a:ext cx="6691338" cy="2286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45669"/>
                <a:gridCol w="33456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Relación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de Silicio/ Aluminio</a:t>
                      </a:r>
                      <a:endParaRPr lang="es-E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Ricas</a:t>
                      </a:r>
                      <a:r>
                        <a:rPr lang="es-E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en aluminio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1 y 2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Intermedias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2 y 10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Ricas en silicio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10 a infinito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Silícicas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tiende</a:t>
                      </a:r>
                      <a:r>
                        <a:rPr lang="es-E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itchFamily="34" charset="0"/>
                        </a:rPr>
                        <a:t> a infinito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2848</Words>
  <Application>Microsoft Office PowerPoint</Application>
  <PresentationFormat>On-screen Show (4:3)</PresentationFormat>
  <Paragraphs>713</Paragraphs>
  <Slides>52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Tema de Office</vt:lpstr>
      <vt:lpstr>Ecuación</vt:lpstr>
      <vt:lpstr>Slide 1</vt:lpstr>
      <vt:lpstr>Slide 2</vt:lpstr>
      <vt:lpstr>CONTENIDO</vt:lpstr>
      <vt:lpstr>FUNDAMENTOS DE LA INVESTIGACIÓN</vt:lpstr>
      <vt:lpstr>Slide 5</vt:lpstr>
      <vt:lpstr>Slide 6</vt:lpstr>
      <vt:lpstr>MARCO TEÓRICO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MARCO METODOLÓGICO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GRACIAS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 User</dc:creator>
  <cp:lastModifiedBy>Luis Miguel Vargas</cp:lastModifiedBy>
  <cp:revision>584</cp:revision>
  <dcterms:created xsi:type="dcterms:W3CDTF">2008-08-13T21:38:04Z</dcterms:created>
  <dcterms:modified xsi:type="dcterms:W3CDTF">2008-09-24T23:33:41Z</dcterms:modified>
</cp:coreProperties>
</file>